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17"/>
  </p:notesMasterIdLst>
  <p:sldIdLst>
    <p:sldId id="256" r:id="rId2"/>
    <p:sldId id="325" r:id="rId3"/>
    <p:sldId id="377" r:id="rId4"/>
    <p:sldId id="372" r:id="rId5"/>
    <p:sldId id="375" r:id="rId6"/>
    <p:sldId id="376" r:id="rId7"/>
    <p:sldId id="374" r:id="rId8"/>
    <p:sldId id="333" r:id="rId9"/>
    <p:sldId id="334" r:id="rId10"/>
    <p:sldId id="356" r:id="rId11"/>
    <p:sldId id="339" r:id="rId12"/>
    <p:sldId id="373" r:id="rId13"/>
    <p:sldId id="367" r:id="rId14"/>
    <p:sldId id="283" r:id="rId15"/>
    <p:sldId id="314" r:id="rId16"/>
  </p:sldIdLst>
  <p:sldSz cx="9144000" cy="6858000" type="screen4x3"/>
  <p:notesSz cx="6808788" cy="99409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0"/>
        <a:cs typeface="新細明體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0"/>
        <a:cs typeface="新細明體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0"/>
        <a:cs typeface="新細明體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0"/>
        <a:cs typeface="新細明體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新細明體" charset="0"/>
        <a:cs typeface="新細明體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新細明體" charset="0"/>
        <a:cs typeface="新細明體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新細明體" charset="0"/>
        <a:cs typeface="新細明體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新細明體" charset="0"/>
        <a:cs typeface="新細明體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99"/>
    <a:srgbClr val="FB5D05"/>
    <a:srgbClr val="000000"/>
    <a:srgbClr val="000066"/>
    <a:srgbClr val="66FFFF"/>
    <a:srgbClr val="00CCFF"/>
    <a:srgbClr val="F81016"/>
    <a:srgbClr val="8B1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94660"/>
  </p:normalViewPr>
  <p:slideViewPr>
    <p:cSldViewPr>
      <p:cViewPr varScale="1">
        <p:scale>
          <a:sx n="74" d="100"/>
          <a:sy n="74" d="100"/>
        </p:scale>
        <p:origin x="15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l">
              <a:defRPr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589" y="0"/>
            <a:ext cx="2950678" cy="496507"/>
          </a:xfrm>
          <a:prstGeom prst="rect">
            <a:avLst/>
          </a:prstGeom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40317F-715F-1A46-BD36-A467984B404A}" type="datetimeFigureOut">
              <a:rPr lang="fr-FR"/>
              <a:pPr>
                <a:defRPr/>
              </a:pPr>
              <a:t>02/04/2019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9" tIns="44175" rIns="88349" bIns="44175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75" y="4721438"/>
            <a:ext cx="5447639" cy="4473185"/>
          </a:xfrm>
          <a:prstGeom prst="rect">
            <a:avLst/>
          </a:prstGeom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876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589" y="9442876"/>
            <a:ext cx="2950678" cy="496507"/>
          </a:xfrm>
          <a:prstGeom prst="rect">
            <a:avLst/>
          </a:prstGeom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6E2BAB-0DAB-074A-9B71-D459A15F0C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433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E2BAB-0DAB-074A-9B71-D459A15F0CD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31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6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9313" y="723900"/>
            <a:ext cx="4819650" cy="3614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2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3407-9AB4-C744-8DD4-7B009498DB62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91EA-2F73-AD4A-8458-3AE87D62D4C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17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D5662-F2D4-8444-B2FC-1119EAD7BBE2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62B8E-9AD3-BE43-88E7-18F9A0AEB99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30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07A4-BF86-EC46-B14B-234D5AFBF23F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47F7-7948-4F48-96BF-35A8B5ADAD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18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48FE-3C1F-374D-A1C6-C6EC7BBD2737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E0C00-8855-C94D-9E93-CE36A9BD47B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151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erport01">
            <a:extLst>
              <a:ext uri="{FF2B5EF4-FFF2-40B4-BE49-F238E27FC236}">
                <a16:creationId xmlns:a16="http://schemas.microsoft.com/office/drawing/2014/main" id="{80D3CFC4-68F0-4A18-B77F-CE0D8739AF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1" y="316705"/>
            <a:ext cx="284321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</a:defRPr>
            </a:lvl1pPr>
          </a:lstStyle>
          <a:p>
            <a:pPr>
              <a:defRPr/>
            </a:pPr>
            <a:fld id="{A70312A7-A0B0-2A45-8F49-1E493A7A2F60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pPr>
              <a:defRPr/>
            </a:pPr>
            <a:fld id="{FEB64E33-0BA5-7649-BF8F-525C2FA740A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41" r:id="rId2"/>
    <p:sldLayoutId id="2147484343" r:id="rId3"/>
    <p:sldLayoutId id="2147484346" r:id="rId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3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microsoft.com/office/2007/relationships/hdphoto" Target="../media/hdphoto12.wdp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slide" Target="slide8.xml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8.wdp"/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7.wdp"/><Relationship Id="rId5" Type="http://schemas.openxmlformats.org/officeDocument/2006/relationships/image" Target="../media/image20.jpeg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Herport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3384550" cy="1412875"/>
          </a:xfrm>
          <a:prstGeom prst="rect">
            <a:avLst/>
          </a:prstGeom>
          <a:extLst/>
        </p:spPr>
      </p:pic>
      <p:pic>
        <p:nvPicPr>
          <p:cNvPr id="14339" name="Picture 28" descr="bannie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08500"/>
            <a:ext cx="79962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C:\Users\Johan.Flament\Desktop\Bandeau_We_Takes_Larg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684053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4005263"/>
            <a:ext cx="1765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2" descr="Résultat de recherche d'images pour &quot;import maritime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1700213"/>
            <a:ext cx="2586038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Espace réservé du contenu 6"/>
          <p:cNvSpPr txBox="1">
            <a:spLocks/>
          </p:cNvSpPr>
          <p:nvPr/>
        </p:nvSpPr>
        <p:spPr bwMode="auto">
          <a:xfrm>
            <a:off x="407988" y="1700213"/>
            <a:ext cx="66563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b="1" dirty="0"/>
              <a:t>Ocean Freight Import :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35.000 TEUs 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Main PODs:  Le Havre, </a:t>
            </a:r>
            <a:r>
              <a:rPr lang="en-US" sz="1600" dirty="0" err="1"/>
              <a:t>Fos</a:t>
            </a:r>
            <a:r>
              <a:rPr lang="en-US" sz="1600" dirty="0"/>
              <a:t>, </a:t>
            </a:r>
            <a:r>
              <a:rPr lang="en-US" sz="1600" dirty="0" err="1"/>
              <a:t>Bassens</a:t>
            </a:r>
            <a:r>
              <a:rPr lang="en-US" sz="1600" dirty="0"/>
              <a:t>, Anvers, Hamburg…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Service contract with major Global Carriers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Secured allotment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b="1" dirty="0"/>
              <a:t>Air Import :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2000 Tons per month 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Service contract with the main airlines out from Asia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 err="1"/>
              <a:t>Masterloader</a:t>
            </a:r>
            <a:r>
              <a:rPr lang="en-US" sz="1600" dirty="0"/>
              <a:t> in Hong Kong, Guangzhou and Shanghai (Direct service contract with the airlines) – Secured allotment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Weekly consolidation service from the major Chinese airports on the route  China / France.</a:t>
            </a:r>
          </a:p>
        </p:txBody>
      </p:sp>
      <p:sp>
        <p:nvSpPr>
          <p:cNvPr id="41992" name="標題 1"/>
          <p:cNvSpPr txBox="1">
            <a:spLocks/>
          </p:cNvSpPr>
          <p:nvPr/>
        </p:nvSpPr>
        <p:spPr bwMode="auto">
          <a:xfrm>
            <a:off x="5292725" y="692150"/>
            <a:ext cx="3311525" cy="6477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schemeClr val="bg1"/>
                </a:solidFill>
              </a:rPr>
              <a:t>Asia Import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erport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84321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標題 1"/>
          <p:cNvSpPr txBox="1">
            <a:spLocks/>
          </p:cNvSpPr>
          <p:nvPr/>
        </p:nvSpPr>
        <p:spPr bwMode="auto">
          <a:xfrm>
            <a:off x="5724525" y="708025"/>
            <a:ext cx="2879725" cy="5746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chemeClr val="bg1"/>
                </a:solidFill>
              </a:rPr>
              <a:t>We also do</a:t>
            </a:r>
          </a:p>
        </p:txBody>
      </p:sp>
      <p:sp>
        <p:nvSpPr>
          <p:cNvPr id="4" name="Espace réservé du contenu 6"/>
          <p:cNvSpPr txBox="1">
            <a:spLocks/>
          </p:cNvSpPr>
          <p:nvPr/>
        </p:nvSpPr>
        <p:spPr>
          <a:xfrm>
            <a:off x="468313" y="1743075"/>
            <a:ext cx="8351837" cy="4422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fr-FR" sz="1800" kern="0" dirty="0"/>
              <a:t>				</a:t>
            </a:r>
          </a:p>
          <a:p>
            <a:pPr>
              <a:defRPr/>
            </a:pPr>
            <a:endParaRPr lang="fr-FR" sz="1800" kern="0" dirty="0"/>
          </a:p>
          <a:p>
            <a:pPr>
              <a:defRPr/>
            </a:pPr>
            <a:endParaRPr lang="fr-FR" sz="1800" kern="0" dirty="0"/>
          </a:p>
          <a:p>
            <a:pPr>
              <a:defRPr/>
            </a:pPr>
            <a:endParaRPr lang="fr-FR" sz="1800" kern="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sz="1800" kern="0" dirty="0"/>
              <a:t>               Textile	  	            Wood	                   Live </a:t>
            </a:r>
            <a:r>
              <a:rPr lang="fr-FR" sz="1800" kern="0" dirty="0" err="1"/>
              <a:t>animals</a:t>
            </a:r>
            <a:r>
              <a:rPr lang="fr-FR" sz="1800" kern="0" dirty="0"/>
              <a:t>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sz="1800" kern="0" dirty="0"/>
          </a:p>
          <a:p>
            <a:pPr marL="0" indent="0">
              <a:buFont typeface="Wingdings" pitchFamily="2" charset="2"/>
              <a:buNone/>
              <a:defRPr/>
            </a:pPr>
            <a:endParaRPr lang="fr-FR" sz="1800" kern="0" dirty="0"/>
          </a:p>
          <a:p>
            <a:pPr marL="0" indent="0">
              <a:buFont typeface="Wingdings" pitchFamily="2" charset="2"/>
              <a:buNone/>
              <a:defRPr/>
            </a:pPr>
            <a:endParaRPr lang="fr-FR" sz="1800" kern="0" dirty="0"/>
          </a:p>
          <a:p>
            <a:pPr marL="0" indent="0">
              <a:buFont typeface="Wingdings" pitchFamily="2" charset="2"/>
              <a:buNone/>
              <a:defRPr/>
            </a:pPr>
            <a:endParaRPr lang="fr-FR" sz="1800" kern="0" dirty="0"/>
          </a:p>
          <a:p>
            <a:pPr>
              <a:defRPr/>
            </a:pPr>
            <a:endParaRPr lang="fr-FR" sz="1800" kern="0" dirty="0"/>
          </a:p>
          <a:p>
            <a:pPr marL="0" indent="0">
              <a:buFont typeface="Wingdings" pitchFamily="2" charset="2"/>
              <a:buNone/>
              <a:defRPr/>
            </a:pPr>
            <a:endParaRPr lang="fr-FR" sz="1800" kern="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sz="1800" kern="0" dirty="0"/>
              <a:t>   </a:t>
            </a:r>
            <a:r>
              <a:rPr lang="fr-FR" sz="1800" kern="0" dirty="0" err="1"/>
              <a:t>Fresh</a:t>
            </a:r>
            <a:r>
              <a:rPr lang="fr-FR" sz="1800" kern="0" dirty="0"/>
              <a:t> </a:t>
            </a:r>
            <a:r>
              <a:rPr lang="fr-FR" sz="1800" kern="0" dirty="0" err="1"/>
              <a:t>food</a:t>
            </a:r>
            <a:r>
              <a:rPr lang="fr-FR" sz="1800" kern="0" dirty="0"/>
              <a:t>/ </a:t>
            </a:r>
            <a:r>
              <a:rPr lang="fr-FR" sz="1800" kern="0" dirty="0" err="1"/>
              <a:t>Vegetables</a:t>
            </a:r>
            <a:r>
              <a:rPr lang="fr-FR" sz="1800" kern="0" dirty="0"/>
              <a:t>  		</a:t>
            </a:r>
            <a:r>
              <a:rPr lang="fr-FR" sz="1800" kern="0" dirty="0" err="1"/>
              <a:t>Wine</a:t>
            </a:r>
            <a:r>
              <a:rPr lang="fr-FR" sz="1800" kern="0" dirty="0"/>
              <a:t>		         </a:t>
            </a:r>
            <a:r>
              <a:rPr lang="fr-FR" sz="1800" kern="0" dirty="0" err="1"/>
              <a:t>Medics</a:t>
            </a:r>
            <a:r>
              <a:rPr lang="fr-FR" sz="1800" kern="0" dirty="0"/>
              <a:t>	</a:t>
            </a:r>
          </a:p>
        </p:txBody>
      </p:sp>
      <p:sp>
        <p:nvSpPr>
          <p:cNvPr id="6" name="文字方塊 16"/>
          <p:cNvSpPr txBox="1"/>
          <p:nvPr/>
        </p:nvSpPr>
        <p:spPr>
          <a:xfrm>
            <a:off x="0" y="6491288"/>
            <a:ext cx="9144000" cy="366712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chemeClr val="bg1"/>
                </a:solidFill>
              </a:rPr>
              <a:t>http://www.herport.net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2355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40934"/>
            <a:ext cx="1512168" cy="107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\\dc1\user$\r.givone\Mes documents\Mes images\bois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1598207" cy="115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 descr="\\dc1\user$\r.givone\Mes documents\Mes images\vi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80" y="3925524"/>
            <a:ext cx="1512167" cy="113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3" descr="\\dc1\user$\r.givone\Mes documents\Mes images\Image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3897025"/>
            <a:ext cx="1512166" cy="12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èche droite 13">
            <a:hlinkClick r:id="rId7" action="ppaction://hlinksldjump"/>
          </p:cNvPr>
          <p:cNvSpPr/>
          <p:nvPr/>
        </p:nvSpPr>
        <p:spPr>
          <a:xfrm>
            <a:off x="8364538" y="6235700"/>
            <a:ext cx="396875" cy="22383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900" dirty="0"/>
          </a:p>
        </p:txBody>
      </p:sp>
      <p:pic>
        <p:nvPicPr>
          <p:cNvPr id="23566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94" y="1939331"/>
            <a:ext cx="1510598" cy="10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" descr="Résultat de recherche d'images pour &quot;canetons&quot;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45" y="1928988"/>
            <a:ext cx="1686315" cy="10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670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__ (6)">
            <a:extLst>
              <a:ext uri="{FF2B5EF4-FFF2-40B4-BE49-F238E27FC236}">
                <a16:creationId xmlns:a16="http://schemas.microsoft.com/office/drawing/2014/main" id="{9A823004-942B-4C82-82AD-9A3EF24A6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017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__ (7)">
            <a:extLst>
              <a:ext uri="{FF2B5EF4-FFF2-40B4-BE49-F238E27FC236}">
                <a16:creationId xmlns:a16="http://schemas.microsoft.com/office/drawing/2014/main" id="{36ABF6B3-B7D0-425A-927C-1FD377F7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97400"/>
            <a:ext cx="20177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__ (8)">
            <a:extLst>
              <a:ext uri="{FF2B5EF4-FFF2-40B4-BE49-F238E27FC236}">
                <a16:creationId xmlns:a16="http://schemas.microsoft.com/office/drawing/2014/main" id="{BF754D88-03DC-4CA2-9584-1E3BEFE6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37063"/>
            <a:ext cx="2017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Herport01">
            <a:extLst>
              <a:ext uri="{FF2B5EF4-FFF2-40B4-BE49-F238E27FC236}">
                <a16:creationId xmlns:a16="http://schemas.microsoft.com/office/drawing/2014/main" id="{8B15193F-32A5-4DA1-B8B4-B0A1B982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84321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C:\Users\Kevin\Desktop\Stock Photo\small photos\small photos\m_m_shutterstock_2193085.jpg">
            <a:extLst>
              <a:ext uri="{FF2B5EF4-FFF2-40B4-BE49-F238E27FC236}">
                <a16:creationId xmlns:a16="http://schemas.microsoft.com/office/drawing/2014/main" id="{B5F6B875-C390-4DC3-83C1-63FB2DA0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581525"/>
            <a:ext cx="2089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24702F75-3AD7-45FE-BDCE-10EA1E5ECC35}"/>
              </a:ext>
            </a:extLst>
          </p:cNvPr>
          <p:cNvSpPr txBox="1">
            <a:spLocks/>
          </p:cNvSpPr>
          <p:nvPr/>
        </p:nvSpPr>
        <p:spPr>
          <a:xfrm>
            <a:off x="366712" y="2513785"/>
            <a:ext cx="8124825" cy="2087563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SC2, is the Logistics department of the Herport Group and offer Supply Chain solutions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P.O management system 100% developed in House, WMS, 100 % on-line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. Custom made web portal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Real time access from anywhere in the world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Simplification and standardization of documents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465" name="標題 1">
            <a:extLst>
              <a:ext uri="{FF2B5EF4-FFF2-40B4-BE49-F238E27FC236}">
                <a16:creationId xmlns:a16="http://schemas.microsoft.com/office/drawing/2014/main" id="{B454E973-429D-4C38-8253-881D7DCA5A36}"/>
              </a:ext>
            </a:extLst>
          </p:cNvPr>
          <p:cNvSpPr txBox="1">
            <a:spLocks/>
          </p:cNvSpPr>
          <p:nvPr/>
        </p:nvSpPr>
        <p:spPr bwMode="auto">
          <a:xfrm>
            <a:off x="3779838" y="765175"/>
            <a:ext cx="4818062" cy="6477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Warehousing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D9A91-49E9-4BD2-AC63-1356FEB13F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1" y="1412875"/>
            <a:ext cx="1778795" cy="11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140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1978" y="1647724"/>
            <a:ext cx="2603550" cy="312737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Rectangle 200"/>
          <p:cNvSpPr/>
          <p:nvPr/>
        </p:nvSpPr>
        <p:spPr>
          <a:xfrm>
            <a:off x="4671907" y="1828154"/>
            <a:ext cx="2420373" cy="594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Next Flight Out</a:t>
            </a:r>
          </a:p>
          <a:p>
            <a:endParaRPr lang="en-US" sz="375" b="1" dirty="0">
              <a:solidFill>
                <a:schemeClr val="accent4"/>
              </a:solidFill>
            </a:endParaRPr>
          </a:p>
          <a:p>
            <a:pPr algn="ctr"/>
            <a:r>
              <a:rPr lang="en-US" sz="1050" b="1" dirty="0">
                <a:solidFill>
                  <a:srgbClr val="002060"/>
                </a:solidFill>
              </a:rPr>
              <a:t>Delivery D+1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2970935" y="3145734"/>
            <a:ext cx="2420373" cy="594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On Board Courier</a:t>
            </a:r>
          </a:p>
          <a:p>
            <a:endParaRPr lang="en-US" sz="375" b="1" dirty="0">
              <a:solidFill>
                <a:schemeClr val="accent4"/>
              </a:solidFill>
            </a:endParaRPr>
          </a:p>
          <a:p>
            <a:pPr algn="ctr"/>
            <a:r>
              <a:rPr lang="en-US" sz="1050" b="1" dirty="0">
                <a:solidFill>
                  <a:srgbClr val="002060"/>
                </a:solidFill>
              </a:rPr>
              <a:t>Accompanied Luggage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4743915" y="3773856"/>
            <a:ext cx="2420373" cy="594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Air Taxi</a:t>
            </a:r>
          </a:p>
          <a:p>
            <a:endParaRPr lang="en-US" sz="375" b="1" dirty="0">
              <a:solidFill>
                <a:schemeClr val="accent4"/>
              </a:solidFill>
            </a:endParaRPr>
          </a:p>
          <a:p>
            <a:pPr algn="ctr"/>
            <a:r>
              <a:rPr lang="en-US" sz="1050" b="1" dirty="0">
                <a:solidFill>
                  <a:srgbClr val="002060"/>
                </a:solidFill>
              </a:rPr>
              <a:t>Dedicated planes &amp; Helicopters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6396560" y="3057387"/>
            <a:ext cx="2420373" cy="594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accent4"/>
                </a:solidFill>
              </a:rPr>
              <a:t>     </a:t>
            </a:r>
            <a:r>
              <a:rPr lang="en-US" b="1" dirty="0">
                <a:solidFill>
                  <a:schemeClr val="accent4"/>
                </a:solidFill>
              </a:rPr>
              <a:t>Road Services</a:t>
            </a:r>
          </a:p>
          <a:p>
            <a:endParaRPr lang="en-US" sz="375" b="1" dirty="0">
              <a:solidFill>
                <a:schemeClr val="accent4"/>
              </a:solidFill>
            </a:endParaRPr>
          </a:p>
          <a:p>
            <a:pPr algn="ctr"/>
            <a:r>
              <a:rPr lang="en-US" sz="1050" b="1" i="1" dirty="0">
                <a:solidFill>
                  <a:schemeClr val="accent4"/>
                </a:solidFill>
              </a:rPr>
              <a:t>       </a:t>
            </a:r>
            <a:r>
              <a:rPr lang="en-US" sz="1050" b="1" dirty="0">
                <a:solidFill>
                  <a:srgbClr val="002060"/>
                </a:solidFill>
              </a:rPr>
              <a:t>Express all over Europe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6461110" y="4935600"/>
            <a:ext cx="2420373" cy="594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Customs Formalities</a:t>
            </a:r>
          </a:p>
          <a:p>
            <a:pPr algn="ctr"/>
            <a:endParaRPr lang="en-US" sz="375" b="1" dirty="0">
              <a:solidFill>
                <a:schemeClr val="accent4"/>
              </a:solidFill>
            </a:endParaRPr>
          </a:p>
          <a:p>
            <a:pPr algn="ctr"/>
            <a:r>
              <a:rPr lang="en-US" sz="1050" b="1" dirty="0">
                <a:solidFill>
                  <a:srgbClr val="002060"/>
                </a:solidFill>
              </a:rPr>
              <a:t>Import / Export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81607" y="2721508"/>
            <a:ext cx="2046137" cy="8817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fr-FR" sz="1425" dirty="0">
              <a:solidFill>
                <a:schemeClr val="bg1"/>
              </a:solidFill>
              <a:latin typeface="+mj-lt"/>
            </a:endParaRPr>
          </a:p>
          <a:p>
            <a:pPr marL="257244" indent="-257244">
              <a:lnSpc>
                <a:spcPct val="90000"/>
              </a:lnSpc>
              <a:buFont typeface="Century Gothic" panose="020B0502020202020204" pitchFamily="34" charset="0"/>
              <a:buChar char="●"/>
            </a:pPr>
            <a:r>
              <a:rPr lang="fr-FR" sz="1425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Door</a:t>
            </a:r>
            <a:r>
              <a:rPr lang="fr-FR" sz="1425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to </a:t>
            </a:r>
            <a:r>
              <a:rPr lang="fr-FR" sz="1425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Door</a:t>
            </a:r>
            <a:endParaRPr lang="fr-FR" sz="1425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57244" indent="-257244">
              <a:lnSpc>
                <a:spcPct val="90000"/>
              </a:lnSpc>
              <a:buFont typeface="Century Gothic" panose="020B0502020202020204" pitchFamily="34" charset="0"/>
              <a:buChar char="●"/>
            </a:pPr>
            <a:r>
              <a:rPr lang="fr-FR" sz="1425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Door</a:t>
            </a:r>
            <a:r>
              <a:rPr lang="fr-FR" sz="1425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to Airport</a:t>
            </a:r>
          </a:p>
          <a:p>
            <a:pPr marL="257244" indent="-257244">
              <a:lnSpc>
                <a:spcPct val="90000"/>
              </a:lnSpc>
              <a:buFont typeface="Century Gothic" panose="020B0502020202020204" pitchFamily="34" charset="0"/>
              <a:buChar char="●"/>
            </a:pPr>
            <a:r>
              <a:rPr lang="fr-FR" sz="1425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Special Handling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64533" y="1957559"/>
            <a:ext cx="2148668" cy="840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7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Just-in-Time </a:t>
            </a:r>
            <a:r>
              <a:rPr lang="fr-FR" sz="2701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Deliveries</a:t>
            </a:r>
            <a:r>
              <a:rPr lang="fr-FR" sz="27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" name="Freeform 11"/>
          <p:cNvSpPr>
            <a:spLocks noEditPoints="1"/>
          </p:cNvSpPr>
          <p:nvPr/>
        </p:nvSpPr>
        <p:spPr bwMode="auto">
          <a:xfrm>
            <a:off x="887764" y="3827923"/>
            <a:ext cx="553198" cy="483640"/>
          </a:xfrm>
          <a:custGeom>
            <a:avLst/>
            <a:gdLst>
              <a:gd name="T0" fmla="*/ 201 w 355"/>
              <a:gd name="T1" fmla="*/ 0 h 333"/>
              <a:gd name="T2" fmla="*/ 76 w 355"/>
              <a:gd name="T3" fmla="*/ 65 h 333"/>
              <a:gd name="T4" fmla="*/ 93 w 355"/>
              <a:gd name="T5" fmla="*/ 81 h 333"/>
              <a:gd name="T6" fmla="*/ 186 w 355"/>
              <a:gd name="T7" fmla="*/ 24 h 333"/>
              <a:gd name="T8" fmla="*/ 201 w 355"/>
              <a:gd name="T9" fmla="*/ 50 h 333"/>
              <a:gd name="T10" fmla="*/ 217 w 355"/>
              <a:gd name="T11" fmla="*/ 24 h 333"/>
              <a:gd name="T12" fmla="*/ 331 w 355"/>
              <a:gd name="T13" fmla="*/ 138 h 333"/>
              <a:gd name="T14" fmla="*/ 304 w 355"/>
              <a:gd name="T15" fmla="*/ 153 h 333"/>
              <a:gd name="T16" fmla="*/ 331 w 355"/>
              <a:gd name="T17" fmla="*/ 169 h 333"/>
              <a:gd name="T18" fmla="*/ 271 w 355"/>
              <a:gd name="T19" fmla="*/ 263 h 333"/>
              <a:gd name="T20" fmla="*/ 275 w 355"/>
              <a:gd name="T21" fmla="*/ 278 h 333"/>
              <a:gd name="T22" fmla="*/ 274 w 355"/>
              <a:gd name="T23" fmla="*/ 288 h 333"/>
              <a:gd name="T24" fmla="*/ 355 w 355"/>
              <a:gd name="T25" fmla="*/ 153 h 333"/>
              <a:gd name="T26" fmla="*/ 201 w 355"/>
              <a:gd name="T27" fmla="*/ 0 h 333"/>
              <a:gd name="T28" fmla="*/ 241 w 355"/>
              <a:gd name="T29" fmla="*/ 252 h 333"/>
              <a:gd name="T30" fmla="*/ 179 w 355"/>
              <a:gd name="T31" fmla="*/ 254 h 333"/>
              <a:gd name="T32" fmla="*/ 115 w 355"/>
              <a:gd name="T33" fmla="*/ 217 h 333"/>
              <a:gd name="T34" fmla="*/ 79 w 355"/>
              <a:gd name="T35" fmla="*/ 153 h 333"/>
              <a:gd name="T36" fmla="*/ 80 w 355"/>
              <a:gd name="T37" fmla="*/ 92 h 333"/>
              <a:gd name="T38" fmla="*/ 18 w 355"/>
              <a:gd name="T39" fmla="*/ 100 h 333"/>
              <a:gd name="T40" fmla="*/ 83 w 355"/>
              <a:gd name="T41" fmla="*/ 250 h 333"/>
              <a:gd name="T42" fmla="*/ 233 w 355"/>
              <a:gd name="T43" fmla="*/ 315 h 333"/>
              <a:gd name="T44" fmla="*/ 241 w 355"/>
              <a:gd name="T45" fmla="*/ 252 h 333"/>
              <a:gd name="T46" fmla="*/ 133 w 355"/>
              <a:gd name="T47" fmla="*/ 177 h 333"/>
              <a:gd name="T48" fmla="*/ 170 w 355"/>
              <a:gd name="T49" fmla="*/ 128 h 333"/>
              <a:gd name="T50" fmla="*/ 161 w 355"/>
              <a:gd name="T51" fmla="*/ 120 h 333"/>
              <a:gd name="T52" fmla="*/ 148 w 355"/>
              <a:gd name="T53" fmla="*/ 129 h 333"/>
              <a:gd name="T54" fmla="*/ 133 w 355"/>
              <a:gd name="T55" fmla="*/ 118 h 333"/>
              <a:gd name="T56" fmla="*/ 163 w 355"/>
              <a:gd name="T57" fmla="*/ 100 h 333"/>
              <a:gd name="T58" fmla="*/ 192 w 355"/>
              <a:gd name="T59" fmla="*/ 126 h 333"/>
              <a:gd name="T60" fmla="*/ 157 w 355"/>
              <a:gd name="T61" fmla="*/ 169 h 333"/>
              <a:gd name="T62" fmla="*/ 193 w 355"/>
              <a:gd name="T63" fmla="*/ 169 h 333"/>
              <a:gd name="T64" fmla="*/ 193 w 355"/>
              <a:gd name="T65" fmla="*/ 186 h 333"/>
              <a:gd name="T66" fmla="*/ 134 w 355"/>
              <a:gd name="T67" fmla="*/ 186 h 333"/>
              <a:gd name="T68" fmla="*/ 133 w 355"/>
              <a:gd name="T69" fmla="*/ 177 h 333"/>
              <a:gd name="T70" fmla="*/ 202 w 355"/>
              <a:gd name="T71" fmla="*/ 153 h 333"/>
              <a:gd name="T72" fmla="*/ 234 w 355"/>
              <a:gd name="T73" fmla="*/ 101 h 333"/>
              <a:gd name="T74" fmla="*/ 260 w 355"/>
              <a:gd name="T75" fmla="*/ 101 h 333"/>
              <a:gd name="T76" fmla="*/ 260 w 355"/>
              <a:gd name="T77" fmla="*/ 149 h 333"/>
              <a:gd name="T78" fmla="*/ 270 w 355"/>
              <a:gd name="T79" fmla="*/ 149 h 333"/>
              <a:gd name="T80" fmla="*/ 270 w 355"/>
              <a:gd name="T81" fmla="*/ 166 h 333"/>
              <a:gd name="T82" fmla="*/ 260 w 355"/>
              <a:gd name="T83" fmla="*/ 166 h 333"/>
              <a:gd name="T84" fmla="*/ 260 w 355"/>
              <a:gd name="T85" fmla="*/ 186 h 333"/>
              <a:gd name="T86" fmla="*/ 239 w 355"/>
              <a:gd name="T87" fmla="*/ 186 h 333"/>
              <a:gd name="T88" fmla="*/ 239 w 355"/>
              <a:gd name="T89" fmla="*/ 166 h 333"/>
              <a:gd name="T90" fmla="*/ 202 w 355"/>
              <a:gd name="T91" fmla="*/ 166 h 333"/>
              <a:gd name="T92" fmla="*/ 202 w 355"/>
              <a:gd name="T93" fmla="*/ 153 h 333"/>
              <a:gd name="T94" fmla="*/ 239 w 355"/>
              <a:gd name="T95" fmla="*/ 149 h 333"/>
              <a:gd name="T96" fmla="*/ 239 w 355"/>
              <a:gd name="T97" fmla="*/ 130 h 333"/>
              <a:gd name="T98" fmla="*/ 240 w 355"/>
              <a:gd name="T99" fmla="*/ 120 h 333"/>
              <a:gd name="T100" fmla="*/ 240 w 355"/>
              <a:gd name="T101" fmla="*/ 120 h 333"/>
              <a:gd name="T102" fmla="*/ 235 w 355"/>
              <a:gd name="T103" fmla="*/ 129 h 333"/>
              <a:gd name="T104" fmla="*/ 223 w 355"/>
              <a:gd name="T105" fmla="*/ 148 h 333"/>
              <a:gd name="T106" fmla="*/ 223 w 355"/>
              <a:gd name="T107" fmla="*/ 149 h 333"/>
              <a:gd name="T108" fmla="*/ 239 w 355"/>
              <a:gd name="T109" fmla="*/ 14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333">
                <a:moveTo>
                  <a:pt x="201" y="0"/>
                </a:moveTo>
                <a:cubicBezTo>
                  <a:pt x="150" y="0"/>
                  <a:pt x="104" y="26"/>
                  <a:pt x="76" y="65"/>
                </a:cubicBezTo>
                <a:cubicBezTo>
                  <a:pt x="82" y="69"/>
                  <a:pt x="88" y="74"/>
                  <a:pt x="93" y="81"/>
                </a:cubicBezTo>
                <a:cubicBezTo>
                  <a:pt x="114" y="50"/>
                  <a:pt x="147" y="28"/>
                  <a:pt x="186" y="24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17" y="24"/>
                  <a:pt x="217" y="24"/>
                  <a:pt x="217" y="24"/>
                </a:cubicBezTo>
                <a:cubicBezTo>
                  <a:pt x="277" y="31"/>
                  <a:pt x="324" y="78"/>
                  <a:pt x="331" y="138"/>
                </a:cubicBezTo>
                <a:cubicBezTo>
                  <a:pt x="304" y="153"/>
                  <a:pt x="304" y="153"/>
                  <a:pt x="304" y="153"/>
                </a:cubicBezTo>
                <a:cubicBezTo>
                  <a:pt x="331" y="169"/>
                  <a:pt x="331" y="169"/>
                  <a:pt x="331" y="169"/>
                </a:cubicBezTo>
                <a:cubicBezTo>
                  <a:pt x="326" y="209"/>
                  <a:pt x="304" y="243"/>
                  <a:pt x="271" y="263"/>
                </a:cubicBezTo>
                <a:cubicBezTo>
                  <a:pt x="273" y="268"/>
                  <a:pt x="274" y="273"/>
                  <a:pt x="275" y="278"/>
                </a:cubicBezTo>
                <a:cubicBezTo>
                  <a:pt x="275" y="282"/>
                  <a:pt x="274" y="285"/>
                  <a:pt x="274" y="288"/>
                </a:cubicBezTo>
                <a:cubicBezTo>
                  <a:pt x="322" y="262"/>
                  <a:pt x="355" y="212"/>
                  <a:pt x="355" y="153"/>
                </a:cubicBezTo>
                <a:cubicBezTo>
                  <a:pt x="355" y="69"/>
                  <a:pt x="286" y="0"/>
                  <a:pt x="201" y="0"/>
                </a:cubicBezTo>
                <a:close/>
                <a:moveTo>
                  <a:pt x="241" y="252"/>
                </a:moveTo>
                <a:cubicBezTo>
                  <a:pt x="205" y="224"/>
                  <a:pt x="195" y="238"/>
                  <a:pt x="179" y="254"/>
                </a:cubicBezTo>
                <a:cubicBezTo>
                  <a:pt x="168" y="265"/>
                  <a:pt x="140" y="242"/>
                  <a:pt x="115" y="217"/>
                </a:cubicBezTo>
                <a:cubicBezTo>
                  <a:pt x="91" y="193"/>
                  <a:pt x="68" y="165"/>
                  <a:pt x="79" y="153"/>
                </a:cubicBezTo>
                <a:cubicBezTo>
                  <a:pt x="95" y="137"/>
                  <a:pt x="109" y="127"/>
                  <a:pt x="80" y="92"/>
                </a:cubicBezTo>
                <a:cubicBezTo>
                  <a:pt x="52" y="57"/>
                  <a:pt x="33" y="84"/>
                  <a:pt x="18" y="100"/>
                </a:cubicBezTo>
                <a:cubicBezTo>
                  <a:pt x="0" y="117"/>
                  <a:pt x="17" y="184"/>
                  <a:pt x="83" y="250"/>
                </a:cubicBezTo>
                <a:cubicBezTo>
                  <a:pt x="149" y="316"/>
                  <a:pt x="215" y="333"/>
                  <a:pt x="233" y="315"/>
                </a:cubicBezTo>
                <a:cubicBezTo>
                  <a:pt x="249" y="300"/>
                  <a:pt x="276" y="281"/>
                  <a:pt x="241" y="252"/>
                </a:cubicBezTo>
                <a:close/>
                <a:moveTo>
                  <a:pt x="133" y="177"/>
                </a:moveTo>
                <a:cubicBezTo>
                  <a:pt x="133" y="146"/>
                  <a:pt x="170" y="140"/>
                  <a:pt x="170" y="128"/>
                </a:cubicBezTo>
                <a:cubicBezTo>
                  <a:pt x="170" y="122"/>
                  <a:pt x="165" y="120"/>
                  <a:pt x="161" y="120"/>
                </a:cubicBezTo>
                <a:cubicBezTo>
                  <a:pt x="153" y="120"/>
                  <a:pt x="148" y="129"/>
                  <a:pt x="148" y="129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8"/>
                  <a:pt x="140" y="100"/>
                  <a:pt x="163" y="100"/>
                </a:cubicBezTo>
                <a:cubicBezTo>
                  <a:pt x="176" y="100"/>
                  <a:pt x="192" y="108"/>
                  <a:pt x="192" y="126"/>
                </a:cubicBezTo>
                <a:cubicBezTo>
                  <a:pt x="192" y="152"/>
                  <a:pt x="157" y="158"/>
                  <a:pt x="157" y="169"/>
                </a:cubicBezTo>
                <a:cubicBezTo>
                  <a:pt x="193" y="169"/>
                  <a:pt x="193" y="169"/>
                  <a:pt x="193" y="169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34" y="186"/>
                  <a:pt x="134" y="186"/>
                  <a:pt x="134" y="186"/>
                </a:cubicBezTo>
                <a:cubicBezTo>
                  <a:pt x="133" y="183"/>
                  <a:pt x="133" y="180"/>
                  <a:pt x="133" y="177"/>
                </a:cubicBezTo>
                <a:close/>
                <a:moveTo>
                  <a:pt x="202" y="153"/>
                </a:moveTo>
                <a:cubicBezTo>
                  <a:pt x="234" y="101"/>
                  <a:pt x="234" y="101"/>
                  <a:pt x="234" y="101"/>
                </a:cubicBezTo>
                <a:cubicBezTo>
                  <a:pt x="260" y="101"/>
                  <a:pt x="260" y="101"/>
                  <a:pt x="260" y="101"/>
                </a:cubicBezTo>
                <a:cubicBezTo>
                  <a:pt x="260" y="149"/>
                  <a:pt x="260" y="149"/>
                  <a:pt x="260" y="149"/>
                </a:cubicBezTo>
                <a:cubicBezTo>
                  <a:pt x="270" y="149"/>
                  <a:pt x="270" y="149"/>
                  <a:pt x="270" y="149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60" y="166"/>
                  <a:pt x="260" y="166"/>
                  <a:pt x="260" y="166"/>
                </a:cubicBezTo>
                <a:cubicBezTo>
                  <a:pt x="260" y="186"/>
                  <a:pt x="260" y="186"/>
                  <a:pt x="260" y="186"/>
                </a:cubicBezTo>
                <a:cubicBezTo>
                  <a:pt x="239" y="186"/>
                  <a:pt x="239" y="186"/>
                  <a:pt x="239" y="186"/>
                </a:cubicBezTo>
                <a:cubicBezTo>
                  <a:pt x="239" y="166"/>
                  <a:pt x="239" y="166"/>
                  <a:pt x="239" y="166"/>
                </a:cubicBezTo>
                <a:cubicBezTo>
                  <a:pt x="202" y="166"/>
                  <a:pt x="202" y="166"/>
                  <a:pt x="202" y="166"/>
                </a:cubicBezTo>
                <a:cubicBezTo>
                  <a:pt x="202" y="153"/>
                  <a:pt x="202" y="153"/>
                  <a:pt x="202" y="153"/>
                </a:cubicBezTo>
                <a:close/>
                <a:moveTo>
                  <a:pt x="239" y="149"/>
                </a:moveTo>
                <a:cubicBezTo>
                  <a:pt x="239" y="130"/>
                  <a:pt x="239" y="130"/>
                  <a:pt x="239" y="130"/>
                </a:cubicBezTo>
                <a:cubicBezTo>
                  <a:pt x="239" y="125"/>
                  <a:pt x="240" y="120"/>
                  <a:pt x="240" y="120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0"/>
                  <a:pt x="238" y="125"/>
                  <a:pt x="235" y="129"/>
                </a:cubicBezTo>
                <a:cubicBezTo>
                  <a:pt x="223" y="148"/>
                  <a:pt x="223" y="148"/>
                  <a:pt x="223" y="148"/>
                </a:cubicBezTo>
                <a:cubicBezTo>
                  <a:pt x="223" y="149"/>
                  <a:pt x="223" y="149"/>
                  <a:pt x="223" y="149"/>
                </a:cubicBezTo>
                <a:cubicBezTo>
                  <a:pt x="239" y="149"/>
                  <a:pt x="239" y="149"/>
                  <a:pt x="239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87154" y="4367513"/>
            <a:ext cx="2046137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 err="1">
                <a:solidFill>
                  <a:schemeClr val="bg1"/>
                </a:solidFill>
              </a:rPr>
              <a:t>Availability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77" y="3728274"/>
            <a:ext cx="552830" cy="552830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1813211" y="4108425"/>
            <a:ext cx="1291444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fr-FR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r-FR" b="1" dirty="0" err="1">
                <a:solidFill>
                  <a:schemeClr val="bg1"/>
                </a:solidFill>
              </a:rPr>
              <a:t>Reactivity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" name="Hexagone 50"/>
          <p:cNvSpPr/>
          <p:nvPr/>
        </p:nvSpPr>
        <p:spPr>
          <a:xfrm>
            <a:off x="7228947" y="2164902"/>
            <a:ext cx="972361" cy="783204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Hexagone 51"/>
          <p:cNvSpPr/>
          <p:nvPr/>
        </p:nvSpPr>
        <p:spPr>
          <a:xfrm>
            <a:off x="7228947" y="4005064"/>
            <a:ext cx="972361" cy="783204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Hexagone 52"/>
          <p:cNvSpPr/>
          <p:nvPr/>
        </p:nvSpPr>
        <p:spPr>
          <a:xfrm>
            <a:off x="3725070" y="2202099"/>
            <a:ext cx="972361" cy="783204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Hexagone 53"/>
          <p:cNvSpPr/>
          <p:nvPr/>
        </p:nvSpPr>
        <p:spPr>
          <a:xfrm rot="10800000">
            <a:off x="5395913" y="2500293"/>
            <a:ext cx="972361" cy="783204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Hexagone 54"/>
          <p:cNvSpPr/>
          <p:nvPr/>
        </p:nvSpPr>
        <p:spPr>
          <a:xfrm rot="10800000">
            <a:off x="5416003" y="4445995"/>
            <a:ext cx="972361" cy="783204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6" descr="http://www.clg.ch/sites/default/files/media/icons/icons_leistungen_onboard.png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552" y="2151050"/>
            <a:ext cx="862938" cy="9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http://www.clg.ch/sites/default/files/icons/icons_leistungen_luftfracht.png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73" y="2476395"/>
            <a:ext cx="864018" cy="80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www.iconsdb.com/icons/download/orange/delivery-256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28" y="2229075"/>
            <a:ext cx="592000" cy="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37" y="4582181"/>
            <a:ext cx="545332" cy="545332"/>
          </a:xfrm>
          <a:prstGeom prst="rect">
            <a:avLst/>
          </a:prstGeom>
        </p:spPr>
      </p:pic>
      <p:sp>
        <p:nvSpPr>
          <p:cNvPr id="27" name="Flèche gauche 26"/>
          <p:cNvSpPr/>
          <p:nvPr/>
        </p:nvSpPr>
        <p:spPr>
          <a:xfrm rot="10800000">
            <a:off x="7747061" y="4379569"/>
            <a:ext cx="314123" cy="273736"/>
          </a:xfrm>
          <a:prstGeom prst="leftArrow">
            <a:avLst>
              <a:gd name="adj1" fmla="val 42096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lèche gauche 63"/>
          <p:cNvSpPr/>
          <p:nvPr/>
        </p:nvSpPr>
        <p:spPr>
          <a:xfrm>
            <a:off x="7419128" y="4170779"/>
            <a:ext cx="327934" cy="273736"/>
          </a:xfrm>
          <a:prstGeom prst="leftArrow">
            <a:avLst>
              <a:gd name="adj1" fmla="val 42096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標題 1">
            <a:extLst>
              <a:ext uri="{FF2B5EF4-FFF2-40B4-BE49-F238E27FC236}">
                <a16:creationId xmlns:a16="http://schemas.microsoft.com/office/drawing/2014/main" id="{F5352176-FA06-45CF-B101-B3D6F0EE4F20}"/>
              </a:ext>
            </a:extLst>
          </p:cNvPr>
          <p:cNvSpPr txBox="1">
            <a:spLocks/>
          </p:cNvSpPr>
          <p:nvPr/>
        </p:nvSpPr>
        <p:spPr bwMode="auto">
          <a:xfrm>
            <a:off x="5148065" y="554824"/>
            <a:ext cx="3456186" cy="785026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schemeClr val="bg1"/>
                </a:solidFill>
              </a:rPr>
              <a:t>Time Critical Service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139776-C386-4F0D-B694-6932EE1943AA}"/>
              </a:ext>
            </a:extLst>
          </p:cNvPr>
          <p:cNvSpPr/>
          <p:nvPr/>
        </p:nvSpPr>
        <p:spPr>
          <a:xfrm>
            <a:off x="3059832" y="5555081"/>
            <a:ext cx="134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Freight Agent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 certified IATA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199944-74FA-48DD-A90E-40F7B80362AE}"/>
              </a:ext>
            </a:extLst>
          </p:cNvPr>
          <p:cNvSpPr/>
          <p:nvPr/>
        </p:nvSpPr>
        <p:spPr>
          <a:xfrm>
            <a:off x="2987824" y="5013285"/>
            <a:ext cx="1994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Quality &amp; Environment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ISO 9001/ ISO 14001</a:t>
            </a:r>
          </a:p>
        </p:txBody>
      </p:sp>
      <p:pic>
        <p:nvPicPr>
          <p:cNvPr id="44" name="Image 10">
            <a:extLst>
              <a:ext uri="{FF2B5EF4-FFF2-40B4-BE49-F238E27FC236}">
                <a16:creationId xmlns:a16="http://schemas.microsoft.com/office/drawing/2014/main" id="{3C6B6BA9-8C24-4D93-B8C8-693F15F9D84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45" y="5007231"/>
            <a:ext cx="141763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id:image009.jpg@01D34E70.14368F60">
            <a:extLst>
              <a:ext uri="{FF2B5EF4-FFF2-40B4-BE49-F238E27FC236}">
                <a16:creationId xmlns:a16="http://schemas.microsoft.com/office/drawing/2014/main" id="{30B6162A-62DD-42A1-B796-DA019A42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47" y="364468"/>
            <a:ext cx="16843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5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標題 1"/>
          <p:cNvSpPr txBox="1">
            <a:spLocks/>
          </p:cNvSpPr>
          <p:nvPr/>
        </p:nvSpPr>
        <p:spPr bwMode="auto">
          <a:xfrm>
            <a:off x="5219700" y="601663"/>
            <a:ext cx="3457575" cy="6477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lang="en-US" altLang="zh-TW" dirty="0" smtClean="0">
                <a:solidFill>
                  <a:schemeClr val="bg1"/>
                </a:solidFill>
              </a:rPr>
              <a:t>Global Statistics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0" name="Flèche droite 9">
            <a:hlinkClick r:id="rId2" action="ppaction://hlinksldjump"/>
          </p:cNvPr>
          <p:cNvSpPr/>
          <p:nvPr/>
        </p:nvSpPr>
        <p:spPr>
          <a:xfrm>
            <a:off x="8364538" y="6235700"/>
            <a:ext cx="396875" cy="22383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9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00808"/>
            <a:ext cx="4584589" cy="27556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284984"/>
            <a:ext cx="4584589" cy="27556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Herport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3375"/>
            <a:ext cx="33845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2492375"/>
            <a:ext cx="3959225" cy="8636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altLang="zh-TW" b="1" dirty="0">
                <a:latin typeface="Arial" charset="0"/>
                <a:ea typeface="新細明體" charset="0"/>
                <a:cs typeface="新細明體" charset="0"/>
              </a:rPr>
              <a:t>Thank you !</a:t>
            </a:r>
          </a:p>
        </p:txBody>
      </p:sp>
      <p:pic>
        <p:nvPicPr>
          <p:cNvPr id="50179" name="Picture 6" descr="banni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857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10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contenu 2"/>
          <p:cNvSpPr>
            <a:spLocks noGrp="1"/>
          </p:cNvSpPr>
          <p:nvPr>
            <p:ph idx="4294967295"/>
          </p:nvPr>
        </p:nvSpPr>
        <p:spPr>
          <a:xfrm>
            <a:off x="395288" y="1473200"/>
            <a:ext cx="8569325" cy="3683992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Arial" charset="0"/>
              </a:rPr>
              <a:t>Registered in 1991</a:t>
            </a:r>
          </a:p>
          <a:p>
            <a:r>
              <a:rPr lang="en-US" sz="2000" dirty="0">
                <a:latin typeface="Arial" charset="0"/>
              </a:rPr>
              <a:t>French SME with a global dimension</a:t>
            </a:r>
          </a:p>
          <a:p>
            <a:r>
              <a:rPr lang="en-US" sz="2000" dirty="0">
                <a:latin typeface="Arial" charset="0"/>
              </a:rPr>
              <a:t>Consolidated 2017 Turnover </a:t>
            </a:r>
            <a:r>
              <a:rPr lang="en-US" sz="1600" i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: €222 Million</a:t>
            </a:r>
          </a:p>
          <a:p>
            <a:r>
              <a:rPr lang="en-US" sz="2000" dirty="0">
                <a:latin typeface="Arial" charset="0"/>
              </a:rPr>
              <a:t>270 staffs in France, 500+ worldwide</a:t>
            </a:r>
          </a:p>
          <a:p>
            <a:r>
              <a:rPr lang="en-US" sz="2000" dirty="0">
                <a:latin typeface="Arial" charset="0"/>
              </a:rPr>
              <a:t>Global network</a:t>
            </a:r>
          </a:p>
          <a:p>
            <a:r>
              <a:rPr lang="en-US" sz="2000" dirty="0">
                <a:latin typeface="Arial" charset="0"/>
              </a:rPr>
              <a:t>3 Main services</a:t>
            </a:r>
          </a:p>
          <a:p>
            <a:pPr lvl="1"/>
            <a:r>
              <a:rPr lang="en-US" sz="1600" dirty="0">
                <a:latin typeface="Arial" charset="0"/>
              </a:rPr>
              <a:t>Freight forwarding for General Cargo under the name Herport</a:t>
            </a:r>
          </a:p>
          <a:p>
            <a:pPr lvl="1"/>
            <a:r>
              <a:rPr lang="en-US" sz="1600" dirty="0">
                <a:latin typeface="Arial" charset="0"/>
              </a:rPr>
              <a:t>Textile Warehousing activities under the name SC2</a:t>
            </a:r>
          </a:p>
          <a:p>
            <a:pPr lvl="1"/>
            <a:r>
              <a:rPr lang="en-US" sz="1600" dirty="0">
                <a:latin typeface="Arial" charset="0"/>
              </a:rPr>
              <a:t>Time Critical deliveries under the name EAS</a:t>
            </a:r>
          </a:p>
          <a:p>
            <a:endParaRPr lang="en-US" sz="2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735013" y="4593655"/>
            <a:ext cx="822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sz="2800" b="1" dirty="0"/>
              <a:t>“ </a:t>
            </a:r>
            <a:r>
              <a:rPr lang="en-US" altLang="zh-TW" sz="2800" b="1" dirty="0"/>
              <a:t>WE TAKE THINGS</a:t>
            </a:r>
            <a:r>
              <a:rPr lang="en-US" sz="2800" b="1" dirty="0"/>
              <a:t> P</a:t>
            </a:r>
            <a:r>
              <a:rPr lang="en-US" altLang="zh-TW" sz="2800" b="1" dirty="0"/>
              <a:t>ERSONALLY ! </a:t>
            </a:r>
            <a:r>
              <a:rPr lang="en-US" sz="2800" b="1" dirty="0"/>
              <a:t>”</a:t>
            </a:r>
            <a:endParaRPr lang="en-US" altLang="zh-TW" sz="2800" b="1" dirty="0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fr-FR" dirty="0">
                <a:solidFill>
                  <a:srgbClr val="FB5D05"/>
                </a:solidFill>
              </a:rPr>
              <a:t>For Us, </a:t>
            </a:r>
            <a:r>
              <a:rPr lang="fr-FR" dirty="0" err="1">
                <a:solidFill>
                  <a:srgbClr val="FB5D05"/>
                </a:solidFill>
              </a:rPr>
              <a:t>Every</a:t>
            </a:r>
            <a:r>
              <a:rPr lang="fr-FR" dirty="0">
                <a:solidFill>
                  <a:srgbClr val="FB5D05"/>
                </a:solidFill>
              </a:rPr>
              <a:t> Client </a:t>
            </a:r>
            <a:r>
              <a:rPr lang="fr-FR" dirty="0" err="1">
                <a:solidFill>
                  <a:srgbClr val="FB5D05"/>
                </a:solidFill>
              </a:rPr>
              <a:t>is</a:t>
            </a:r>
            <a:r>
              <a:rPr lang="fr-FR" dirty="0">
                <a:solidFill>
                  <a:srgbClr val="FB5D05"/>
                </a:solidFill>
              </a:rPr>
              <a:t> Unique,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fr-FR" dirty="0" err="1">
                <a:solidFill>
                  <a:srgbClr val="FB5D05"/>
                </a:solidFill>
              </a:rPr>
              <a:t>Every</a:t>
            </a:r>
            <a:r>
              <a:rPr lang="fr-FR" dirty="0">
                <a:solidFill>
                  <a:srgbClr val="FB5D05"/>
                </a:solidFill>
              </a:rPr>
              <a:t> </a:t>
            </a:r>
            <a:r>
              <a:rPr lang="fr-FR" dirty="0" err="1">
                <a:solidFill>
                  <a:srgbClr val="FB5D05"/>
                </a:solidFill>
              </a:rPr>
              <a:t>Shipment</a:t>
            </a:r>
            <a:r>
              <a:rPr lang="fr-FR" dirty="0">
                <a:solidFill>
                  <a:srgbClr val="FB5D05"/>
                </a:solidFill>
              </a:rPr>
              <a:t> </a:t>
            </a:r>
            <a:r>
              <a:rPr lang="fr-FR" dirty="0" err="1">
                <a:solidFill>
                  <a:srgbClr val="FB5D05"/>
                </a:solidFill>
              </a:rPr>
              <a:t>is</a:t>
            </a:r>
            <a:r>
              <a:rPr lang="fr-FR" dirty="0">
                <a:solidFill>
                  <a:srgbClr val="FB5D05"/>
                </a:solidFill>
              </a:rPr>
              <a:t> </a:t>
            </a:r>
            <a:r>
              <a:rPr lang="fr-FR" dirty="0" err="1">
                <a:solidFill>
                  <a:srgbClr val="FB5D05"/>
                </a:solidFill>
              </a:rPr>
              <a:t>Personal</a:t>
            </a:r>
            <a:r>
              <a:rPr lang="fr-FR" dirty="0">
                <a:solidFill>
                  <a:srgbClr val="FB5D05"/>
                </a:solidFill>
              </a:rPr>
              <a:t>.</a:t>
            </a:r>
          </a:p>
        </p:txBody>
      </p:sp>
      <p:sp>
        <p:nvSpPr>
          <p:cNvPr id="16390" name="標題 1"/>
          <p:cNvSpPr txBox="1">
            <a:spLocks/>
          </p:cNvSpPr>
          <p:nvPr/>
        </p:nvSpPr>
        <p:spPr bwMode="auto">
          <a:xfrm>
            <a:off x="4771776" y="764704"/>
            <a:ext cx="3832672" cy="77529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lang="en-US" altLang="zh-TW" sz="2800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The HERPORT Group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1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5816483" cy="4318298"/>
          </a:xfrm>
          <a:prstGeom prst="rect">
            <a:avLst/>
          </a:prstGeom>
          <a:ln>
            <a:noFill/>
          </a:ln>
          <a:effectLst>
            <a:outerShdw blurRad="292100" dist="1016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" name="ZoneTexte 23"/>
          <p:cNvSpPr txBox="1"/>
          <p:nvPr/>
        </p:nvSpPr>
        <p:spPr>
          <a:xfrm>
            <a:off x="6128095" y="2719580"/>
            <a:ext cx="2736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endParaRPr lang="fr-FR" sz="1600" b="1" dirty="0">
              <a:ea typeface="新細明體" pitchFamily="18" charset="-120"/>
              <a:cs typeface="+mn-cs"/>
            </a:endParaRPr>
          </a:p>
          <a:p>
            <a:pPr marL="285750" indent="-285750">
              <a:buClr>
                <a:schemeClr val="accent1"/>
              </a:buClr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	Barcelona       </a:t>
            </a:r>
            <a:r>
              <a:rPr lang="en-US" altLang="zh-TW" sz="1600" dirty="0"/>
              <a:t>Valencia</a:t>
            </a:r>
            <a:endParaRPr lang="fr-FR" sz="1600" dirty="0">
              <a:ea typeface="新細明體" pitchFamily="18" charset="-120"/>
              <a:cs typeface="+mn-cs"/>
            </a:endParaRPr>
          </a:p>
        </p:txBody>
      </p:sp>
      <p:sp>
        <p:nvSpPr>
          <p:cNvPr id="17411" name="標題 1"/>
          <p:cNvSpPr txBox="1">
            <a:spLocks/>
          </p:cNvSpPr>
          <p:nvPr/>
        </p:nvSpPr>
        <p:spPr bwMode="auto">
          <a:xfrm>
            <a:off x="5663368" y="651393"/>
            <a:ext cx="3044852" cy="48736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schemeClr val="bg1"/>
                </a:solidFill>
              </a:rPr>
              <a:t>   Herport Europe	</a:t>
            </a:r>
          </a:p>
        </p:txBody>
      </p:sp>
      <p:pic>
        <p:nvPicPr>
          <p:cNvPr id="98" name="Picture 2" descr="EAS Internationa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4502" y="2829123"/>
            <a:ext cx="292560" cy="131068"/>
          </a:xfrm>
          <a:prstGeom prst="rect">
            <a:avLst/>
          </a:prstGeom>
          <a:noFill/>
        </p:spPr>
      </p:pic>
      <p:pic>
        <p:nvPicPr>
          <p:cNvPr id="103" name="Picture 2" descr="EAS Internationa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0086" y="2829694"/>
            <a:ext cx="292560" cy="131068"/>
          </a:xfrm>
          <a:prstGeom prst="rect">
            <a:avLst/>
          </a:prstGeom>
          <a:noFill/>
        </p:spPr>
      </p:pic>
      <p:pic>
        <p:nvPicPr>
          <p:cNvPr id="107" name="Picture 2" descr="EAS Internationa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7735" y="4311030"/>
            <a:ext cx="160731" cy="72008"/>
          </a:xfrm>
          <a:prstGeom prst="rect">
            <a:avLst/>
          </a:prstGeom>
          <a:noFill/>
        </p:spPr>
      </p:pic>
      <p:sp>
        <p:nvSpPr>
          <p:cNvPr id="128" name="ZoneTexte 20"/>
          <p:cNvSpPr txBox="1"/>
          <p:nvPr/>
        </p:nvSpPr>
        <p:spPr>
          <a:xfrm>
            <a:off x="6177805" y="908720"/>
            <a:ext cx="13465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endParaRPr lang="fr-FR" sz="1600" dirty="0">
              <a:ea typeface="新細明體" pitchFamily="18" charset="-120"/>
              <a:cs typeface="+mn-cs"/>
            </a:endParaRPr>
          </a:p>
          <a:p>
            <a:pPr>
              <a:buClr>
                <a:schemeClr val="accent1"/>
              </a:buClr>
              <a:defRPr/>
            </a:pPr>
            <a:r>
              <a:rPr lang="fr-FR" sz="1600" b="1" dirty="0">
                <a:ea typeface="新細明體" pitchFamily="18" charset="-120"/>
                <a:cs typeface="+mn-cs"/>
              </a:rPr>
              <a:t>France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Roissy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Le Havre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Lille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Orly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Toulouse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Bordeaux</a:t>
            </a:r>
          </a:p>
        </p:txBody>
      </p:sp>
      <p:sp>
        <p:nvSpPr>
          <p:cNvPr id="129" name="ZoneTexte 22"/>
          <p:cNvSpPr txBox="1"/>
          <p:nvPr/>
        </p:nvSpPr>
        <p:spPr>
          <a:xfrm>
            <a:off x="7452320" y="908720"/>
            <a:ext cx="17049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endParaRPr lang="fr-FR" sz="1600" dirty="0">
              <a:ea typeface="新細明體" pitchFamily="18" charset="-120"/>
              <a:cs typeface="+mn-cs"/>
            </a:endParaRPr>
          </a:p>
          <a:p>
            <a:pPr>
              <a:buClr>
                <a:schemeClr val="accent1"/>
              </a:buClr>
              <a:defRPr/>
            </a:pPr>
            <a:endParaRPr lang="fr-FR" sz="1600" dirty="0">
              <a:ea typeface="新細明體" pitchFamily="18" charset="-120"/>
              <a:cs typeface="+mn-cs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Marseille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St-Brieuc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Lyon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Nantes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Nice</a:t>
            </a:r>
          </a:p>
        </p:txBody>
      </p:sp>
      <p:pic>
        <p:nvPicPr>
          <p:cNvPr id="1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1575" y="3044499"/>
            <a:ext cx="144016" cy="17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2987" y="3035083"/>
            <a:ext cx="144016" cy="17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ZoneTexte 23"/>
          <p:cNvSpPr txBox="1"/>
          <p:nvPr/>
        </p:nvSpPr>
        <p:spPr>
          <a:xfrm>
            <a:off x="6338327" y="3296168"/>
            <a:ext cx="2880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r>
              <a:rPr lang="en-US" sz="1600" dirty="0">
                <a:ea typeface="新細明體" pitchFamily="18" charset="-120"/>
                <a:cs typeface="+mn-cs"/>
              </a:rPr>
              <a:t>             </a:t>
            </a:r>
            <a:r>
              <a:rPr lang="en-US" sz="1200" dirty="0">
                <a:ea typeface="新細明體" pitchFamily="18" charset="-120"/>
                <a:cs typeface="+mn-cs"/>
              </a:rPr>
              <a:t>Time Critical Stations</a:t>
            </a:r>
          </a:p>
        </p:txBody>
      </p:sp>
      <p:pic>
        <p:nvPicPr>
          <p:cNvPr id="147" name="Picture 2" descr="EAS Internationa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7010" y="3338292"/>
            <a:ext cx="504056" cy="225818"/>
          </a:xfrm>
          <a:prstGeom prst="rect">
            <a:avLst/>
          </a:prstGeom>
          <a:noFill/>
        </p:spPr>
      </p:pic>
      <p:pic>
        <p:nvPicPr>
          <p:cNvPr id="148" name="Picture 4" descr="C:\Users\Alex\Downloads\han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9" y="3792221"/>
            <a:ext cx="144016" cy="144016"/>
          </a:xfrm>
          <a:prstGeom prst="rect">
            <a:avLst/>
          </a:prstGeom>
          <a:noFill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85591" y="3620276"/>
            <a:ext cx="1992403" cy="196288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1492380"/>
            <a:ext cx="144016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1744408"/>
            <a:ext cx="144016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1600" y="1975786"/>
            <a:ext cx="144016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1600" y="2220658"/>
            <a:ext cx="144016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1359" y="2477833"/>
            <a:ext cx="144016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1600" y="2722308"/>
            <a:ext cx="144016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0912" y="1492380"/>
            <a:ext cx="144016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0912" y="1744408"/>
            <a:ext cx="144016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1975786"/>
            <a:ext cx="144016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2220658"/>
            <a:ext cx="144016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087" y="2477833"/>
            <a:ext cx="144016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EAS International">
            <a:hlinkClick r:id="rId4" action="ppaction://hlinksldjump"/>
            <a:extLst>
              <a:ext uri="{FF2B5EF4-FFF2-40B4-BE49-F238E27FC236}">
                <a16:creationId xmlns:a16="http://schemas.microsoft.com/office/drawing/2014/main" id="{4ADC2AE4-08F2-4F06-80F2-F0B9BBFB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753" y="2894657"/>
            <a:ext cx="292560" cy="131068"/>
          </a:xfrm>
          <a:prstGeom prst="rect">
            <a:avLst/>
          </a:prstGeom>
          <a:noFill/>
        </p:spPr>
      </p:pic>
      <p:pic>
        <p:nvPicPr>
          <p:cNvPr id="41" name="Picture 2" descr="EAS International">
            <a:hlinkClick r:id="rId4" action="ppaction://hlinksldjump"/>
            <a:extLst>
              <a:ext uri="{FF2B5EF4-FFF2-40B4-BE49-F238E27FC236}">
                <a16:creationId xmlns:a16="http://schemas.microsoft.com/office/drawing/2014/main" id="{CFBCA83B-6CD9-4F3B-AEAC-76FBFCA4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5412" y="3025725"/>
            <a:ext cx="292560" cy="131068"/>
          </a:xfrm>
          <a:prstGeom prst="rect">
            <a:avLst/>
          </a:prstGeom>
          <a:noFill/>
        </p:spPr>
      </p:pic>
      <p:pic>
        <p:nvPicPr>
          <p:cNvPr id="42" name="Picture 2" descr="EAS International">
            <a:hlinkClick r:id="rId4" action="ppaction://hlinksldjump"/>
            <a:extLst>
              <a:ext uri="{FF2B5EF4-FFF2-40B4-BE49-F238E27FC236}">
                <a16:creationId xmlns:a16="http://schemas.microsoft.com/office/drawing/2014/main" id="{FBB43220-3A1F-47D1-9566-CE8D456B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1692" y="3182764"/>
            <a:ext cx="292560" cy="131068"/>
          </a:xfrm>
          <a:prstGeom prst="rect">
            <a:avLst/>
          </a:prstGeom>
          <a:noFill/>
        </p:spPr>
      </p:pic>
      <p:pic>
        <p:nvPicPr>
          <p:cNvPr id="53" name="Picture 2" descr="EAS International">
            <a:hlinkClick r:id="rId4" action="ppaction://hlinksldjump"/>
            <a:extLst>
              <a:ext uri="{FF2B5EF4-FFF2-40B4-BE49-F238E27FC236}">
                <a16:creationId xmlns:a16="http://schemas.microsoft.com/office/drawing/2014/main" id="{0A2BF34F-E220-414F-A829-1751CCC2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176265"/>
            <a:ext cx="292560" cy="131068"/>
          </a:xfrm>
          <a:prstGeom prst="rect">
            <a:avLst/>
          </a:prstGeom>
          <a:noFill/>
        </p:spPr>
      </p:pic>
      <p:pic>
        <p:nvPicPr>
          <p:cNvPr id="54" name="Picture 2" descr="EAS International">
            <a:hlinkClick r:id="rId4" action="ppaction://hlinksldjump"/>
            <a:extLst>
              <a:ext uri="{FF2B5EF4-FFF2-40B4-BE49-F238E27FC236}">
                <a16:creationId xmlns:a16="http://schemas.microsoft.com/office/drawing/2014/main" id="{9C9CDD69-9208-49D6-90FE-58AA2033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264" y="5373216"/>
            <a:ext cx="292560" cy="131068"/>
          </a:xfrm>
          <a:prstGeom prst="rect">
            <a:avLst/>
          </a:prstGeom>
          <a:noFill/>
        </p:spPr>
      </p:pic>
      <p:pic>
        <p:nvPicPr>
          <p:cNvPr id="55" name="Picture 2" descr="EAS International">
            <a:hlinkClick r:id="rId4" action="ppaction://hlinksldjump"/>
            <a:extLst>
              <a:ext uri="{FF2B5EF4-FFF2-40B4-BE49-F238E27FC236}">
                <a16:creationId xmlns:a16="http://schemas.microsoft.com/office/drawing/2014/main" id="{E22C4C9D-0798-4266-9A38-72A48674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5621" y="4959846"/>
            <a:ext cx="292560" cy="131068"/>
          </a:xfrm>
          <a:prstGeom prst="rect">
            <a:avLst/>
          </a:prstGeom>
          <a:noFill/>
        </p:spPr>
      </p:pic>
      <p:pic>
        <p:nvPicPr>
          <p:cNvPr id="56" name="Picture 2" descr="EAS International">
            <a:hlinkClick r:id="rId4" action="ppaction://hlinksldjump"/>
            <a:extLst>
              <a:ext uri="{FF2B5EF4-FFF2-40B4-BE49-F238E27FC236}">
                <a16:creationId xmlns:a16="http://schemas.microsoft.com/office/drawing/2014/main" id="{7F044DF4-DD98-4A88-A3BA-C8FB784A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7526" y="3554041"/>
            <a:ext cx="292560" cy="131068"/>
          </a:xfrm>
          <a:prstGeom prst="rect">
            <a:avLst/>
          </a:prstGeom>
          <a:noFill/>
        </p:spPr>
      </p:pic>
      <p:pic>
        <p:nvPicPr>
          <p:cNvPr id="57" name="Picture 2" descr="EAS International">
            <a:hlinkClick r:id="rId4" action="ppaction://hlinksldjump"/>
            <a:extLst>
              <a:ext uri="{FF2B5EF4-FFF2-40B4-BE49-F238E27FC236}">
                <a16:creationId xmlns:a16="http://schemas.microsoft.com/office/drawing/2014/main" id="{1FF4A792-D94A-442D-83FC-2EA2B589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0086" y="3467062"/>
            <a:ext cx="292560" cy="131068"/>
          </a:xfrm>
          <a:prstGeom prst="rect">
            <a:avLst/>
          </a:prstGeom>
          <a:noFill/>
        </p:spPr>
      </p:pic>
      <p:pic>
        <p:nvPicPr>
          <p:cNvPr id="58" name="Picture 2" descr="EAS International">
            <a:hlinkClick r:id="rId4" action="ppaction://hlinksldjump"/>
            <a:extLst>
              <a:ext uri="{FF2B5EF4-FFF2-40B4-BE49-F238E27FC236}">
                <a16:creationId xmlns:a16="http://schemas.microsoft.com/office/drawing/2014/main" id="{E5086564-1183-4C46-B224-02CDB775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2646" y="3259870"/>
            <a:ext cx="292560" cy="131068"/>
          </a:xfrm>
          <a:prstGeom prst="rect">
            <a:avLst/>
          </a:prstGeom>
          <a:noFill/>
        </p:spPr>
      </p:pic>
      <p:pic>
        <p:nvPicPr>
          <p:cNvPr id="59" name="Picture 2" descr="EAS International">
            <a:hlinkClick r:id="rId4" action="ppaction://hlinksldjump"/>
            <a:extLst>
              <a:ext uri="{FF2B5EF4-FFF2-40B4-BE49-F238E27FC236}">
                <a16:creationId xmlns:a16="http://schemas.microsoft.com/office/drawing/2014/main" id="{B7A0D941-AB59-48B6-A003-875F7F441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6464" y="3488507"/>
            <a:ext cx="292560" cy="131068"/>
          </a:xfrm>
          <a:prstGeom prst="rect">
            <a:avLst/>
          </a:prstGeom>
          <a:noFill/>
        </p:spPr>
      </p:pic>
      <p:pic>
        <p:nvPicPr>
          <p:cNvPr id="60" name="Picture 2" descr="EAS International">
            <a:hlinkClick r:id="rId4" action="ppaction://hlinksldjump"/>
            <a:extLst>
              <a:ext uri="{FF2B5EF4-FFF2-40B4-BE49-F238E27FC236}">
                <a16:creationId xmlns:a16="http://schemas.microsoft.com/office/drawing/2014/main" id="{D1E35025-DCE7-4D98-AE14-A41C2BF5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5720" y="3827774"/>
            <a:ext cx="292560" cy="131068"/>
          </a:xfrm>
          <a:prstGeom prst="rect">
            <a:avLst/>
          </a:prstGeom>
          <a:noFill/>
        </p:spPr>
      </p:pic>
      <p:pic>
        <p:nvPicPr>
          <p:cNvPr id="61" name="Picture 2" descr="EAS International">
            <a:hlinkClick r:id="rId4" action="ppaction://hlinksldjump"/>
            <a:extLst>
              <a:ext uri="{FF2B5EF4-FFF2-40B4-BE49-F238E27FC236}">
                <a16:creationId xmlns:a16="http://schemas.microsoft.com/office/drawing/2014/main" id="{306EB61B-D313-4D9E-A63C-929FD736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7213" y="1772816"/>
            <a:ext cx="292560" cy="13106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37E998-DAED-4605-98EC-B6F0E9D3BB3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16" y="3021814"/>
            <a:ext cx="568217" cy="378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12E1138-9EF1-44DC-92EF-712BB6CC6FF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639762"/>
            <a:ext cx="1080121" cy="720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" name="ZoneTexte 20">
            <a:extLst>
              <a:ext uri="{FF2B5EF4-FFF2-40B4-BE49-F238E27FC236}">
                <a16:creationId xmlns:a16="http://schemas.microsoft.com/office/drawing/2014/main" id="{6B1F45CD-7FC4-4D65-B7D0-B6986D5FCB32}"/>
              </a:ext>
            </a:extLst>
          </p:cNvPr>
          <p:cNvSpPr txBox="1"/>
          <p:nvPr/>
        </p:nvSpPr>
        <p:spPr>
          <a:xfrm>
            <a:off x="7105225" y="5387583"/>
            <a:ext cx="1346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endParaRPr lang="fr-FR" sz="1600" dirty="0">
              <a:ea typeface="新細明體" pitchFamily="18" charset="-120"/>
              <a:cs typeface="+mn-cs"/>
            </a:endParaRPr>
          </a:p>
          <a:p>
            <a:pPr>
              <a:buClr>
                <a:schemeClr val="accent1"/>
              </a:buClr>
              <a:defRPr/>
            </a:pPr>
            <a:r>
              <a:rPr lang="fr-FR" sz="1600" b="1" dirty="0">
                <a:ea typeface="新細明體" pitchFamily="18" charset="-120"/>
                <a:cs typeface="+mn-cs"/>
              </a:rPr>
              <a:t>France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ea typeface="新細明體" pitchFamily="18" charset="-120"/>
                <a:cs typeface="+mn-cs"/>
              </a:rPr>
              <a:t>Moissy</a:t>
            </a:r>
          </a:p>
        </p:txBody>
      </p:sp>
    </p:spTree>
    <p:extLst>
      <p:ext uri="{BB962C8B-B14F-4D97-AF65-F5344CB8AC3E}">
        <p14:creationId xmlns:p14="http://schemas.microsoft.com/office/powerpoint/2010/main" val="20367038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1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49" y="1777852"/>
            <a:ext cx="4908371" cy="377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ZoneTexte 23"/>
          <p:cNvSpPr txBox="1"/>
          <p:nvPr/>
        </p:nvSpPr>
        <p:spPr>
          <a:xfrm>
            <a:off x="5418000" y="4509888"/>
            <a:ext cx="17065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r>
              <a:rPr lang="fr-FR" dirty="0">
                <a:ea typeface="新細明體" pitchFamily="18" charset="-120"/>
                <a:cs typeface="+mn-cs"/>
              </a:rPr>
              <a:t>JV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Vietnam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Myanmar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418459" y="1170618"/>
            <a:ext cx="17065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endParaRPr lang="fr-FR" dirty="0">
              <a:ea typeface="新細明體" pitchFamily="18" charset="-120"/>
              <a:cs typeface="+mn-cs"/>
            </a:endParaRPr>
          </a:p>
          <a:p>
            <a:pPr>
              <a:buClr>
                <a:schemeClr val="accent1"/>
              </a:buClr>
              <a:defRPr/>
            </a:pPr>
            <a:r>
              <a:rPr lang="fr-FR" dirty="0">
                <a:ea typeface="新細明體" pitchFamily="18" charset="-120"/>
                <a:cs typeface="+mn-cs"/>
              </a:rPr>
              <a:t>China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Hong Kong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Shanghai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Ningbo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Shenzhen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115497" y="1170618"/>
            <a:ext cx="17049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endParaRPr lang="fr-FR" dirty="0">
              <a:ea typeface="新細明體" pitchFamily="18" charset="-120"/>
              <a:cs typeface="+mn-cs"/>
            </a:endParaRPr>
          </a:p>
          <a:p>
            <a:pPr>
              <a:buClr>
                <a:schemeClr val="accent1"/>
              </a:buClr>
              <a:defRPr/>
            </a:pPr>
            <a:endParaRPr lang="fr-FR" dirty="0">
              <a:ea typeface="新細明體" pitchFamily="18" charset="-120"/>
              <a:cs typeface="+mn-cs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Guangzhou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Xiamen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Tianjin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Qingdao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418000" y="3391832"/>
            <a:ext cx="17065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r>
              <a:rPr lang="fr-FR" dirty="0">
                <a:ea typeface="新細明體" pitchFamily="18" charset="-120"/>
                <a:cs typeface="+mn-cs"/>
              </a:rPr>
              <a:t>India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Bangalore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Chennai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altLang="zh-TW" dirty="0" err="1">
                <a:ea typeface="新細明體" pitchFamily="18" charset="-120"/>
              </a:rPr>
              <a:t>Mumbai</a:t>
            </a:r>
            <a:endParaRPr lang="fr-FR" altLang="zh-TW" dirty="0">
              <a:ea typeface="新細明體" pitchFamily="18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fr-FR" dirty="0">
              <a:ea typeface="新細明體" pitchFamily="18" charset="-120"/>
              <a:cs typeface="+mn-cs"/>
            </a:endParaRPr>
          </a:p>
        </p:txBody>
      </p:sp>
      <p:sp>
        <p:nvSpPr>
          <p:cNvPr id="11" name="ZoneTexte 23"/>
          <p:cNvSpPr txBox="1"/>
          <p:nvPr/>
        </p:nvSpPr>
        <p:spPr>
          <a:xfrm>
            <a:off x="7117200" y="3391832"/>
            <a:ext cx="17065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endParaRPr lang="fr-FR" dirty="0">
              <a:ea typeface="新細明體" pitchFamily="18" charset="-120"/>
              <a:cs typeface="+mn-cs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New Delhi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 err="1">
                <a:ea typeface="新細明體" pitchFamily="18" charset="-120"/>
                <a:cs typeface="+mn-cs"/>
              </a:rPr>
              <a:t>Turicorin</a:t>
            </a:r>
            <a:endParaRPr lang="fr-FR" dirty="0">
              <a:ea typeface="新細明體" pitchFamily="18" charset="-120"/>
              <a:cs typeface="+mn-cs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 err="1">
                <a:ea typeface="新細明體" pitchFamily="18" charset="-120"/>
                <a:cs typeface="+mn-cs"/>
              </a:rPr>
              <a:t>Kolkata</a:t>
            </a:r>
            <a:endParaRPr lang="fr-FR" dirty="0">
              <a:ea typeface="新細明體" pitchFamily="18" charset="-120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fr-FR" dirty="0">
              <a:ea typeface="新細明體" pitchFamily="18" charset="-120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0000" y="3073028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467" y="1818690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0000" y="3751872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467" y="2106722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467" y="2370751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000" y="2658783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659" y="1818690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659" y="2106722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659" y="2394754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659" y="2658783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0000" y="4039904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0000" y="4327936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727869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015901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303933"/>
            <a:ext cx="144016" cy="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標題 1"/>
          <p:cNvSpPr txBox="1">
            <a:spLocks/>
          </p:cNvSpPr>
          <p:nvPr/>
        </p:nvSpPr>
        <p:spPr bwMode="auto">
          <a:xfrm>
            <a:off x="4788024" y="925513"/>
            <a:ext cx="3760664" cy="48736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schemeClr val="bg1"/>
                </a:solidFill>
              </a:rPr>
              <a:t>Herport Asia</a:t>
            </a:r>
          </a:p>
        </p:txBody>
      </p:sp>
      <p:sp>
        <p:nvSpPr>
          <p:cNvPr id="39" name="ZoneTexte 23"/>
          <p:cNvSpPr txBox="1"/>
          <p:nvPr/>
        </p:nvSpPr>
        <p:spPr>
          <a:xfrm>
            <a:off x="5418000" y="2710661"/>
            <a:ext cx="1706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endParaRPr lang="fr-FR" dirty="0">
              <a:ea typeface="新細明體" pitchFamily="18" charset="-120"/>
              <a:cs typeface="+mn-cs"/>
            </a:endParaRPr>
          </a:p>
          <a:p>
            <a:pPr marL="285750" indent="-285750">
              <a:buClr>
                <a:schemeClr val="accent1"/>
              </a:buClr>
              <a:defRPr/>
            </a:pPr>
            <a:r>
              <a:rPr lang="fr-FR" dirty="0">
                <a:ea typeface="新細明體" pitchFamily="18" charset="-120"/>
                <a:cs typeface="+mn-cs"/>
              </a:rPr>
              <a:t>	Singapore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0000" y="4901335"/>
            <a:ext cx="144016" cy="14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oneTexte 23"/>
          <p:cNvSpPr txBox="1"/>
          <p:nvPr/>
        </p:nvSpPr>
        <p:spPr>
          <a:xfrm>
            <a:off x="7117200" y="4509120"/>
            <a:ext cx="17065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endParaRPr lang="fr-FR" dirty="0">
              <a:ea typeface="新細明體" pitchFamily="18" charset="-120"/>
              <a:cs typeface="+mn-cs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altLang="zh-TW" dirty="0">
                <a:ea typeface="新細明體" pitchFamily="18" charset="-120"/>
              </a:rPr>
              <a:t>Cambodia</a:t>
            </a:r>
            <a:endParaRPr lang="fr-FR" dirty="0">
              <a:ea typeface="新細明體" pitchFamily="18" charset="-120"/>
              <a:cs typeface="+mn-cs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ea typeface="新細明體" pitchFamily="18" charset="-120"/>
                <a:cs typeface="+mn-cs"/>
              </a:rPr>
              <a:t>Pakistan</a:t>
            </a: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0000" y="5189367"/>
            <a:ext cx="144016" cy="14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189520"/>
            <a:ext cx="144016" cy="14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901520"/>
            <a:ext cx="144016" cy="14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FD00652-DFC7-43DF-9462-70EC1C1083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45102"/>
            <a:ext cx="568217" cy="378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AB1F7-7B95-4A9F-B115-681D5BC9B4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44" y="5553387"/>
            <a:ext cx="1080121" cy="720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ZoneTexte 20">
            <a:extLst>
              <a:ext uri="{FF2B5EF4-FFF2-40B4-BE49-F238E27FC236}">
                <a16:creationId xmlns:a16="http://schemas.microsoft.com/office/drawing/2014/main" id="{FA151D57-D8FE-4984-969B-EFA75EF654A5}"/>
              </a:ext>
            </a:extLst>
          </p:cNvPr>
          <p:cNvSpPr txBox="1"/>
          <p:nvPr/>
        </p:nvSpPr>
        <p:spPr>
          <a:xfrm>
            <a:off x="6462601" y="5301208"/>
            <a:ext cx="16377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defRPr/>
            </a:pPr>
            <a:endParaRPr lang="fr-FR" sz="1600" dirty="0">
              <a:ea typeface="新細明體" pitchFamily="18" charset="-120"/>
              <a:cs typeface="+mn-cs"/>
            </a:endParaRPr>
          </a:p>
          <a:p>
            <a:pPr>
              <a:buClr>
                <a:schemeClr val="accent1"/>
              </a:buClr>
              <a:defRPr/>
            </a:pPr>
            <a:r>
              <a:rPr lang="en-US" sz="1600" b="1" dirty="0">
                <a:ea typeface="新細明體" pitchFamily="18" charset="-120"/>
                <a:cs typeface="+mn-cs"/>
              </a:rPr>
              <a:t>C</a:t>
            </a:r>
            <a:r>
              <a:rPr lang="fr-FR" sz="1600" b="1" dirty="0" err="1">
                <a:ea typeface="新細明體" pitchFamily="18" charset="-120"/>
                <a:cs typeface="+mn-cs"/>
              </a:rPr>
              <a:t>hina</a:t>
            </a:r>
            <a:endParaRPr lang="fr-FR" sz="1600" b="1" dirty="0">
              <a:ea typeface="新細明體" pitchFamily="18" charset="-120"/>
              <a:cs typeface="+mn-cs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ea typeface="新細明體" pitchFamily="18" charset="-120"/>
                <a:cs typeface="+mn-cs"/>
              </a:rPr>
              <a:t>S</a:t>
            </a:r>
            <a:r>
              <a:rPr lang="fr-FR" sz="1600" dirty="0" err="1">
                <a:ea typeface="新細明體" pitchFamily="18" charset="-120"/>
                <a:cs typeface="+mn-cs"/>
              </a:rPr>
              <a:t>henzhen</a:t>
            </a:r>
            <a:endParaRPr lang="fr-FR" sz="1600" dirty="0"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8676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/>
          <p:cNvSpPr/>
          <p:nvPr/>
        </p:nvSpPr>
        <p:spPr>
          <a:xfrm>
            <a:off x="4572000" y="3304051"/>
            <a:ext cx="2420373" cy="5942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accent4"/>
                </a:solidFill>
              </a:rPr>
              <a:t>     </a:t>
            </a:r>
            <a:r>
              <a:rPr lang="en-US" b="1" dirty="0">
                <a:solidFill>
                  <a:schemeClr val="accent4"/>
                </a:solidFill>
              </a:rPr>
              <a:t>General Cargo</a:t>
            </a:r>
          </a:p>
          <a:p>
            <a:endParaRPr lang="en-US" sz="375" b="1" dirty="0">
              <a:solidFill>
                <a:schemeClr val="accent4"/>
              </a:solidFill>
            </a:endParaRPr>
          </a:p>
          <a:p>
            <a:pPr algn="ctr"/>
            <a:r>
              <a:rPr lang="en-US" sz="1050" b="1" i="1" dirty="0">
                <a:solidFill>
                  <a:schemeClr val="accent4"/>
                </a:solidFill>
              </a:rPr>
              <a:t>       </a:t>
            </a:r>
            <a:r>
              <a:rPr lang="en-US" sz="1050" b="1" dirty="0">
                <a:solidFill>
                  <a:srgbClr val="002060"/>
                </a:solidFill>
              </a:rPr>
              <a:t>Delivery within 1 to 5 days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2" name="Hexagone 1"/>
          <p:cNvSpPr/>
          <p:nvPr/>
        </p:nvSpPr>
        <p:spPr>
          <a:xfrm>
            <a:off x="5369595" y="2465417"/>
            <a:ext cx="972361" cy="783204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5369595" y="3248621"/>
            <a:ext cx="972361" cy="0"/>
          </a:xfrm>
          <a:prstGeom prst="line">
            <a:avLst/>
          </a:prstGeom>
          <a:ln w="38100">
            <a:solidFill>
              <a:srgbClr val="0070C0">
                <a:alpha val="70000"/>
              </a:srgb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75" y="2610578"/>
            <a:ext cx="467000" cy="46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3369950"/>
            <a:ext cx="53285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pPr marL="214370" indent="-214370">
              <a:buFont typeface="Wingdings" panose="05000000000000000000" pitchFamily="2" charset="2"/>
              <a:buChar char="ü"/>
            </a:pPr>
            <a:r>
              <a:rPr lang="en-US" sz="1400" dirty="0"/>
              <a:t>Door to door or Door to airport services</a:t>
            </a:r>
          </a:p>
          <a:p>
            <a:pPr marL="214370" indent="-214370">
              <a:buFont typeface="Wingdings" panose="05000000000000000000" pitchFamily="2" charset="2"/>
              <a:buChar char="ü"/>
            </a:pPr>
            <a:r>
              <a:rPr lang="en-US" sz="1400" dirty="0"/>
              <a:t>Flexible service with best-in-class value</a:t>
            </a:r>
          </a:p>
          <a:p>
            <a:pPr marL="214370" indent="-214370">
              <a:buFont typeface="Wingdings" panose="05000000000000000000" pitchFamily="2" charset="2"/>
              <a:buChar char="ü"/>
            </a:pPr>
            <a:r>
              <a:rPr lang="en-US" sz="1400" dirty="0"/>
              <a:t>Competitively-priced alternatives for your needs</a:t>
            </a:r>
          </a:p>
          <a:p>
            <a:pPr marL="214370" indent="-214370">
              <a:buFont typeface="Wingdings" panose="05000000000000000000" pitchFamily="2" charset="2"/>
              <a:buChar char="ü"/>
            </a:pPr>
            <a:r>
              <a:rPr lang="en-US" sz="1400" dirty="0"/>
              <a:t>Customs expertise</a:t>
            </a:r>
          </a:p>
          <a:p>
            <a:pPr marL="214370" indent="-214370">
              <a:buFont typeface="Wingdings" panose="05000000000000000000" pitchFamily="2" charset="2"/>
              <a:buChar char="ü"/>
            </a:pPr>
            <a:r>
              <a:rPr lang="en-US" sz="1400" dirty="0"/>
              <a:t>Unusual cargo handling (oversized, hazardous etc.)</a:t>
            </a:r>
          </a:p>
          <a:p>
            <a:pPr marL="214370" indent="-214370">
              <a:buFont typeface="Wingdings" panose="05000000000000000000" pitchFamily="2" charset="2"/>
              <a:buChar char="ü"/>
            </a:pPr>
            <a:r>
              <a:rPr lang="en-US" sz="1400" dirty="0"/>
              <a:t>Follow-up in real time </a:t>
            </a:r>
          </a:p>
          <a:p>
            <a:pPr marL="214370" indent="-214370">
              <a:buFont typeface="Wingdings" panose="05000000000000000000" pitchFamily="2" charset="2"/>
              <a:buChar char="ü"/>
            </a:pPr>
            <a:r>
              <a:rPr lang="en-US" sz="1400" dirty="0"/>
              <a:t>Secured boarding and control</a:t>
            </a:r>
          </a:p>
          <a:p>
            <a:pPr marL="214370" indent="-214370">
              <a:buFont typeface="Wingdings" panose="05000000000000000000" pitchFamily="2" charset="2"/>
              <a:buChar char="ü"/>
            </a:pPr>
            <a:r>
              <a:rPr lang="en-US" sz="1400" dirty="0"/>
              <a:t>A worldwide network Thru 2 major networks</a:t>
            </a:r>
          </a:p>
          <a:p>
            <a:pPr marL="214370" indent="-214370">
              <a:buFont typeface="Wingdings" panose="05000000000000000000" pitchFamily="2" charset="2"/>
              <a:buChar char="ü"/>
            </a:pPr>
            <a:r>
              <a:rPr lang="en-US" sz="1400" dirty="0"/>
              <a:t>Agreements with major airlines and airline operators</a:t>
            </a:r>
          </a:p>
          <a:p>
            <a:pPr marL="214370" indent="-214370">
              <a:buFont typeface="Wingdings" panose="05000000000000000000" pitchFamily="2" charset="2"/>
              <a:buChar char="ü"/>
            </a:pPr>
            <a:r>
              <a:rPr lang="en-US" sz="1400" dirty="0"/>
              <a:t>Cargo &amp; Passengers flights</a:t>
            </a:r>
            <a:endParaRPr lang="fr-FR" sz="1400" dirty="0"/>
          </a:p>
        </p:txBody>
      </p:sp>
      <p:pic>
        <p:nvPicPr>
          <p:cNvPr id="1028" name="Picture 4" descr="https://static1.squarespace.com/static/565d7420e4b0987eb9f25078/t/5672d952816924fc226b0be3/1450368717427/glob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5" y="1690613"/>
            <a:ext cx="1800456" cy="173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Résultats de recherche d'images pour « plane png »">
            <a:extLst>
              <a:ext uri="{FF2B5EF4-FFF2-40B4-BE49-F238E27FC236}">
                <a16:creationId xmlns:a16="http://schemas.microsoft.com/office/drawing/2014/main" id="{EE47EBAC-30EC-4986-A712-AFB7002D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4" y="1655540"/>
            <a:ext cx="2390403" cy="15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標題 1">
            <a:extLst>
              <a:ext uri="{FF2B5EF4-FFF2-40B4-BE49-F238E27FC236}">
                <a16:creationId xmlns:a16="http://schemas.microsoft.com/office/drawing/2014/main" id="{DF65B343-F232-4866-9A17-D386C1409DB6}"/>
              </a:ext>
            </a:extLst>
          </p:cNvPr>
          <p:cNvSpPr txBox="1">
            <a:spLocks/>
          </p:cNvSpPr>
          <p:nvPr/>
        </p:nvSpPr>
        <p:spPr bwMode="auto">
          <a:xfrm>
            <a:off x="4788024" y="925512"/>
            <a:ext cx="3760664" cy="78320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schemeClr val="bg1"/>
                </a:solidFill>
              </a:rPr>
              <a:t>Air Freight Services</a:t>
            </a:r>
          </a:p>
        </p:txBody>
      </p:sp>
      <p:pic>
        <p:nvPicPr>
          <p:cNvPr id="32" name="Image 10">
            <a:extLst>
              <a:ext uri="{FF2B5EF4-FFF2-40B4-BE49-F238E27FC236}">
                <a16:creationId xmlns:a16="http://schemas.microsoft.com/office/drawing/2014/main" id="{DEED72FE-FAED-4D5C-AD0F-6EB4DD1627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50" y="4237583"/>
            <a:ext cx="141763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66B06D5-7B84-47EC-AD4E-793C48B93EFF}"/>
              </a:ext>
            </a:extLst>
          </p:cNvPr>
          <p:cNvSpPr/>
          <p:nvPr/>
        </p:nvSpPr>
        <p:spPr>
          <a:xfrm>
            <a:off x="5261836" y="5301208"/>
            <a:ext cx="134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Freight Agent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 certified IATA</a:t>
            </a:r>
          </a:p>
        </p:txBody>
      </p:sp>
      <p:pic>
        <p:nvPicPr>
          <p:cNvPr id="12" name="Picture 106" descr="Ifln">
            <a:extLst>
              <a:ext uri="{FF2B5EF4-FFF2-40B4-BE49-F238E27FC236}">
                <a16:creationId xmlns:a16="http://schemas.microsoft.com/office/drawing/2014/main" id="{4CD78613-BC37-44EA-9F7F-8D368AEE2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87271"/>
            <a:ext cx="1730900" cy="76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8" descr="Freight Network">
            <a:extLst>
              <a:ext uri="{FF2B5EF4-FFF2-40B4-BE49-F238E27FC236}">
                <a16:creationId xmlns:a16="http://schemas.microsoft.com/office/drawing/2014/main" id="{38631B65-21E2-47FB-8194-9E84981B9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34" y="3714454"/>
            <a:ext cx="1099079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L_LR">
            <a:extLst>
              <a:ext uri="{FF2B5EF4-FFF2-40B4-BE49-F238E27FC236}">
                <a16:creationId xmlns:a16="http://schemas.microsoft.com/office/drawing/2014/main" id="{0713B5B5-3C1E-4F7D-AB52-58489E44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13" y="4911414"/>
            <a:ext cx="996169" cy="92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8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/>
          <p:cNvSpPr/>
          <p:nvPr/>
        </p:nvSpPr>
        <p:spPr>
          <a:xfrm>
            <a:off x="4449144" y="2024478"/>
            <a:ext cx="4537686" cy="8643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Negotiation with steamship lines for cost effective transport</a:t>
            </a:r>
          </a:p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Agreement with major global carriers (Maersk, MSC etc.)</a:t>
            </a:r>
          </a:p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Secured Allotment &amp; cross-trade consignment</a:t>
            </a:r>
          </a:p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Letter of Credit management</a:t>
            </a:r>
          </a:p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Buyer consolidation services from main Asian ports</a:t>
            </a:r>
          </a:p>
        </p:txBody>
      </p:sp>
      <p:pic>
        <p:nvPicPr>
          <p:cNvPr id="2050" name="Picture 2" descr="Résultats de recherche d'images pour « SEAFREIGHT PNG 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6" y="1754378"/>
            <a:ext cx="1957020" cy="11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57177" y="2026470"/>
            <a:ext cx="1977305" cy="750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FCL / LCL</a:t>
            </a:r>
          </a:p>
          <a:p>
            <a:endParaRPr lang="en-US" sz="375" b="1" dirty="0">
              <a:solidFill>
                <a:schemeClr val="accent4"/>
              </a:solidFill>
            </a:endParaRPr>
          </a:p>
          <a:p>
            <a:r>
              <a:rPr lang="en-US" sz="1050" b="1" dirty="0">
                <a:solidFill>
                  <a:srgbClr val="002060"/>
                </a:solidFill>
              </a:rPr>
              <a:t>Regular Lines Europe / Asia </a:t>
            </a:r>
          </a:p>
          <a:p>
            <a:r>
              <a:rPr lang="en-US" sz="1050" b="1" dirty="0">
                <a:solidFill>
                  <a:srgbClr val="002060"/>
                </a:solidFill>
              </a:rPr>
              <a:t>&amp; Europe / America</a:t>
            </a:r>
            <a:endParaRPr lang="fr-FR" sz="1050" dirty="0"/>
          </a:p>
        </p:txBody>
      </p:sp>
      <p:sp>
        <p:nvSpPr>
          <p:cNvPr id="22" name="Rectangle 21"/>
          <p:cNvSpPr/>
          <p:nvPr/>
        </p:nvSpPr>
        <p:spPr>
          <a:xfrm>
            <a:off x="2415947" y="3335754"/>
            <a:ext cx="3461165" cy="750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Rail Freight</a:t>
            </a:r>
          </a:p>
          <a:p>
            <a:endParaRPr lang="en-US" sz="375" b="1" dirty="0">
              <a:solidFill>
                <a:schemeClr val="accent4"/>
              </a:solidFill>
            </a:endParaRPr>
          </a:p>
          <a:p>
            <a:r>
              <a:rPr lang="en-US" sz="1050" b="1" dirty="0">
                <a:solidFill>
                  <a:srgbClr val="002060"/>
                </a:solidFill>
              </a:rPr>
              <a:t>China - Europe</a:t>
            </a:r>
          </a:p>
          <a:p>
            <a:r>
              <a:rPr lang="en-US" sz="1050" b="1" dirty="0">
                <a:solidFill>
                  <a:srgbClr val="002060"/>
                </a:solidFill>
              </a:rPr>
              <a:t>3 departures a week</a:t>
            </a:r>
            <a:endParaRPr lang="fr-FR" sz="1050" dirty="0"/>
          </a:p>
        </p:txBody>
      </p:sp>
      <p:sp>
        <p:nvSpPr>
          <p:cNvPr id="23" name="Rectangle 22"/>
          <p:cNvSpPr/>
          <p:nvPr/>
        </p:nvSpPr>
        <p:spPr>
          <a:xfrm>
            <a:off x="4449144" y="3313303"/>
            <a:ext cx="4537686" cy="8643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Transit time around 24 days</a:t>
            </a:r>
          </a:p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Zhengzhou -&gt; Hamburg - 2 trains a week </a:t>
            </a:r>
          </a:p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Wuhan -&gt; Duisburg - 1 departure per week</a:t>
            </a:r>
          </a:p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Cheaper than air, faster then Sea freight,</a:t>
            </a:r>
          </a:p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Shipper owned container</a:t>
            </a:r>
          </a:p>
        </p:txBody>
      </p:sp>
      <p:pic>
        <p:nvPicPr>
          <p:cNvPr id="2052" name="Picture 4" descr="Résultats de recherche d'images pour « rail freight png »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4" y="3188391"/>
            <a:ext cx="2212442" cy="10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440337" y="4551496"/>
            <a:ext cx="3461165" cy="91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Sea-Air service</a:t>
            </a:r>
          </a:p>
          <a:p>
            <a:endParaRPr lang="en-US" sz="375" b="1" dirty="0">
              <a:solidFill>
                <a:schemeClr val="accent4"/>
              </a:solidFill>
            </a:endParaRPr>
          </a:p>
          <a:p>
            <a:r>
              <a:rPr lang="en-US" sz="1050" b="1" dirty="0">
                <a:solidFill>
                  <a:srgbClr val="002060"/>
                </a:solidFill>
              </a:rPr>
              <a:t>From main Chinese ports</a:t>
            </a:r>
          </a:p>
          <a:p>
            <a:r>
              <a:rPr lang="en-US" sz="1050" b="1" dirty="0">
                <a:solidFill>
                  <a:srgbClr val="002060"/>
                </a:solidFill>
              </a:rPr>
              <a:t>For overseas service</a:t>
            </a:r>
          </a:p>
          <a:p>
            <a:endParaRPr lang="fr-FR" sz="1050" dirty="0"/>
          </a:p>
        </p:txBody>
      </p:sp>
      <p:sp>
        <p:nvSpPr>
          <p:cNvPr id="28" name="Rectangle 27"/>
          <p:cNvSpPr/>
          <p:nvPr/>
        </p:nvSpPr>
        <p:spPr>
          <a:xfrm>
            <a:off x="4453347" y="4666054"/>
            <a:ext cx="4537686" cy="8643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Speeding up transit time in regards to sea freight</a:t>
            </a:r>
          </a:p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Cheaper than airfreight service</a:t>
            </a:r>
          </a:p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Secured hubs in China</a:t>
            </a:r>
          </a:p>
          <a:p>
            <a:pPr marL="214370" indent="-21437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tx1"/>
                </a:solidFill>
              </a:rPr>
              <a:t>Deliveries to EMEA countries and America</a:t>
            </a:r>
          </a:p>
          <a:p>
            <a:pPr marL="214370" indent="-214370"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tx1"/>
              </a:solidFill>
            </a:endParaRPr>
          </a:p>
          <a:p>
            <a:pPr marL="214370" indent="-214370"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3" name="Picture 6" descr="Résultats de recherche d'images pour « plane png »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8" y="4404133"/>
            <a:ext cx="1265970" cy="8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ésultats de recherche d'images pour « SEAFREIGHT PNG »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" y="4799418"/>
            <a:ext cx="1243994" cy="73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DFC615EB-15F3-4EF2-AB6D-A4119E15A804}"/>
              </a:ext>
            </a:extLst>
          </p:cNvPr>
          <p:cNvSpPr txBox="1">
            <a:spLocks/>
          </p:cNvSpPr>
          <p:nvPr/>
        </p:nvSpPr>
        <p:spPr bwMode="auto">
          <a:xfrm>
            <a:off x="4801094" y="770912"/>
            <a:ext cx="3760664" cy="78320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schemeClr val="bg1"/>
                </a:solidFill>
              </a:rPr>
              <a:t>Sea Freight Services &amp; Alternative Services</a:t>
            </a:r>
          </a:p>
        </p:txBody>
      </p:sp>
    </p:spTree>
    <p:extLst>
      <p:ext uri="{BB962C8B-B14F-4D97-AF65-F5344CB8AC3E}">
        <p14:creationId xmlns:p14="http://schemas.microsoft.com/office/powerpoint/2010/main" val="21120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11"/>
          <p:cNvSpPr>
            <a:spLocks noEditPoints="1"/>
          </p:cNvSpPr>
          <p:nvPr/>
        </p:nvSpPr>
        <p:spPr bwMode="auto">
          <a:xfrm>
            <a:off x="1709959" y="8254979"/>
            <a:ext cx="553198" cy="483640"/>
          </a:xfrm>
          <a:custGeom>
            <a:avLst/>
            <a:gdLst>
              <a:gd name="T0" fmla="*/ 201 w 355"/>
              <a:gd name="T1" fmla="*/ 0 h 333"/>
              <a:gd name="T2" fmla="*/ 76 w 355"/>
              <a:gd name="T3" fmla="*/ 65 h 333"/>
              <a:gd name="T4" fmla="*/ 93 w 355"/>
              <a:gd name="T5" fmla="*/ 81 h 333"/>
              <a:gd name="T6" fmla="*/ 186 w 355"/>
              <a:gd name="T7" fmla="*/ 24 h 333"/>
              <a:gd name="T8" fmla="*/ 201 w 355"/>
              <a:gd name="T9" fmla="*/ 50 h 333"/>
              <a:gd name="T10" fmla="*/ 217 w 355"/>
              <a:gd name="T11" fmla="*/ 24 h 333"/>
              <a:gd name="T12" fmla="*/ 331 w 355"/>
              <a:gd name="T13" fmla="*/ 138 h 333"/>
              <a:gd name="T14" fmla="*/ 304 w 355"/>
              <a:gd name="T15" fmla="*/ 153 h 333"/>
              <a:gd name="T16" fmla="*/ 331 w 355"/>
              <a:gd name="T17" fmla="*/ 169 h 333"/>
              <a:gd name="T18" fmla="*/ 271 w 355"/>
              <a:gd name="T19" fmla="*/ 263 h 333"/>
              <a:gd name="T20" fmla="*/ 275 w 355"/>
              <a:gd name="T21" fmla="*/ 278 h 333"/>
              <a:gd name="T22" fmla="*/ 274 w 355"/>
              <a:gd name="T23" fmla="*/ 288 h 333"/>
              <a:gd name="T24" fmla="*/ 355 w 355"/>
              <a:gd name="T25" fmla="*/ 153 h 333"/>
              <a:gd name="T26" fmla="*/ 201 w 355"/>
              <a:gd name="T27" fmla="*/ 0 h 333"/>
              <a:gd name="T28" fmla="*/ 241 w 355"/>
              <a:gd name="T29" fmla="*/ 252 h 333"/>
              <a:gd name="T30" fmla="*/ 179 w 355"/>
              <a:gd name="T31" fmla="*/ 254 h 333"/>
              <a:gd name="T32" fmla="*/ 115 w 355"/>
              <a:gd name="T33" fmla="*/ 217 h 333"/>
              <a:gd name="T34" fmla="*/ 79 w 355"/>
              <a:gd name="T35" fmla="*/ 153 h 333"/>
              <a:gd name="T36" fmla="*/ 80 w 355"/>
              <a:gd name="T37" fmla="*/ 92 h 333"/>
              <a:gd name="T38" fmla="*/ 18 w 355"/>
              <a:gd name="T39" fmla="*/ 100 h 333"/>
              <a:gd name="T40" fmla="*/ 83 w 355"/>
              <a:gd name="T41" fmla="*/ 250 h 333"/>
              <a:gd name="T42" fmla="*/ 233 w 355"/>
              <a:gd name="T43" fmla="*/ 315 h 333"/>
              <a:gd name="T44" fmla="*/ 241 w 355"/>
              <a:gd name="T45" fmla="*/ 252 h 333"/>
              <a:gd name="T46" fmla="*/ 133 w 355"/>
              <a:gd name="T47" fmla="*/ 177 h 333"/>
              <a:gd name="T48" fmla="*/ 170 w 355"/>
              <a:gd name="T49" fmla="*/ 128 h 333"/>
              <a:gd name="T50" fmla="*/ 161 w 355"/>
              <a:gd name="T51" fmla="*/ 120 h 333"/>
              <a:gd name="T52" fmla="*/ 148 w 355"/>
              <a:gd name="T53" fmla="*/ 129 h 333"/>
              <a:gd name="T54" fmla="*/ 133 w 355"/>
              <a:gd name="T55" fmla="*/ 118 h 333"/>
              <a:gd name="T56" fmla="*/ 163 w 355"/>
              <a:gd name="T57" fmla="*/ 100 h 333"/>
              <a:gd name="T58" fmla="*/ 192 w 355"/>
              <a:gd name="T59" fmla="*/ 126 h 333"/>
              <a:gd name="T60" fmla="*/ 157 w 355"/>
              <a:gd name="T61" fmla="*/ 169 h 333"/>
              <a:gd name="T62" fmla="*/ 193 w 355"/>
              <a:gd name="T63" fmla="*/ 169 h 333"/>
              <a:gd name="T64" fmla="*/ 193 w 355"/>
              <a:gd name="T65" fmla="*/ 186 h 333"/>
              <a:gd name="T66" fmla="*/ 134 w 355"/>
              <a:gd name="T67" fmla="*/ 186 h 333"/>
              <a:gd name="T68" fmla="*/ 133 w 355"/>
              <a:gd name="T69" fmla="*/ 177 h 333"/>
              <a:gd name="T70" fmla="*/ 202 w 355"/>
              <a:gd name="T71" fmla="*/ 153 h 333"/>
              <a:gd name="T72" fmla="*/ 234 w 355"/>
              <a:gd name="T73" fmla="*/ 101 h 333"/>
              <a:gd name="T74" fmla="*/ 260 w 355"/>
              <a:gd name="T75" fmla="*/ 101 h 333"/>
              <a:gd name="T76" fmla="*/ 260 w 355"/>
              <a:gd name="T77" fmla="*/ 149 h 333"/>
              <a:gd name="T78" fmla="*/ 270 w 355"/>
              <a:gd name="T79" fmla="*/ 149 h 333"/>
              <a:gd name="T80" fmla="*/ 270 w 355"/>
              <a:gd name="T81" fmla="*/ 166 h 333"/>
              <a:gd name="T82" fmla="*/ 260 w 355"/>
              <a:gd name="T83" fmla="*/ 166 h 333"/>
              <a:gd name="T84" fmla="*/ 260 w 355"/>
              <a:gd name="T85" fmla="*/ 186 h 333"/>
              <a:gd name="T86" fmla="*/ 239 w 355"/>
              <a:gd name="T87" fmla="*/ 186 h 333"/>
              <a:gd name="T88" fmla="*/ 239 w 355"/>
              <a:gd name="T89" fmla="*/ 166 h 333"/>
              <a:gd name="T90" fmla="*/ 202 w 355"/>
              <a:gd name="T91" fmla="*/ 166 h 333"/>
              <a:gd name="T92" fmla="*/ 202 w 355"/>
              <a:gd name="T93" fmla="*/ 153 h 333"/>
              <a:gd name="T94" fmla="*/ 239 w 355"/>
              <a:gd name="T95" fmla="*/ 149 h 333"/>
              <a:gd name="T96" fmla="*/ 239 w 355"/>
              <a:gd name="T97" fmla="*/ 130 h 333"/>
              <a:gd name="T98" fmla="*/ 240 w 355"/>
              <a:gd name="T99" fmla="*/ 120 h 333"/>
              <a:gd name="T100" fmla="*/ 240 w 355"/>
              <a:gd name="T101" fmla="*/ 120 h 333"/>
              <a:gd name="T102" fmla="*/ 235 w 355"/>
              <a:gd name="T103" fmla="*/ 129 h 333"/>
              <a:gd name="T104" fmla="*/ 223 w 355"/>
              <a:gd name="T105" fmla="*/ 148 h 333"/>
              <a:gd name="T106" fmla="*/ 223 w 355"/>
              <a:gd name="T107" fmla="*/ 149 h 333"/>
              <a:gd name="T108" fmla="*/ 239 w 355"/>
              <a:gd name="T109" fmla="*/ 14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" h="333">
                <a:moveTo>
                  <a:pt x="201" y="0"/>
                </a:moveTo>
                <a:cubicBezTo>
                  <a:pt x="150" y="0"/>
                  <a:pt x="104" y="26"/>
                  <a:pt x="76" y="65"/>
                </a:cubicBezTo>
                <a:cubicBezTo>
                  <a:pt x="82" y="69"/>
                  <a:pt x="88" y="74"/>
                  <a:pt x="93" y="81"/>
                </a:cubicBezTo>
                <a:cubicBezTo>
                  <a:pt x="114" y="50"/>
                  <a:pt x="147" y="28"/>
                  <a:pt x="186" y="24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17" y="24"/>
                  <a:pt x="217" y="24"/>
                  <a:pt x="217" y="24"/>
                </a:cubicBezTo>
                <a:cubicBezTo>
                  <a:pt x="277" y="31"/>
                  <a:pt x="324" y="78"/>
                  <a:pt x="331" y="138"/>
                </a:cubicBezTo>
                <a:cubicBezTo>
                  <a:pt x="304" y="153"/>
                  <a:pt x="304" y="153"/>
                  <a:pt x="304" y="153"/>
                </a:cubicBezTo>
                <a:cubicBezTo>
                  <a:pt x="331" y="169"/>
                  <a:pt x="331" y="169"/>
                  <a:pt x="331" y="169"/>
                </a:cubicBezTo>
                <a:cubicBezTo>
                  <a:pt x="326" y="209"/>
                  <a:pt x="304" y="243"/>
                  <a:pt x="271" y="263"/>
                </a:cubicBezTo>
                <a:cubicBezTo>
                  <a:pt x="273" y="268"/>
                  <a:pt x="274" y="273"/>
                  <a:pt x="275" y="278"/>
                </a:cubicBezTo>
                <a:cubicBezTo>
                  <a:pt x="275" y="282"/>
                  <a:pt x="274" y="285"/>
                  <a:pt x="274" y="288"/>
                </a:cubicBezTo>
                <a:cubicBezTo>
                  <a:pt x="322" y="262"/>
                  <a:pt x="355" y="212"/>
                  <a:pt x="355" y="153"/>
                </a:cubicBezTo>
                <a:cubicBezTo>
                  <a:pt x="355" y="69"/>
                  <a:pt x="286" y="0"/>
                  <a:pt x="201" y="0"/>
                </a:cubicBezTo>
                <a:close/>
                <a:moveTo>
                  <a:pt x="241" y="252"/>
                </a:moveTo>
                <a:cubicBezTo>
                  <a:pt x="205" y="224"/>
                  <a:pt x="195" y="238"/>
                  <a:pt x="179" y="254"/>
                </a:cubicBezTo>
                <a:cubicBezTo>
                  <a:pt x="168" y="265"/>
                  <a:pt x="140" y="242"/>
                  <a:pt x="115" y="217"/>
                </a:cubicBezTo>
                <a:cubicBezTo>
                  <a:pt x="91" y="193"/>
                  <a:pt x="68" y="165"/>
                  <a:pt x="79" y="153"/>
                </a:cubicBezTo>
                <a:cubicBezTo>
                  <a:pt x="95" y="137"/>
                  <a:pt x="109" y="127"/>
                  <a:pt x="80" y="92"/>
                </a:cubicBezTo>
                <a:cubicBezTo>
                  <a:pt x="52" y="57"/>
                  <a:pt x="33" y="84"/>
                  <a:pt x="18" y="100"/>
                </a:cubicBezTo>
                <a:cubicBezTo>
                  <a:pt x="0" y="117"/>
                  <a:pt x="17" y="184"/>
                  <a:pt x="83" y="250"/>
                </a:cubicBezTo>
                <a:cubicBezTo>
                  <a:pt x="149" y="316"/>
                  <a:pt x="215" y="333"/>
                  <a:pt x="233" y="315"/>
                </a:cubicBezTo>
                <a:cubicBezTo>
                  <a:pt x="249" y="300"/>
                  <a:pt x="276" y="281"/>
                  <a:pt x="241" y="252"/>
                </a:cubicBezTo>
                <a:close/>
                <a:moveTo>
                  <a:pt x="133" y="177"/>
                </a:moveTo>
                <a:cubicBezTo>
                  <a:pt x="133" y="146"/>
                  <a:pt x="170" y="140"/>
                  <a:pt x="170" y="128"/>
                </a:cubicBezTo>
                <a:cubicBezTo>
                  <a:pt x="170" y="122"/>
                  <a:pt x="165" y="120"/>
                  <a:pt x="161" y="120"/>
                </a:cubicBezTo>
                <a:cubicBezTo>
                  <a:pt x="153" y="120"/>
                  <a:pt x="148" y="129"/>
                  <a:pt x="148" y="129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8"/>
                  <a:pt x="140" y="100"/>
                  <a:pt x="163" y="100"/>
                </a:cubicBezTo>
                <a:cubicBezTo>
                  <a:pt x="176" y="100"/>
                  <a:pt x="192" y="108"/>
                  <a:pt x="192" y="126"/>
                </a:cubicBezTo>
                <a:cubicBezTo>
                  <a:pt x="192" y="152"/>
                  <a:pt x="157" y="158"/>
                  <a:pt x="157" y="169"/>
                </a:cubicBezTo>
                <a:cubicBezTo>
                  <a:pt x="193" y="169"/>
                  <a:pt x="193" y="169"/>
                  <a:pt x="193" y="169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34" y="186"/>
                  <a:pt x="134" y="186"/>
                  <a:pt x="134" y="186"/>
                </a:cubicBezTo>
                <a:cubicBezTo>
                  <a:pt x="133" y="183"/>
                  <a:pt x="133" y="180"/>
                  <a:pt x="133" y="177"/>
                </a:cubicBezTo>
                <a:close/>
                <a:moveTo>
                  <a:pt x="202" y="153"/>
                </a:moveTo>
                <a:cubicBezTo>
                  <a:pt x="234" y="101"/>
                  <a:pt x="234" y="101"/>
                  <a:pt x="234" y="101"/>
                </a:cubicBezTo>
                <a:cubicBezTo>
                  <a:pt x="260" y="101"/>
                  <a:pt x="260" y="101"/>
                  <a:pt x="260" y="101"/>
                </a:cubicBezTo>
                <a:cubicBezTo>
                  <a:pt x="260" y="149"/>
                  <a:pt x="260" y="149"/>
                  <a:pt x="260" y="149"/>
                </a:cubicBezTo>
                <a:cubicBezTo>
                  <a:pt x="270" y="149"/>
                  <a:pt x="270" y="149"/>
                  <a:pt x="270" y="149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60" y="166"/>
                  <a:pt x="260" y="166"/>
                  <a:pt x="260" y="166"/>
                </a:cubicBezTo>
                <a:cubicBezTo>
                  <a:pt x="260" y="186"/>
                  <a:pt x="260" y="186"/>
                  <a:pt x="260" y="186"/>
                </a:cubicBezTo>
                <a:cubicBezTo>
                  <a:pt x="239" y="186"/>
                  <a:pt x="239" y="186"/>
                  <a:pt x="239" y="186"/>
                </a:cubicBezTo>
                <a:cubicBezTo>
                  <a:pt x="239" y="166"/>
                  <a:pt x="239" y="166"/>
                  <a:pt x="239" y="166"/>
                </a:cubicBezTo>
                <a:cubicBezTo>
                  <a:pt x="202" y="166"/>
                  <a:pt x="202" y="166"/>
                  <a:pt x="202" y="166"/>
                </a:cubicBezTo>
                <a:cubicBezTo>
                  <a:pt x="202" y="153"/>
                  <a:pt x="202" y="153"/>
                  <a:pt x="202" y="153"/>
                </a:cubicBezTo>
                <a:close/>
                <a:moveTo>
                  <a:pt x="239" y="149"/>
                </a:moveTo>
                <a:cubicBezTo>
                  <a:pt x="239" y="130"/>
                  <a:pt x="239" y="130"/>
                  <a:pt x="239" y="130"/>
                </a:cubicBezTo>
                <a:cubicBezTo>
                  <a:pt x="239" y="125"/>
                  <a:pt x="240" y="120"/>
                  <a:pt x="240" y="120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0"/>
                  <a:pt x="238" y="125"/>
                  <a:pt x="235" y="129"/>
                </a:cubicBezTo>
                <a:cubicBezTo>
                  <a:pt x="223" y="148"/>
                  <a:pt x="223" y="148"/>
                  <a:pt x="223" y="148"/>
                </a:cubicBezTo>
                <a:cubicBezTo>
                  <a:pt x="223" y="149"/>
                  <a:pt x="223" y="149"/>
                  <a:pt x="223" y="149"/>
                </a:cubicBezTo>
                <a:cubicBezTo>
                  <a:pt x="239" y="149"/>
                  <a:pt x="239" y="149"/>
                  <a:pt x="239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421156" y="8794570"/>
            <a:ext cx="2046137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 err="1">
                <a:solidFill>
                  <a:schemeClr val="bg1"/>
                </a:solidFill>
              </a:rPr>
              <a:t>Availability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615719" y="8775604"/>
            <a:ext cx="1146544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 err="1">
                <a:solidFill>
                  <a:schemeClr val="bg1"/>
                </a:solidFill>
              </a:rPr>
              <a:t>Reactivity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36" y="1754378"/>
            <a:ext cx="3812154" cy="431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5" descr="http://www.transports-fee.com/media/camions20mcube__069951100_1120_2006201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86" y="2402512"/>
            <a:ext cx="1884667" cy="9560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96375" y="3645080"/>
            <a:ext cx="2744458" cy="594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Regular Courier</a:t>
            </a:r>
            <a:endParaRPr lang="en-US" sz="450" b="1" dirty="0">
              <a:solidFill>
                <a:schemeClr val="accent4"/>
              </a:solidFill>
            </a:endParaRPr>
          </a:p>
          <a:p>
            <a:pPr algn="ctr"/>
            <a:r>
              <a:rPr lang="en-US" sz="1050" b="1" dirty="0">
                <a:solidFill>
                  <a:srgbClr val="002060"/>
                </a:solidFill>
              </a:rPr>
              <a:t>Delivery as scheduled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Regular lines - Cost-effective service with scheduled pick-up &amp; Delivery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2526" y="2060848"/>
            <a:ext cx="4105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4" indent="-257244">
              <a:buFont typeface="Wingdings" panose="05000000000000000000" pitchFamily="2" charset="2"/>
              <a:buChar char="ü"/>
            </a:pPr>
            <a:r>
              <a:rPr lang="en-US" sz="1400" dirty="0"/>
              <a:t>A large fleet of vehicles all over Europe </a:t>
            </a: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en-US" sz="1400" dirty="0"/>
              <a:t>Small van to heavy trucks</a:t>
            </a: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en-US" sz="1400" dirty="0"/>
              <a:t>Secured &amp; Approved vehicles</a:t>
            </a: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en-US" sz="1400" dirty="0"/>
              <a:t>Vehicles on loading within 1 hour</a:t>
            </a: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en-US" sz="1400" dirty="0"/>
              <a:t>Customs formalities if required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6375" y="5058855"/>
            <a:ext cx="2765589" cy="594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Full, Part and Co-loads</a:t>
            </a:r>
          </a:p>
          <a:p>
            <a:pPr algn="ctr"/>
            <a:r>
              <a:rPr lang="en-US" sz="1050" b="1" dirty="0">
                <a:solidFill>
                  <a:srgbClr val="002060"/>
                </a:solidFill>
              </a:rPr>
              <a:t>Delivery within 24/48 h in Europe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Chartering vehicles with 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scheduled pick-up &amp; Delivery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789338" y="4318630"/>
            <a:ext cx="2938215" cy="594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Dedicated vehicle</a:t>
            </a:r>
          </a:p>
          <a:p>
            <a:pPr algn="ctr"/>
            <a:r>
              <a:rPr lang="en-US" sz="1050" b="1" dirty="0">
                <a:solidFill>
                  <a:srgbClr val="002060"/>
                </a:solidFill>
              </a:rPr>
              <a:t>Pick-up &amp; delivery on request 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Dedicated means - Possibility to speed up shipment with additional driver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A10B0EAA-F67E-4A88-9A7D-B0A1399ED5A4}"/>
              </a:ext>
            </a:extLst>
          </p:cNvPr>
          <p:cNvSpPr txBox="1">
            <a:spLocks/>
          </p:cNvSpPr>
          <p:nvPr/>
        </p:nvSpPr>
        <p:spPr bwMode="auto">
          <a:xfrm>
            <a:off x="4801094" y="770912"/>
            <a:ext cx="3760664" cy="78320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schemeClr val="bg1"/>
                </a:solidFill>
              </a:rPr>
              <a:t>Road Services</a:t>
            </a:r>
          </a:p>
        </p:txBody>
      </p:sp>
    </p:spTree>
    <p:extLst>
      <p:ext uri="{BB962C8B-B14F-4D97-AF65-F5344CB8AC3E}">
        <p14:creationId xmlns:p14="http://schemas.microsoft.com/office/powerpoint/2010/main" val="14880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 txBox="1">
            <a:spLocks/>
          </p:cNvSpPr>
          <p:nvPr/>
        </p:nvSpPr>
        <p:spPr bwMode="auto">
          <a:xfrm>
            <a:off x="6300788" y="765175"/>
            <a:ext cx="2297112" cy="6477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Customs</a:t>
            </a:r>
          </a:p>
        </p:txBody>
      </p:sp>
      <p:sp>
        <p:nvSpPr>
          <p:cNvPr id="26627" name="Espace réservé du contenu 6"/>
          <p:cNvSpPr txBox="1">
            <a:spLocks/>
          </p:cNvSpPr>
          <p:nvPr/>
        </p:nvSpPr>
        <p:spPr bwMode="auto">
          <a:xfrm>
            <a:off x="971600" y="2202036"/>
            <a:ext cx="61912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25+ Years of Custom Expertise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HS Code assessment service in Europe and China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Consulting in complex set up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Authorized Economic Operator (AEO) : HERPORT’s AEO type F n° 00000446 (customs simplifications / Security and Safety)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1800" dirty="0"/>
          </a:p>
        </p:txBody>
      </p:sp>
      <p:pic>
        <p:nvPicPr>
          <p:cNvPr id="26628" name="il_fi" descr="http://solutionsbusiness.lentreprise.com/partners/lentreprise/cacheDirectory/HTMLcontributions/img/AE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5340"/>
            <a:ext cx="21605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 txBox="1">
            <a:spLocks/>
          </p:cNvSpPr>
          <p:nvPr/>
        </p:nvSpPr>
        <p:spPr bwMode="auto">
          <a:xfrm>
            <a:off x="4644008" y="765174"/>
            <a:ext cx="3953892" cy="719609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schemeClr val="bg1"/>
                </a:solidFill>
              </a:rPr>
              <a:t>In-House Tracking System</a:t>
            </a:r>
          </a:p>
        </p:txBody>
      </p:sp>
      <p:sp>
        <p:nvSpPr>
          <p:cNvPr id="7" name="Espace réservé du contenu 6"/>
          <p:cNvSpPr txBox="1">
            <a:spLocks/>
          </p:cNvSpPr>
          <p:nvPr/>
        </p:nvSpPr>
        <p:spPr>
          <a:xfrm>
            <a:off x="468313" y="2636838"/>
            <a:ext cx="6335712" cy="2451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fr-FR" sz="1800" kern="0" dirty="0"/>
          </a:p>
          <a:p>
            <a:pPr marL="0" indent="0">
              <a:buFont typeface="Wingdings" pitchFamily="2" charset="2"/>
              <a:buNone/>
              <a:defRPr/>
            </a:pPr>
            <a:endParaRPr lang="fr-FR" sz="1800" kern="0" dirty="0"/>
          </a:p>
        </p:txBody>
      </p:sp>
      <p:sp>
        <p:nvSpPr>
          <p:cNvPr id="27653" name="Espace réservé du contenu 6"/>
          <p:cNvSpPr txBox="1">
            <a:spLocks/>
          </p:cNvSpPr>
          <p:nvPr/>
        </p:nvSpPr>
        <p:spPr bwMode="auto">
          <a:xfrm>
            <a:off x="611981" y="2070101"/>
            <a:ext cx="7920037" cy="229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1800" dirty="0"/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600" dirty="0"/>
              <a:t>We have our own Track &amp; Trace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1600" dirty="0"/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 You can check the status of your consignment in real time.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In-house developed, the system can be customized to your specific requirements.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1600" dirty="0"/>
              <a:t>The system is available thru a secured web portal, therefore you can be connected from anyplace.</a:t>
            </a:r>
            <a:endParaRPr lang="en-US" sz="1800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1800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1800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18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735</Words>
  <Application>Microsoft Office PowerPoint</Application>
  <PresentationFormat>Affichage à l'écran (4:3)</PresentationFormat>
  <Paragraphs>215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ＭＳ Ｐゴシック</vt:lpstr>
      <vt:lpstr>新細明體</vt:lpstr>
      <vt:lpstr>Arial</vt:lpstr>
      <vt:lpstr>Calibri</vt:lpstr>
      <vt:lpstr>Century Gothic</vt:lpstr>
      <vt:lpstr>Courier New</vt:lpstr>
      <vt:lpstr>Garamond</vt:lpstr>
      <vt:lpstr>Wingdings</vt:lpstr>
      <vt:lpstr>Edge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Kevin</dc:creator>
  <cp:lastModifiedBy>Emmanuel THUAL</cp:lastModifiedBy>
  <cp:revision>574</cp:revision>
  <cp:lastPrinted>2018-02-19T13:38:19Z</cp:lastPrinted>
  <dcterms:created xsi:type="dcterms:W3CDTF">2008-07-14T07:24:08Z</dcterms:created>
  <dcterms:modified xsi:type="dcterms:W3CDTF">2019-04-02T08:07:22Z</dcterms:modified>
</cp:coreProperties>
</file>