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sldIdLst>
    <p:sldId id="257" r:id="rId2"/>
    <p:sldId id="291" r:id="rId3"/>
    <p:sldId id="258" r:id="rId4"/>
    <p:sldId id="299" r:id="rId5"/>
    <p:sldId id="261" r:id="rId6"/>
    <p:sldId id="284" r:id="rId7"/>
    <p:sldId id="293" r:id="rId8"/>
    <p:sldId id="304" r:id="rId9"/>
    <p:sldId id="285" r:id="rId10"/>
    <p:sldId id="283" r:id="rId11"/>
    <p:sldId id="287" r:id="rId12"/>
    <p:sldId id="288" r:id="rId13"/>
    <p:sldId id="300" r:id="rId14"/>
    <p:sldId id="301" r:id="rId15"/>
    <p:sldId id="302" r:id="rId16"/>
    <p:sldId id="295" r:id="rId17"/>
    <p:sldId id="294" r:id="rId18"/>
    <p:sldId id="297" r:id="rId19"/>
    <p:sldId id="296" r:id="rId20"/>
    <p:sldId id="274" r:id="rId21"/>
    <p:sldId id="275" r:id="rId22"/>
    <p:sldId id="272" r:id="rId23"/>
    <p:sldId id="281" r:id="rId24"/>
    <p:sldId id="292" r:id="rId25"/>
    <p:sldId id="282" r:id="rId26"/>
  </p:sldIdLst>
  <p:sldSz cx="9144000" cy="6858000" type="screen4x3"/>
  <p:notesSz cx="6797675" cy="987425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2CAE"/>
    <a:srgbClr val="D7D7D7"/>
    <a:srgbClr val="C0C0C0"/>
    <a:srgbClr val="2F2FBB"/>
    <a:srgbClr val="3333FF"/>
    <a:srgbClr val="C2C2C2"/>
    <a:srgbClr val="BABABA"/>
    <a:srgbClr val="B7C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606" autoAdjust="0"/>
    <p:restoredTop sz="86387" autoAdjust="0"/>
  </p:normalViewPr>
  <p:slideViewPr>
    <p:cSldViewPr>
      <p:cViewPr>
        <p:scale>
          <a:sx n="89" d="100"/>
          <a:sy n="89" d="100"/>
        </p:scale>
        <p:origin x="888" y="72"/>
      </p:cViewPr>
      <p:guideLst>
        <p:guide orient="horz" pos="2115"/>
        <p:guide pos="2880"/>
      </p:guideLst>
    </p:cSldViewPr>
  </p:slideViewPr>
  <p:outlineViewPr>
    <p:cViewPr>
      <p:scale>
        <a:sx n="33" d="100"/>
        <a:sy n="33" d="100"/>
      </p:scale>
      <p:origin x="0" y="302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0.xml"/><Relationship Id="rId13" Type="http://schemas.openxmlformats.org/officeDocument/2006/relationships/slide" Target="slides/slide15.xml"/><Relationship Id="rId18" Type="http://schemas.openxmlformats.org/officeDocument/2006/relationships/slide" Target="slides/slide22.xml"/><Relationship Id="rId3" Type="http://schemas.openxmlformats.org/officeDocument/2006/relationships/slide" Target="slides/slide5.xml"/><Relationship Id="rId7" Type="http://schemas.openxmlformats.org/officeDocument/2006/relationships/slide" Target="slides/slide9.xml"/><Relationship Id="rId12" Type="http://schemas.openxmlformats.org/officeDocument/2006/relationships/slide" Target="slides/slide14.xml"/><Relationship Id="rId17" Type="http://schemas.openxmlformats.org/officeDocument/2006/relationships/slide" Target="slides/slide19.xml"/><Relationship Id="rId2" Type="http://schemas.openxmlformats.org/officeDocument/2006/relationships/slide" Target="slides/slide4.xml"/><Relationship Id="rId16" Type="http://schemas.openxmlformats.org/officeDocument/2006/relationships/slide" Target="slides/slide18.xml"/><Relationship Id="rId1" Type="http://schemas.openxmlformats.org/officeDocument/2006/relationships/slide" Target="slides/slide3.xml"/><Relationship Id="rId6" Type="http://schemas.openxmlformats.org/officeDocument/2006/relationships/slide" Target="slides/slide8.xml"/><Relationship Id="rId11" Type="http://schemas.openxmlformats.org/officeDocument/2006/relationships/slide" Target="slides/slide13.xml"/><Relationship Id="rId5" Type="http://schemas.openxmlformats.org/officeDocument/2006/relationships/slide" Target="slides/slide7.xml"/><Relationship Id="rId15" Type="http://schemas.openxmlformats.org/officeDocument/2006/relationships/slide" Target="slides/slide17.xml"/><Relationship Id="rId10" Type="http://schemas.openxmlformats.org/officeDocument/2006/relationships/slide" Target="slides/slide12.xml"/><Relationship Id="rId4" Type="http://schemas.openxmlformats.org/officeDocument/2006/relationships/slide" Target="slides/slide6.xml"/><Relationship Id="rId9" Type="http://schemas.openxmlformats.org/officeDocument/2006/relationships/slide" Target="slides/slide11.xml"/><Relationship Id="rId14" Type="http://schemas.openxmlformats.org/officeDocument/2006/relationships/slide" Target="slides/slide1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1863" y="741363"/>
            <a:ext cx="4933950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690269"/>
            <a:ext cx="5438140" cy="44434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824"/>
            <a:ext cx="2945659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378824"/>
            <a:ext cx="2945659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</a:defRPr>
            </a:lvl1pPr>
          </a:lstStyle>
          <a:p>
            <a:pPr>
              <a:defRPr/>
            </a:pPr>
            <a:fld id="{B34DFC25-6B41-418A-B2C0-6F40F2E6722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73658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273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solidFill>
            <a:srgbClr val="BABABA"/>
          </a:solidFill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lvl="0"/>
            <a:r>
              <a:rPr lang="fr-FR" noProof="0" smtClean="0"/>
              <a:t>Cliquez pour modifier le style du titre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fr-FR" noProof="0" smtClean="0"/>
              <a:t>Cliquez pour modifier le style des sous-titres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Présentation HERPORT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73C73-D5DB-4B3E-A208-F9F1A5C4E37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4769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Présentation HERPORT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803E78-FF90-4003-8222-67198DFD0DE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5322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Présentation HERPORT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8AC700-3763-48F0-B6AE-35FE6ADAACB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0040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fr-FR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Présentation HERPORT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18E294-3122-49CF-AA82-BFBD26BF33A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071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Présentation HERPORT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69765-E02A-456B-B703-105E485B8B6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6724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Présentation HERPORT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BB8090-F048-4982-AB4B-F23F12543AE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6899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Présentation HERPORT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6FDBBA-CD22-4704-B28C-7997E885D08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4753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Présentation HERPORT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5A5AE1-525A-4B3B-A8F3-4BC4658A039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5993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Présentation HERPORT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1BEA63-A3E7-4560-A311-E0D1A8A202F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4032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Présentation HERPORT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A98595-80BF-4EF6-AB74-905FFB7B5EF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8490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Présentation HERPORT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A79AE2-0063-4364-B472-CBADA60BF3B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6951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Présentation HERPORT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8FD52A-B7D3-4A9F-A8EB-D47AD27EA96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25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D7D7D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</a:defRPr>
            </a:lvl1pPr>
          </a:lstStyle>
          <a:p>
            <a:pPr>
              <a:defRPr/>
            </a:pPr>
            <a:r>
              <a:rPr lang="fr-FR"/>
              <a:t>Présentation HERPORT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</a:defRPr>
            </a:lvl1pPr>
          </a:lstStyle>
          <a:p>
            <a:pPr>
              <a:defRPr/>
            </a:pPr>
            <a:fld id="{42D94E62-FEFC-45E9-B872-3B89982BA36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pic>
        <p:nvPicPr>
          <p:cNvPr id="1031" name="Picture 7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76375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C2CAE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C2CAE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C2CAE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C2CAE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C2CAE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2C2CAE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2C2CAE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2C2CAE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2C2CAE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2C2CAE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google.fr/imgres?imgurl=http://kevessedefrance.com/fr/images/logistique-entrepot-VM.jpg&amp;imgrefurl=http://kevessedefrance.com/rayonnage.html&amp;usg=__4z8MAV5pKl-HIjFvZ3C90vgK2M8=&amp;h=2048&amp;w=1536&amp;sz=264&amp;hl=fr&amp;start=2&amp;sig2=IDF4GrLskC-MR1jBj9OEFw&amp;zoom=1&amp;itbs=1&amp;tbnid=x5u41sYQh4M_3M:&amp;tbnh=150&amp;tbnw=113&amp;prev=/images?q=entrepot&amp;hl=fr&amp;gbv=2&amp;tbs=isch:1&amp;ei=x73rTMSCIM7B4gal0_iCAQ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mailto:l.cabrol@herport.fr" TargetMode="External"/><Relationship Id="rId3" Type="http://schemas.openxmlformats.org/officeDocument/2006/relationships/hyperlink" Target="mailto:g.vielzeuf@herport.fr" TargetMode="External"/><Relationship Id="rId7" Type="http://schemas.openxmlformats.org/officeDocument/2006/relationships/hyperlink" Target="mailto:c.cabrol@herport.fr" TargetMode="External"/><Relationship Id="rId2" Type="http://schemas.openxmlformats.org/officeDocument/2006/relationships/hyperlink" Target="mailto:rene.poret@herport.fr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mailto:c.leroux@herport.fr" TargetMode="External"/><Relationship Id="rId5" Type="http://schemas.openxmlformats.org/officeDocument/2006/relationships/hyperlink" Target="mailto:&#8211;jm.bachelet@herport.fr" TargetMode="External"/><Relationship Id="rId4" Type="http://schemas.openxmlformats.org/officeDocument/2006/relationships/hyperlink" Target="mailto:r.froideval@herport.fr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o.morin@herport.fr" TargetMode="External"/><Relationship Id="rId2" Type="http://schemas.openxmlformats.org/officeDocument/2006/relationships/hyperlink" Target="mailto:r.pommier@herport.fr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mailto:f.chatry@herport.fr" TargetMode="External"/><Relationship Id="rId4" Type="http://schemas.openxmlformats.org/officeDocument/2006/relationships/hyperlink" Target="mailto:m.landreau@herport.fr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mailto:p.saunier@herport.fr" TargetMode="Externa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fr/imgres?imgurl=http://blogdelorientation.com/wp-content/uploads/2009/05/chine1.jpg&amp;imgrefurl=http://blogdelorientation.com/tag/chine/&amp;usg=__eEjqODOZTZ5W25HFjcjUeAph9T8=&amp;h=400&amp;w=600&amp;sz=9&amp;hl=fr&amp;start=1&amp;sig2=I8nzcEJ_APAFI8-WsCJFNA&amp;zoom=1&amp;itbs=1&amp;tbnid=sPdDl0Hwi1g4yM:&amp;tbnh=90&amp;tbnw=135&amp;prev=/images?q=chine&amp;hl=fr&amp;gbv=2&amp;tbs=isch:1&amp;ei=I7zrTN-fDcOj4QaDsPWLAQ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054100"/>
            <a:ext cx="7773987" cy="1295400"/>
          </a:xfrm>
        </p:spPr>
        <p:txBody>
          <a:bodyPr/>
          <a:lstStyle/>
          <a:p>
            <a:pPr eaLnBrk="1" hangingPunct="1">
              <a:defRPr/>
            </a:pPr>
            <a:r>
              <a:rPr lang="fr-FR" sz="4000" dirty="0" err="1" smtClean="0"/>
              <a:t>Overseas</a:t>
            </a:r>
            <a:r>
              <a:rPr lang="fr-FR" sz="4000" dirty="0" smtClean="0"/>
              <a:t> by Herport</a:t>
            </a:r>
            <a:endParaRPr lang="fr-FR" sz="4000" b="1" dirty="0" smtClean="0"/>
          </a:p>
        </p:txBody>
      </p:sp>
      <p:pic>
        <p:nvPicPr>
          <p:cNvPr id="3075" name="Picture 16" descr="C:\Users\Kevin\Desktop\Stock Photo\small photos\m_shutterstock_1103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4292600"/>
            <a:ext cx="6500812" cy="222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6" name="Group 5"/>
          <p:cNvGrpSpPr>
            <a:grpSpLocks/>
          </p:cNvGrpSpPr>
          <p:nvPr/>
        </p:nvGrpSpPr>
        <p:grpSpPr bwMode="auto">
          <a:xfrm>
            <a:off x="71438" y="2714625"/>
            <a:ext cx="8964612" cy="930275"/>
            <a:chOff x="-14" y="1125"/>
            <a:chExt cx="5798" cy="586"/>
          </a:xfrm>
        </p:grpSpPr>
        <p:pic>
          <p:nvPicPr>
            <p:cNvPr id="3077" name="Picture 19" descr="C:\Users\Kevin\Desktop\Stock Photo\small photos\small photos\m_m_shutterstock_14724754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4" y="1125"/>
              <a:ext cx="779" cy="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8" name="Picture 18" descr="C:\Users\Kevin\Desktop\Stock Photo\small photos\small photos\m_m_shutterstock_3431559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" y="1125"/>
              <a:ext cx="875" cy="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9" name="Picture 20" descr="C:\Users\Kevin\Desktop\Stock Photo\small photos\small photos\m_m_shutterstock_9138142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9" y="1125"/>
              <a:ext cx="871" cy="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0" name="Picture 21" descr="C:\Users\Kevin\Desktop\Stock Photo\small photos\small photos\m_m_shutterstock_10728025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0" y="1125"/>
              <a:ext cx="879" cy="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1" name="Picture 22" descr="C:\Users\Kevin\Desktop\Stock Photo\small photos\small photos\m_m_shutterstock_13349728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5" y="1125"/>
              <a:ext cx="880" cy="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2" name="Picture 24" descr="C:\Users\Kevin\Desktop\Stock Photo\small photos\small photos\m_m_shutterstock_14289382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5" y="1125"/>
              <a:ext cx="879" cy="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3" name="Picture 23" descr="C:\Users\Kevin\Desktop\Stock Photo\small photos\small photos\m_m_shutterstock_9983620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0" y="1125"/>
              <a:ext cx="879" cy="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bannie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97" r="11351"/>
          <a:stretch>
            <a:fillRect/>
          </a:stretch>
        </p:blipFill>
        <p:spPr bwMode="auto">
          <a:xfrm>
            <a:off x="5435600" y="2852738"/>
            <a:ext cx="3457575" cy="175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 err="1" smtClean="0"/>
              <a:t>Partnership</a:t>
            </a:r>
            <a:r>
              <a:rPr lang="fr-FR" dirty="0" smtClean="0"/>
              <a:t> in Asia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fr-FR" sz="2000" b="1" dirty="0" err="1" smtClean="0">
                <a:solidFill>
                  <a:srgbClr val="2C2CAE"/>
                </a:solidFill>
              </a:rPr>
              <a:t>Africa</a:t>
            </a:r>
            <a:endParaRPr lang="fr-FR" sz="2000" b="1" dirty="0" smtClean="0">
              <a:solidFill>
                <a:srgbClr val="2C2CAE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fr-FR" sz="1600" dirty="0" smtClean="0"/>
              <a:t>South </a:t>
            </a:r>
            <a:r>
              <a:rPr lang="fr-FR" sz="1600" dirty="0" err="1" smtClean="0"/>
              <a:t>Africa</a:t>
            </a:r>
            <a:endParaRPr lang="fr-FR" sz="1600" dirty="0" smtClean="0"/>
          </a:p>
          <a:p>
            <a:pPr lvl="1" eaLnBrk="1" hangingPunct="1">
              <a:lnSpc>
                <a:spcPct val="80000"/>
              </a:lnSpc>
            </a:pPr>
            <a:r>
              <a:rPr lang="fr-FR" sz="1600" dirty="0" smtClean="0"/>
              <a:t>Madagascar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1600" dirty="0" err="1" smtClean="0"/>
              <a:t>Mauritius</a:t>
            </a:r>
            <a:endParaRPr lang="fr-FR" sz="1600" dirty="0" smtClean="0"/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fr-FR" sz="2000" b="1" dirty="0" err="1" smtClean="0">
                <a:solidFill>
                  <a:srgbClr val="2C2CAE"/>
                </a:solidFill>
              </a:rPr>
              <a:t>America</a:t>
            </a:r>
            <a:endParaRPr lang="fr-FR" sz="2000" b="1" dirty="0" smtClean="0">
              <a:solidFill>
                <a:srgbClr val="2C2CAE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fr-FR" sz="1600" dirty="0" smtClean="0"/>
              <a:t>Usa : Los Angeles, San Francisco, </a:t>
            </a:r>
            <a:br>
              <a:rPr lang="fr-FR" sz="1600" dirty="0" smtClean="0"/>
            </a:br>
            <a:r>
              <a:rPr lang="fr-FR" sz="1600" dirty="0" smtClean="0"/>
              <a:t>Chicago, Washington, New York.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1600" dirty="0" smtClean="0"/>
              <a:t>Canada : Toronto, Ottawa, </a:t>
            </a:r>
            <a:r>
              <a:rPr lang="fr-FR" sz="1600" dirty="0" err="1" smtClean="0"/>
              <a:t>Montreal</a:t>
            </a:r>
            <a:r>
              <a:rPr lang="fr-FR" sz="1600" dirty="0" smtClean="0"/>
              <a:t> ,Vancouver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1600" dirty="0" err="1" smtClean="0"/>
              <a:t>Brazil</a:t>
            </a:r>
            <a:r>
              <a:rPr lang="fr-FR" sz="1600" dirty="0" smtClean="0"/>
              <a:t>, </a:t>
            </a:r>
            <a:r>
              <a:rPr lang="fr-FR" sz="1600" dirty="0" err="1" smtClean="0"/>
              <a:t>Peru</a:t>
            </a:r>
            <a:r>
              <a:rPr lang="fr-FR" sz="1600" dirty="0" smtClean="0"/>
              <a:t>, Chili, Argentina, Guatemala</a:t>
            </a:r>
          </a:p>
          <a:p>
            <a:pPr lvl="1" eaLnBrk="1" hangingPunct="1">
              <a:lnSpc>
                <a:spcPct val="80000"/>
              </a:lnSpc>
            </a:pPr>
            <a:endParaRPr lang="fr-FR" sz="1600" dirty="0" smtClean="0"/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fr-FR" sz="2000" b="1" dirty="0" smtClean="0">
                <a:solidFill>
                  <a:srgbClr val="2C2CAE"/>
                </a:solidFill>
              </a:rPr>
              <a:t>Europe</a:t>
            </a:r>
            <a:r>
              <a:rPr lang="fr-FR" sz="2000" dirty="0" smtClean="0"/>
              <a:t> : </a:t>
            </a:r>
            <a:r>
              <a:rPr lang="fr-FR" sz="1600" dirty="0" err="1" smtClean="0"/>
              <a:t>Belgium</a:t>
            </a:r>
            <a:r>
              <a:rPr lang="fr-FR" sz="1600" dirty="0" smtClean="0"/>
              <a:t>, UK, Germany, </a:t>
            </a:r>
            <a:r>
              <a:rPr lang="fr-FR" sz="1600" dirty="0" err="1" smtClean="0"/>
              <a:t>Italy</a:t>
            </a:r>
            <a:r>
              <a:rPr lang="fr-FR" sz="1600" dirty="0" smtClean="0"/>
              <a:t>, Spain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fr-FR" sz="2000" b="1" dirty="0" smtClean="0">
                <a:solidFill>
                  <a:srgbClr val="2C2CAE"/>
                </a:solidFill>
              </a:rPr>
              <a:t>Middle East / Maghreb</a:t>
            </a:r>
            <a:r>
              <a:rPr lang="fr-FR" sz="2000" dirty="0" smtClean="0"/>
              <a:t> 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1600" dirty="0" smtClean="0"/>
              <a:t>UAE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1600" dirty="0" err="1" smtClean="0"/>
              <a:t>Turkey</a:t>
            </a:r>
            <a:r>
              <a:rPr lang="fr-FR" sz="1600" dirty="0" smtClean="0"/>
              <a:t>, </a:t>
            </a:r>
            <a:r>
              <a:rPr lang="fr-FR" sz="1600" dirty="0" err="1" smtClean="0"/>
              <a:t>Morocco</a:t>
            </a:r>
            <a:r>
              <a:rPr lang="fr-FR" sz="1600" dirty="0" smtClean="0"/>
              <a:t>, </a:t>
            </a:r>
            <a:r>
              <a:rPr lang="fr-FR" sz="1600" dirty="0" err="1" smtClean="0"/>
              <a:t>Tunisia</a:t>
            </a:r>
            <a:r>
              <a:rPr lang="fr-FR" sz="1600" dirty="0" smtClean="0"/>
              <a:t>, </a:t>
            </a:r>
            <a:r>
              <a:rPr lang="fr-FR" sz="1600" dirty="0" err="1" smtClean="0"/>
              <a:t>Egypt</a:t>
            </a:r>
            <a:endParaRPr lang="fr-FR" sz="1600" dirty="0" smtClean="0"/>
          </a:p>
          <a:p>
            <a:pPr eaLnBrk="1" hangingPunct="1">
              <a:lnSpc>
                <a:spcPct val="80000"/>
              </a:lnSpc>
            </a:pPr>
            <a:r>
              <a:rPr lang="fr-FR" sz="2000" b="1" dirty="0" err="1" smtClean="0">
                <a:solidFill>
                  <a:srgbClr val="2C2CAE"/>
                </a:solidFill>
              </a:rPr>
              <a:t>Australia</a:t>
            </a:r>
            <a:r>
              <a:rPr lang="fr-FR" sz="2000" dirty="0" smtClean="0"/>
              <a:t> : </a:t>
            </a:r>
            <a:r>
              <a:rPr lang="fr-FR" sz="1600" dirty="0" smtClean="0"/>
              <a:t>Melbourne, Sydney, Brisbane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 smtClean="0"/>
              <a:t>Our </a:t>
            </a:r>
            <a:r>
              <a:rPr lang="fr-FR" dirty="0" err="1" smtClean="0"/>
              <a:t>strenghts</a:t>
            </a:r>
            <a:endParaRPr lang="fr-FR" dirty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Our know-how in the textile and </a:t>
            </a:r>
            <a:r>
              <a:rPr lang="fr-FR" dirty="0" err="1" smtClean="0"/>
              <a:t>fashion</a:t>
            </a:r>
            <a:r>
              <a:rPr lang="fr-FR" dirty="0" smtClean="0"/>
              <a:t> </a:t>
            </a:r>
            <a:r>
              <a:rPr lang="fr-FR" dirty="0" err="1" smtClean="0"/>
              <a:t>industry</a:t>
            </a:r>
            <a:endParaRPr lang="fr-FR" dirty="0" smtClean="0"/>
          </a:p>
          <a:p>
            <a:pPr eaLnBrk="1" hangingPunct="1"/>
            <a:r>
              <a:rPr lang="fr-FR" dirty="0" smtClean="0"/>
              <a:t>Our services</a:t>
            </a:r>
          </a:p>
          <a:p>
            <a:pPr eaLnBrk="1" hangingPunct="1"/>
            <a:r>
              <a:rPr lang="fr-FR" dirty="0" err="1" smtClean="0"/>
              <a:t>References</a:t>
            </a:r>
            <a:endParaRPr lang="fr-FR" dirty="0" smtClean="0"/>
          </a:p>
          <a:p>
            <a:pPr eaLnBrk="1" hangingPunct="1"/>
            <a:endParaRPr lang="fr-FR" dirty="0" smtClean="0"/>
          </a:p>
          <a:p>
            <a:pPr eaLnBrk="1" hangingPunct="1"/>
            <a:endParaRPr lang="fr-FR" dirty="0" smtClean="0"/>
          </a:p>
        </p:txBody>
      </p:sp>
      <p:pic>
        <p:nvPicPr>
          <p:cNvPr id="13316" name="Picture 9" descr="logistique-entrepot-VM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2852738"/>
            <a:ext cx="1573212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187825"/>
            <a:ext cx="1655762" cy="111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4991100"/>
            <a:ext cx="1728787" cy="118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 smtClean="0"/>
              <a:t>Our Know-how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Bef>
                <a:spcPct val="40000"/>
              </a:spcBef>
            </a:pPr>
            <a:r>
              <a:rPr lang="fr-FR" dirty="0" smtClean="0"/>
              <a:t>A </a:t>
            </a:r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err="1" smtClean="0"/>
              <a:t>strong</a:t>
            </a:r>
            <a:r>
              <a:rPr lang="fr-FR" dirty="0" smtClean="0"/>
              <a:t> and </a:t>
            </a:r>
            <a:r>
              <a:rPr lang="fr-FR" dirty="0" err="1" smtClean="0"/>
              <a:t>professional</a:t>
            </a:r>
            <a:r>
              <a:rPr lang="fr-FR" dirty="0" smtClean="0"/>
              <a:t> </a:t>
            </a:r>
            <a:r>
              <a:rPr lang="fr-FR" dirty="0" err="1" smtClean="0"/>
              <a:t>knowledge</a:t>
            </a:r>
            <a:r>
              <a:rPr lang="fr-FR" dirty="0" smtClean="0"/>
              <a:t> of the textile &amp; </a:t>
            </a:r>
            <a:r>
              <a:rPr lang="fr-FR" dirty="0" err="1" smtClean="0"/>
              <a:t>fashion</a:t>
            </a:r>
            <a:r>
              <a:rPr lang="fr-FR" dirty="0" smtClean="0"/>
              <a:t> </a:t>
            </a:r>
            <a:r>
              <a:rPr lang="fr-FR" dirty="0" err="1" smtClean="0"/>
              <a:t>market</a:t>
            </a:r>
            <a:r>
              <a:rPr lang="fr-FR" dirty="0" smtClean="0"/>
              <a:t> </a:t>
            </a:r>
            <a:r>
              <a:rPr lang="fr-FR" dirty="0" err="1" smtClean="0"/>
              <a:t>especially</a:t>
            </a:r>
            <a:r>
              <a:rPr lang="fr-FR" dirty="0" smtClean="0"/>
              <a:t> on the </a:t>
            </a:r>
            <a:r>
              <a:rPr lang="fr-FR" dirty="0" err="1" smtClean="0"/>
              <a:t>following</a:t>
            </a:r>
            <a:r>
              <a:rPr lang="fr-FR" dirty="0" smtClean="0"/>
              <a:t> </a:t>
            </a:r>
            <a:r>
              <a:rPr lang="fr-FR" dirty="0" err="1" smtClean="0"/>
              <a:t>trades</a:t>
            </a:r>
            <a:r>
              <a:rPr lang="fr-FR" dirty="0" smtClean="0"/>
              <a:t> :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  <a:buFont typeface="Wingdings" pitchFamily="2" charset="2"/>
              <a:buNone/>
            </a:pPr>
            <a:r>
              <a:rPr lang="fr-FR" dirty="0" smtClean="0"/>
              <a:t>		- India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  <a:buFont typeface="Wingdings" pitchFamily="2" charset="2"/>
              <a:buNone/>
            </a:pPr>
            <a:r>
              <a:rPr lang="fr-FR" dirty="0" smtClean="0"/>
              <a:t>		- China &amp;Hong Kong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  <a:buFont typeface="Wingdings" pitchFamily="2" charset="2"/>
              <a:buNone/>
            </a:pPr>
            <a:r>
              <a:rPr lang="fr-FR" dirty="0" smtClean="0"/>
              <a:t>		- Bangladesh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  <a:buFont typeface="Wingdings" pitchFamily="2" charset="2"/>
              <a:buNone/>
            </a:pPr>
            <a:r>
              <a:rPr lang="fr-FR" dirty="0" smtClean="0"/>
              <a:t>		- Vietnam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  <a:buFont typeface="Wingdings" pitchFamily="2" charset="2"/>
              <a:buNone/>
            </a:pPr>
            <a:r>
              <a:rPr lang="fr-FR" dirty="0" smtClean="0"/>
              <a:t>		- Pakistan, </a:t>
            </a:r>
            <a:r>
              <a:rPr lang="fr-FR" dirty="0" err="1" smtClean="0"/>
              <a:t>Indonesia</a:t>
            </a:r>
            <a:r>
              <a:rPr lang="fr-FR" dirty="0" smtClean="0"/>
              <a:t>, South </a:t>
            </a:r>
            <a:r>
              <a:rPr lang="fr-FR" dirty="0" err="1" smtClean="0"/>
              <a:t>Korea</a:t>
            </a:r>
            <a:r>
              <a:rPr lang="fr-FR" dirty="0" smtClean="0"/>
              <a:t>, </a:t>
            </a:r>
            <a:r>
              <a:rPr lang="fr-FR" dirty="0" err="1" smtClean="0"/>
              <a:t>Thailand</a:t>
            </a:r>
            <a:r>
              <a:rPr lang="fr-FR" dirty="0" smtClean="0"/>
              <a:t> …….</a:t>
            </a:r>
            <a:br>
              <a:rPr lang="fr-FR" dirty="0" smtClean="0"/>
            </a:br>
            <a:r>
              <a:rPr lang="fr-FR" sz="2000" dirty="0" smtClean="0"/>
              <a:t> </a:t>
            </a:r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 smtClean="0"/>
              <a:t>  </a:t>
            </a:r>
          </a:p>
        </p:txBody>
      </p:sp>
      <p:sp>
        <p:nvSpPr>
          <p:cNvPr id="15363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fr-FR" sz="8000" dirty="0" smtClean="0">
                <a:solidFill>
                  <a:schemeClr val="accent2"/>
                </a:solidFill>
              </a:rPr>
              <a:t>Our services</a:t>
            </a:r>
            <a:r>
              <a:rPr lang="fr-FR" sz="8000" dirty="0" smtClean="0"/>
              <a:t/>
            </a:r>
            <a:br>
              <a:rPr lang="fr-FR" sz="8000" dirty="0" smtClean="0"/>
            </a:br>
            <a:endParaRPr lang="fr-FR" sz="8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 smtClean="0"/>
              <a:t> Airfreight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35975" cy="49974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40000"/>
              </a:spcBef>
              <a:buFont typeface="Wingdings" pitchFamily="2" charset="2"/>
              <a:buNone/>
            </a:pPr>
            <a:endParaRPr lang="fr-FR" sz="2400" dirty="0" smtClean="0"/>
          </a:p>
          <a:p>
            <a:pPr>
              <a:spcBef>
                <a:spcPct val="0"/>
              </a:spcBef>
            </a:pPr>
            <a:r>
              <a:rPr lang="fr-FR" sz="2400" b="1" dirty="0" smtClean="0"/>
              <a:t>HERPORT </a:t>
            </a:r>
            <a:r>
              <a:rPr lang="fr-FR" sz="2400" b="1" dirty="0" err="1" smtClean="0"/>
              <a:t>offers</a:t>
            </a:r>
            <a:r>
              <a:rPr lang="fr-FR" sz="2400" dirty="0" smtClean="0"/>
              <a:t> :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endParaRPr lang="fr-FR" sz="2400" dirty="0" smtClean="0"/>
          </a:p>
          <a:p>
            <a:pPr>
              <a:spcBef>
                <a:spcPct val="0"/>
              </a:spcBef>
            </a:pPr>
            <a:r>
              <a:rPr lang="fr-FR" sz="2400" dirty="0" smtClean="0"/>
              <a:t>Regular consolidations </a:t>
            </a:r>
            <a:r>
              <a:rPr lang="fr-FR" sz="2400" dirty="0" err="1" smtClean="0"/>
              <a:t>inbound</a:t>
            </a:r>
            <a:r>
              <a:rPr lang="fr-FR" sz="2400" dirty="0" smtClean="0"/>
              <a:t> &amp; </a:t>
            </a:r>
            <a:r>
              <a:rPr lang="fr-FR" sz="2400" dirty="0" err="1" smtClean="0"/>
              <a:t>outbound</a:t>
            </a:r>
            <a:endParaRPr lang="fr-FR" sz="2400" dirty="0" smtClean="0"/>
          </a:p>
          <a:p>
            <a:pPr>
              <a:spcBef>
                <a:spcPct val="0"/>
              </a:spcBef>
              <a:buFont typeface="Wingdings" pitchFamily="2" charset="2"/>
              <a:buNone/>
            </a:pPr>
            <a:endParaRPr lang="fr-FR" sz="2400" dirty="0" smtClean="0"/>
          </a:p>
          <a:p>
            <a:pPr>
              <a:spcBef>
                <a:spcPct val="0"/>
              </a:spcBef>
            </a:pPr>
            <a:r>
              <a:rPr lang="fr-FR" sz="2400" dirty="0" smtClean="0"/>
              <a:t> </a:t>
            </a:r>
            <a:r>
              <a:rPr lang="fr-FR" sz="2400" dirty="0" err="1" smtClean="0"/>
              <a:t>dedicated</a:t>
            </a:r>
            <a:r>
              <a:rPr lang="fr-FR" sz="2400" dirty="0" smtClean="0"/>
              <a:t> services ( full </a:t>
            </a:r>
            <a:r>
              <a:rPr lang="fr-FR" sz="2400" dirty="0" err="1" smtClean="0"/>
              <a:t>aircrafts</a:t>
            </a:r>
            <a:r>
              <a:rPr lang="fr-FR" sz="2400" dirty="0" smtClean="0"/>
              <a:t>, </a:t>
            </a:r>
            <a:r>
              <a:rPr lang="fr-FR" sz="2400" dirty="0" err="1" smtClean="0"/>
              <a:t>chartered</a:t>
            </a:r>
            <a:r>
              <a:rPr lang="fr-FR" sz="2400" dirty="0" smtClean="0"/>
              <a:t> )</a:t>
            </a:r>
          </a:p>
          <a:p>
            <a:pPr>
              <a:spcBef>
                <a:spcPct val="0"/>
              </a:spcBef>
            </a:pPr>
            <a:endParaRPr lang="fr-FR" sz="2400" dirty="0" smtClean="0"/>
          </a:p>
          <a:p>
            <a:pPr>
              <a:spcBef>
                <a:spcPct val="0"/>
              </a:spcBef>
            </a:pPr>
            <a:r>
              <a:rPr lang="fr-FR" sz="2400" b="1" dirty="0" smtClean="0"/>
              <a:t>HERPORT  </a:t>
            </a:r>
            <a:r>
              <a:rPr lang="fr-FR" sz="2400" dirty="0" err="1" smtClean="0"/>
              <a:t>is</a:t>
            </a:r>
            <a:r>
              <a:rPr lang="fr-FR" sz="2400" dirty="0" smtClean="0"/>
              <a:t> IATA </a:t>
            </a:r>
            <a:r>
              <a:rPr lang="fr-FR" sz="2400" dirty="0" err="1" smtClean="0"/>
              <a:t>agreed</a:t>
            </a:r>
            <a:r>
              <a:rPr lang="fr-FR" sz="2400" dirty="0" smtClean="0"/>
              <a:t> </a:t>
            </a:r>
            <a:r>
              <a:rPr lang="fr-FR" sz="2400" dirty="0" err="1" smtClean="0"/>
              <a:t>since</a:t>
            </a:r>
            <a:r>
              <a:rPr lang="fr-FR" sz="2400" dirty="0" smtClean="0"/>
              <a:t> 1995 - </a:t>
            </a:r>
            <a:br>
              <a:rPr lang="fr-FR" sz="2400" dirty="0" smtClean="0"/>
            </a:br>
            <a:r>
              <a:rPr lang="fr-FR" sz="2400" dirty="0" smtClean="0"/>
              <a:t> </a:t>
            </a:r>
          </a:p>
        </p:txBody>
      </p:sp>
      <p:pic>
        <p:nvPicPr>
          <p:cNvPr id="16388" name="il_fi" descr="http://staffriquevoyages.com/Common/Images/ia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5300663"/>
            <a:ext cx="177006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549275"/>
            <a:ext cx="19240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 smtClean="0"/>
              <a:t> Seafreight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435975" cy="5329237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40000"/>
              </a:spcBef>
            </a:pPr>
            <a:r>
              <a:rPr lang="fr-FR" sz="2400" b="1" dirty="0" smtClean="0"/>
              <a:t>HERPORT </a:t>
            </a:r>
            <a:r>
              <a:rPr lang="fr-FR" sz="2400" dirty="0" err="1" smtClean="0"/>
              <a:t>offers</a:t>
            </a:r>
            <a:r>
              <a:rPr lang="fr-FR" sz="2400" dirty="0" smtClean="0"/>
              <a:t> :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  <a:buFont typeface="Wingdings" pitchFamily="2" charset="2"/>
              <a:buNone/>
            </a:pPr>
            <a:endParaRPr lang="fr-FR" sz="2400" dirty="0" smtClean="0"/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fr-FR" sz="2400" dirty="0" smtClean="0"/>
              <a:t> </a:t>
            </a:r>
          </a:p>
          <a:p>
            <a:pPr>
              <a:spcBef>
                <a:spcPct val="0"/>
              </a:spcBef>
            </a:pPr>
            <a:r>
              <a:rPr lang="fr-FR" sz="2400" dirty="0" smtClean="0"/>
              <a:t>LCL &amp; FCL services </a:t>
            </a:r>
            <a:r>
              <a:rPr lang="fr-FR" sz="2400" dirty="0" err="1" smtClean="0"/>
              <a:t>inbound</a:t>
            </a:r>
            <a:r>
              <a:rPr lang="fr-FR" sz="2400" dirty="0" smtClean="0"/>
              <a:t> &amp; </a:t>
            </a:r>
            <a:r>
              <a:rPr lang="fr-FR" sz="2400" dirty="0" err="1" smtClean="0"/>
              <a:t>outbound</a:t>
            </a:r>
            <a:endParaRPr lang="fr-FR" sz="2400" dirty="0" smtClean="0"/>
          </a:p>
          <a:p>
            <a:pPr>
              <a:spcBef>
                <a:spcPct val="0"/>
              </a:spcBef>
              <a:buFont typeface="Wingdings" pitchFamily="2" charset="2"/>
              <a:buNone/>
            </a:pPr>
            <a:endParaRPr lang="fr-FR" sz="2400" dirty="0" smtClean="0"/>
          </a:p>
          <a:p>
            <a:pPr>
              <a:spcBef>
                <a:spcPct val="0"/>
              </a:spcBef>
            </a:pPr>
            <a:r>
              <a:rPr lang="fr-FR" sz="2400" dirty="0" err="1" smtClean="0"/>
              <a:t>Dedicated</a:t>
            </a:r>
            <a:r>
              <a:rPr lang="fr-FR" sz="2400" dirty="0" smtClean="0"/>
              <a:t> </a:t>
            </a:r>
            <a:r>
              <a:rPr lang="fr-FR" sz="2400" dirty="0" err="1" smtClean="0"/>
              <a:t>buyers</a:t>
            </a:r>
            <a:r>
              <a:rPr lang="fr-FR" sz="2400" dirty="0" smtClean="0"/>
              <a:t> consol boxes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endParaRPr lang="fr-FR" sz="2400" dirty="0" smtClean="0"/>
          </a:p>
          <a:p>
            <a:pPr>
              <a:spcBef>
                <a:spcPct val="0"/>
              </a:spcBef>
            </a:pPr>
            <a:r>
              <a:rPr lang="fr-FR" sz="2400" dirty="0" err="1" smtClean="0"/>
              <a:t>Very</a:t>
            </a:r>
            <a:r>
              <a:rPr lang="fr-FR" sz="2400" dirty="0" smtClean="0"/>
              <a:t> </a:t>
            </a:r>
            <a:r>
              <a:rPr lang="fr-FR" sz="2400" dirty="0" err="1" smtClean="0"/>
              <a:t>strong</a:t>
            </a:r>
            <a:r>
              <a:rPr lang="fr-FR" sz="2400" dirty="0" smtClean="0"/>
              <a:t> and </a:t>
            </a:r>
            <a:r>
              <a:rPr lang="fr-FR" sz="2400" dirty="0" err="1" smtClean="0"/>
              <a:t>competitive</a:t>
            </a:r>
            <a:r>
              <a:rPr lang="fr-FR" sz="2400" dirty="0" smtClean="0"/>
              <a:t> </a:t>
            </a:r>
            <a:r>
              <a:rPr lang="fr-FR" sz="2400" dirty="0" err="1" smtClean="0"/>
              <a:t>agreements</a:t>
            </a:r>
            <a:r>
              <a:rPr lang="fr-FR" sz="2400" dirty="0" smtClean="0"/>
              <a:t> </a:t>
            </a:r>
            <a:r>
              <a:rPr lang="fr-FR" sz="2400" dirty="0" err="1" smtClean="0"/>
              <a:t>with</a:t>
            </a:r>
            <a:r>
              <a:rPr lang="fr-FR" sz="2400" dirty="0" smtClean="0"/>
              <a:t> the major shipping </a:t>
            </a:r>
            <a:r>
              <a:rPr lang="fr-FR" sz="2400" dirty="0" err="1" smtClean="0"/>
              <a:t>lines</a:t>
            </a:r>
            <a:r>
              <a:rPr lang="fr-FR" sz="2400" dirty="0" smtClean="0"/>
              <a:t>. </a:t>
            </a:r>
            <a:br>
              <a:rPr lang="fr-FR" sz="2400" dirty="0" smtClean="0"/>
            </a:br>
            <a:r>
              <a:rPr lang="fr-FR" sz="2400" dirty="0" smtClean="0"/>
              <a:t> </a:t>
            </a:r>
          </a:p>
        </p:txBody>
      </p:sp>
      <p:pic>
        <p:nvPicPr>
          <p:cNvPr id="1741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692150"/>
            <a:ext cx="1800225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 smtClean="0"/>
              <a:t>TRACKING 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Bef>
                <a:spcPct val="40000"/>
              </a:spcBef>
            </a:pPr>
            <a:endParaRPr lang="fr-FR" b="1" dirty="0" smtClean="0"/>
          </a:p>
          <a:p>
            <a:pPr eaLnBrk="1" hangingPunct="1">
              <a:lnSpc>
                <a:spcPct val="90000"/>
              </a:lnSpc>
              <a:spcBef>
                <a:spcPct val="40000"/>
              </a:spcBef>
            </a:pPr>
            <a:r>
              <a:rPr lang="fr-FR" b="1" dirty="0" smtClean="0"/>
              <a:t> </a:t>
            </a:r>
            <a:r>
              <a:rPr lang="fr-FR" sz="2400" b="1" dirty="0" smtClean="0"/>
              <a:t>HERPORT </a:t>
            </a:r>
            <a:r>
              <a:rPr lang="fr-FR" sz="2400" dirty="0" err="1" smtClean="0"/>
              <a:t>created</a:t>
            </a:r>
            <a:r>
              <a:rPr lang="fr-FR" sz="2400" dirty="0" smtClean="0"/>
              <a:t> </a:t>
            </a:r>
            <a:r>
              <a:rPr lang="fr-FR" sz="2400" dirty="0" err="1" smtClean="0"/>
              <a:t>his</a:t>
            </a:r>
            <a:r>
              <a:rPr lang="fr-FR" sz="2400" dirty="0" smtClean="0"/>
              <a:t> </a:t>
            </a:r>
            <a:r>
              <a:rPr lang="fr-FR" sz="2400" dirty="0" err="1" smtClean="0"/>
              <a:t>own</a:t>
            </a:r>
            <a:r>
              <a:rPr lang="fr-FR" sz="2400" dirty="0" smtClean="0"/>
              <a:t> « </a:t>
            </a:r>
            <a:r>
              <a:rPr lang="fr-FR" sz="2400" dirty="0" err="1" smtClean="0"/>
              <a:t>tracking-tracing</a:t>
            </a:r>
            <a:r>
              <a:rPr lang="fr-FR" sz="2400" dirty="0" smtClean="0"/>
              <a:t> » system, </a:t>
            </a:r>
            <a:r>
              <a:rPr lang="fr-FR" sz="2400" dirty="0" err="1" smtClean="0"/>
              <a:t>that</a:t>
            </a:r>
            <a:r>
              <a:rPr lang="fr-FR" sz="2400" dirty="0" smtClean="0"/>
              <a:t> </a:t>
            </a:r>
            <a:r>
              <a:rPr lang="fr-FR" sz="2400" dirty="0" err="1" smtClean="0"/>
              <a:t>allows</a:t>
            </a:r>
            <a:r>
              <a:rPr lang="fr-FR" sz="2400" dirty="0" smtClean="0"/>
              <a:t> </a:t>
            </a:r>
            <a:r>
              <a:rPr lang="fr-FR" sz="2400" dirty="0" err="1" smtClean="0"/>
              <a:t>our</a:t>
            </a:r>
            <a:r>
              <a:rPr lang="fr-FR" sz="2400" dirty="0" smtClean="0"/>
              <a:t> </a:t>
            </a:r>
            <a:r>
              <a:rPr lang="fr-FR" sz="2400" dirty="0" err="1" smtClean="0"/>
              <a:t>customers</a:t>
            </a:r>
            <a:r>
              <a:rPr lang="fr-FR" sz="2400" dirty="0" smtClean="0"/>
              <a:t> to </a:t>
            </a:r>
            <a:r>
              <a:rPr lang="fr-FR" sz="2400" dirty="0" err="1" smtClean="0"/>
              <a:t>be</a:t>
            </a:r>
            <a:r>
              <a:rPr lang="fr-FR" sz="2400" dirty="0" smtClean="0"/>
              <a:t> </a:t>
            </a:r>
            <a:r>
              <a:rPr lang="fr-FR" sz="2400" dirty="0" err="1" smtClean="0"/>
              <a:t>connected</a:t>
            </a:r>
            <a:r>
              <a:rPr lang="fr-FR" sz="2400" dirty="0" smtClean="0"/>
              <a:t> « live » </a:t>
            </a:r>
            <a:r>
              <a:rPr lang="fr-FR" sz="2400" dirty="0" err="1" smtClean="0"/>
              <a:t>with</a:t>
            </a:r>
            <a:r>
              <a:rPr lang="fr-FR" sz="2400" dirty="0" smtClean="0"/>
              <a:t> </a:t>
            </a:r>
            <a:r>
              <a:rPr lang="fr-FR" sz="2400" dirty="0" err="1" smtClean="0"/>
              <a:t>their</a:t>
            </a:r>
            <a:r>
              <a:rPr lang="fr-FR" sz="2400" dirty="0" smtClean="0"/>
              <a:t> </a:t>
            </a:r>
            <a:r>
              <a:rPr lang="fr-FR" sz="2400" dirty="0" err="1" smtClean="0"/>
              <a:t>shipments</a:t>
            </a:r>
            <a:r>
              <a:rPr lang="fr-FR" sz="2400" dirty="0" smtClean="0"/>
              <a:t> and </a:t>
            </a:r>
            <a:r>
              <a:rPr lang="fr-FR" sz="2400" dirty="0" err="1" smtClean="0"/>
              <a:t>very</a:t>
            </a:r>
            <a:r>
              <a:rPr lang="fr-FR" sz="2400" dirty="0" smtClean="0"/>
              <a:t> efficient </a:t>
            </a:r>
            <a:r>
              <a:rPr lang="fr-FR" sz="2400" dirty="0" err="1" smtClean="0"/>
              <a:t>supply-chain</a:t>
            </a:r>
            <a:r>
              <a:rPr lang="fr-FR" sz="2400" dirty="0" smtClean="0"/>
              <a:t> </a:t>
            </a:r>
            <a:r>
              <a:rPr lang="fr-FR" sz="2400" dirty="0" err="1" smtClean="0"/>
              <a:t>moduls</a:t>
            </a:r>
            <a:r>
              <a:rPr lang="fr-FR" sz="2400" dirty="0" smtClean="0"/>
              <a:t> </a:t>
            </a:r>
            <a:r>
              <a:rPr lang="fr-FR" sz="2400" smtClean="0"/>
              <a:t>via SC-2.</a:t>
            </a:r>
            <a:endParaRPr lang="fr-FR" sz="2400" dirty="0" smtClean="0"/>
          </a:p>
          <a:p>
            <a:pPr eaLnBrk="1" hangingPunct="1">
              <a:lnSpc>
                <a:spcPct val="90000"/>
              </a:lnSpc>
              <a:spcBef>
                <a:spcPct val="40000"/>
              </a:spcBef>
              <a:buFont typeface="Wingdings" pitchFamily="2" charset="2"/>
              <a:buNone/>
            </a:pPr>
            <a:r>
              <a:rPr lang="fr-FR" sz="2400" dirty="0" smtClean="0"/>
              <a:t>.</a:t>
            </a:r>
          </a:p>
        </p:txBody>
      </p:sp>
      <p:pic>
        <p:nvPicPr>
          <p:cNvPr id="1946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4797425"/>
            <a:ext cx="170497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 smtClean="0"/>
              <a:t> Custom Clearance 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268413"/>
            <a:ext cx="8229600" cy="48148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40000"/>
              </a:spcBef>
            </a:pPr>
            <a:r>
              <a:rPr lang="fr-FR" sz="2400" dirty="0" smtClean="0"/>
              <a:t>Our offices are </a:t>
            </a:r>
            <a:r>
              <a:rPr lang="fr-FR" sz="2400" dirty="0" err="1" smtClean="0"/>
              <a:t>fully</a:t>
            </a:r>
            <a:r>
              <a:rPr lang="fr-FR" sz="2400" dirty="0" smtClean="0"/>
              <a:t> custom </a:t>
            </a:r>
            <a:r>
              <a:rPr lang="fr-FR" sz="2400" dirty="0" err="1" smtClean="0"/>
              <a:t>integreted</a:t>
            </a:r>
            <a:r>
              <a:rPr lang="fr-FR" sz="2400" dirty="0" smtClean="0"/>
              <a:t>, </a:t>
            </a:r>
            <a:r>
              <a:rPr lang="fr-FR" sz="2400" dirty="0" err="1" smtClean="0"/>
              <a:t>with</a:t>
            </a:r>
            <a:r>
              <a:rPr lang="fr-FR" sz="2400" dirty="0" smtClean="0"/>
              <a:t> </a:t>
            </a:r>
            <a:r>
              <a:rPr lang="fr-FR" sz="2400" dirty="0" err="1" smtClean="0"/>
              <a:t>dedicated</a:t>
            </a:r>
            <a:r>
              <a:rPr lang="fr-FR" sz="2400" dirty="0" smtClean="0"/>
              <a:t> team, </a:t>
            </a:r>
            <a:r>
              <a:rPr lang="fr-FR" sz="2400" dirty="0" err="1" smtClean="0"/>
              <a:t>specialized</a:t>
            </a:r>
            <a:r>
              <a:rPr lang="fr-FR" sz="2400" dirty="0" smtClean="0"/>
              <a:t> in textile &amp; </a:t>
            </a:r>
            <a:r>
              <a:rPr lang="fr-FR" sz="2400" dirty="0" err="1" smtClean="0"/>
              <a:t>fashion</a:t>
            </a:r>
            <a:r>
              <a:rPr lang="fr-FR" sz="2400" dirty="0" smtClean="0"/>
              <a:t> </a:t>
            </a:r>
            <a:r>
              <a:rPr lang="fr-FR" sz="2400" dirty="0" err="1" smtClean="0"/>
              <a:t>industry</a:t>
            </a:r>
            <a:r>
              <a:rPr lang="fr-FR" sz="2400" dirty="0" smtClean="0"/>
              <a:t>.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  <a:buFont typeface="Wingdings" pitchFamily="2" charset="2"/>
              <a:buNone/>
            </a:pPr>
            <a:endParaRPr lang="fr-FR" sz="2400" dirty="0" smtClean="0"/>
          </a:p>
          <a:p>
            <a:pPr eaLnBrk="1" hangingPunct="1">
              <a:lnSpc>
                <a:spcPct val="90000"/>
              </a:lnSpc>
              <a:spcBef>
                <a:spcPct val="40000"/>
              </a:spcBef>
            </a:pPr>
            <a:r>
              <a:rPr lang="fr-FR" sz="2400" dirty="0" err="1" smtClean="0">
                <a:solidFill>
                  <a:srgbClr val="2C2CAE"/>
                </a:solidFill>
              </a:rPr>
              <a:t>Agreed</a:t>
            </a:r>
            <a:r>
              <a:rPr lang="fr-FR" sz="2400" dirty="0" smtClean="0">
                <a:solidFill>
                  <a:srgbClr val="2C2CAE"/>
                </a:solidFill>
              </a:rPr>
              <a:t> </a:t>
            </a:r>
            <a:r>
              <a:rPr lang="fr-FR" sz="2400" dirty="0" err="1" smtClean="0">
                <a:solidFill>
                  <a:srgbClr val="2C2CAE"/>
                </a:solidFill>
              </a:rPr>
              <a:t>Economic</a:t>
            </a:r>
            <a:r>
              <a:rPr lang="fr-FR" sz="2400" dirty="0" smtClean="0">
                <a:solidFill>
                  <a:srgbClr val="2C2CAE"/>
                </a:solidFill>
              </a:rPr>
              <a:t> </a:t>
            </a:r>
            <a:r>
              <a:rPr lang="fr-FR" sz="2400" dirty="0" err="1" smtClean="0">
                <a:solidFill>
                  <a:srgbClr val="2C2CAE"/>
                </a:solidFill>
              </a:rPr>
              <a:t>Operator</a:t>
            </a:r>
            <a:r>
              <a:rPr lang="fr-FR" sz="2400" dirty="0" smtClean="0">
                <a:solidFill>
                  <a:srgbClr val="2C2CAE"/>
                </a:solidFill>
              </a:rPr>
              <a:t> : </a:t>
            </a:r>
            <a:r>
              <a:rPr lang="fr-FR" sz="2400" dirty="0" smtClean="0"/>
              <a:t>HERPORT </a:t>
            </a:r>
            <a:r>
              <a:rPr lang="fr-FR" sz="2400" dirty="0" err="1" smtClean="0"/>
              <a:t>is</a:t>
            </a:r>
            <a:r>
              <a:rPr lang="fr-FR" sz="2400" dirty="0" smtClean="0"/>
              <a:t> </a:t>
            </a:r>
            <a:r>
              <a:rPr lang="fr-FR" sz="2400" dirty="0" err="1" smtClean="0"/>
              <a:t>registered</a:t>
            </a:r>
            <a:r>
              <a:rPr lang="fr-FR" sz="2400" dirty="0" smtClean="0"/>
              <a:t> </a:t>
            </a:r>
            <a:r>
              <a:rPr lang="fr-FR" sz="2400" dirty="0" err="1" smtClean="0"/>
              <a:t>under</a:t>
            </a:r>
            <a:r>
              <a:rPr lang="fr-FR" sz="2400" dirty="0" smtClean="0"/>
              <a:t> AEOF n° 00000446 ( custom agreement </a:t>
            </a:r>
            <a:r>
              <a:rPr lang="fr-FR" sz="2400" dirty="0" err="1" smtClean="0"/>
              <a:t>that</a:t>
            </a:r>
            <a:r>
              <a:rPr lang="fr-FR" sz="2400" dirty="0" smtClean="0"/>
              <a:t> </a:t>
            </a:r>
            <a:r>
              <a:rPr lang="fr-FR" sz="2400" dirty="0" err="1" smtClean="0"/>
              <a:t>offers</a:t>
            </a:r>
            <a:r>
              <a:rPr lang="fr-FR" sz="2400" dirty="0" smtClean="0"/>
              <a:t> </a:t>
            </a:r>
            <a:r>
              <a:rPr lang="fr-FR" sz="2400" dirty="0" err="1" smtClean="0"/>
              <a:t>quickly</a:t>
            </a:r>
            <a:r>
              <a:rPr lang="fr-FR" sz="2400" dirty="0" smtClean="0"/>
              <a:t> clearance and </a:t>
            </a:r>
            <a:r>
              <a:rPr lang="fr-FR" sz="2400" dirty="0" err="1" smtClean="0"/>
              <a:t>simplified</a:t>
            </a:r>
            <a:r>
              <a:rPr lang="fr-FR" sz="2400" dirty="0" smtClean="0"/>
              <a:t> </a:t>
            </a:r>
            <a:r>
              <a:rPr lang="fr-FR" sz="2400" dirty="0" err="1" smtClean="0"/>
              <a:t>process</a:t>
            </a:r>
            <a:r>
              <a:rPr lang="fr-FR" sz="2400" dirty="0" smtClean="0"/>
              <a:t>.</a:t>
            </a:r>
          </a:p>
        </p:txBody>
      </p:sp>
      <p:pic>
        <p:nvPicPr>
          <p:cNvPr id="20484" name="il_fi" descr="http://solutionsbusiness.lentreprise.com/partners/lentreprise/cacheDirectory/HTMLcontributions/img/AE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229200"/>
            <a:ext cx="2160588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 smtClean="0"/>
              <a:t>Our </a:t>
            </a:r>
            <a:r>
              <a:rPr lang="fr-FR" smtClean="0"/>
              <a:t>values      1/2</a:t>
            </a:r>
            <a:endParaRPr lang="fr-FR" dirty="0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48577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40000"/>
              </a:spcBef>
              <a:buFont typeface="Wingdings" pitchFamily="2" charset="2"/>
              <a:buNone/>
            </a:pPr>
            <a:endParaRPr lang="fr-FR" dirty="0" smtClean="0"/>
          </a:p>
          <a:p>
            <a:pPr eaLnBrk="1" hangingPunct="1">
              <a:lnSpc>
                <a:spcPct val="90000"/>
              </a:lnSpc>
              <a:spcBef>
                <a:spcPct val="40000"/>
              </a:spcBef>
            </a:pPr>
            <a:r>
              <a:rPr lang="fr-FR" dirty="0" err="1" smtClean="0"/>
              <a:t>Customer’s</a:t>
            </a:r>
            <a:r>
              <a:rPr lang="fr-FR" dirty="0" smtClean="0"/>
              <a:t> satisfaction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our</a:t>
            </a:r>
            <a:r>
              <a:rPr lang="fr-FR" dirty="0" smtClean="0"/>
              <a:t> </a:t>
            </a:r>
            <a:r>
              <a:rPr lang="fr-FR" dirty="0" err="1" smtClean="0"/>
              <a:t>aim</a:t>
            </a:r>
            <a:r>
              <a:rPr lang="fr-FR" dirty="0" smtClean="0"/>
              <a:t>. 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</a:pPr>
            <a:r>
              <a:rPr lang="fr-FR" dirty="0" smtClean="0"/>
              <a:t>To </a:t>
            </a:r>
            <a:r>
              <a:rPr lang="fr-FR" dirty="0" err="1" smtClean="0"/>
              <a:t>bring</a:t>
            </a:r>
            <a:r>
              <a:rPr lang="fr-FR" dirty="0" smtClean="0"/>
              <a:t>  </a:t>
            </a:r>
            <a:r>
              <a:rPr lang="fr-FR" dirty="0" err="1" smtClean="0"/>
              <a:t>immediate</a:t>
            </a:r>
            <a:r>
              <a:rPr lang="fr-FR" dirty="0" smtClean="0"/>
              <a:t> and </a:t>
            </a:r>
            <a:r>
              <a:rPr lang="fr-FR" dirty="0" err="1" smtClean="0"/>
              <a:t>complete</a:t>
            </a:r>
            <a:r>
              <a:rPr lang="fr-FR" dirty="0" smtClean="0"/>
              <a:t> feed-back,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professionalism</a:t>
            </a:r>
            <a:r>
              <a:rPr lang="fr-FR" dirty="0" smtClean="0"/>
              <a:t> and </a:t>
            </a:r>
            <a:r>
              <a:rPr lang="fr-FR" dirty="0" err="1" smtClean="0"/>
              <a:t>advices</a:t>
            </a:r>
            <a:r>
              <a:rPr lang="fr-FR" dirty="0" smtClean="0"/>
              <a:t>.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</a:pPr>
            <a:r>
              <a:rPr lang="fr-FR" dirty="0" err="1" smtClean="0"/>
              <a:t>Availability</a:t>
            </a:r>
            <a:r>
              <a:rPr lang="fr-FR" dirty="0" smtClean="0"/>
              <a:t>. </a:t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b="1" dirty="0" smtClean="0">
              <a:solidFill>
                <a:srgbClr val="2C2CAE"/>
              </a:solidFill>
            </a:endParaRPr>
          </a:p>
        </p:txBody>
      </p:sp>
      <p:pic>
        <p:nvPicPr>
          <p:cNvPr id="25604" name="Image 22" descr="http://www.herport.fr/images%20definitives/reseaux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9" b="26653"/>
          <a:stretch>
            <a:fillRect/>
          </a:stretch>
        </p:blipFill>
        <p:spPr bwMode="auto">
          <a:xfrm>
            <a:off x="6948488" y="4005263"/>
            <a:ext cx="1727200" cy="283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 smtClean="0"/>
              <a:t>Our Values     2/2 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Bef>
                <a:spcPct val="40000"/>
              </a:spcBef>
              <a:buFont typeface="Wingdings" pitchFamily="2" charset="2"/>
              <a:buNone/>
            </a:pPr>
            <a:endParaRPr lang="fr-FR" dirty="0" smtClean="0"/>
          </a:p>
          <a:p>
            <a:pPr eaLnBrk="1" hangingPunct="1">
              <a:lnSpc>
                <a:spcPct val="90000"/>
              </a:lnSpc>
              <a:spcBef>
                <a:spcPct val="40000"/>
              </a:spcBef>
            </a:pPr>
            <a:r>
              <a:rPr lang="fr-FR" dirty="0" smtClean="0"/>
              <a:t>The </a:t>
            </a:r>
            <a:r>
              <a:rPr lang="fr-FR" dirty="0" err="1" smtClean="0"/>
              <a:t>human</a:t>
            </a:r>
            <a:r>
              <a:rPr lang="fr-FR" dirty="0" smtClean="0"/>
              <a:t> </a:t>
            </a:r>
            <a:r>
              <a:rPr lang="fr-FR" dirty="0" err="1" smtClean="0"/>
              <a:t>being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an essential value </a:t>
            </a:r>
            <a:r>
              <a:rPr lang="fr-FR" dirty="0" err="1" smtClean="0"/>
              <a:t>who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the </a:t>
            </a:r>
            <a:r>
              <a:rPr lang="fr-FR" dirty="0" err="1" smtClean="0"/>
              <a:t>root</a:t>
            </a:r>
            <a:r>
              <a:rPr lang="fr-FR" dirty="0" smtClean="0"/>
              <a:t> of the </a:t>
            </a:r>
            <a:r>
              <a:rPr lang="fr-FR" dirty="0" err="1" smtClean="0"/>
              <a:t>company</a:t>
            </a:r>
            <a:r>
              <a:rPr lang="fr-FR" dirty="0" smtClean="0"/>
              <a:t>, </a:t>
            </a:r>
            <a:r>
              <a:rPr lang="fr-FR" dirty="0" err="1" smtClean="0"/>
              <a:t>his</a:t>
            </a:r>
            <a:r>
              <a:rPr lang="fr-FR" dirty="0" smtClean="0"/>
              <a:t> </a:t>
            </a:r>
            <a:r>
              <a:rPr lang="fr-FR" dirty="0" err="1" smtClean="0"/>
              <a:t>present</a:t>
            </a:r>
            <a:r>
              <a:rPr lang="fr-FR" dirty="0" smtClean="0"/>
              <a:t> and future.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</a:pPr>
            <a:r>
              <a:rPr lang="fr-FR" dirty="0" smtClean="0"/>
              <a:t>Our </a:t>
            </a:r>
            <a:r>
              <a:rPr lang="fr-FR" dirty="0" err="1" smtClean="0"/>
              <a:t>family</a:t>
            </a:r>
            <a:r>
              <a:rPr lang="fr-FR" dirty="0" smtClean="0"/>
              <a:t> </a:t>
            </a:r>
            <a:r>
              <a:rPr lang="fr-FR" dirty="0" err="1" smtClean="0"/>
              <a:t>company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founded</a:t>
            </a:r>
            <a:r>
              <a:rPr lang="fr-FR" dirty="0" smtClean="0"/>
              <a:t> on the close </a:t>
            </a:r>
            <a:r>
              <a:rPr lang="fr-FR" dirty="0" err="1" smtClean="0"/>
              <a:t>relationship</a:t>
            </a:r>
            <a:r>
              <a:rPr lang="fr-FR" dirty="0" smtClean="0"/>
              <a:t> </a:t>
            </a:r>
            <a:r>
              <a:rPr lang="fr-FR" dirty="0" err="1" smtClean="0"/>
              <a:t>between</a:t>
            </a:r>
            <a:r>
              <a:rPr lang="fr-FR" dirty="0" smtClean="0"/>
              <a:t> all </a:t>
            </a:r>
            <a:r>
              <a:rPr lang="fr-FR" dirty="0" err="1" smtClean="0"/>
              <a:t>their</a:t>
            </a:r>
            <a:r>
              <a:rPr lang="fr-FR" dirty="0" smtClean="0"/>
              <a:t> </a:t>
            </a:r>
            <a:r>
              <a:rPr lang="fr-FR" dirty="0" err="1" smtClean="0"/>
              <a:t>members</a:t>
            </a:r>
            <a:r>
              <a:rPr lang="fr-FR" dirty="0" smtClean="0"/>
              <a:t>, </a:t>
            </a:r>
            <a:r>
              <a:rPr lang="fr-FR" dirty="0" err="1" smtClean="0"/>
              <a:t>professionalism</a:t>
            </a:r>
            <a:r>
              <a:rPr lang="fr-FR" dirty="0" smtClean="0"/>
              <a:t> and </a:t>
            </a:r>
            <a:r>
              <a:rPr lang="fr-FR" dirty="0" err="1" smtClean="0"/>
              <a:t>rigor</a:t>
            </a:r>
            <a:r>
              <a:rPr lang="fr-FR" dirty="0" smtClean="0"/>
              <a:t>.</a:t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b="1" dirty="0" smtClean="0">
              <a:solidFill>
                <a:srgbClr val="2C2CA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mtClean="0"/>
              <a:t>Sommaire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125538"/>
            <a:ext cx="8280400" cy="56165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FR" dirty="0" smtClean="0"/>
              <a:t>Our </a:t>
            </a:r>
            <a:r>
              <a:rPr lang="fr-FR" dirty="0" err="1" smtClean="0"/>
              <a:t>company</a:t>
            </a:r>
            <a:endParaRPr lang="fr-FR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fr-FR" dirty="0" smtClean="0"/>
          </a:p>
          <a:p>
            <a:pPr eaLnBrk="1" hangingPunct="1">
              <a:lnSpc>
                <a:spcPct val="90000"/>
              </a:lnSpc>
            </a:pPr>
            <a:r>
              <a:rPr lang="fr-FR" dirty="0" smtClean="0"/>
              <a:t>Our offices in France</a:t>
            </a:r>
          </a:p>
          <a:p>
            <a:pPr eaLnBrk="1" hangingPunct="1">
              <a:lnSpc>
                <a:spcPct val="90000"/>
              </a:lnSpc>
            </a:pPr>
            <a:endParaRPr lang="fr-FR" dirty="0" smtClean="0"/>
          </a:p>
          <a:p>
            <a:pPr eaLnBrk="1" hangingPunct="1">
              <a:lnSpc>
                <a:spcPct val="90000"/>
              </a:lnSpc>
            </a:pPr>
            <a:r>
              <a:rPr lang="fr-FR" dirty="0" smtClean="0"/>
              <a:t>Our network</a:t>
            </a:r>
          </a:p>
          <a:p>
            <a:pPr eaLnBrk="1" hangingPunct="1">
              <a:lnSpc>
                <a:spcPct val="90000"/>
              </a:lnSpc>
            </a:pPr>
            <a:endParaRPr lang="fr-FR" dirty="0" smtClean="0"/>
          </a:p>
          <a:p>
            <a:pPr eaLnBrk="1" hangingPunct="1">
              <a:lnSpc>
                <a:spcPct val="90000"/>
              </a:lnSpc>
            </a:pPr>
            <a:r>
              <a:rPr lang="fr-FR" dirty="0" smtClean="0"/>
              <a:t>Our </a:t>
            </a:r>
            <a:r>
              <a:rPr lang="fr-FR" dirty="0" err="1" smtClean="0"/>
              <a:t>strenghts</a:t>
            </a:r>
            <a:endParaRPr lang="fr-FR" dirty="0" smtClean="0"/>
          </a:p>
          <a:p>
            <a:pPr eaLnBrk="1" hangingPunct="1">
              <a:lnSpc>
                <a:spcPct val="90000"/>
              </a:lnSpc>
            </a:pPr>
            <a:endParaRPr lang="fr-FR" dirty="0" smtClean="0"/>
          </a:p>
          <a:p>
            <a:pPr eaLnBrk="1" hangingPunct="1">
              <a:lnSpc>
                <a:spcPct val="90000"/>
              </a:lnSpc>
            </a:pPr>
            <a:r>
              <a:rPr lang="fr-FR" dirty="0" smtClean="0"/>
              <a:t>Our </a:t>
            </a:r>
            <a:r>
              <a:rPr lang="fr-FR" dirty="0" err="1" smtClean="0"/>
              <a:t>tools</a:t>
            </a:r>
            <a:r>
              <a:rPr lang="fr-FR" dirty="0" smtClean="0"/>
              <a:t> for </a:t>
            </a:r>
            <a:r>
              <a:rPr lang="fr-FR" dirty="0" err="1" smtClean="0"/>
              <a:t>supply-chain</a:t>
            </a:r>
            <a:r>
              <a:rPr lang="fr-FR" dirty="0" smtClean="0"/>
              <a:t> </a:t>
            </a:r>
          </a:p>
          <a:p>
            <a:pPr eaLnBrk="1" hangingPunct="1">
              <a:lnSpc>
                <a:spcPct val="90000"/>
              </a:lnSpc>
            </a:pPr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112838"/>
            <a:ext cx="3527425" cy="262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4135438"/>
            <a:ext cx="33782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Rectangle 5"/>
          <p:cNvSpPr>
            <a:spLocks noChangeArrowheads="1"/>
          </p:cNvSpPr>
          <p:nvPr/>
        </p:nvSpPr>
        <p:spPr bwMode="auto">
          <a:xfrm>
            <a:off x="4500563" y="1100138"/>
            <a:ext cx="37593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sz="2000" dirty="0" smtClean="0">
                <a:effectLst/>
              </a:rPr>
              <a:t>Storage </a:t>
            </a:r>
            <a:r>
              <a:rPr lang="fr-FR" sz="2000" dirty="0" err="1" smtClean="0">
                <a:effectLst/>
              </a:rPr>
              <a:t>capacity</a:t>
            </a:r>
            <a:r>
              <a:rPr lang="fr-FR" sz="2000" dirty="0" smtClean="0">
                <a:effectLst/>
              </a:rPr>
              <a:t> </a:t>
            </a:r>
            <a:r>
              <a:rPr lang="fr-FR" sz="2000" dirty="0">
                <a:effectLst/>
              </a:rPr>
              <a:t>: </a:t>
            </a:r>
            <a:r>
              <a:rPr lang="fr-FR" sz="2000" dirty="0">
                <a:solidFill>
                  <a:srgbClr val="2C2CAE"/>
                </a:solidFill>
                <a:effectLst/>
              </a:rPr>
              <a:t>3000 </a:t>
            </a:r>
            <a:r>
              <a:rPr lang="fr-FR" sz="2000" dirty="0" smtClean="0">
                <a:solidFill>
                  <a:srgbClr val="2C2CAE"/>
                </a:solidFill>
                <a:effectLst/>
              </a:rPr>
              <a:t>palets</a:t>
            </a:r>
            <a:endParaRPr lang="fr-FR" sz="2000" dirty="0">
              <a:solidFill>
                <a:srgbClr val="2C2CAE"/>
              </a:solidFill>
              <a:effectLst/>
            </a:endParaRPr>
          </a:p>
        </p:txBody>
      </p:sp>
      <p:sp>
        <p:nvSpPr>
          <p:cNvPr id="27653" name="Rectangle 6"/>
          <p:cNvSpPr>
            <a:spLocks noChangeArrowheads="1"/>
          </p:cNvSpPr>
          <p:nvPr/>
        </p:nvSpPr>
        <p:spPr bwMode="auto">
          <a:xfrm>
            <a:off x="4500563" y="2108200"/>
            <a:ext cx="189346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sz="2000" dirty="0">
                <a:solidFill>
                  <a:srgbClr val="2C2CAE"/>
                </a:solidFill>
                <a:effectLst/>
              </a:rPr>
              <a:t>5000 </a:t>
            </a:r>
            <a:r>
              <a:rPr lang="fr-FR" sz="2000" dirty="0" err="1" smtClean="0">
                <a:solidFill>
                  <a:srgbClr val="2C2CAE"/>
                </a:solidFill>
                <a:effectLst/>
              </a:rPr>
              <a:t>sqm</a:t>
            </a:r>
            <a:r>
              <a:rPr lang="fr-FR" sz="2000" dirty="0" smtClean="0">
                <a:solidFill>
                  <a:srgbClr val="2C2CAE"/>
                </a:solidFill>
                <a:effectLst/>
              </a:rPr>
              <a:t> area</a:t>
            </a:r>
            <a:endParaRPr lang="fr-FR" sz="2000" dirty="0">
              <a:effectLst/>
            </a:endParaRPr>
          </a:p>
        </p:txBody>
      </p:sp>
      <p:sp>
        <p:nvSpPr>
          <p:cNvPr id="27655" name="Rectangle 8"/>
          <p:cNvSpPr>
            <a:spLocks noChangeArrowheads="1"/>
          </p:cNvSpPr>
          <p:nvPr/>
        </p:nvSpPr>
        <p:spPr bwMode="auto">
          <a:xfrm>
            <a:off x="4500563" y="3148013"/>
            <a:ext cx="313117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2C2CAE"/>
                </a:solidFill>
                <a:effectLst/>
              </a:rPr>
              <a:t>BUP / </a:t>
            </a:r>
            <a:r>
              <a:rPr lang="fr-FR" sz="2000" dirty="0" err="1" smtClean="0">
                <a:solidFill>
                  <a:srgbClr val="2C2CAE"/>
                </a:solidFill>
                <a:effectLst/>
              </a:rPr>
              <a:t>palettizing</a:t>
            </a:r>
            <a:r>
              <a:rPr lang="fr-FR" sz="2000" dirty="0" smtClean="0">
                <a:solidFill>
                  <a:srgbClr val="2C2CAE"/>
                </a:solidFill>
                <a:effectLst/>
              </a:rPr>
              <a:t>  </a:t>
            </a:r>
            <a:r>
              <a:rPr lang="fr-FR" sz="2000" dirty="0" err="1" smtClean="0">
                <a:solidFill>
                  <a:srgbClr val="2C2CAE"/>
                </a:solidFill>
                <a:effectLst/>
              </a:rPr>
              <a:t>facilities</a:t>
            </a:r>
            <a:endParaRPr lang="fr-FR" sz="2000" dirty="0">
              <a:effectLst/>
            </a:endParaRPr>
          </a:p>
        </p:txBody>
      </p:sp>
      <p:sp>
        <p:nvSpPr>
          <p:cNvPr id="22539" name="Rectangle 11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08050"/>
          </a:xfrm>
        </p:spPr>
        <p:txBody>
          <a:bodyPr/>
          <a:lstStyle/>
          <a:p>
            <a:pPr eaLnBrk="1" hangingPunct="1">
              <a:defRPr/>
            </a:pPr>
            <a:r>
              <a:rPr lang="fr-FR" dirty="0" smtClean="0"/>
              <a:t>Our Paris </a:t>
            </a:r>
            <a:r>
              <a:rPr lang="fr-FR" dirty="0" err="1" smtClean="0"/>
              <a:t>Cdg</a:t>
            </a:r>
            <a:r>
              <a:rPr lang="fr-FR" dirty="0" smtClean="0"/>
              <a:t> </a:t>
            </a:r>
            <a:r>
              <a:rPr lang="fr-FR" dirty="0" err="1" smtClean="0"/>
              <a:t>Airport</a:t>
            </a:r>
            <a:r>
              <a:rPr lang="fr-FR" dirty="0" smtClean="0"/>
              <a:t> office 1/2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0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850900"/>
          </a:xfrm>
        </p:spPr>
        <p:txBody>
          <a:bodyPr/>
          <a:lstStyle/>
          <a:p>
            <a:pPr eaLnBrk="1" hangingPunct="1">
              <a:defRPr/>
            </a:pPr>
            <a:r>
              <a:rPr lang="fr-FR" dirty="0" smtClean="0"/>
              <a:t>Our Paris </a:t>
            </a:r>
            <a:r>
              <a:rPr lang="fr-FR" dirty="0" err="1" smtClean="0"/>
              <a:t>Cdg</a:t>
            </a:r>
            <a:r>
              <a:rPr lang="fr-FR" dirty="0" smtClean="0"/>
              <a:t> </a:t>
            </a:r>
            <a:r>
              <a:rPr lang="fr-FR" dirty="0" err="1" smtClean="0"/>
              <a:t>airport</a:t>
            </a:r>
            <a:r>
              <a:rPr lang="fr-FR" dirty="0" smtClean="0"/>
              <a:t> office 2/2</a:t>
            </a:r>
            <a:endParaRPr lang="fr-FR" sz="2000" dirty="0" smtClean="0"/>
          </a:p>
        </p:txBody>
      </p:sp>
      <p:pic>
        <p:nvPicPr>
          <p:cNvPr id="28675" name="Picture 2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08625" y="1106488"/>
            <a:ext cx="3384550" cy="2538412"/>
          </a:xfrm>
          <a:noFill/>
        </p:spPr>
      </p:pic>
      <p:pic>
        <p:nvPicPr>
          <p:cNvPr id="2867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035425"/>
            <a:ext cx="3311525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Rectangle 4"/>
          <p:cNvSpPr>
            <a:spLocks noChangeArrowheads="1"/>
          </p:cNvSpPr>
          <p:nvPr/>
        </p:nvSpPr>
        <p:spPr bwMode="auto">
          <a:xfrm>
            <a:off x="4275138" y="4332288"/>
            <a:ext cx="274626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sz="2000" dirty="0" smtClean="0">
                <a:effectLst/>
              </a:rPr>
              <a:t> </a:t>
            </a:r>
            <a:r>
              <a:rPr lang="fr-FR" sz="2000" dirty="0">
                <a:effectLst/>
              </a:rPr>
              <a:t>16 </a:t>
            </a:r>
            <a:r>
              <a:rPr lang="fr-FR" sz="2000" dirty="0" smtClean="0">
                <a:effectLst/>
              </a:rPr>
              <a:t>truck </a:t>
            </a:r>
            <a:r>
              <a:rPr lang="fr-FR" sz="2000" dirty="0" err="1" smtClean="0">
                <a:effectLst/>
              </a:rPr>
              <a:t>access</a:t>
            </a:r>
            <a:r>
              <a:rPr lang="fr-FR" sz="2000" dirty="0" smtClean="0">
                <a:effectLst/>
              </a:rPr>
              <a:t> </a:t>
            </a:r>
            <a:r>
              <a:rPr lang="fr-FR" sz="2000" dirty="0" err="1" smtClean="0">
                <a:effectLst/>
              </a:rPr>
              <a:t>doors</a:t>
            </a:r>
            <a:endParaRPr lang="fr-FR" sz="2000" dirty="0">
              <a:effectLst/>
            </a:endParaRPr>
          </a:p>
        </p:txBody>
      </p:sp>
      <p:sp>
        <p:nvSpPr>
          <p:cNvPr id="28678" name="Rectangle 5"/>
          <p:cNvSpPr>
            <a:spLocks noChangeArrowheads="1"/>
          </p:cNvSpPr>
          <p:nvPr/>
        </p:nvSpPr>
        <p:spPr bwMode="auto">
          <a:xfrm>
            <a:off x="4275138" y="5516563"/>
            <a:ext cx="376917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sz="2000" dirty="0" err="1" smtClean="0">
                <a:effectLst/>
              </a:rPr>
              <a:t>We</a:t>
            </a:r>
            <a:r>
              <a:rPr lang="fr-FR" sz="2000" dirty="0" smtClean="0">
                <a:effectLst/>
              </a:rPr>
              <a:t> </a:t>
            </a:r>
            <a:r>
              <a:rPr lang="fr-FR" sz="2000" dirty="0" err="1" smtClean="0">
                <a:effectLst/>
              </a:rPr>
              <a:t>load</a:t>
            </a:r>
            <a:r>
              <a:rPr lang="fr-FR" sz="2000" dirty="0" smtClean="0">
                <a:effectLst/>
              </a:rPr>
              <a:t>/</a:t>
            </a:r>
            <a:r>
              <a:rPr lang="fr-FR" sz="2000" dirty="0" err="1" smtClean="0">
                <a:effectLst/>
              </a:rPr>
              <a:t>unload</a:t>
            </a:r>
            <a:r>
              <a:rPr lang="fr-FR" sz="2000" dirty="0" smtClean="0">
                <a:effectLst/>
              </a:rPr>
              <a:t>  </a:t>
            </a:r>
            <a:r>
              <a:rPr lang="fr-FR" sz="2000" dirty="0">
                <a:solidFill>
                  <a:srgbClr val="2C2CAE"/>
                </a:solidFill>
                <a:effectLst/>
              </a:rPr>
              <a:t>200 </a:t>
            </a:r>
            <a:r>
              <a:rPr lang="fr-FR" sz="2000" dirty="0" smtClean="0">
                <a:solidFill>
                  <a:srgbClr val="2C2CAE"/>
                </a:solidFill>
                <a:effectLst/>
              </a:rPr>
              <a:t>trucks/</a:t>
            </a:r>
            <a:r>
              <a:rPr lang="fr-FR" sz="2000" dirty="0" err="1" smtClean="0">
                <a:solidFill>
                  <a:srgbClr val="2C2CAE"/>
                </a:solidFill>
                <a:effectLst/>
              </a:rPr>
              <a:t>day</a:t>
            </a:r>
            <a:endParaRPr lang="fr-FR" sz="2000" dirty="0">
              <a:solidFill>
                <a:srgbClr val="2C2CAE"/>
              </a:solidFill>
              <a:effectLst/>
            </a:endParaRPr>
          </a:p>
        </p:txBody>
      </p:sp>
      <p:pic>
        <p:nvPicPr>
          <p:cNvPr id="28680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908050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927225"/>
            <a:ext cx="8229600" cy="45259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fr-FR" sz="1600" dirty="0" err="1" smtClean="0"/>
              <a:t>Billabong</a:t>
            </a:r>
            <a:r>
              <a:rPr lang="fr-FR" sz="1600" dirty="0" smtClean="0"/>
              <a:t>				Complices		The </a:t>
            </a:r>
            <a:r>
              <a:rPr lang="fr-FR" sz="1600" dirty="0" err="1" smtClean="0"/>
              <a:t>Kooples</a:t>
            </a:r>
            <a:endParaRPr lang="fr-FR" sz="1600" dirty="0" smtClean="0"/>
          </a:p>
          <a:p>
            <a:pPr eaLnBrk="1" hangingPunct="1">
              <a:buFont typeface="Wingdings" pitchFamily="2" charset="2"/>
              <a:buNone/>
            </a:pPr>
            <a:r>
              <a:rPr lang="fr-FR" sz="1600" dirty="0" smtClean="0"/>
              <a:t>Jacqueline RIU			Paul and Joe		Maje</a:t>
            </a:r>
          </a:p>
          <a:p>
            <a:pPr eaLnBrk="1" hangingPunct="1">
              <a:buFont typeface="Wingdings" pitchFamily="2" charset="2"/>
              <a:buNone/>
            </a:pPr>
            <a:r>
              <a:rPr lang="fr-FR" sz="1600" dirty="0" smtClean="0"/>
              <a:t>Celio				Bill Tornade		</a:t>
            </a:r>
            <a:r>
              <a:rPr lang="fr-FR" sz="1600" dirty="0" err="1" smtClean="0"/>
              <a:t>Kaporal</a:t>
            </a:r>
            <a:endParaRPr lang="fr-FR" sz="1600" dirty="0" smtClean="0"/>
          </a:p>
          <a:p>
            <a:pPr eaLnBrk="1" hangingPunct="1">
              <a:buFont typeface="Wingdings" pitchFamily="2" charset="2"/>
              <a:buNone/>
            </a:pPr>
            <a:r>
              <a:rPr lang="fr-FR" sz="1600" dirty="0" smtClean="0"/>
              <a:t>Armand Thiery			Zadig et Voltaire                      </a:t>
            </a:r>
            <a:r>
              <a:rPr lang="fr-FR" sz="1600" dirty="0" err="1" smtClean="0"/>
              <a:t>Ripcurl</a:t>
            </a:r>
            <a:r>
              <a:rPr lang="fr-FR" sz="1600" dirty="0" smtClean="0"/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fr-FR" sz="1600" dirty="0" smtClean="0"/>
              <a:t>Lee Cooper			Apostrophe                              Orchestra</a:t>
            </a:r>
          </a:p>
          <a:p>
            <a:pPr eaLnBrk="1" hangingPunct="1">
              <a:buFont typeface="Wingdings" pitchFamily="2" charset="2"/>
              <a:buNone/>
            </a:pPr>
            <a:r>
              <a:rPr lang="fr-FR" sz="1600" dirty="0" err="1" smtClean="0"/>
              <a:t>Comi</a:t>
            </a:r>
            <a:r>
              <a:rPr lang="fr-FR" sz="1600" dirty="0" smtClean="0"/>
              <a:t> (Intermarché)			Barbara </a:t>
            </a:r>
            <a:r>
              <a:rPr lang="fr-FR" sz="1600" dirty="0" err="1" smtClean="0"/>
              <a:t>Bui</a:t>
            </a:r>
            <a:r>
              <a:rPr lang="fr-FR" sz="1600" dirty="0" smtClean="0"/>
              <a:t>                              Kappa   </a:t>
            </a:r>
          </a:p>
          <a:p>
            <a:pPr eaLnBrk="1" hangingPunct="1">
              <a:buFont typeface="Wingdings" pitchFamily="2" charset="2"/>
              <a:buNone/>
            </a:pPr>
            <a:r>
              <a:rPr lang="fr-FR" sz="1600" dirty="0" smtClean="0"/>
              <a:t>DPAM				Tout compte fait                        CWF</a:t>
            </a:r>
          </a:p>
          <a:p>
            <a:pPr eaLnBrk="1" hangingPunct="1">
              <a:buFont typeface="Wingdings" pitchFamily="2" charset="2"/>
              <a:buNone/>
            </a:pPr>
            <a:r>
              <a:rPr lang="fr-FR" sz="1600" dirty="0" smtClean="0"/>
              <a:t>Sergent Major			Christine Laure                          </a:t>
            </a:r>
            <a:r>
              <a:rPr lang="fr-FR" sz="1600" dirty="0" err="1" smtClean="0"/>
              <a:t>Airness</a:t>
            </a:r>
            <a:endParaRPr lang="fr-FR" sz="1600" dirty="0" smtClean="0"/>
          </a:p>
          <a:p>
            <a:pPr eaLnBrk="1" hangingPunct="1">
              <a:buFont typeface="Wingdings" pitchFamily="2" charset="2"/>
              <a:buNone/>
            </a:pPr>
            <a:r>
              <a:rPr lang="fr-FR" sz="1600" dirty="0" smtClean="0"/>
              <a:t>Gérard </a:t>
            </a:r>
            <a:r>
              <a:rPr lang="fr-FR" sz="1600" dirty="0" err="1" smtClean="0"/>
              <a:t>Darel</a:t>
            </a:r>
            <a:r>
              <a:rPr lang="fr-FR" sz="1600" dirty="0" smtClean="0"/>
              <a:t>			</a:t>
            </a:r>
            <a:r>
              <a:rPr lang="fr-FR" sz="1600" dirty="0" err="1" smtClean="0"/>
              <a:t>Folia</a:t>
            </a:r>
            <a:r>
              <a:rPr lang="fr-FR" sz="1600" dirty="0" smtClean="0"/>
              <a:t>                                          Longchamp </a:t>
            </a:r>
          </a:p>
          <a:p>
            <a:pPr eaLnBrk="1" hangingPunct="1">
              <a:buFont typeface="Wingdings" pitchFamily="2" charset="2"/>
              <a:buNone/>
            </a:pPr>
            <a:r>
              <a:rPr lang="fr-FR" sz="1600" dirty="0" err="1" smtClean="0"/>
              <a:t>Manoush</a:t>
            </a:r>
            <a:r>
              <a:rPr lang="fr-FR" sz="1600" dirty="0" smtClean="0"/>
              <a:t>				</a:t>
            </a:r>
            <a:r>
              <a:rPr lang="fr-FR" sz="1600" dirty="0" err="1" smtClean="0"/>
              <a:t>Jennyfer</a:t>
            </a:r>
            <a:r>
              <a:rPr lang="fr-FR" sz="1600" dirty="0" smtClean="0"/>
              <a:t>                                    </a:t>
            </a:r>
            <a:r>
              <a:rPr lang="fr-FR" sz="1600" dirty="0" err="1" smtClean="0"/>
              <a:t>Bent</a:t>
            </a:r>
            <a:r>
              <a:rPr lang="fr-FR" sz="1600" dirty="0" smtClean="0"/>
              <a:t> Criss</a:t>
            </a:r>
          </a:p>
          <a:p>
            <a:pPr eaLnBrk="1" hangingPunct="1">
              <a:buFont typeface="Wingdings" pitchFamily="2" charset="2"/>
              <a:buNone/>
            </a:pPr>
            <a:r>
              <a:rPr lang="fr-FR" sz="1600" dirty="0" smtClean="0"/>
              <a:t>Le bon Marché			Sandro                                      Eram </a:t>
            </a:r>
            <a:r>
              <a:rPr lang="fr-FR" sz="1600" dirty="0" err="1" smtClean="0"/>
              <a:t>Gemo</a:t>
            </a:r>
            <a:endParaRPr lang="fr-FR" sz="1600" dirty="0" smtClean="0"/>
          </a:p>
          <a:p>
            <a:pPr eaLnBrk="1" hangingPunct="1">
              <a:buFont typeface="Wingdings" pitchFamily="2" charset="2"/>
              <a:buNone/>
            </a:pPr>
            <a:r>
              <a:rPr lang="fr-FR" sz="1600" dirty="0" smtClean="0"/>
              <a:t>Morgan /  Beaumanoir		Temps des Cerises                   Kickers </a:t>
            </a:r>
          </a:p>
          <a:p>
            <a:pPr eaLnBrk="1" hangingPunct="1">
              <a:buFont typeface="Wingdings" pitchFamily="2" charset="2"/>
              <a:buNone/>
            </a:pPr>
            <a:r>
              <a:rPr lang="fr-FR" sz="1600" dirty="0" smtClean="0"/>
              <a:t>Sud Express			Behring                                      Converse </a:t>
            </a:r>
          </a:p>
          <a:p>
            <a:pPr eaLnBrk="1" hangingPunct="1">
              <a:buFont typeface="Wingdings" pitchFamily="2" charset="2"/>
              <a:buNone/>
            </a:pPr>
            <a:r>
              <a:rPr lang="fr-FR" sz="1600" dirty="0" smtClean="0"/>
              <a:t>Best </a:t>
            </a:r>
            <a:r>
              <a:rPr lang="fr-FR" sz="1600" dirty="0" err="1" smtClean="0"/>
              <a:t>Mountain</a:t>
            </a:r>
            <a:r>
              <a:rPr lang="fr-FR" sz="1600" dirty="0" smtClean="0"/>
              <a:t>			</a:t>
            </a:r>
            <a:r>
              <a:rPr lang="fr-FR" sz="1600" dirty="0" err="1" smtClean="0"/>
              <a:t>Sinequanone</a:t>
            </a:r>
            <a:r>
              <a:rPr lang="fr-FR" sz="1600" dirty="0" smtClean="0"/>
              <a:t>                              New Balance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 smtClean="0"/>
              <a:t>Our main </a:t>
            </a:r>
            <a:r>
              <a:rPr lang="fr-FR" dirty="0" err="1" smtClean="0"/>
              <a:t>references</a:t>
            </a:r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20725"/>
          </a:xfrm>
        </p:spPr>
        <p:txBody>
          <a:bodyPr/>
          <a:lstStyle/>
          <a:p>
            <a:pPr eaLnBrk="1" hangingPunct="1">
              <a:defRPr/>
            </a:pPr>
            <a:r>
              <a:rPr lang="fr-FR" dirty="0" smtClean="0"/>
              <a:t>Offices-France</a:t>
            </a:r>
          </a:p>
        </p:txBody>
      </p:sp>
      <p:graphicFrame>
        <p:nvGraphicFramePr>
          <p:cNvPr id="30778" name="Group 58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522679004"/>
              </p:ext>
            </p:extLst>
          </p:nvPr>
        </p:nvGraphicFramePr>
        <p:xfrm>
          <a:off x="468313" y="836613"/>
          <a:ext cx="8218487" cy="5880185"/>
        </p:xfrm>
        <a:graphic>
          <a:graphicData uri="http://schemas.openxmlformats.org/drawingml/2006/table">
            <a:tbl>
              <a:tblPr/>
              <a:tblGrid>
                <a:gridCol w="4103687"/>
                <a:gridCol w="4114800"/>
              </a:tblGrid>
              <a:tr h="2224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PARIS CDG ROISSY ( +HQ)</a:t>
                      </a: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 Rue du NOYER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ZAC du Moulin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BP 16364</a:t>
                      </a: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95706 ROISSY CDG CEDEX</a:t>
                      </a: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</a:t>
                      </a: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: 01 34 38 58 20</a:t>
                      </a: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Chairman :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René PORET – </a:t>
                      </a: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2"/>
                        </a:rPr>
                        <a:t>rene.poret@herport.fr</a:t>
                      </a: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Managing</a:t>
                      </a: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fr-FR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Director</a:t>
                      </a: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: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Guy VIELZEUF – </a:t>
                      </a: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3"/>
                        </a:rPr>
                        <a:t>g.vielzeuf@herport.fr</a:t>
                      </a: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</a:t>
                      </a:r>
                    </a:p>
                  </a:txBody>
                  <a:tcPr marT="45712" marB="45712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ORLY</a:t>
                      </a: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Rue du Tri – Bat 293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BP 638 – LOCAL 101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94393 ORLY AEROGARE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</a:t>
                      </a: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 : 01 74 22 05 01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Roland FROIDEVAL – </a:t>
                      </a: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4"/>
                        </a:rPr>
                        <a:t>r.froideval@herport.fr</a:t>
                      </a: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141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LILLE</a:t>
                      </a: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Bâtiment France HANDLING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Bureau 216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59810 LESQUIN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</a:t>
                      </a: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 : 03 28 82 94 74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J.Michel</a:t>
                      </a: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BACHELET </a:t>
                      </a: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5"/>
                        </a:rPr>
                        <a:t>–jm.bachelet@herport.fr</a:t>
                      </a: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BORDEAUX</a:t>
                      </a: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 Chemin de la procession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33700 MERIGNAC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</a:t>
                      </a: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 : 05 56 35 02 20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Christophe LEROUX – </a:t>
                      </a: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6"/>
                        </a:rPr>
                        <a:t>c.leroux@herport.fr</a:t>
                      </a: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0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TOULOUSE</a:t>
                      </a: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 Avenue Didier DAURAT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BP 30044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31702 BLAGNAC CEDEX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Christophe CABROL – </a:t>
                      </a: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7"/>
                        </a:rPr>
                        <a:t>c.cabrol@herport.fr</a:t>
                      </a: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C2CAE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MARSEILLE</a:t>
                      </a: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Technoparc du Griffon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511 route de la SEDS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13127 VITROLLES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</a:t>
                      </a: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 : 04 42 77 73 04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Lionel CABROL – </a:t>
                      </a: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8"/>
                        </a:rPr>
                        <a:t>l.cabrol@herport.fr</a:t>
                      </a: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fr-FR" dirty="0" smtClean="0"/>
          </a:p>
        </p:txBody>
      </p:sp>
      <p:sp>
        <p:nvSpPr>
          <p:cNvPr id="78853" name="Text Box 5"/>
          <p:cNvSpPr txBox="1">
            <a:spLocks noChangeArrowheads="1"/>
          </p:cNvSpPr>
          <p:nvPr/>
        </p:nvSpPr>
        <p:spPr bwMode="auto">
          <a:xfrm>
            <a:off x="879475" y="2081213"/>
            <a:ext cx="184150" cy="3667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endParaRPr lang="fr-FR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8313" y="1124744"/>
            <a:ext cx="4247703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400" b="1" u="sng" dirty="0" smtClean="0">
                <a:effectLst/>
              </a:rPr>
              <a:t>LYON</a:t>
            </a:r>
            <a:endParaRPr lang="fr-FR" sz="1400" dirty="0">
              <a:effectLst/>
            </a:endParaRPr>
          </a:p>
          <a:p>
            <a:pPr>
              <a:defRPr/>
            </a:pPr>
            <a:r>
              <a:rPr lang="fr-FR" sz="1400" dirty="0">
                <a:effectLst/>
              </a:rPr>
              <a:t>Bâtiment Fret Extension</a:t>
            </a:r>
          </a:p>
          <a:p>
            <a:pPr>
              <a:defRPr/>
            </a:pPr>
            <a:r>
              <a:rPr lang="fr-FR" sz="1400" dirty="0">
                <a:effectLst/>
              </a:rPr>
              <a:t>Est </a:t>
            </a:r>
            <a:r>
              <a:rPr lang="fr-FR" sz="1400" dirty="0" err="1">
                <a:effectLst/>
              </a:rPr>
              <a:t>Cargoport</a:t>
            </a:r>
            <a:endParaRPr lang="fr-FR" sz="1400" dirty="0">
              <a:effectLst/>
            </a:endParaRPr>
          </a:p>
          <a:p>
            <a:pPr>
              <a:defRPr/>
            </a:pPr>
            <a:r>
              <a:rPr lang="fr-FR" sz="1400" dirty="0">
                <a:effectLst/>
              </a:rPr>
              <a:t>Zone de fret </a:t>
            </a:r>
          </a:p>
          <a:p>
            <a:pPr>
              <a:defRPr/>
            </a:pPr>
            <a:r>
              <a:rPr lang="fr-FR" sz="1400" dirty="0">
                <a:effectLst/>
              </a:rPr>
              <a:t>69125 LYON ST EXUPERY</a:t>
            </a:r>
          </a:p>
          <a:p>
            <a:pPr>
              <a:defRPr/>
            </a:pPr>
            <a:r>
              <a:rPr lang="en-GB" sz="1400" dirty="0">
                <a:effectLst/>
                <a:sym typeface="Wingdings" pitchFamily="2" charset="2"/>
              </a:rPr>
              <a:t></a:t>
            </a:r>
            <a:r>
              <a:rPr lang="fr-FR" sz="1400" dirty="0">
                <a:effectLst/>
              </a:rPr>
              <a:t>  : 04 72 22 81 15</a:t>
            </a:r>
          </a:p>
          <a:p>
            <a:pPr>
              <a:defRPr/>
            </a:pPr>
            <a:r>
              <a:rPr lang="fr-FR" sz="1400" dirty="0" smtClean="0">
                <a:effectLst/>
              </a:rPr>
              <a:t> </a:t>
            </a:r>
            <a:endParaRPr lang="fr-FR" sz="1400" dirty="0">
              <a:effectLst/>
            </a:endParaRPr>
          </a:p>
          <a:p>
            <a:pPr>
              <a:defRPr/>
            </a:pPr>
            <a:r>
              <a:rPr lang="fr-FR" sz="1400" dirty="0">
                <a:effectLst/>
              </a:rPr>
              <a:t>R.POMMIER – </a:t>
            </a:r>
            <a:r>
              <a:rPr lang="fr-FR" sz="1400" dirty="0">
                <a:effectLst/>
                <a:hlinkClick r:id="rId2"/>
              </a:rPr>
              <a:t>r.pommier@herport.fr</a:t>
            </a:r>
            <a:endParaRPr lang="fr-FR" sz="1400" dirty="0">
              <a:effectLst/>
            </a:endParaRPr>
          </a:p>
          <a:p>
            <a:pPr>
              <a:defRPr/>
            </a:pPr>
            <a:endParaRPr lang="fr-FR" sz="1400" dirty="0">
              <a:effectLst/>
            </a:endParaRPr>
          </a:p>
          <a:p>
            <a:pPr>
              <a:defRPr/>
            </a:pPr>
            <a:r>
              <a:rPr lang="fr-FR" sz="1400" b="1" u="sng" dirty="0" smtClean="0">
                <a:effectLst/>
              </a:rPr>
              <a:t>SAINT </a:t>
            </a:r>
            <a:r>
              <a:rPr lang="fr-FR" sz="1400" b="1" u="sng" dirty="0">
                <a:effectLst/>
              </a:rPr>
              <a:t>BRIEUC</a:t>
            </a:r>
          </a:p>
          <a:p>
            <a:pPr>
              <a:defRPr/>
            </a:pPr>
            <a:r>
              <a:rPr lang="fr-FR" sz="1400" dirty="0">
                <a:effectLst/>
              </a:rPr>
              <a:t>30 Avenue des </a:t>
            </a:r>
            <a:r>
              <a:rPr lang="fr-FR" sz="1400" dirty="0" err="1">
                <a:effectLst/>
              </a:rPr>
              <a:t>Chatelets</a:t>
            </a:r>
            <a:endParaRPr lang="fr-FR" sz="1400" dirty="0">
              <a:effectLst/>
            </a:endParaRPr>
          </a:p>
          <a:p>
            <a:pPr>
              <a:defRPr/>
            </a:pPr>
            <a:r>
              <a:rPr lang="fr-FR" sz="1400" dirty="0">
                <a:effectLst/>
              </a:rPr>
              <a:t>Parc d’activité des </a:t>
            </a:r>
            <a:r>
              <a:rPr lang="fr-FR" sz="1400" dirty="0" err="1">
                <a:effectLst/>
              </a:rPr>
              <a:t>Chateliets</a:t>
            </a:r>
            <a:endParaRPr lang="fr-FR" sz="1400" dirty="0">
              <a:effectLst/>
            </a:endParaRPr>
          </a:p>
          <a:p>
            <a:pPr>
              <a:defRPr/>
            </a:pPr>
            <a:r>
              <a:rPr lang="fr-FR" sz="1400" dirty="0">
                <a:effectLst/>
              </a:rPr>
              <a:t>22950 TREGUEUX</a:t>
            </a:r>
          </a:p>
          <a:p>
            <a:pPr marL="285750" indent="-285750">
              <a:buFont typeface="Wingdings" pitchFamily="2" charset="2"/>
              <a:buChar char="("/>
              <a:defRPr/>
            </a:pPr>
            <a:r>
              <a:rPr lang="en-GB" sz="1400" dirty="0">
                <a:effectLst/>
                <a:sym typeface="Wingdings" pitchFamily="2" charset="2"/>
              </a:rPr>
              <a:t>: 02 96 76 50 49</a:t>
            </a:r>
          </a:p>
          <a:p>
            <a:pPr>
              <a:defRPr/>
            </a:pPr>
            <a:endParaRPr lang="en-GB" sz="1400" dirty="0">
              <a:effectLst/>
              <a:sym typeface="Wingdings" pitchFamily="2" charset="2"/>
            </a:endParaRPr>
          </a:p>
          <a:p>
            <a:pPr>
              <a:defRPr/>
            </a:pPr>
            <a:r>
              <a:rPr lang="en-GB" sz="1400" dirty="0">
                <a:effectLst/>
                <a:sym typeface="Wingdings" pitchFamily="2" charset="2"/>
              </a:rPr>
              <a:t>O. MORIN – </a:t>
            </a:r>
            <a:r>
              <a:rPr lang="en-GB" sz="1400" dirty="0">
                <a:effectLst/>
                <a:sym typeface="Wingdings" pitchFamily="2" charset="2"/>
                <a:hlinkClick r:id="rId3"/>
              </a:rPr>
              <a:t>o.morin@herport.fr</a:t>
            </a:r>
            <a:endParaRPr lang="en-GB" sz="1400" dirty="0">
              <a:effectLst/>
              <a:sym typeface="Wingdings" pitchFamily="2" charset="2"/>
            </a:endParaRPr>
          </a:p>
          <a:p>
            <a:pPr>
              <a:defRPr/>
            </a:pPr>
            <a:endParaRPr lang="en-GB" sz="1400" dirty="0">
              <a:effectLst/>
              <a:sym typeface="Wingdings" pitchFamily="2" charset="2"/>
            </a:endParaRPr>
          </a:p>
          <a:p>
            <a:pPr>
              <a:defRPr/>
            </a:pPr>
            <a:r>
              <a:rPr lang="fr-FR" sz="1400" b="1" u="sng" dirty="0" smtClean="0">
                <a:effectLst/>
              </a:rPr>
              <a:t>NANTES</a:t>
            </a:r>
            <a:endParaRPr lang="fr-FR" sz="1400" b="1" u="sng" dirty="0">
              <a:effectLst/>
            </a:endParaRPr>
          </a:p>
          <a:p>
            <a:pPr>
              <a:defRPr/>
            </a:pPr>
            <a:r>
              <a:rPr lang="fr-FR" sz="1400" dirty="0">
                <a:effectLst/>
              </a:rPr>
              <a:t>4 Rue Jack London</a:t>
            </a:r>
          </a:p>
          <a:p>
            <a:pPr>
              <a:defRPr/>
            </a:pPr>
            <a:r>
              <a:rPr lang="fr-FR" sz="1400" dirty="0">
                <a:effectLst/>
              </a:rPr>
              <a:t>Parc d’activité </a:t>
            </a:r>
            <a:r>
              <a:rPr lang="fr-FR" sz="1400" dirty="0" err="1">
                <a:effectLst/>
              </a:rPr>
              <a:t>Oceane</a:t>
            </a:r>
            <a:r>
              <a:rPr lang="fr-FR" sz="1400" dirty="0">
                <a:effectLst/>
              </a:rPr>
              <a:t> </a:t>
            </a:r>
          </a:p>
          <a:p>
            <a:pPr>
              <a:defRPr/>
            </a:pPr>
            <a:r>
              <a:rPr lang="fr-FR" sz="1400" dirty="0">
                <a:effectLst/>
              </a:rPr>
              <a:t>44400 REZE </a:t>
            </a:r>
          </a:p>
          <a:p>
            <a:pPr marL="285750" indent="-285750">
              <a:buFont typeface="Wingdings" pitchFamily="2" charset="2"/>
              <a:buChar char="("/>
              <a:defRPr/>
            </a:pPr>
            <a:r>
              <a:rPr lang="en-GB" sz="1400" dirty="0">
                <a:effectLst/>
                <a:sym typeface="Wingdings" pitchFamily="2" charset="2"/>
              </a:rPr>
              <a:t> </a:t>
            </a:r>
            <a:r>
              <a:rPr lang="en-GB" sz="1400" dirty="0" smtClean="0">
                <a:effectLst/>
                <a:sym typeface="Wingdings" pitchFamily="2" charset="2"/>
              </a:rPr>
              <a:t>02 51 78 74 72</a:t>
            </a:r>
            <a:endParaRPr lang="en-GB" sz="1400" dirty="0">
              <a:effectLst/>
              <a:sym typeface="Wingdings" pitchFamily="2" charset="2"/>
            </a:endParaRPr>
          </a:p>
          <a:p>
            <a:pPr>
              <a:defRPr/>
            </a:pPr>
            <a:endParaRPr lang="en-GB" sz="1400" dirty="0">
              <a:effectLst/>
              <a:sym typeface="Wingdings" pitchFamily="2" charset="2"/>
            </a:endParaRPr>
          </a:p>
          <a:p>
            <a:pPr>
              <a:defRPr/>
            </a:pPr>
            <a:r>
              <a:rPr lang="en-GB" sz="1400" dirty="0">
                <a:effectLst/>
                <a:sym typeface="Wingdings" pitchFamily="2" charset="2"/>
              </a:rPr>
              <a:t>M.LANDREAU– </a:t>
            </a:r>
            <a:r>
              <a:rPr lang="en-GB" sz="1400" dirty="0">
                <a:effectLst/>
                <a:sym typeface="Wingdings" pitchFamily="2" charset="2"/>
                <a:hlinkClick r:id="rId4"/>
              </a:rPr>
              <a:t>m.landreau@herport.fr</a:t>
            </a:r>
            <a:endParaRPr lang="en-GB" sz="1400" dirty="0">
              <a:effectLst/>
              <a:sym typeface="Wingdings" pitchFamily="2" charset="2"/>
            </a:endParaRPr>
          </a:p>
          <a:p>
            <a:pPr>
              <a:defRPr/>
            </a:pPr>
            <a:r>
              <a:rPr lang="en-GB" sz="1400" dirty="0" smtClean="0">
                <a:effectLst/>
                <a:sym typeface="Wingdings" pitchFamily="2" charset="2"/>
              </a:rPr>
              <a:t>F.CHATRY  </a:t>
            </a:r>
            <a:r>
              <a:rPr lang="en-GB" sz="1400" dirty="0" smtClean="0">
                <a:effectLst/>
                <a:sym typeface="Wingdings" pitchFamily="2" charset="2"/>
                <a:hlinkClick r:id="rId5"/>
              </a:rPr>
              <a:t>f.chatry@herport.fr</a:t>
            </a:r>
            <a:r>
              <a:rPr lang="en-GB" sz="1400" dirty="0" smtClean="0">
                <a:effectLst/>
                <a:sym typeface="Wingdings" pitchFamily="2" charset="2"/>
              </a:rPr>
              <a:t>	</a:t>
            </a:r>
            <a:endParaRPr lang="en-GB" sz="1400" dirty="0">
              <a:effectLst/>
              <a:sym typeface="Wingdings" pitchFamily="2" charset="2"/>
            </a:endParaRPr>
          </a:p>
          <a:p>
            <a:pPr>
              <a:defRPr/>
            </a:pPr>
            <a:endParaRPr lang="en-GB" sz="1400" dirty="0">
              <a:effectLst/>
              <a:sym typeface="Wingdings" pitchFamily="2" charset="2"/>
            </a:endParaRPr>
          </a:p>
          <a:p>
            <a:pPr>
              <a:defRPr/>
            </a:pPr>
            <a:endParaRPr lang="fr-FR" sz="1400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fr-FR" dirty="0" smtClean="0"/>
          </a:p>
        </p:txBody>
      </p:sp>
      <p:graphicFrame>
        <p:nvGraphicFramePr>
          <p:cNvPr id="34833" name="Group 1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4671260"/>
              </p:ext>
            </p:extLst>
          </p:nvPr>
        </p:nvGraphicFramePr>
        <p:xfrm>
          <a:off x="457200" y="2681288"/>
          <a:ext cx="8229600" cy="2260600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2260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 HAVRE</a:t>
                      </a: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Parc de l’estuaire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Rue du Mont </a:t>
                      </a:r>
                      <a:r>
                        <a:rPr kumimoji="0" lang="fr-FR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Cabert</a:t>
                      </a: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76700 HARFLEUR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</a:t>
                      </a: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 : 02 32 74 61 61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Managing</a:t>
                      </a: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fr-FR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director</a:t>
                      </a: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: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Pascal SAUNIER – </a:t>
                      </a: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2"/>
                        </a:rPr>
                        <a:t>p.saunier@herport.fr</a:t>
                      </a: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C2CAE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 smtClean="0"/>
              <a:t> </a:t>
            </a:r>
          </a:p>
        </p:txBody>
      </p:sp>
      <p:sp>
        <p:nvSpPr>
          <p:cNvPr id="5123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r-FR" sz="2400" b="1" dirty="0" smtClean="0">
                <a:solidFill>
                  <a:srgbClr val="2C2CAE"/>
                </a:solidFill>
              </a:rPr>
              <a:t> </a:t>
            </a:r>
            <a:r>
              <a:rPr lang="fr-FR" sz="2400" b="1" dirty="0" err="1" smtClean="0">
                <a:solidFill>
                  <a:srgbClr val="2C2CAE"/>
                </a:solidFill>
              </a:rPr>
              <a:t>Created</a:t>
            </a:r>
            <a:r>
              <a:rPr lang="fr-FR" sz="2400" b="1" dirty="0" smtClean="0">
                <a:solidFill>
                  <a:srgbClr val="2C2CAE"/>
                </a:solidFill>
              </a:rPr>
              <a:t> in : 1991</a:t>
            </a:r>
          </a:p>
          <a:p>
            <a:pPr eaLnBrk="1" hangingPunct="1"/>
            <a:endParaRPr lang="fr-FR" sz="2400" b="1" dirty="0" smtClean="0">
              <a:solidFill>
                <a:srgbClr val="2C2CAE"/>
              </a:solidFill>
            </a:endParaRPr>
          </a:p>
          <a:p>
            <a:pPr eaLnBrk="1" hangingPunct="1"/>
            <a:r>
              <a:rPr lang="fr-FR" sz="2400" b="1" dirty="0" smtClean="0">
                <a:solidFill>
                  <a:srgbClr val="2C2CAE"/>
                </a:solidFill>
              </a:rPr>
              <a:t>Turnover : </a:t>
            </a:r>
            <a:r>
              <a:rPr lang="fr-FR" sz="2400" b="1" dirty="0" smtClean="0">
                <a:solidFill>
                  <a:srgbClr val="2C2CAE"/>
                </a:solidFill>
              </a:rPr>
              <a:t>65 </a:t>
            </a:r>
            <a:r>
              <a:rPr lang="fr-FR" sz="2400" b="1" dirty="0" smtClean="0">
                <a:solidFill>
                  <a:srgbClr val="2C2CAE"/>
                </a:solidFill>
              </a:rPr>
              <a:t>Millions €uros</a:t>
            </a:r>
          </a:p>
          <a:p>
            <a:pPr eaLnBrk="1" hangingPunct="1"/>
            <a:endParaRPr lang="fr-FR" sz="2400" b="1" dirty="0" smtClean="0">
              <a:solidFill>
                <a:srgbClr val="2C2CAE"/>
              </a:solidFill>
            </a:endParaRPr>
          </a:p>
          <a:p>
            <a:pPr eaLnBrk="1" hangingPunct="1"/>
            <a:r>
              <a:rPr lang="fr-FR" sz="2400" b="1" dirty="0" smtClean="0">
                <a:solidFill>
                  <a:srgbClr val="2C2CAE"/>
                </a:solidFill>
              </a:rPr>
              <a:t>100 </a:t>
            </a:r>
            <a:r>
              <a:rPr lang="fr-FR" sz="2400" b="1" dirty="0" err="1" smtClean="0">
                <a:solidFill>
                  <a:srgbClr val="2C2CAE"/>
                </a:solidFill>
              </a:rPr>
              <a:t>Employees</a:t>
            </a:r>
            <a:r>
              <a:rPr lang="fr-FR" sz="2400" b="1" dirty="0" smtClean="0">
                <a:solidFill>
                  <a:srgbClr val="2C2CAE"/>
                </a:solidFill>
              </a:rPr>
              <a:t> in France</a:t>
            </a:r>
          </a:p>
          <a:p>
            <a:pPr eaLnBrk="1" hangingPunct="1"/>
            <a:endParaRPr lang="fr-FR" sz="2400" b="1" dirty="0" smtClean="0">
              <a:solidFill>
                <a:srgbClr val="2C2CAE"/>
              </a:solidFill>
            </a:endParaRPr>
          </a:p>
          <a:p>
            <a:pPr eaLnBrk="1" hangingPunct="1"/>
            <a:r>
              <a:rPr lang="fr-FR" sz="2400" b="1" dirty="0" smtClean="0">
                <a:solidFill>
                  <a:srgbClr val="2C2CAE"/>
                </a:solidFill>
              </a:rPr>
              <a:t>300 </a:t>
            </a:r>
            <a:r>
              <a:rPr lang="fr-FR" sz="2400" b="1" dirty="0" err="1" smtClean="0">
                <a:solidFill>
                  <a:srgbClr val="2C2CAE"/>
                </a:solidFill>
              </a:rPr>
              <a:t>Employees</a:t>
            </a:r>
            <a:r>
              <a:rPr lang="fr-FR" sz="2400" b="1" dirty="0" smtClean="0">
                <a:solidFill>
                  <a:srgbClr val="2C2CAE"/>
                </a:solidFill>
              </a:rPr>
              <a:t> in Herport </a:t>
            </a:r>
            <a:r>
              <a:rPr lang="fr-FR" sz="2400" b="1" dirty="0" err="1" smtClean="0">
                <a:solidFill>
                  <a:srgbClr val="2C2CAE"/>
                </a:solidFill>
              </a:rPr>
              <a:t>grouponde</a:t>
            </a:r>
            <a:endParaRPr lang="fr-FR" sz="2400" b="1" dirty="0" smtClean="0">
              <a:solidFill>
                <a:srgbClr val="2C2CAE"/>
              </a:solidFill>
            </a:endParaRPr>
          </a:p>
          <a:p>
            <a:pPr eaLnBrk="1" hangingPunct="1"/>
            <a:endParaRPr lang="fr-FR" sz="2000" dirty="0" smtClean="0"/>
          </a:p>
          <a:p>
            <a:pPr eaLnBrk="1" hangingPunct="1">
              <a:buFont typeface="Wingdings" pitchFamily="2" charset="2"/>
              <a:buNone/>
            </a:pPr>
            <a:endParaRPr lang="fr-FR" sz="2400" dirty="0" smtClean="0"/>
          </a:p>
        </p:txBody>
      </p:sp>
      <p:pic>
        <p:nvPicPr>
          <p:cNvPr id="5124" name="Picture 5" descr="Réun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68" b="2711"/>
          <a:stretch>
            <a:fillRect/>
          </a:stretch>
        </p:blipFill>
        <p:spPr bwMode="auto">
          <a:xfrm>
            <a:off x="5557838" y="1557338"/>
            <a:ext cx="2625725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2" descr="http://www.herport.fr/images%20definitives/herpor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404813"/>
            <a:ext cx="2678112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 smtClean="0"/>
              <a:t>Our offices in France</a:t>
            </a:r>
            <a:br>
              <a:rPr lang="fr-FR" dirty="0" smtClean="0"/>
            </a:br>
            <a:endParaRPr lang="fr-FR" dirty="0" smtClean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r-FR" sz="2400" b="1" dirty="0" smtClean="0">
                <a:solidFill>
                  <a:srgbClr val="2C2CAE"/>
                </a:solidFill>
              </a:rPr>
              <a:t>Airfreight</a:t>
            </a:r>
          </a:p>
          <a:p>
            <a:pPr lvl="1" eaLnBrk="1" hangingPunct="1"/>
            <a:r>
              <a:rPr lang="fr-FR" sz="2000" dirty="0" smtClean="0"/>
              <a:t>Paris Roissy CDG</a:t>
            </a:r>
          </a:p>
          <a:p>
            <a:pPr lvl="1" eaLnBrk="1" hangingPunct="1"/>
            <a:r>
              <a:rPr lang="fr-FR" sz="2000" dirty="0" smtClean="0"/>
              <a:t>Paris Orly-St Brieuc</a:t>
            </a:r>
          </a:p>
          <a:p>
            <a:pPr lvl="1" eaLnBrk="1" hangingPunct="1"/>
            <a:r>
              <a:rPr lang="fr-FR" sz="2000" dirty="0" smtClean="0"/>
              <a:t>Lille</a:t>
            </a:r>
          </a:p>
          <a:p>
            <a:pPr lvl="1" eaLnBrk="1" hangingPunct="1"/>
            <a:r>
              <a:rPr lang="fr-FR" sz="2000" dirty="0" smtClean="0"/>
              <a:t>Marseille</a:t>
            </a:r>
          </a:p>
          <a:p>
            <a:pPr lvl="1" eaLnBrk="1" hangingPunct="1"/>
            <a:r>
              <a:rPr lang="fr-FR" sz="2000" dirty="0" smtClean="0"/>
              <a:t>Toulouse</a:t>
            </a:r>
          </a:p>
          <a:p>
            <a:pPr lvl="1" eaLnBrk="1" hangingPunct="1"/>
            <a:r>
              <a:rPr lang="fr-FR" sz="2000" dirty="0" smtClean="0"/>
              <a:t>Bordeaux</a:t>
            </a:r>
          </a:p>
          <a:p>
            <a:pPr lvl="1" eaLnBrk="1" hangingPunct="1"/>
            <a:r>
              <a:rPr lang="fr-FR" sz="2000" dirty="0" smtClean="0"/>
              <a:t>Lyon</a:t>
            </a:r>
          </a:p>
          <a:p>
            <a:pPr lvl="1" eaLnBrk="1" hangingPunct="1"/>
            <a:r>
              <a:rPr lang="fr-FR" sz="2000" dirty="0" smtClean="0"/>
              <a:t>Nantes</a:t>
            </a:r>
          </a:p>
          <a:p>
            <a:pPr eaLnBrk="1" hangingPunct="1"/>
            <a:r>
              <a:rPr lang="fr-FR" sz="2400" b="1" dirty="0" smtClean="0">
                <a:solidFill>
                  <a:srgbClr val="2C2CAE"/>
                </a:solidFill>
              </a:rPr>
              <a:t>Seafreight</a:t>
            </a:r>
          </a:p>
          <a:p>
            <a:pPr lvl="1" eaLnBrk="1" hangingPunct="1"/>
            <a:r>
              <a:rPr lang="fr-FR" sz="2000" dirty="0" smtClean="0"/>
              <a:t>Le Havre</a:t>
            </a:r>
          </a:p>
          <a:p>
            <a:pPr lvl="1" eaLnBrk="1" hangingPunct="1"/>
            <a:r>
              <a:rPr lang="fr-FR" sz="2000" dirty="0" smtClean="0"/>
              <a:t>Marseille</a:t>
            </a:r>
          </a:p>
          <a:p>
            <a:pPr eaLnBrk="1" hangingPunct="1">
              <a:buFont typeface="Wingdings" pitchFamily="2" charset="2"/>
              <a:buNone/>
            </a:pPr>
            <a:endParaRPr lang="fr-FR" sz="2400" dirty="0" smtClean="0"/>
          </a:p>
        </p:txBody>
      </p:sp>
      <p:pic>
        <p:nvPicPr>
          <p:cNvPr id="6148" name="Picture 5" descr="Réun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68" b="2711"/>
          <a:stretch>
            <a:fillRect/>
          </a:stretch>
        </p:blipFill>
        <p:spPr bwMode="auto">
          <a:xfrm>
            <a:off x="5557838" y="1557338"/>
            <a:ext cx="2625725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6" descr="AvionCi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569" y="1377796"/>
            <a:ext cx="12858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7" descr="BateauContainer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569" y="4790833"/>
            <a:ext cx="1285875" cy="942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 err="1" smtClean="0"/>
              <a:t>Overseas</a:t>
            </a:r>
            <a:r>
              <a:rPr lang="fr-FR" dirty="0" smtClean="0"/>
              <a:t> Network</a:t>
            </a:r>
          </a:p>
        </p:txBody>
      </p:sp>
      <p:sp>
        <p:nvSpPr>
          <p:cNvPr id="717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2287588"/>
            <a:ext cx="8229600" cy="3878262"/>
          </a:xfrm>
        </p:spPr>
        <p:txBody>
          <a:bodyPr/>
          <a:lstStyle/>
          <a:p>
            <a:pPr eaLnBrk="1" hangingPunct="1"/>
            <a:r>
              <a:rPr lang="fr-FR" dirty="0" smtClean="0"/>
              <a:t>Asia Pacific</a:t>
            </a:r>
          </a:p>
          <a:p>
            <a:pPr eaLnBrk="1" hangingPunct="1"/>
            <a:r>
              <a:rPr lang="fr-FR" dirty="0" err="1" smtClean="0"/>
              <a:t>Americas</a:t>
            </a:r>
            <a:endParaRPr lang="fr-FR" dirty="0" smtClean="0"/>
          </a:p>
          <a:p>
            <a:pPr eaLnBrk="1" hangingPunct="1"/>
            <a:r>
              <a:rPr lang="fr-FR" dirty="0" smtClean="0"/>
              <a:t>Middle East</a:t>
            </a:r>
          </a:p>
          <a:p>
            <a:pPr eaLnBrk="1" hangingPunct="1"/>
            <a:r>
              <a:rPr lang="fr-FR" dirty="0" err="1" smtClean="0"/>
              <a:t>Africa</a:t>
            </a:r>
            <a:endParaRPr lang="fr-FR" dirty="0" smtClean="0"/>
          </a:p>
          <a:p>
            <a:pPr eaLnBrk="1" hangingPunct="1"/>
            <a:r>
              <a:rPr lang="fr-FR" dirty="0" smtClean="0"/>
              <a:t>Europe</a:t>
            </a:r>
          </a:p>
        </p:txBody>
      </p:sp>
      <p:pic>
        <p:nvPicPr>
          <p:cNvPr id="7172" name="Picture 6" descr="reseaux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6" b="27255"/>
          <a:stretch>
            <a:fillRect/>
          </a:stretch>
        </p:blipFill>
        <p:spPr bwMode="auto">
          <a:xfrm>
            <a:off x="5795963" y="1844675"/>
            <a:ext cx="2206625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762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fr-FR" dirty="0" smtClean="0"/>
              <a:t>Our </a:t>
            </a:r>
            <a:r>
              <a:rPr lang="fr-FR" dirty="0" err="1" smtClean="0"/>
              <a:t>organization</a:t>
            </a:r>
            <a:r>
              <a:rPr lang="fr-FR" dirty="0" smtClean="0"/>
              <a:t> in China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7338"/>
            <a:ext cx="8229600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fr-FR" sz="2400" b="1" dirty="0" smtClean="0">
              <a:solidFill>
                <a:srgbClr val="2C2CAE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40000"/>
              </a:spcBef>
            </a:pPr>
            <a:r>
              <a:rPr lang="fr-FR" sz="2000" dirty="0" smtClean="0"/>
              <a:t>Hong Kong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</a:pPr>
            <a:r>
              <a:rPr lang="fr-FR" sz="2000" dirty="0" smtClean="0"/>
              <a:t>Shanghai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</a:pPr>
            <a:r>
              <a:rPr lang="fr-FR" sz="2000" dirty="0" smtClean="0"/>
              <a:t>Qingdao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</a:pPr>
            <a:r>
              <a:rPr lang="fr-FR" sz="2000" dirty="0" smtClean="0"/>
              <a:t>Dalian 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</a:pPr>
            <a:r>
              <a:rPr lang="fr-FR" sz="2000" dirty="0" smtClean="0"/>
              <a:t>Fuzhou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</a:pPr>
            <a:r>
              <a:rPr lang="fr-FR" sz="2000" dirty="0" smtClean="0"/>
              <a:t>Ningbo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</a:pPr>
            <a:r>
              <a:rPr lang="fr-FR" sz="2000" dirty="0" smtClean="0"/>
              <a:t>Tianjin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</a:pPr>
            <a:r>
              <a:rPr lang="fr-FR" sz="2000" dirty="0" smtClean="0"/>
              <a:t>Xiamen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</a:pPr>
            <a:r>
              <a:rPr lang="fr-FR" sz="2000" dirty="0" err="1" smtClean="0"/>
              <a:t>Shenzen</a:t>
            </a:r>
            <a:endParaRPr lang="fr-FR" sz="2000" dirty="0" smtClean="0"/>
          </a:p>
          <a:p>
            <a:pPr eaLnBrk="1" hangingPunct="1">
              <a:lnSpc>
                <a:spcPct val="90000"/>
              </a:lnSpc>
              <a:spcBef>
                <a:spcPct val="40000"/>
              </a:spcBef>
            </a:pPr>
            <a:r>
              <a:rPr lang="fr-FR" sz="2000" dirty="0" smtClean="0"/>
              <a:t>Guangzhou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</a:pPr>
            <a:r>
              <a:rPr lang="fr-FR" sz="2000" dirty="0" smtClean="0"/>
              <a:t>Beijing</a:t>
            </a:r>
            <a:endParaRPr lang="fr-FR" sz="2000" dirty="0" smtClean="0"/>
          </a:p>
          <a:p>
            <a:pPr eaLnBrk="1" hangingPunct="1">
              <a:lnSpc>
                <a:spcPct val="80000"/>
              </a:lnSpc>
            </a:pPr>
            <a:endParaRPr lang="fr-FR" sz="2000" dirty="0" smtClean="0"/>
          </a:p>
        </p:txBody>
      </p:sp>
      <p:pic>
        <p:nvPicPr>
          <p:cNvPr id="8196" name="Picture 12" descr="chine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692150"/>
            <a:ext cx="1512888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6" descr="http://lesplusgrandesvilles.l.e.pic.centerblog.net/3d5412i2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1916113"/>
            <a:ext cx="588645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20" descr="Herport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3429000"/>
            <a:ext cx="647700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20" descr="Herport0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3284538"/>
            <a:ext cx="647700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20" descr="Herport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4149725"/>
            <a:ext cx="647700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20" descr="Herport0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3716338"/>
            <a:ext cx="649287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20" descr="Herport0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300" y="4652963"/>
            <a:ext cx="647700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20" descr="Herport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5013325"/>
            <a:ext cx="647700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Picture 20" descr="Herport0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5300663"/>
            <a:ext cx="647700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Picture 20" descr="Herport0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5300663"/>
            <a:ext cx="647700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6" name="Picture 20" descr="Herport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6165850"/>
            <a:ext cx="647700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7" name="Picture 20" descr="Herport0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5661025"/>
            <a:ext cx="649288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762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fr-FR" dirty="0" smtClean="0"/>
              <a:t>Our </a:t>
            </a:r>
            <a:r>
              <a:rPr lang="fr-FR" dirty="0" err="1" smtClean="0"/>
              <a:t>organization</a:t>
            </a:r>
            <a:r>
              <a:rPr lang="fr-FR" dirty="0" smtClean="0"/>
              <a:t> in India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84313"/>
            <a:ext cx="8229600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fr-FR" sz="2400" b="1" dirty="0" smtClean="0">
              <a:solidFill>
                <a:srgbClr val="2C2CAE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40000"/>
              </a:spcBef>
            </a:pPr>
            <a:r>
              <a:rPr lang="fr-FR" sz="2000" dirty="0" smtClean="0"/>
              <a:t>New Delhi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</a:pPr>
            <a:r>
              <a:rPr lang="fr-FR" sz="2000" dirty="0" err="1" smtClean="0"/>
              <a:t>Chennai</a:t>
            </a:r>
            <a:r>
              <a:rPr lang="fr-FR" sz="2000" dirty="0" smtClean="0"/>
              <a:t>-Madras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</a:pPr>
            <a:r>
              <a:rPr lang="fr-FR" sz="2000" dirty="0" err="1" smtClean="0"/>
              <a:t>Mumbai</a:t>
            </a:r>
            <a:r>
              <a:rPr lang="fr-FR" sz="2000" dirty="0" smtClean="0"/>
              <a:t>-Bombay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</a:pPr>
            <a:r>
              <a:rPr lang="fr-FR" sz="2000" dirty="0" smtClean="0"/>
              <a:t>Bangalore 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</a:pPr>
            <a:r>
              <a:rPr lang="fr-FR" sz="2000" dirty="0" smtClean="0"/>
              <a:t>Tuticorin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</a:pPr>
            <a:r>
              <a:rPr lang="fr-FR" sz="2000" dirty="0" smtClean="0"/>
              <a:t>Cochin</a:t>
            </a:r>
          </a:p>
          <a:p>
            <a:pPr eaLnBrk="1" hangingPunct="1">
              <a:lnSpc>
                <a:spcPct val="80000"/>
              </a:lnSpc>
            </a:pPr>
            <a:endParaRPr lang="fr-FR" sz="2000" dirty="0" smtClean="0"/>
          </a:p>
        </p:txBody>
      </p:sp>
      <p:pic>
        <p:nvPicPr>
          <p:cNvPr id="9220" name="Picture 2" descr="http://www.tlfq.ulaval.ca/axl/asie/images/inde-drap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868863"/>
            <a:ext cx="151130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12" descr="http://www.yummie.fr/pays_inde/map_inde_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1557338"/>
            <a:ext cx="4248150" cy="455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20" descr="Herport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2492375"/>
            <a:ext cx="647700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20" descr="Herport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4005263"/>
            <a:ext cx="647700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20" descr="Herport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5229225"/>
            <a:ext cx="647700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20" descr="Herport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724400"/>
            <a:ext cx="649288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20" descr="Herport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4724400"/>
            <a:ext cx="647700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20" descr="Herport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5805488"/>
            <a:ext cx="647700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762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fr-FR" dirty="0" smtClean="0"/>
              <a:t>Bangladesh</a:t>
            </a:r>
          </a:p>
        </p:txBody>
      </p:sp>
      <p:pic>
        <p:nvPicPr>
          <p:cNvPr id="10243" name="Picture 4" descr="http://www.populationdata.net/images/cartes/asie/moyen-orient/bangladesh/bangladesh-peti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781300"/>
            <a:ext cx="3238500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6" descr="http://t2.gstatic.com/images?q=tbn:ANd9GcRV0GWTvUvQOOHQiVNJ422gT8CgYYWj5Ohn9X1m0IEl2bdAn3E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076700"/>
            <a:ext cx="2705100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Espace réservé du contenu 14"/>
          <p:cNvSpPr>
            <a:spLocks noGrp="1"/>
          </p:cNvSpPr>
          <p:nvPr>
            <p:ph idx="1"/>
          </p:nvPr>
        </p:nvSpPr>
        <p:spPr>
          <a:xfrm>
            <a:off x="395288" y="1412875"/>
            <a:ext cx="8229600" cy="4525963"/>
          </a:xfrm>
        </p:spPr>
        <p:txBody>
          <a:bodyPr/>
          <a:lstStyle/>
          <a:p>
            <a:r>
              <a:rPr lang="fr-FR" dirty="0" smtClean="0"/>
              <a:t>Our </a:t>
            </a:r>
            <a:r>
              <a:rPr lang="fr-FR" dirty="0" err="1" smtClean="0"/>
              <a:t>strong</a:t>
            </a:r>
            <a:r>
              <a:rPr lang="fr-FR" dirty="0" smtClean="0"/>
              <a:t> </a:t>
            </a:r>
            <a:r>
              <a:rPr lang="fr-FR" dirty="0" err="1" smtClean="0"/>
              <a:t>knowledge</a:t>
            </a:r>
            <a:r>
              <a:rPr lang="fr-FR" dirty="0" smtClean="0"/>
              <a:t> in the textile </a:t>
            </a:r>
            <a:r>
              <a:rPr lang="fr-FR" dirty="0" err="1" smtClean="0"/>
              <a:t>market</a:t>
            </a:r>
            <a:r>
              <a:rPr lang="fr-FR" dirty="0" smtClean="0"/>
              <a:t> </a:t>
            </a:r>
            <a:r>
              <a:rPr lang="fr-FR" dirty="0" err="1" smtClean="0"/>
              <a:t>along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our</a:t>
            </a:r>
            <a:r>
              <a:rPr lang="fr-FR" dirty="0" smtClean="0"/>
              <a:t> </a:t>
            </a:r>
            <a:r>
              <a:rPr lang="fr-FR" dirty="0" err="1" smtClean="0"/>
              <a:t>partner</a:t>
            </a:r>
            <a:r>
              <a:rPr lang="fr-FR" dirty="0" smtClean="0"/>
              <a:t> DART DGL </a:t>
            </a:r>
            <a:r>
              <a:rPr lang="fr-FR" dirty="0" err="1" smtClean="0"/>
              <a:t>makes</a:t>
            </a:r>
            <a:r>
              <a:rPr lang="fr-FR" dirty="0" smtClean="0"/>
              <a:t> Bangladesh a major </a:t>
            </a:r>
            <a:r>
              <a:rPr lang="fr-FR" dirty="0" err="1" smtClean="0"/>
              <a:t>trade</a:t>
            </a:r>
            <a:r>
              <a:rPr lang="fr-FR" dirty="0" smtClean="0"/>
              <a:t> for Herport group.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984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fr-FR" dirty="0" err="1" smtClean="0"/>
              <a:t>Partneship</a:t>
            </a:r>
            <a:r>
              <a:rPr lang="fr-FR" dirty="0" smtClean="0"/>
              <a:t> in Asia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412875"/>
            <a:ext cx="8435975" cy="52562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it-IT" sz="1800" dirty="0" smtClean="0"/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endParaRPr lang="it-IT" sz="18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it-IT" sz="2000" dirty="0" smtClean="0"/>
              <a:t>Vietnam, Cambodia </a:t>
            </a:r>
          </a:p>
          <a:p>
            <a:pPr eaLnBrk="1" hangingPunct="1">
              <a:lnSpc>
                <a:spcPct val="80000"/>
              </a:lnSpc>
              <a:defRPr/>
            </a:pPr>
            <a:endParaRPr lang="it-IT" sz="20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it-IT" sz="2000" dirty="0" smtClean="0"/>
              <a:t>Indonesia, </a:t>
            </a:r>
            <a:r>
              <a:rPr lang="it-IT" sz="2000" dirty="0" err="1" smtClean="0"/>
              <a:t>Malaysia</a:t>
            </a:r>
            <a:r>
              <a:rPr lang="it-IT" sz="2000" dirty="0" smtClean="0"/>
              <a:t>, Thailand</a:t>
            </a:r>
          </a:p>
          <a:p>
            <a:pPr eaLnBrk="1" hangingPunct="1">
              <a:lnSpc>
                <a:spcPct val="80000"/>
              </a:lnSpc>
              <a:defRPr/>
            </a:pPr>
            <a:endParaRPr lang="it-IT" sz="20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it-IT" sz="2000" dirty="0" smtClean="0"/>
              <a:t>Pakistan</a:t>
            </a:r>
          </a:p>
          <a:p>
            <a:pPr eaLnBrk="1" hangingPunct="1">
              <a:lnSpc>
                <a:spcPct val="80000"/>
              </a:lnSpc>
              <a:defRPr/>
            </a:pPr>
            <a:endParaRPr lang="it-IT" sz="20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it-IT" sz="2000" dirty="0" smtClean="0"/>
              <a:t>Philippines</a:t>
            </a:r>
          </a:p>
          <a:p>
            <a:pPr eaLnBrk="1" hangingPunct="1">
              <a:lnSpc>
                <a:spcPct val="80000"/>
              </a:lnSpc>
              <a:defRPr/>
            </a:pPr>
            <a:endParaRPr lang="it-IT" sz="20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it-IT" sz="2000" dirty="0" err="1" smtClean="0"/>
              <a:t>Singapour</a:t>
            </a:r>
            <a:endParaRPr lang="it-IT" sz="2000" dirty="0" smtClean="0"/>
          </a:p>
          <a:p>
            <a:pPr eaLnBrk="1" hangingPunct="1">
              <a:lnSpc>
                <a:spcPct val="80000"/>
              </a:lnSpc>
              <a:defRPr/>
            </a:pPr>
            <a:endParaRPr lang="it-IT" sz="20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it-IT" sz="2000" dirty="0" smtClean="0"/>
              <a:t>Taiwan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it-IT" sz="20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it-IT" sz="2000" dirty="0" smtClean="0"/>
              <a:t>South Korea, Japan</a:t>
            </a:r>
          </a:p>
          <a:p>
            <a:pPr eaLnBrk="1" hangingPunct="1">
              <a:lnSpc>
                <a:spcPct val="80000"/>
              </a:lnSpc>
              <a:defRPr/>
            </a:pPr>
            <a:endParaRPr lang="it-IT" sz="20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fr-FR" sz="2000" dirty="0" smtClean="0"/>
          </a:p>
        </p:txBody>
      </p:sp>
      <p:grpSp>
        <p:nvGrpSpPr>
          <p:cNvPr id="11268" name="Group 5"/>
          <p:cNvGrpSpPr>
            <a:grpSpLocks/>
          </p:cNvGrpSpPr>
          <p:nvPr/>
        </p:nvGrpSpPr>
        <p:grpSpPr bwMode="auto">
          <a:xfrm>
            <a:off x="4859338" y="1628775"/>
            <a:ext cx="3678237" cy="4075113"/>
            <a:chOff x="1872" y="1008"/>
            <a:chExt cx="2317" cy="2567"/>
          </a:xfrm>
        </p:grpSpPr>
        <p:sp>
          <p:nvSpPr>
            <p:cNvPr id="43014" name="Freeform 6"/>
            <p:cNvSpPr>
              <a:spLocks/>
            </p:cNvSpPr>
            <p:nvPr/>
          </p:nvSpPr>
          <p:spPr bwMode="auto">
            <a:xfrm>
              <a:off x="1872" y="1008"/>
              <a:ext cx="2317" cy="2567"/>
            </a:xfrm>
            <a:custGeom>
              <a:avLst/>
              <a:gdLst>
                <a:gd name="T0" fmla="*/ 0 w 2317"/>
                <a:gd name="T1" fmla="*/ 0 h 2567"/>
                <a:gd name="T2" fmla="*/ 2316 w 2317"/>
                <a:gd name="T3" fmla="*/ 0 h 2567"/>
                <a:gd name="T4" fmla="*/ 2316 w 2317"/>
                <a:gd name="T5" fmla="*/ 2566 h 2567"/>
                <a:gd name="T6" fmla="*/ 0 w 2317"/>
                <a:gd name="T7" fmla="*/ 2566 h 2567"/>
                <a:gd name="T8" fmla="*/ 0 w 2317"/>
                <a:gd name="T9" fmla="*/ 0 h 2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17" h="2567">
                  <a:moveTo>
                    <a:pt x="0" y="0"/>
                  </a:moveTo>
                  <a:lnTo>
                    <a:pt x="2316" y="0"/>
                  </a:lnTo>
                  <a:lnTo>
                    <a:pt x="2316" y="2566"/>
                  </a:lnTo>
                  <a:lnTo>
                    <a:pt x="0" y="2566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1E569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3015" name="Freeform 7"/>
            <p:cNvSpPr>
              <a:spLocks/>
            </p:cNvSpPr>
            <p:nvPr/>
          </p:nvSpPr>
          <p:spPr bwMode="auto">
            <a:xfrm>
              <a:off x="3551" y="2506"/>
              <a:ext cx="12" cy="15"/>
            </a:xfrm>
            <a:custGeom>
              <a:avLst/>
              <a:gdLst>
                <a:gd name="T0" fmla="*/ 4 w 12"/>
                <a:gd name="T1" fmla="*/ 0 h 15"/>
                <a:gd name="T2" fmla="*/ 11 w 12"/>
                <a:gd name="T3" fmla="*/ 14 h 15"/>
                <a:gd name="T4" fmla="*/ 0 w 12"/>
                <a:gd name="T5" fmla="*/ 10 h 15"/>
                <a:gd name="T6" fmla="*/ 4 w 12"/>
                <a:gd name="T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5">
                  <a:moveTo>
                    <a:pt x="4" y="0"/>
                  </a:moveTo>
                  <a:lnTo>
                    <a:pt x="11" y="14"/>
                  </a:lnTo>
                  <a:lnTo>
                    <a:pt x="0" y="10"/>
                  </a:lnTo>
                  <a:lnTo>
                    <a:pt x="4" y="0"/>
                  </a:lnTo>
                </a:path>
              </a:pathLst>
            </a:custGeom>
            <a:gradFill rotWithShape="0">
              <a:gsLst>
                <a:gs pos="0">
                  <a:srgbClr val="1E569C"/>
                </a:gs>
                <a:gs pos="100000">
                  <a:srgbClr val="1E569C">
                    <a:gamma/>
                    <a:tint val="30196"/>
                    <a:invGamma/>
                  </a:srgbClr>
                </a:gs>
              </a:gsLst>
              <a:lin ang="2700000" scaled="1"/>
            </a:gradFill>
            <a:ln w="12700" cap="rnd" cmpd="sng">
              <a:solidFill>
                <a:srgbClr val="1E569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3016" name="Freeform 8"/>
            <p:cNvSpPr>
              <a:spLocks/>
            </p:cNvSpPr>
            <p:nvPr/>
          </p:nvSpPr>
          <p:spPr bwMode="auto">
            <a:xfrm>
              <a:off x="3617" y="2549"/>
              <a:ext cx="48" cy="49"/>
            </a:xfrm>
            <a:custGeom>
              <a:avLst/>
              <a:gdLst>
                <a:gd name="T0" fmla="*/ 35 w 48"/>
                <a:gd name="T1" fmla="*/ 0 h 49"/>
                <a:gd name="T2" fmla="*/ 47 w 48"/>
                <a:gd name="T3" fmla="*/ 6 h 49"/>
                <a:gd name="T4" fmla="*/ 43 w 48"/>
                <a:gd name="T5" fmla="*/ 20 h 49"/>
                <a:gd name="T6" fmla="*/ 43 w 48"/>
                <a:gd name="T7" fmla="*/ 48 h 49"/>
                <a:gd name="T8" fmla="*/ 33 w 48"/>
                <a:gd name="T9" fmla="*/ 36 h 49"/>
                <a:gd name="T10" fmla="*/ 27 w 48"/>
                <a:gd name="T11" fmla="*/ 34 h 49"/>
                <a:gd name="T12" fmla="*/ 22 w 48"/>
                <a:gd name="T13" fmla="*/ 44 h 49"/>
                <a:gd name="T14" fmla="*/ 16 w 48"/>
                <a:gd name="T15" fmla="*/ 44 h 49"/>
                <a:gd name="T16" fmla="*/ 0 w 48"/>
                <a:gd name="T17" fmla="*/ 40 h 49"/>
                <a:gd name="T18" fmla="*/ 16 w 48"/>
                <a:gd name="T19" fmla="*/ 32 h 49"/>
                <a:gd name="T20" fmla="*/ 16 w 48"/>
                <a:gd name="T21" fmla="*/ 10 h 49"/>
                <a:gd name="T22" fmla="*/ 33 w 48"/>
                <a:gd name="T23" fmla="*/ 24 h 49"/>
                <a:gd name="T24" fmla="*/ 35 w 48"/>
                <a:gd name="T2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" h="49">
                  <a:moveTo>
                    <a:pt x="35" y="0"/>
                  </a:moveTo>
                  <a:lnTo>
                    <a:pt x="47" y="6"/>
                  </a:lnTo>
                  <a:lnTo>
                    <a:pt x="43" y="20"/>
                  </a:lnTo>
                  <a:lnTo>
                    <a:pt x="43" y="48"/>
                  </a:lnTo>
                  <a:lnTo>
                    <a:pt x="33" y="36"/>
                  </a:lnTo>
                  <a:lnTo>
                    <a:pt x="27" y="34"/>
                  </a:lnTo>
                  <a:lnTo>
                    <a:pt x="22" y="44"/>
                  </a:lnTo>
                  <a:lnTo>
                    <a:pt x="16" y="44"/>
                  </a:lnTo>
                  <a:lnTo>
                    <a:pt x="0" y="40"/>
                  </a:lnTo>
                  <a:lnTo>
                    <a:pt x="16" y="32"/>
                  </a:lnTo>
                  <a:lnTo>
                    <a:pt x="16" y="10"/>
                  </a:lnTo>
                  <a:lnTo>
                    <a:pt x="33" y="24"/>
                  </a:lnTo>
                  <a:lnTo>
                    <a:pt x="35" y="0"/>
                  </a:lnTo>
                </a:path>
              </a:pathLst>
            </a:custGeom>
            <a:gradFill rotWithShape="0">
              <a:gsLst>
                <a:gs pos="0">
                  <a:srgbClr val="1E569C"/>
                </a:gs>
                <a:gs pos="100000">
                  <a:srgbClr val="1E569C">
                    <a:gamma/>
                    <a:tint val="30196"/>
                    <a:invGamma/>
                  </a:srgbClr>
                </a:gs>
              </a:gsLst>
              <a:lin ang="2700000" scaled="1"/>
            </a:gradFill>
            <a:ln w="12700" cap="rnd" cmpd="sng">
              <a:solidFill>
                <a:srgbClr val="1E569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grpSp>
          <p:nvGrpSpPr>
            <p:cNvPr id="11272" name="Group 9"/>
            <p:cNvGrpSpPr>
              <a:grpSpLocks/>
            </p:cNvGrpSpPr>
            <p:nvPr/>
          </p:nvGrpSpPr>
          <p:grpSpPr bwMode="auto">
            <a:xfrm>
              <a:off x="3480" y="2329"/>
              <a:ext cx="256" cy="358"/>
              <a:chOff x="3480" y="2329"/>
              <a:chExt cx="256" cy="358"/>
            </a:xfrm>
          </p:grpSpPr>
          <p:sp>
            <p:nvSpPr>
              <p:cNvPr id="43018" name="Freeform 10"/>
              <p:cNvSpPr>
                <a:spLocks/>
              </p:cNvSpPr>
              <p:nvPr/>
            </p:nvSpPr>
            <p:spPr bwMode="auto">
              <a:xfrm>
                <a:off x="3480" y="2520"/>
                <a:ext cx="77" cy="107"/>
              </a:xfrm>
              <a:custGeom>
                <a:avLst/>
                <a:gdLst>
                  <a:gd name="T0" fmla="*/ 58 w 77"/>
                  <a:gd name="T1" fmla="*/ 0 h 107"/>
                  <a:gd name="T2" fmla="*/ 76 w 77"/>
                  <a:gd name="T3" fmla="*/ 6 h 107"/>
                  <a:gd name="T4" fmla="*/ 58 w 77"/>
                  <a:gd name="T5" fmla="*/ 56 h 107"/>
                  <a:gd name="T6" fmla="*/ 42 w 77"/>
                  <a:gd name="T7" fmla="*/ 60 h 107"/>
                  <a:gd name="T8" fmla="*/ 34 w 77"/>
                  <a:gd name="T9" fmla="*/ 74 h 107"/>
                  <a:gd name="T10" fmla="*/ 18 w 77"/>
                  <a:gd name="T11" fmla="*/ 88 h 107"/>
                  <a:gd name="T12" fmla="*/ 14 w 77"/>
                  <a:gd name="T13" fmla="*/ 106 h 107"/>
                  <a:gd name="T14" fmla="*/ 0 w 77"/>
                  <a:gd name="T15" fmla="*/ 94 h 107"/>
                  <a:gd name="T16" fmla="*/ 38 w 77"/>
                  <a:gd name="T17" fmla="*/ 50 h 107"/>
                  <a:gd name="T18" fmla="*/ 40 w 77"/>
                  <a:gd name="T19" fmla="*/ 34 h 107"/>
                  <a:gd name="T20" fmla="*/ 46 w 77"/>
                  <a:gd name="T21" fmla="*/ 34 h 107"/>
                  <a:gd name="T22" fmla="*/ 48 w 77"/>
                  <a:gd name="T23" fmla="*/ 14 h 107"/>
                  <a:gd name="T24" fmla="*/ 58 w 77"/>
                  <a:gd name="T25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7" h="107">
                    <a:moveTo>
                      <a:pt x="58" y="0"/>
                    </a:moveTo>
                    <a:lnTo>
                      <a:pt x="76" y="6"/>
                    </a:lnTo>
                    <a:lnTo>
                      <a:pt x="58" y="56"/>
                    </a:lnTo>
                    <a:lnTo>
                      <a:pt x="42" y="60"/>
                    </a:lnTo>
                    <a:lnTo>
                      <a:pt x="34" y="74"/>
                    </a:lnTo>
                    <a:lnTo>
                      <a:pt x="18" y="88"/>
                    </a:lnTo>
                    <a:lnTo>
                      <a:pt x="14" y="106"/>
                    </a:lnTo>
                    <a:lnTo>
                      <a:pt x="0" y="94"/>
                    </a:lnTo>
                    <a:lnTo>
                      <a:pt x="38" y="50"/>
                    </a:lnTo>
                    <a:lnTo>
                      <a:pt x="40" y="34"/>
                    </a:lnTo>
                    <a:lnTo>
                      <a:pt x="46" y="34"/>
                    </a:lnTo>
                    <a:lnTo>
                      <a:pt x="48" y="14"/>
                    </a:lnTo>
                    <a:lnTo>
                      <a:pt x="58" y="0"/>
                    </a:lnTo>
                  </a:path>
                </a:pathLst>
              </a:custGeom>
              <a:gradFill rotWithShape="0">
                <a:gsLst>
                  <a:gs pos="0">
                    <a:srgbClr val="1E569C"/>
                  </a:gs>
                  <a:gs pos="100000">
                    <a:srgbClr val="1E569C">
                      <a:gamma/>
                      <a:tint val="30196"/>
                      <a:invGamma/>
                    </a:srgbClr>
                  </a:gs>
                </a:gsLst>
                <a:lin ang="2700000" scaled="1"/>
              </a:gradFill>
              <a:ln w="12700" cap="rnd" cmpd="sng">
                <a:solidFill>
                  <a:srgbClr val="1E569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43019" name="Freeform 11"/>
              <p:cNvSpPr>
                <a:spLocks/>
              </p:cNvSpPr>
              <p:nvPr/>
            </p:nvSpPr>
            <p:spPr bwMode="auto">
              <a:xfrm>
                <a:off x="3558" y="2482"/>
                <a:ext cx="33" cy="37"/>
              </a:xfrm>
              <a:custGeom>
                <a:avLst/>
                <a:gdLst>
                  <a:gd name="T0" fmla="*/ 18 w 33"/>
                  <a:gd name="T1" fmla="*/ 0 h 37"/>
                  <a:gd name="T2" fmla="*/ 2 w 33"/>
                  <a:gd name="T3" fmla="*/ 0 h 37"/>
                  <a:gd name="T4" fmla="*/ 0 w 33"/>
                  <a:gd name="T5" fmla="*/ 8 h 37"/>
                  <a:gd name="T6" fmla="*/ 0 w 33"/>
                  <a:gd name="T7" fmla="*/ 14 h 37"/>
                  <a:gd name="T8" fmla="*/ 22 w 33"/>
                  <a:gd name="T9" fmla="*/ 16 h 37"/>
                  <a:gd name="T10" fmla="*/ 14 w 33"/>
                  <a:gd name="T11" fmla="*/ 24 h 37"/>
                  <a:gd name="T12" fmla="*/ 12 w 33"/>
                  <a:gd name="T13" fmla="*/ 32 h 37"/>
                  <a:gd name="T14" fmla="*/ 20 w 33"/>
                  <a:gd name="T15" fmla="*/ 36 h 37"/>
                  <a:gd name="T16" fmla="*/ 30 w 33"/>
                  <a:gd name="T17" fmla="*/ 32 h 37"/>
                  <a:gd name="T18" fmla="*/ 32 w 33"/>
                  <a:gd name="T19" fmla="*/ 18 h 37"/>
                  <a:gd name="T20" fmla="*/ 28 w 33"/>
                  <a:gd name="T21" fmla="*/ 8 h 37"/>
                  <a:gd name="T22" fmla="*/ 18 w 33"/>
                  <a:gd name="T23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3" h="37">
                    <a:moveTo>
                      <a:pt x="18" y="0"/>
                    </a:moveTo>
                    <a:lnTo>
                      <a:pt x="2" y="0"/>
                    </a:lnTo>
                    <a:lnTo>
                      <a:pt x="0" y="8"/>
                    </a:lnTo>
                    <a:lnTo>
                      <a:pt x="0" y="14"/>
                    </a:lnTo>
                    <a:lnTo>
                      <a:pt x="22" y="16"/>
                    </a:lnTo>
                    <a:lnTo>
                      <a:pt x="14" y="24"/>
                    </a:lnTo>
                    <a:lnTo>
                      <a:pt x="12" y="32"/>
                    </a:lnTo>
                    <a:lnTo>
                      <a:pt x="20" y="36"/>
                    </a:lnTo>
                    <a:lnTo>
                      <a:pt x="30" y="32"/>
                    </a:lnTo>
                    <a:lnTo>
                      <a:pt x="32" y="18"/>
                    </a:lnTo>
                    <a:lnTo>
                      <a:pt x="28" y="8"/>
                    </a:lnTo>
                    <a:lnTo>
                      <a:pt x="18" y="0"/>
                    </a:lnTo>
                  </a:path>
                </a:pathLst>
              </a:custGeom>
              <a:gradFill rotWithShape="0">
                <a:gsLst>
                  <a:gs pos="0">
                    <a:srgbClr val="1E569C"/>
                  </a:gs>
                  <a:gs pos="100000">
                    <a:srgbClr val="1E569C">
                      <a:gamma/>
                      <a:tint val="30196"/>
                      <a:invGamma/>
                    </a:srgbClr>
                  </a:gs>
                </a:gsLst>
                <a:lin ang="2700000" scaled="1"/>
              </a:gradFill>
              <a:ln w="12700" cap="rnd" cmpd="sng">
                <a:solidFill>
                  <a:srgbClr val="1E569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43020" name="Freeform 12"/>
              <p:cNvSpPr>
                <a:spLocks/>
              </p:cNvSpPr>
              <p:nvPr/>
            </p:nvSpPr>
            <p:spPr bwMode="auto">
              <a:xfrm>
                <a:off x="3659" y="2448"/>
                <a:ext cx="18" cy="21"/>
              </a:xfrm>
              <a:custGeom>
                <a:avLst/>
                <a:gdLst>
                  <a:gd name="T0" fmla="*/ 0 w 18"/>
                  <a:gd name="T1" fmla="*/ 0 h 21"/>
                  <a:gd name="T2" fmla="*/ 17 w 18"/>
                  <a:gd name="T3" fmla="*/ 4 h 21"/>
                  <a:gd name="T4" fmla="*/ 11 w 18"/>
                  <a:gd name="T5" fmla="*/ 20 h 21"/>
                  <a:gd name="T6" fmla="*/ 0 w 18"/>
                  <a:gd name="T7" fmla="*/ 16 h 21"/>
                  <a:gd name="T8" fmla="*/ 0 w 18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21">
                    <a:moveTo>
                      <a:pt x="0" y="0"/>
                    </a:moveTo>
                    <a:lnTo>
                      <a:pt x="17" y="4"/>
                    </a:lnTo>
                    <a:lnTo>
                      <a:pt x="11" y="20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rgbClr val="1E569C"/>
                  </a:gs>
                  <a:gs pos="100000">
                    <a:srgbClr val="1E569C">
                      <a:gamma/>
                      <a:tint val="30196"/>
                      <a:invGamma/>
                    </a:srgbClr>
                  </a:gs>
                </a:gsLst>
                <a:lin ang="2700000" scaled="1"/>
              </a:gradFill>
              <a:ln w="12700" cap="rnd" cmpd="sng">
                <a:solidFill>
                  <a:srgbClr val="1E569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43021" name="Freeform 13"/>
              <p:cNvSpPr>
                <a:spLocks/>
              </p:cNvSpPr>
              <p:nvPr/>
            </p:nvSpPr>
            <p:spPr bwMode="auto">
              <a:xfrm>
                <a:off x="3666" y="2489"/>
                <a:ext cx="49" cy="78"/>
              </a:xfrm>
              <a:custGeom>
                <a:avLst/>
                <a:gdLst>
                  <a:gd name="T0" fmla="*/ 12 w 49"/>
                  <a:gd name="T1" fmla="*/ 0 h 78"/>
                  <a:gd name="T2" fmla="*/ 28 w 49"/>
                  <a:gd name="T3" fmla="*/ 6 h 78"/>
                  <a:gd name="T4" fmla="*/ 38 w 49"/>
                  <a:gd name="T5" fmla="*/ 8 h 78"/>
                  <a:gd name="T6" fmla="*/ 38 w 49"/>
                  <a:gd name="T7" fmla="*/ 30 h 78"/>
                  <a:gd name="T8" fmla="*/ 48 w 49"/>
                  <a:gd name="T9" fmla="*/ 45 h 78"/>
                  <a:gd name="T10" fmla="*/ 26 w 49"/>
                  <a:gd name="T11" fmla="*/ 45 h 78"/>
                  <a:gd name="T12" fmla="*/ 26 w 49"/>
                  <a:gd name="T13" fmla="*/ 55 h 78"/>
                  <a:gd name="T14" fmla="*/ 34 w 49"/>
                  <a:gd name="T15" fmla="*/ 61 h 78"/>
                  <a:gd name="T16" fmla="*/ 32 w 49"/>
                  <a:gd name="T17" fmla="*/ 65 h 78"/>
                  <a:gd name="T18" fmla="*/ 14 w 49"/>
                  <a:gd name="T19" fmla="*/ 77 h 78"/>
                  <a:gd name="T20" fmla="*/ 14 w 49"/>
                  <a:gd name="T21" fmla="*/ 61 h 78"/>
                  <a:gd name="T22" fmla="*/ 12 w 49"/>
                  <a:gd name="T23" fmla="*/ 61 h 78"/>
                  <a:gd name="T24" fmla="*/ 10 w 49"/>
                  <a:gd name="T25" fmla="*/ 51 h 78"/>
                  <a:gd name="T26" fmla="*/ 0 w 49"/>
                  <a:gd name="T27" fmla="*/ 41 h 78"/>
                  <a:gd name="T28" fmla="*/ 2 w 49"/>
                  <a:gd name="T29" fmla="*/ 41 h 78"/>
                  <a:gd name="T30" fmla="*/ 8 w 49"/>
                  <a:gd name="T31" fmla="*/ 34 h 78"/>
                  <a:gd name="T32" fmla="*/ 14 w 49"/>
                  <a:gd name="T33" fmla="*/ 34 h 78"/>
                  <a:gd name="T34" fmla="*/ 8 w 49"/>
                  <a:gd name="T35" fmla="*/ 28 h 78"/>
                  <a:gd name="T36" fmla="*/ 10 w 49"/>
                  <a:gd name="T37" fmla="*/ 22 h 78"/>
                  <a:gd name="T38" fmla="*/ 2 w 49"/>
                  <a:gd name="T39" fmla="*/ 20 h 78"/>
                  <a:gd name="T40" fmla="*/ 4 w 49"/>
                  <a:gd name="T41" fmla="*/ 8 h 78"/>
                  <a:gd name="T42" fmla="*/ 12 w 49"/>
                  <a:gd name="T43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9" h="78">
                    <a:moveTo>
                      <a:pt x="12" y="0"/>
                    </a:moveTo>
                    <a:lnTo>
                      <a:pt x="28" y="6"/>
                    </a:lnTo>
                    <a:lnTo>
                      <a:pt x="38" y="8"/>
                    </a:lnTo>
                    <a:lnTo>
                      <a:pt x="38" y="30"/>
                    </a:lnTo>
                    <a:lnTo>
                      <a:pt x="48" y="45"/>
                    </a:lnTo>
                    <a:lnTo>
                      <a:pt x="26" y="45"/>
                    </a:lnTo>
                    <a:lnTo>
                      <a:pt x="26" y="55"/>
                    </a:lnTo>
                    <a:lnTo>
                      <a:pt x="34" y="61"/>
                    </a:lnTo>
                    <a:lnTo>
                      <a:pt x="32" y="65"/>
                    </a:lnTo>
                    <a:lnTo>
                      <a:pt x="14" y="77"/>
                    </a:lnTo>
                    <a:lnTo>
                      <a:pt x="14" y="61"/>
                    </a:lnTo>
                    <a:lnTo>
                      <a:pt x="12" y="61"/>
                    </a:lnTo>
                    <a:lnTo>
                      <a:pt x="10" y="51"/>
                    </a:lnTo>
                    <a:lnTo>
                      <a:pt x="0" y="41"/>
                    </a:lnTo>
                    <a:lnTo>
                      <a:pt x="2" y="41"/>
                    </a:lnTo>
                    <a:lnTo>
                      <a:pt x="8" y="34"/>
                    </a:lnTo>
                    <a:lnTo>
                      <a:pt x="14" y="34"/>
                    </a:lnTo>
                    <a:lnTo>
                      <a:pt x="8" y="28"/>
                    </a:lnTo>
                    <a:lnTo>
                      <a:pt x="10" y="22"/>
                    </a:lnTo>
                    <a:lnTo>
                      <a:pt x="2" y="20"/>
                    </a:lnTo>
                    <a:lnTo>
                      <a:pt x="4" y="8"/>
                    </a:lnTo>
                    <a:lnTo>
                      <a:pt x="12" y="0"/>
                    </a:lnTo>
                  </a:path>
                </a:pathLst>
              </a:custGeom>
              <a:gradFill rotWithShape="0">
                <a:gsLst>
                  <a:gs pos="0">
                    <a:srgbClr val="1E569C"/>
                  </a:gs>
                  <a:gs pos="100000">
                    <a:srgbClr val="1E569C">
                      <a:gamma/>
                      <a:tint val="30196"/>
                      <a:invGamma/>
                    </a:srgbClr>
                  </a:gs>
                </a:gsLst>
                <a:lin ang="2700000" scaled="1"/>
              </a:gradFill>
              <a:ln w="12700" cap="rnd" cmpd="sng">
                <a:solidFill>
                  <a:srgbClr val="1E569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43022" name="Freeform 14"/>
              <p:cNvSpPr>
                <a:spLocks/>
              </p:cNvSpPr>
              <p:nvPr/>
            </p:nvSpPr>
            <p:spPr bwMode="auto">
              <a:xfrm>
                <a:off x="3598" y="2497"/>
                <a:ext cx="62" cy="75"/>
              </a:xfrm>
              <a:custGeom>
                <a:avLst/>
                <a:gdLst>
                  <a:gd name="T0" fmla="*/ 39 w 62"/>
                  <a:gd name="T1" fmla="*/ 0 h 75"/>
                  <a:gd name="T2" fmla="*/ 49 w 62"/>
                  <a:gd name="T3" fmla="*/ 6 h 75"/>
                  <a:gd name="T4" fmla="*/ 61 w 62"/>
                  <a:gd name="T5" fmla="*/ 12 h 75"/>
                  <a:gd name="T6" fmla="*/ 61 w 62"/>
                  <a:gd name="T7" fmla="*/ 24 h 75"/>
                  <a:gd name="T8" fmla="*/ 39 w 62"/>
                  <a:gd name="T9" fmla="*/ 24 h 75"/>
                  <a:gd name="T10" fmla="*/ 47 w 62"/>
                  <a:gd name="T11" fmla="*/ 36 h 75"/>
                  <a:gd name="T12" fmla="*/ 35 w 62"/>
                  <a:gd name="T13" fmla="*/ 42 h 75"/>
                  <a:gd name="T14" fmla="*/ 26 w 62"/>
                  <a:gd name="T15" fmla="*/ 56 h 75"/>
                  <a:gd name="T16" fmla="*/ 0 w 62"/>
                  <a:gd name="T17" fmla="*/ 74 h 75"/>
                  <a:gd name="T18" fmla="*/ 10 w 62"/>
                  <a:gd name="T19" fmla="*/ 22 h 75"/>
                  <a:gd name="T20" fmla="*/ 31 w 62"/>
                  <a:gd name="T21" fmla="*/ 22 h 75"/>
                  <a:gd name="T22" fmla="*/ 31 w 62"/>
                  <a:gd name="T23" fmla="*/ 8 h 75"/>
                  <a:gd name="T24" fmla="*/ 39 w 62"/>
                  <a:gd name="T25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2" h="75">
                    <a:moveTo>
                      <a:pt x="39" y="0"/>
                    </a:moveTo>
                    <a:lnTo>
                      <a:pt x="49" y="6"/>
                    </a:lnTo>
                    <a:lnTo>
                      <a:pt x="61" y="12"/>
                    </a:lnTo>
                    <a:lnTo>
                      <a:pt x="61" y="24"/>
                    </a:lnTo>
                    <a:lnTo>
                      <a:pt x="39" y="24"/>
                    </a:lnTo>
                    <a:lnTo>
                      <a:pt x="47" y="36"/>
                    </a:lnTo>
                    <a:lnTo>
                      <a:pt x="35" y="42"/>
                    </a:lnTo>
                    <a:lnTo>
                      <a:pt x="26" y="56"/>
                    </a:lnTo>
                    <a:lnTo>
                      <a:pt x="0" y="74"/>
                    </a:lnTo>
                    <a:lnTo>
                      <a:pt x="10" y="22"/>
                    </a:lnTo>
                    <a:lnTo>
                      <a:pt x="31" y="22"/>
                    </a:lnTo>
                    <a:lnTo>
                      <a:pt x="31" y="8"/>
                    </a:lnTo>
                    <a:lnTo>
                      <a:pt x="39" y="0"/>
                    </a:lnTo>
                  </a:path>
                </a:pathLst>
              </a:custGeom>
              <a:gradFill rotWithShape="0">
                <a:gsLst>
                  <a:gs pos="0">
                    <a:srgbClr val="1E569C"/>
                  </a:gs>
                  <a:gs pos="100000">
                    <a:srgbClr val="1E569C">
                      <a:gamma/>
                      <a:tint val="30196"/>
                      <a:invGamma/>
                    </a:srgbClr>
                  </a:gs>
                </a:gsLst>
                <a:lin ang="2700000" scaled="1"/>
              </a:gradFill>
              <a:ln w="12700" cap="rnd" cmpd="sng">
                <a:solidFill>
                  <a:srgbClr val="1E569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43023" name="Freeform 15"/>
              <p:cNvSpPr>
                <a:spLocks/>
              </p:cNvSpPr>
              <p:nvPr/>
            </p:nvSpPr>
            <p:spPr bwMode="auto">
              <a:xfrm>
                <a:off x="3532" y="2329"/>
                <a:ext cx="128" cy="161"/>
              </a:xfrm>
              <a:custGeom>
                <a:avLst/>
                <a:gdLst>
                  <a:gd name="T0" fmla="*/ 24 w 128"/>
                  <a:gd name="T1" fmla="*/ 10 h 161"/>
                  <a:gd name="T2" fmla="*/ 40 w 128"/>
                  <a:gd name="T3" fmla="*/ 8 h 161"/>
                  <a:gd name="T4" fmla="*/ 58 w 128"/>
                  <a:gd name="T5" fmla="*/ 16 h 161"/>
                  <a:gd name="T6" fmla="*/ 64 w 128"/>
                  <a:gd name="T7" fmla="*/ 12 h 161"/>
                  <a:gd name="T8" fmla="*/ 64 w 128"/>
                  <a:gd name="T9" fmla="*/ 0 h 161"/>
                  <a:gd name="T10" fmla="*/ 73 w 128"/>
                  <a:gd name="T11" fmla="*/ 16 h 161"/>
                  <a:gd name="T12" fmla="*/ 81 w 128"/>
                  <a:gd name="T13" fmla="*/ 24 h 161"/>
                  <a:gd name="T14" fmla="*/ 75 w 128"/>
                  <a:gd name="T15" fmla="*/ 32 h 161"/>
                  <a:gd name="T16" fmla="*/ 75 w 128"/>
                  <a:gd name="T17" fmla="*/ 40 h 161"/>
                  <a:gd name="T18" fmla="*/ 83 w 128"/>
                  <a:gd name="T19" fmla="*/ 56 h 161"/>
                  <a:gd name="T20" fmla="*/ 73 w 128"/>
                  <a:gd name="T21" fmla="*/ 64 h 161"/>
                  <a:gd name="T22" fmla="*/ 73 w 128"/>
                  <a:gd name="T23" fmla="*/ 84 h 161"/>
                  <a:gd name="T24" fmla="*/ 60 w 128"/>
                  <a:gd name="T25" fmla="*/ 84 h 161"/>
                  <a:gd name="T26" fmla="*/ 60 w 128"/>
                  <a:gd name="T27" fmla="*/ 92 h 161"/>
                  <a:gd name="T28" fmla="*/ 64 w 128"/>
                  <a:gd name="T29" fmla="*/ 100 h 161"/>
                  <a:gd name="T30" fmla="*/ 75 w 128"/>
                  <a:gd name="T31" fmla="*/ 100 h 161"/>
                  <a:gd name="T32" fmla="*/ 75 w 128"/>
                  <a:gd name="T33" fmla="*/ 108 h 161"/>
                  <a:gd name="T34" fmla="*/ 65 w 128"/>
                  <a:gd name="T35" fmla="*/ 116 h 161"/>
                  <a:gd name="T36" fmla="*/ 60 w 128"/>
                  <a:gd name="T37" fmla="*/ 114 h 161"/>
                  <a:gd name="T38" fmla="*/ 65 w 128"/>
                  <a:gd name="T39" fmla="*/ 122 h 161"/>
                  <a:gd name="T40" fmla="*/ 81 w 128"/>
                  <a:gd name="T41" fmla="*/ 122 h 161"/>
                  <a:gd name="T42" fmla="*/ 97 w 128"/>
                  <a:gd name="T43" fmla="*/ 114 h 161"/>
                  <a:gd name="T44" fmla="*/ 109 w 128"/>
                  <a:gd name="T45" fmla="*/ 128 h 161"/>
                  <a:gd name="T46" fmla="*/ 119 w 128"/>
                  <a:gd name="T47" fmla="*/ 136 h 161"/>
                  <a:gd name="T48" fmla="*/ 121 w 128"/>
                  <a:gd name="T49" fmla="*/ 150 h 161"/>
                  <a:gd name="T50" fmla="*/ 127 w 128"/>
                  <a:gd name="T51" fmla="*/ 152 h 161"/>
                  <a:gd name="T52" fmla="*/ 127 w 128"/>
                  <a:gd name="T53" fmla="*/ 158 h 161"/>
                  <a:gd name="T54" fmla="*/ 113 w 128"/>
                  <a:gd name="T55" fmla="*/ 160 h 161"/>
                  <a:gd name="T56" fmla="*/ 107 w 128"/>
                  <a:gd name="T57" fmla="*/ 152 h 161"/>
                  <a:gd name="T58" fmla="*/ 97 w 128"/>
                  <a:gd name="T59" fmla="*/ 152 h 161"/>
                  <a:gd name="T60" fmla="*/ 91 w 128"/>
                  <a:gd name="T61" fmla="*/ 146 h 161"/>
                  <a:gd name="T62" fmla="*/ 87 w 128"/>
                  <a:gd name="T63" fmla="*/ 154 h 161"/>
                  <a:gd name="T64" fmla="*/ 73 w 128"/>
                  <a:gd name="T65" fmla="*/ 160 h 161"/>
                  <a:gd name="T66" fmla="*/ 73 w 128"/>
                  <a:gd name="T67" fmla="*/ 150 h 161"/>
                  <a:gd name="T68" fmla="*/ 81 w 128"/>
                  <a:gd name="T69" fmla="*/ 146 h 161"/>
                  <a:gd name="T70" fmla="*/ 75 w 128"/>
                  <a:gd name="T71" fmla="*/ 136 h 161"/>
                  <a:gd name="T72" fmla="*/ 30 w 128"/>
                  <a:gd name="T73" fmla="*/ 144 h 161"/>
                  <a:gd name="T74" fmla="*/ 28 w 128"/>
                  <a:gd name="T75" fmla="*/ 132 h 161"/>
                  <a:gd name="T76" fmla="*/ 38 w 128"/>
                  <a:gd name="T77" fmla="*/ 126 h 161"/>
                  <a:gd name="T78" fmla="*/ 38 w 128"/>
                  <a:gd name="T79" fmla="*/ 114 h 161"/>
                  <a:gd name="T80" fmla="*/ 30 w 128"/>
                  <a:gd name="T81" fmla="*/ 116 h 161"/>
                  <a:gd name="T82" fmla="*/ 6 w 128"/>
                  <a:gd name="T83" fmla="*/ 98 h 161"/>
                  <a:gd name="T84" fmla="*/ 8 w 128"/>
                  <a:gd name="T85" fmla="*/ 88 h 161"/>
                  <a:gd name="T86" fmla="*/ 0 w 128"/>
                  <a:gd name="T87" fmla="*/ 84 h 161"/>
                  <a:gd name="T88" fmla="*/ 0 w 128"/>
                  <a:gd name="T89" fmla="*/ 68 h 161"/>
                  <a:gd name="T90" fmla="*/ 10 w 128"/>
                  <a:gd name="T91" fmla="*/ 68 h 161"/>
                  <a:gd name="T92" fmla="*/ 6 w 128"/>
                  <a:gd name="T93" fmla="*/ 80 h 161"/>
                  <a:gd name="T94" fmla="*/ 12 w 128"/>
                  <a:gd name="T95" fmla="*/ 84 h 161"/>
                  <a:gd name="T96" fmla="*/ 22 w 128"/>
                  <a:gd name="T97" fmla="*/ 84 h 161"/>
                  <a:gd name="T98" fmla="*/ 20 w 128"/>
                  <a:gd name="T99" fmla="*/ 62 h 161"/>
                  <a:gd name="T100" fmla="*/ 14 w 128"/>
                  <a:gd name="T101" fmla="*/ 58 h 161"/>
                  <a:gd name="T102" fmla="*/ 12 w 128"/>
                  <a:gd name="T103" fmla="*/ 48 h 161"/>
                  <a:gd name="T104" fmla="*/ 8 w 128"/>
                  <a:gd name="T105" fmla="*/ 40 h 161"/>
                  <a:gd name="T106" fmla="*/ 20 w 128"/>
                  <a:gd name="T107" fmla="*/ 0 h 161"/>
                  <a:gd name="T108" fmla="*/ 24 w 128"/>
                  <a:gd name="T109" fmla="*/ 1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28" h="161">
                    <a:moveTo>
                      <a:pt x="24" y="10"/>
                    </a:moveTo>
                    <a:lnTo>
                      <a:pt x="40" y="8"/>
                    </a:lnTo>
                    <a:lnTo>
                      <a:pt x="58" y="16"/>
                    </a:lnTo>
                    <a:lnTo>
                      <a:pt x="64" y="12"/>
                    </a:lnTo>
                    <a:lnTo>
                      <a:pt x="64" y="0"/>
                    </a:lnTo>
                    <a:lnTo>
                      <a:pt x="73" y="16"/>
                    </a:lnTo>
                    <a:lnTo>
                      <a:pt x="81" y="24"/>
                    </a:lnTo>
                    <a:lnTo>
                      <a:pt x="75" y="32"/>
                    </a:lnTo>
                    <a:lnTo>
                      <a:pt x="75" y="40"/>
                    </a:lnTo>
                    <a:lnTo>
                      <a:pt x="83" y="56"/>
                    </a:lnTo>
                    <a:lnTo>
                      <a:pt x="73" y="64"/>
                    </a:lnTo>
                    <a:lnTo>
                      <a:pt x="73" y="84"/>
                    </a:lnTo>
                    <a:lnTo>
                      <a:pt x="60" y="84"/>
                    </a:lnTo>
                    <a:lnTo>
                      <a:pt x="60" y="92"/>
                    </a:lnTo>
                    <a:lnTo>
                      <a:pt x="64" y="100"/>
                    </a:lnTo>
                    <a:lnTo>
                      <a:pt x="75" y="100"/>
                    </a:lnTo>
                    <a:lnTo>
                      <a:pt x="75" y="108"/>
                    </a:lnTo>
                    <a:lnTo>
                      <a:pt x="65" y="116"/>
                    </a:lnTo>
                    <a:lnTo>
                      <a:pt x="60" y="114"/>
                    </a:lnTo>
                    <a:lnTo>
                      <a:pt x="65" y="122"/>
                    </a:lnTo>
                    <a:lnTo>
                      <a:pt x="81" y="122"/>
                    </a:lnTo>
                    <a:lnTo>
                      <a:pt x="97" y="114"/>
                    </a:lnTo>
                    <a:lnTo>
                      <a:pt x="109" y="128"/>
                    </a:lnTo>
                    <a:lnTo>
                      <a:pt x="119" y="136"/>
                    </a:lnTo>
                    <a:lnTo>
                      <a:pt x="121" y="150"/>
                    </a:lnTo>
                    <a:lnTo>
                      <a:pt x="127" y="152"/>
                    </a:lnTo>
                    <a:lnTo>
                      <a:pt x="127" y="158"/>
                    </a:lnTo>
                    <a:lnTo>
                      <a:pt x="113" y="160"/>
                    </a:lnTo>
                    <a:lnTo>
                      <a:pt x="107" y="152"/>
                    </a:lnTo>
                    <a:lnTo>
                      <a:pt x="97" y="152"/>
                    </a:lnTo>
                    <a:lnTo>
                      <a:pt x="91" y="146"/>
                    </a:lnTo>
                    <a:lnTo>
                      <a:pt x="87" y="154"/>
                    </a:lnTo>
                    <a:lnTo>
                      <a:pt x="73" y="160"/>
                    </a:lnTo>
                    <a:lnTo>
                      <a:pt x="73" y="150"/>
                    </a:lnTo>
                    <a:lnTo>
                      <a:pt x="81" y="146"/>
                    </a:lnTo>
                    <a:lnTo>
                      <a:pt x="75" y="136"/>
                    </a:lnTo>
                    <a:lnTo>
                      <a:pt x="30" y="144"/>
                    </a:lnTo>
                    <a:lnTo>
                      <a:pt x="28" y="132"/>
                    </a:lnTo>
                    <a:lnTo>
                      <a:pt x="38" y="126"/>
                    </a:lnTo>
                    <a:lnTo>
                      <a:pt x="38" y="114"/>
                    </a:lnTo>
                    <a:lnTo>
                      <a:pt x="30" y="116"/>
                    </a:lnTo>
                    <a:lnTo>
                      <a:pt x="6" y="98"/>
                    </a:lnTo>
                    <a:lnTo>
                      <a:pt x="8" y="88"/>
                    </a:lnTo>
                    <a:lnTo>
                      <a:pt x="0" y="84"/>
                    </a:lnTo>
                    <a:lnTo>
                      <a:pt x="0" y="68"/>
                    </a:lnTo>
                    <a:lnTo>
                      <a:pt x="10" y="68"/>
                    </a:lnTo>
                    <a:lnTo>
                      <a:pt x="6" y="80"/>
                    </a:lnTo>
                    <a:lnTo>
                      <a:pt x="12" y="84"/>
                    </a:lnTo>
                    <a:lnTo>
                      <a:pt x="22" y="84"/>
                    </a:lnTo>
                    <a:lnTo>
                      <a:pt x="20" y="62"/>
                    </a:lnTo>
                    <a:lnTo>
                      <a:pt x="14" y="58"/>
                    </a:lnTo>
                    <a:lnTo>
                      <a:pt x="12" y="48"/>
                    </a:lnTo>
                    <a:lnTo>
                      <a:pt x="8" y="40"/>
                    </a:lnTo>
                    <a:lnTo>
                      <a:pt x="20" y="0"/>
                    </a:lnTo>
                    <a:lnTo>
                      <a:pt x="24" y="10"/>
                    </a:lnTo>
                  </a:path>
                </a:pathLst>
              </a:custGeom>
              <a:gradFill rotWithShape="0">
                <a:gsLst>
                  <a:gs pos="0">
                    <a:srgbClr val="1E569C"/>
                  </a:gs>
                  <a:gs pos="100000">
                    <a:srgbClr val="1E569C">
                      <a:gamma/>
                      <a:tint val="30196"/>
                      <a:invGamma/>
                    </a:srgbClr>
                  </a:gs>
                </a:gsLst>
                <a:lin ang="2700000" scaled="1"/>
              </a:gradFill>
              <a:ln w="12700" cap="rnd" cmpd="sng">
                <a:solidFill>
                  <a:srgbClr val="1E569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43024" name="Freeform 16"/>
              <p:cNvSpPr>
                <a:spLocks/>
              </p:cNvSpPr>
              <p:nvPr/>
            </p:nvSpPr>
            <p:spPr bwMode="auto">
              <a:xfrm>
                <a:off x="3703" y="2540"/>
                <a:ext cx="17" cy="25"/>
              </a:xfrm>
              <a:custGeom>
                <a:avLst/>
                <a:gdLst>
                  <a:gd name="T0" fmla="*/ 0 w 17"/>
                  <a:gd name="T1" fmla="*/ 0 h 25"/>
                  <a:gd name="T2" fmla="*/ 16 w 17"/>
                  <a:gd name="T3" fmla="*/ 12 h 25"/>
                  <a:gd name="T4" fmla="*/ 6 w 17"/>
                  <a:gd name="T5" fmla="*/ 24 h 25"/>
                  <a:gd name="T6" fmla="*/ 0 w 17"/>
                  <a:gd name="T7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25">
                    <a:moveTo>
                      <a:pt x="0" y="0"/>
                    </a:moveTo>
                    <a:lnTo>
                      <a:pt x="16" y="12"/>
                    </a:lnTo>
                    <a:lnTo>
                      <a:pt x="6" y="24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rgbClr val="1E569C"/>
                  </a:gs>
                  <a:gs pos="100000">
                    <a:srgbClr val="1E569C">
                      <a:gamma/>
                      <a:tint val="30196"/>
                      <a:invGamma/>
                    </a:srgbClr>
                  </a:gs>
                </a:gsLst>
                <a:lin ang="2700000" scaled="1"/>
              </a:gradFill>
              <a:ln w="12700" cap="rnd" cmpd="sng">
                <a:solidFill>
                  <a:srgbClr val="1E569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43025" name="Freeform 17"/>
              <p:cNvSpPr>
                <a:spLocks/>
              </p:cNvSpPr>
              <p:nvPr/>
            </p:nvSpPr>
            <p:spPr bwMode="auto">
              <a:xfrm>
                <a:off x="3722" y="2554"/>
                <a:ext cx="13" cy="30"/>
              </a:xfrm>
              <a:custGeom>
                <a:avLst/>
                <a:gdLst>
                  <a:gd name="T0" fmla="*/ 4 w 13"/>
                  <a:gd name="T1" fmla="*/ 0 h 30"/>
                  <a:gd name="T2" fmla="*/ 12 w 13"/>
                  <a:gd name="T3" fmla="*/ 14 h 30"/>
                  <a:gd name="T4" fmla="*/ 12 w 13"/>
                  <a:gd name="T5" fmla="*/ 29 h 30"/>
                  <a:gd name="T6" fmla="*/ 4 w 13"/>
                  <a:gd name="T7" fmla="*/ 21 h 30"/>
                  <a:gd name="T8" fmla="*/ 0 w 13"/>
                  <a:gd name="T9" fmla="*/ 14 h 30"/>
                  <a:gd name="T10" fmla="*/ 4 w 13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30">
                    <a:moveTo>
                      <a:pt x="4" y="0"/>
                    </a:moveTo>
                    <a:lnTo>
                      <a:pt x="12" y="14"/>
                    </a:lnTo>
                    <a:lnTo>
                      <a:pt x="12" y="29"/>
                    </a:lnTo>
                    <a:lnTo>
                      <a:pt x="4" y="21"/>
                    </a:lnTo>
                    <a:lnTo>
                      <a:pt x="0" y="14"/>
                    </a:lnTo>
                    <a:lnTo>
                      <a:pt x="4" y="0"/>
                    </a:lnTo>
                  </a:path>
                </a:pathLst>
              </a:custGeom>
              <a:gradFill rotWithShape="0">
                <a:gsLst>
                  <a:gs pos="0">
                    <a:srgbClr val="1E569C"/>
                  </a:gs>
                  <a:gs pos="100000">
                    <a:srgbClr val="1E569C">
                      <a:gamma/>
                      <a:tint val="30196"/>
                      <a:invGamma/>
                    </a:srgbClr>
                  </a:gs>
                </a:gsLst>
                <a:lin ang="2700000" scaled="1"/>
              </a:gradFill>
              <a:ln w="12700" cap="rnd" cmpd="sng">
                <a:solidFill>
                  <a:srgbClr val="1E569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43026" name="Freeform 18"/>
              <p:cNvSpPr>
                <a:spLocks/>
              </p:cNvSpPr>
              <p:nvPr/>
            </p:nvSpPr>
            <p:spPr bwMode="auto">
              <a:xfrm>
                <a:off x="3608" y="2571"/>
                <a:ext cx="128" cy="116"/>
              </a:xfrm>
              <a:custGeom>
                <a:avLst/>
                <a:gdLst>
                  <a:gd name="T0" fmla="*/ 89 w 128"/>
                  <a:gd name="T1" fmla="*/ 0 h 116"/>
                  <a:gd name="T2" fmla="*/ 103 w 128"/>
                  <a:gd name="T3" fmla="*/ 0 h 116"/>
                  <a:gd name="T4" fmla="*/ 103 w 128"/>
                  <a:gd name="T5" fmla="*/ 8 h 116"/>
                  <a:gd name="T6" fmla="*/ 111 w 128"/>
                  <a:gd name="T7" fmla="*/ 8 h 116"/>
                  <a:gd name="T8" fmla="*/ 119 w 128"/>
                  <a:gd name="T9" fmla="*/ 16 h 116"/>
                  <a:gd name="T10" fmla="*/ 121 w 128"/>
                  <a:gd name="T11" fmla="*/ 26 h 116"/>
                  <a:gd name="T12" fmla="*/ 127 w 128"/>
                  <a:gd name="T13" fmla="*/ 36 h 116"/>
                  <a:gd name="T14" fmla="*/ 127 w 128"/>
                  <a:gd name="T15" fmla="*/ 67 h 116"/>
                  <a:gd name="T16" fmla="*/ 119 w 128"/>
                  <a:gd name="T17" fmla="*/ 79 h 116"/>
                  <a:gd name="T18" fmla="*/ 119 w 128"/>
                  <a:gd name="T19" fmla="*/ 91 h 116"/>
                  <a:gd name="T20" fmla="*/ 109 w 128"/>
                  <a:gd name="T21" fmla="*/ 91 h 116"/>
                  <a:gd name="T22" fmla="*/ 111 w 128"/>
                  <a:gd name="T23" fmla="*/ 75 h 116"/>
                  <a:gd name="T24" fmla="*/ 95 w 128"/>
                  <a:gd name="T25" fmla="*/ 77 h 116"/>
                  <a:gd name="T26" fmla="*/ 95 w 128"/>
                  <a:gd name="T27" fmla="*/ 81 h 116"/>
                  <a:gd name="T28" fmla="*/ 103 w 128"/>
                  <a:gd name="T29" fmla="*/ 83 h 116"/>
                  <a:gd name="T30" fmla="*/ 103 w 128"/>
                  <a:gd name="T31" fmla="*/ 97 h 116"/>
                  <a:gd name="T32" fmla="*/ 95 w 128"/>
                  <a:gd name="T33" fmla="*/ 105 h 116"/>
                  <a:gd name="T34" fmla="*/ 91 w 128"/>
                  <a:gd name="T35" fmla="*/ 115 h 116"/>
                  <a:gd name="T36" fmla="*/ 83 w 128"/>
                  <a:gd name="T37" fmla="*/ 105 h 116"/>
                  <a:gd name="T38" fmla="*/ 71 w 128"/>
                  <a:gd name="T39" fmla="*/ 105 h 116"/>
                  <a:gd name="T40" fmla="*/ 62 w 128"/>
                  <a:gd name="T41" fmla="*/ 93 h 116"/>
                  <a:gd name="T42" fmla="*/ 52 w 128"/>
                  <a:gd name="T43" fmla="*/ 81 h 116"/>
                  <a:gd name="T44" fmla="*/ 52 w 128"/>
                  <a:gd name="T45" fmla="*/ 79 h 116"/>
                  <a:gd name="T46" fmla="*/ 62 w 128"/>
                  <a:gd name="T47" fmla="*/ 67 h 116"/>
                  <a:gd name="T48" fmla="*/ 52 w 128"/>
                  <a:gd name="T49" fmla="*/ 69 h 116"/>
                  <a:gd name="T50" fmla="*/ 48 w 128"/>
                  <a:gd name="T51" fmla="*/ 61 h 116"/>
                  <a:gd name="T52" fmla="*/ 44 w 128"/>
                  <a:gd name="T53" fmla="*/ 67 h 116"/>
                  <a:gd name="T54" fmla="*/ 24 w 128"/>
                  <a:gd name="T55" fmla="*/ 71 h 116"/>
                  <a:gd name="T56" fmla="*/ 22 w 128"/>
                  <a:gd name="T57" fmla="*/ 56 h 116"/>
                  <a:gd name="T58" fmla="*/ 14 w 128"/>
                  <a:gd name="T59" fmla="*/ 69 h 116"/>
                  <a:gd name="T60" fmla="*/ 16 w 128"/>
                  <a:gd name="T61" fmla="*/ 81 h 116"/>
                  <a:gd name="T62" fmla="*/ 6 w 128"/>
                  <a:gd name="T63" fmla="*/ 91 h 116"/>
                  <a:gd name="T64" fmla="*/ 0 w 128"/>
                  <a:gd name="T65" fmla="*/ 83 h 116"/>
                  <a:gd name="T66" fmla="*/ 0 w 128"/>
                  <a:gd name="T67" fmla="*/ 59 h 116"/>
                  <a:gd name="T68" fmla="*/ 8 w 128"/>
                  <a:gd name="T69" fmla="*/ 52 h 116"/>
                  <a:gd name="T70" fmla="*/ 18 w 128"/>
                  <a:gd name="T71" fmla="*/ 50 h 116"/>
                  <a:gd name="T72" fmla="*/ 22 w 128"/>
                  <a:gd name="T73" fmla="*/ 46 h 116"/>
                  <a:gd name="T74" fmla="*/ 28 w 128"/>
                  <a:gd name="T75" fmla="*/ 42 h 116"/>
                  <a:gd name="T76" fmla="*/ 36 w 128"/>
                  <a:gd name="T77" fmla="*/ 36 h 116"/>
                  <a:gd name="T78" fmla="*/ 52 w 128"/>
                  <a:gd name="T79" fmla="*/ 36 h 116"/>
                  <a:gd name="T80" fmla="*/ 58 w 128"/>
                  <a:gd name="T81" fmla="*/ 42 h 116"/>
                  <a:gd name="T82" fmla="*/ 60 w 128"/>
                  <a:gd name="T83" fmla="*/ 36 h 116"/>
                  <a:gd name="T84" fmla="*/ 71 w 128"/>
                  <a:gd name="T85" fmla="*/ 38 h 116"/>
                  <a:gd name="T86" fmla="*/ 71 w 128"/>
                  <a:gd name="T87" fmla="*/ 22 h 116"/>
                  <a:gd name="T88" fmla="*/ 89 w 128"/>
                  <a:gd name="T89" fmla="*/ 16 h 116"/>
                  <a:gd name="T90" fmla="*/ 89 w 128"/>
                  <a:gd name="T91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28" h="116">
                    <a:moveTo>
                      <a:pt x="89" y="0"/>
                    </a:moveTo>
                    <a:lnTo>
                      <a:pt x="103" y="0"/>
                    </a:lnTo>
                    <a:lnTo>
                      <a:pt x="103" y="8"/>
                    </a:lnTo>
                    <a:lnTo>
                      <a:pt x="111" y="8"/>
                    </a:lnTo>
                    <a:lnTo>
                      <a:pt x="119" y="16"/>
                    </a:lnTo>
                    <a:lnTo>
                      <a:pt x="121" y="26"/>
                    </a:lnTo>
                    <a:lnTo>
                      <a:pt x="127" y="36"/>
                    </a:lnTo>
                    <a:lnTo>
                      <a:pt x="127" y="67"/>
                    </a:lnTo>
                    <a:lnTo>
                      <a:pt x="119" y="79"/>
                    </a:lnTo>
                    <a:lnTo>
                      <a:pt x="119" y="91"/>
                    </a:lnTo>
                    <a:lnTo>
                      <a:pt x="109" y="91"/>
                    </a:lnTo>
                    <a:lnTo>
                      <a:pt x="111" y="75"/>
                    </a:lnTo>
                    <a:lnTo>
                      <a:pt x="95" y="77"/>
                    </a:lnTo>
                    <a:lnTo>
                      <a:pt x="95" y="81"/>
                    </a:lnTo>
                    <a:lnTo>
                      <a:pt x="103" y="83"/>
                    </a:lnTo>
                    <a:lnTo>
                      <a:pt x="103" y="97"/>
                    </a:lnTo>
                    <a:lnTo>
                      <a:pt x="95" y="105"/>
                    </a:lnTo>
                    <a:lnTo>
                      <a:pt x="91" y="115"/>
                    </a:lnTo>
                    <a:lnTo>
                      <a:pt x="83" y="105"/>
                    </a:lnTo>
                    <a:lnTo>
                      <a:pt x="71" y="105"/>
                    </a:lnTo>
                    <a:lnTo>
                      <a:pt x="62" y="93"/>
                    </a:lnTo>
                    <a:lnTo>
                      <a:pt x="52" y="81"/>
                    </a:lnTo>
                    <a:lnTo>
                      <a:pt x="52" y="79"/>
                    </a:lnTo>
                    <a:lnTo>
                      <a:pt x="62" y="67"/>
                    </a:lnTo>
                    <a:lnTo>
                      <a:pt x="52" y="69"/>
                    </a:lnTo>
                    <a:lnTo>
                      <a:pt x="48" y="61"/>
                    </a:lnTo>
                    <a:lnTo>
                      <a:pt x="44" y="67"/>
                    </a:lnTo>
                    <a:lnTo>
                      <a:pt x="24" y="71"/>
                    </a:lnTo>
                    <a:lnTo>
                      <a:pt x="22" y="56"/>
                    </a:lnTo>
                    <a:lnTo>
                      <a:pt x="14" y="69"/>
                    </a:lnTo>
                    <a:lnTo>
                      <a:pt x="16" y="81"/>
                    </a:lnTo>
                    <a:lnTo>
                      <a:pt x="6" y="91"/>
                    </a:lnTo>
                    <a:lnTo>
                      <a:pt x="0" y="83"/>
                    </a:lnTo>
                    <a:lnTo>
                      <a:pt x="0" y="59"/>
                    </a:lnTo>
                    <a:lnTo>
                      <a:pt x="8" y="52"/>
                    </a:lnTo>
                    <a:lnTo>
                      <a:pt x="18" y="50"/>
                    </a:lnTo>
                    <a:lnTo>
                      <a:pt x="22" y="46"/>
                    </a:lnTo>
                    <a:lnTo>
                      <a:pt x="28" y="42"/>
                    </a:lnTo>
                    <a:lnTo>
                      <a:pt x="36" y="36"/>
                    </a:lnTo>
                    <a:lnTo>
                      <a:pt x="52" y="36"/>
                    </a:lnTo>
                    <a:lnTo>
                      <a:pt x="58" y="42"/>
                    </a:lnTo>
                    <a:lnTo>
                      <a:pt x="60" y="36"/>
                    </a:lnTo>
                    <a:lnTo>
                      <a:pt x="71" y="38"/>
                    </a:lnTo>
                    <a:lnTo>
                      <a:pt x="71" y="22"/>
                    </a:lnTo>
                    <a:lnTo>
                      <a:pt x="89" y="16"/>
                    </a:lnTo>
                    <a:lnTo>
                      <a:pt x="89" y="0"/>
                    </a:lnTo>
                  </a:path>
                </a:pathLst>
              </a:custGeom>
              <a:gradFill rotWithShape="0">
                <a:gsLst>
                  <a:gs pos="0">
                    <a:srgbClr val="1E569C"/>
                  </a:gs>
                  <a:gs pos="100000">
                    <a:srgbClr val="1E569C">
                      <a:gamma/>
                      <a:tint val="30196"/>
                      <a:invGamma/>
                    </a:srgbClr>
                  </a:gs>
                </a:gsLst>
                <a:lin ang="2700000" scaled="1"/>
              </a:gradFill>
              <a:ln w="12700" cap="rnd" cmpd="sng">
                <a:solidFill>
                  <a:srgbClr val="1E569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</p:grpSp>
        <p:grpSp>
          <p:nvGrpSpPr>
            <p:cNvPr id="11273" name="Group 19"/>
            <p:cNvGrpSpPr>
              <a:grpSpLocks/>
            </p:cNvGrpSpPr>
            <p:nvPr/>
          </p:nvGrpSpPr>
          <p:grpSpPr bwMode="auto">
            <a:xfrm>
              <a:off x="3344" y="1107"/>
              <a:ext cx="265" cy="834"/>
              <a:chOff x="3344" y="1107"/>
              <a:chExt cx="265" cy="834"/>
            </a:xfrm>
          </p:grpSpPr>
          <p:sp>
            <p:nvSpPr>
              <p:cNvPr id="43028" name="Freeform 20"/>
              <p:cNvSpPr>
                <a:spLocks/>
              </p:cNvSpPr>
              <p:nvPr/>
            </p:nvSpPr>
            <p:spPr bwMode="auto">
              <a:xfrm>
                <a:off x="3504" y="1740"/>
                <a:ext cx="17" cy="28"/>
              </a:xfrm>
              <a:custGeom>
                <a:avLst/>
                <a:gdLst>
                  <a:gd name="T0" fmla="*/ 2 w 17"/>
                  <a:gd name="T1" fmla="*/ 17 h 28"/>
                  <a:gd name="T2" fmla="*/ 4 w 17"/>
                  <a:gd name="T3" fmla="*/ 14 h 28"/>
                  <a:gd name="T4" fmla="*/ 6 w 17"/>
                  <a:gd name="T5" fmla="*/ 6 h 28"/>
                  <a:gd name="T6" fmla="*/ 8 w 17"/>
                  <a:gd name="T7" fmla="*/ 2 h 28"/>
                  <a:gd name="T8" fmla="*/ 14 w 17"/>
                  <a:gd name="T9" fmla="*/ 0 h 28"/>
                  <a:gd name="T10" fmla="*/ 16 w 17"/>
                  <a:gd name="T11" fmla="*/ 6 h 28"/>
                  <a:gd name="T12" fmla="*/ 14 w 17"/>
                  <a:gd name="T13" fmla="*/ 17 h 28"/>
                  <a:gd name="T14" fmla="*/ 10 w 17"/>
                  <a:gd name="T15" fmla="*/ 23 h 28"/>
                  <a:gd name="T16" fmla="*/ 10 w 17"/>
                  <a:gd name="T17" fmla="*/ 27 h 28"/>
                  <a:gd name="T18" fmla="*/ 6 w 17"/>
                  <a:gd name="T19" fmla="*/ 27 h 28"/>
                  <a:gd name="T20" fmla="*/ 2 w 17"/>
                  <a:gd name="T21" fmla="*/ 27 h 28"/>
                  <a:gd name="T22" fmla="*/ 2 w 17"/>
                  <a:gd name="T23" fmla="*/ 25 h 28"/>
                  <a:gd name="T24" fmla="*/ 0 w 17"/>
                  <a:gd name="T25" fmla="*/ 23 h 28"/>
                  <a:gd name="T26" fmla="*/ 2 w 17"/>
                  <a:gd name="T27" fmla="*/ 17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" h="28">
                    <a:moveTo>
                      <a:pt x="2" y="17"/>
                    </a:moveTo>
                    <a:lnTo>
                      <a:pt x="4" y="14"/>
                    </a:lnTo>
                    <a:lnTo>
                      <a:pt x="6" y="6"/>
                    </a:lnTo>
                    <a:lnTo>
                      <a:pt x="8" y="2"/>
                    </a:lnTo>
                    <a:lnTo>
                      <a:pt x="14" y="0"/>
                    </a:lnTo>
                    <a:lnTo>
                      <a:pt x="16" y="6"/>
                    </a:lnTo>
                    <a:lnTo>
                      <a:pt x="14" y="17"/>
                    </a:lnTo>
                    <a:lnTo>
                      <a:pt x="10" y="23"/>
                    </a:lnTo>
                    <a:lnTo>
                      <a:pt x="10" y="27"/>
                    </a:lnTo>
                    <a:lnTo>
                      <a:pt x="6" y="27"/>
                    </a:lnTo>
                    <a:lnTo>
                      <a:pt x="2" y="27"/>
                    </a:lnTo>
                    <a:lnTo>
                      <a:pt x="2" y="25"/>
                    </a:lnTo>
                    <a:lnTo>
                      <a:pt x="0" y="23"/>
                    </a:lnTo>
                    <a:lnTo>
                      <a:pt x="2" y="17"/>
                    </a:lnTo>
                  </a:path>
                </a:pathLst>
              </a:custGeom>
              <a:gradFill rotWithShape="0">
                <a:gsLst>
                  <a:gs pos="0">
                    <a:srgbClr val="1E569C"/>
                  </a:gs>
                  <a:gs pos="100000">
                    <a:srgbClr val="1E569C">
                      <a:gamma/>
                      <a:tint val="30196"/>
                      <a:invGamma/>
                    </a:srgbClr>
                  </a:gs>
                </a:gsLst>
                <a:lin ang="2700000" scaled="1"/>
              </a:gradFill>
              <a:ln w="12700" cap="rnd" cmpd="sng">
                <a:solidFill>
                  <a:srgbClr val="1E569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grpSp>
            <p:nvGrpSpPr>
              <p:cNvPr id="11351" name="Group 21"/>
              <p:cNvGrpSpPr>
                <a:grpSpLocks/>
              </p:cNvGrpSpPr>
              <p:nvPr/>
            </p:nvGrpSpPr>
            <p:grpSpPr bwMode="auto">
              <a:xfrm>
                <a:off x="3344" y="1107"/>
                <a:ext cx="265" cy="834"/>
                <a:chOff x="3344" y="1107"/>
                <a:chExt cx="265" cy="834"/>
              </a:xfrm>
            </p:grpSpPr>
            <p:sp>
              <p:nvSpPr>
                <p:cNvPr id="43030" name="Freeform 22"/>
                <p:cNvSpPr>
                  <a:spLocks/>
                </p:cNvSpPr>
                <p:nvPr/>
              </p:nvSpPr>
              <p:spPr bwMode="auto">
                <a:xfrm>
                  <a:off x="3344" y="1107"/>
                  <a:ext cx="131" cy="181"/>
                </a:xfrm>
                <a:custGeom>
                  <a:avLst/>
                  <a:gdLst>
                    <a:gd name="T0" fmla="*/ 88 w 131"/>
                    <a:gd name="T1" fmla="*/ 0 h 181"/>
                    <a:gd name="T2" fmla="*/ 94 w 131"/>
                    <a:gd name="T3" fmla="*/ 18 h 181"/>
                    <a:gd name="T4" fmla="*/ 88 w 131"/>
                    <a:gd name="T5" fmla="*/ 28 h 181"/>
                    <a:gd name="T6" fmla="*/ 80 w 131"/>
                    <a:gd name="T7" fmla="*/ 28 h 181"/>
                    <a:gd name="T8" fmla="*/ 74 w 131"/>
                    <a:gd name="T9" fmla="*/ 36 h 181"/>
                    <a:gd name="T10" fmla="*/ 52 w 131"/>
                    <a:gd name="T11" fmla="*/ 44 h 181"/>
                    <a:gd name="T12" fmla="*/ 28 w 131"/>
                    <a:gd name="T13" fmla="*/ 40 h 181"/>
                    <a:gd name="T14" fmla="*/ 6 w 131"/>
                    <a:gd name="T15" fmla="*/ 42 h 181"/>
                    <a:gd name="T16" fmla="*/ 0 w 131"/>
                    <a:gd name="T17" fmla="*/ 38 h 181"/>
                    <a:gd name="T18" fmla="*/ 0 w 131"/>
                    <a:gd name="T19" fmla="*/ 50 h 181"/>
                    <a:gd name="T20" fmla="*/ 4 w 131"/>
                    <a:gd name="T21" fmla="*/ 56 h 181"/>
                    <a:gd name="T22" fmla="*/ 12 w 131"/>
                    <a:gd name="T23" fmla="*/ 66 h 181"/>
                    <a:gd name="T24" fmla="*/ 20 w 131"/>
                    <a:gd name="T25" fmla="*/ 64 h 181"/>
                    <a:gd name="T26" fmla="*/ 24 w 131"/>
                    <a:gd name="T27" fmla="*/ 70 h 181"/>
                    <a:gd name="T28" fmla="*/ 28 w 131"/>
                    <a:gd name="T29" fmla="*/ 70 h 181"/>
                    <a:gd name="T30" fmla="*/ 34 w 131"/>
                    <a:gd name="T31" fmla="*/ 82 h 181"/>
                    <a:gd name="T32" fmla="*/ 42 w 131"/>
                    <a:gd name="T33" fmla="*/ 88 h 181"/>
                    <a:gd name="T34" fmla="*/ 38 w 131"/>
                    <a:gd name="T35" fmla="*/ 96 h 181"/>
                    <a:gd name="T36" fmla="*/ 48 w 131"/>
                    <a:gd name="T37" fmla="*/ 106 h 181"/>
                    <a:gd name="T38" fmla="*/ 46 w 131"/>
                    <a:gd name="T39" fmla="*/ 118 h 181"/>
                    <a:gd name="T40" fmla="*/ 32 w 131"/>
                    <a:gd name="T41" fmla="*/ 124 h 181"/>
                    <a:gd name="T42" fmla="*/ 36 w 131"/>
                    <a:gd name="T43" fmla="*/ 130 h 181"/>
                    <a:gd name="T44" fmla="*/ 42 w 131"/>
                    <a:gd name="T45" fmla="*/ 138 h 181"/>
                    <a:gd name="T46" fmla="*/ 46 w 131"/>
                    <a:gd name="T47" fmla="*/ 144 h 181"/>
                    <a:gd name="T48" fmla="*/ 48 w 131"/>
                    <a:gd name="T49" fmla="*/ 158 h 181"/>
                    <a:gd name="T50" fmla="*/ 58 w 131"/>
                    <a:gd name="T51" fmla="*/ 168 h 181"/>
                    <a:gd name="T52" fmla="*/ 66 w 131"/>
                    <a:gd name="T53" fmla="*/ 164 h 181"/>
                    <a:gd name="T54" fmla="*/ 74 w 131"/>
                    <a:gd name="T55" fmla="*/ 174 h 181"/>
                    <a:gd name="T56" fmla="*/ 82 w 131"/>
                    <a:gd name="T57" fmla="*/ 180 h 181"/>
                    <a:gd name="T58" fmla="*/ 84 w 131"/>
                    <a:gd name="T59" fmla="*/ 178 h 181"/>
                    <a:gd name="T60" fmla="*/ 86 w 131"/>
                    <a:gd name="T61" fmla="*/ 168 h 181"/>
                    <a:gd name="T62" fmla="*/ 84 w 131"/>
                    <a:gd name="T63" fmla="*/ 158 h 181"/>
                    <a:gd name="T64" fmla="*/ 90 w 131"/>
                    <a:gd name="T65" fmla="*/ 154 h 181"/>
                    <a:gd name="T66" fmla="*/ 92 w 131"/>
                    <a:gd name="T67" fmla="*/ 144 h 181"/>
                    <a:gd name="T68" fmla="*/ 80 w 131"/>
                    <a:gd name="T69" fmla="*/ 142 h 181"/>
                    <a:gd name="T70" fmla="*/ 68 w 131"/>
                    <a:gd name="T71" fmla="*/ 148 h 181"/>
                    <a:gd name="T72" fmla="*/ 56 w 131"/>
                    <a:gd name="T73" fmla="*/ 148 h 181"/>
                    <a:gd name="T74" fmla="*/ 62 w 131"/>
                    <a:gd name="T75" fmla="*/ 138 h 181"/>
                    <a:gd name="T76" fmla="*/ 70 w 131"/>
                    <a:gd name="T77" fmla="*/ 138 h 181"/>
                    <a:gd name="T78" fmla="*/ 80 w 131"/>
                    <a:gd name="T79" fmla="*/ 130 h 181"/>
                    <a:gd name="T80" fmla="*/ 82 w 131"/>
                    <a:gd name="T81" fmla="*/ 116 h 181"/>
                    <a:gd name="T82" fmla="*/ 92 w 131"/>
                    <a:gd name="T83" fmla="*/ 112 h 181"/>
                    <a:gd name="T84" fmla="*/ 98 w 131"/>
                    <a:gd name="T85" fmla="*/ 108 h 181"/>
                    <a:gd name="T86" fmla="*/ 114 w 131"/>
                    <a:gd name="T87" fmla="*/ 110 h 181"/>
                    <a:gd name="T88" fmla="*/ 114 w 131"/>
                    <a:gd name="T89" fmla="*/ 106 h 181"/>
                    <a:gd name="T90" fmla="*/ 124 w 131"/>
                    <a:gd name="T91" fmla="*/ 102 h 181"/>
                    <a:gd name="T92" fmla="*/ 114 w 131"/>
                    <a:gd name="T93" fmla="*/ 88 h 181"/>
                    <a:gd name="T94" fmla="*/ 108 w 131"/>
                    <a:gd name="T95" fmla="*/ 80 h 181"/>
                    <a:gd name="T96" fmla="*/ 112 w 131"/>
                    <a:gd name="T97" fmla="*/ 70 h 181"/>
                    <a:gd name="T98" fmla="*/ 112 w 131"/>
                    <a:gd name="T99" fmla="*/ 60 h 181"/>
                    <a:gd name="T100" fmla="*/ 122 w 131"/>
                    <a:gd name="T101" fmla="*/ 48 h 181"/>
                    <a:gd name="T102" fmla="*/ 120 w 131"/>
                    <a:gd name="T103" fmla="*/ 42 h 181"/>
                    <a:gd name="T104" fmla="*/ 124 w 131"/>
                    <a:gd name="T105" fmla="*/ 40 h 181"/>
                    <a:gd name="T106" fmla="*/ 124 w 131"/>
                    <a:gd name="T107" fmla="*/ 30 h 181"/>
                    <a:gd name="T108" fmla="*/ 130 w 131"/>
                    <a:gd name="T109" fmla="*/ 26 h 181"/>
                    <a:gd name="T110" fmla="*/ 124 w 131"/>
                    <a:gd name="T111" fmla="*/ 20 h 181"/>
                    <a:gd name="T112" fmla="*/ 120 w 131"/>
                    <a:gd name="T113" fmla="*/ 20 h 181"/>
                    <a:gd name="T114" fmla="*/ 104 w 131"/>
                    <a:gd name="T115" fmla="*/ 8 h 181"/>
                    <a:gd name="T116" fmla="*/ 88 w 131"/>
                    <a:gd name="T117" fmla="*/ 0 h 1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131" h="181">
                      <a:moveTo>
                        <a:pt x="88" y="0"/>
                      </a:moveTo>
                      <a:lnTo>
                        <a:pt x="94" y="18"/>
                      </a:lnTo>
                      <a:lnTo>
                        <a:pt x="88" y="28"/>
                      </a:lnTo>
                      <a:lnTo>
                        <a:pt x="80" y="28"/>
                      </a:lnTo>
                      <a:lnTo>
                        <a:pt x="74" y="36"/>
                      </a:lnTo>
                      <a:lnTo>
                        <a:pt x="52" y="44"/>
                      </a:lnTo>
                      <a:lnTo>
                        <a:pt x="28" y="40"/>
                      </a:lnTo>
                      <a:lnTo>
                        <a:pt x="6" y="42"/>
                      </a:lnTo>
                      <a:lnTo>
                        <a:pt x="0" y="38"/>
                      </a:lnTo>
                      <a:lnTo>
                        <a:pt x="0" y="50"/>
                      </a:lnTo>
                      <a:lnTo>
                        <a:pt x="4" y="56"/>
                      </a:lnTo>
                      <a:lnTo>
                        <a:pt x="12" y="66"/>
                      </a:lnTo>
                      <a:lnTo>
                        <a:pt x="20" y="64"/>
                      </a:lnTo>
                      <a:lnTo>
                        <a:pt x="24" y="70"/>
                      </a:lnTo>
                      <a:lnTo>
                        <a:pt x="28" y="70"/>
                      </a:lnTo>
                      <a:lnTo>
                        <a:pt x="34" y="82"/>
                      </a:lnTo>
                      <a:lnTo>
                        <a:pt x="42" y="88"/>
                      </a:lnTo>
                      <a:lnTo>
                        <a:pt x="38" y="96"/>
                      </a:lnTo>
                      <a:lnTo>
                        <a:pt x="48" y="106"/>
                      </a:lnTo>
                      <a:lnTo>
                        <a:pt x="46" y="118"/>
                      </a:lnTo>
                      <a:lnTo>
                        <a:pt x="32" y="124"/>
                      </a:lnTo>
                      <a:lnTo>
                        <a:pt x="36" y="130"/>
                      </a:lnTo>
                      <a:lnTo>
                        <a:pt x="42" y="138"/>
                      </a:lnTo>
                      <a:lnTo>
                        <a:pt x="46" y="144"/>
                      </a:lnTo>
                      <a:lnTo>
                        <a:pt x="48" y="158"/>
                      </a:lnTo>
                      <a:lnTo>
                        <a:pt x="58" y="168"/>
                      </a:lnTo>
                      <a:lnTo>
                        <a:pt x="66" y="164"/>
                      </a:lnTo>
                      <a:lnTo>
                        <a:pt x="74" y="174"/>
                      </a:lnTo>
                      <a:lnTo>
                        <a:pt x="82" y="180"/>
                      </a:lnTo>
                      <a:lnTo>
                        <a:pt x="84" y="178"/>
                      </a:lnTo>
                      <a:lnTo>
                        <a:pt x="86" y="168"/>
                      </a:lnTo>
                      <a:lnTo>
                        <a:pt x="84" y="158"/>
                      </a:lnTo>
                      <a:lnTo>
                        <a:pt x="90" y="154"/>
                      </a:lnTo>
                      <a:lnTo>
                        <a:pt x="92" y="144"/>
                      </a:lnTo>
                      <a:lnTo>
                        <a:pt x="80" y="142"/>
                      </a:lnTo>
                      <a:lnTo>
                        <a:pt x="68" y="148"/>
                      </a:lnTo>
                      <a:lnTo>
                        <a:pt x="56" y="148"/>
                      </a:lnTo>
                      <a:lnTo>
                        <a:pt x="62" y="138"/>
                      </a:lnTo>
                      <a:lnTo>
                        <a:pt x="70" y="138"/>
                      </a:lnTo>
                      <a:lnTo>
                        <a:pt x="80" y="130"/>
                      </a:lnTo>
                      <a:lnTo>
                        <a:pt x="82" y="116"/>
                      </a:lnTo>
                      <a:lnTo>
                        <a:pt x="92" y="112"/>
                      </a:lnTo>
                      <a:lnTo>
                        <a:pt x="98" y="108"/>
                      </a:lnTo>
                      <a:lnTo>
                        <a:pt x="114" y="110"/>
                      </a:lnTo>
                      <a:lnTo>
                        <a:pt x="114" y="106"/>
                      </a:lnTo>
                      <a:lnTo>
                        <a:pt x="124" y="102"/>
                      </a:lnTo>
                      <a:lnTo>
                        <a:pt x="114" y="88"/>
                      </a:lnTo>
                      <a:lnTo>
                        <a:pt x="108" y="80"/>
                      </a:lnTo>
                      <a:lnTo>
                        <a:pt x="112" y="70"/>
                      </a:lnTo>
                      <a:lnTo>
                        <a:pt x="112" y="60"/>
                      </a:lnTo>
                      <a:lnTo>
                        <a:pt x="122" y="48"/>
                      </a:lnTo>
                      <a:lnTo>
                        <a:pt x="120" y="42"/>
                      </a:lnTo>
                      <a:lnTo>
                        <a:pt x="124" y="40"/>
                      </a:lnTo>
                      <a:lnTo>
                        <a:pt x="124" y="30"/>
                      </a:lnTo>
                      <a:lnTo>
                        <a:pt x="130" y="26"/>
                      </a:lnTo>
                      <a:lnTo>
                        <a:pt x="124" y="20"/>
                      </a:lnTo>
                      <a:lnTo>
                        <a:pt x="120" y="20"/>
                      </a:lnTo>
                      <a:lnTo>
                        <a:pt x="104" y="8"/>
                      </a:lnTo>
                      <a:lnTo>
                        <a:pt x="88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1E569C"/>
                    </a:gs>
                    <a:gs pos="100000">
                      <a:srgbClr val="1E569C">
                        <a:gamma/>
                        <a:tint val="30196"/>
                        <a:invGamma/>
                      </a:srgbClr>
                    </a:gs>
                  </a:gsLst>
                  <a:lin ang="2700000" scaled="1"/>
                </a:gradFill>
                <a:ln w="12700" cap="rnd" cmpd="sng">
                  <a:solidFill>
                    <a:srgbClr val="1E569C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43031" name="Freeform 23"/>
                <p:cNvSpPr>
                  <a:spLocks/>
                </p:cNvSpPr>
                <p:nvPr/>
              </p:nvSpPr>
              <p:spPr bwMode="auto">
                <a:xfrm>
                  <a:off x="3428" y="1260"/>
                  <a:ext cx="181" cy="407"/>
                </a:xfrm>
                <a:custGeom>
                  <a:avLst/>
                  <a:gdLst>
                    <a:gd name="T0" fmla="*/ 56 w 181"/>
                    <a:gd name="T1" fmla="*/ 12 h 407"/>
                    <a:gd name="T2" fmla="*/ 76 w 181"/>
                    <a:gd name="T3" fmla="*/ 18 h 407"/>
                    <a:gd name="T4" fmla="*/ 94 w 181"/>
                    <a:gd name="T5" fmla="*/ 36 h 407"/>
                    <a:gd name="T6" fmla="*/ 102 w 181"/>
                    <a:gd name="T7" fmla="*/ 52 h 407"/>
                    <a:gd name="T8" fmla="*/ 118 w 181"/>
                    <a:gd name="T9" fmla="*/ 74 h 407"/>
                    <a:gd name="T10" fmla="*/ 110 w 181"/>
                    <a:gd name="T11" fmla="*/ 84 h 407"/>
                    <a:gd name="T12" fmla="*/ 142 w 181"/>
                    <a:gd name="T13" fmla="*/ 110 h 407"/>
                    <a:gd name="T14" fmla="*/ 148 w 181"/>
                    <a:gd name="T15" fmla="*/ 134 h 407"/>
                    <a:gd name="T16" fmla="*/ 174 w 181"/>
                    <a:gd name="T17" fmla="*/ 150 h 407"/>
                    <a:gd name="T18" fmla="*/ 180 w 181"/>
                    <a:gd name="T19" fmla="*/ 182 h 407"/>
                    <a:gd name="T20" fmla="*/ 154 w 181"/>
                    <a:gd name="T21" fmla="*/ 188 h 407"/>
                    <a:gd name="T22" fmla="*/ 148 w 181"/>
                    <a:gd name="T23" fmla="*/ 206 h 407"/>
                    <a:gd name="T24" fmla="*/ 152 w 181"/>
                    <a:gd name="T25" fmla="*/ 226 h 407"/>
                    <a:gd name="T26" fmla="*/ 144 w 181"/>
                    <a:gd name="T27" fmla="*/ 246 h 407"/>
                    <a:gd name="T28" fmla="*/ 130 w 181"/>
                    <a:gd name="T29" fmla="*/ 264 h 407"/>
                    <a:gd name="T30" fmla="*/ 124 w 181"/>
                    <a:gd name="T31" fmla="*/ 284 h 407"/>
                    <a:gd name="T32" fmla="*/ 132 w 181"/>
                    <a:gd name="T33" fmla="*/ 302 h 407"/>
                    <a:gd name="T34" fmla="*/ 130 w 181"/>
                    <a:gd name="T35" fmla="*/ 324 h 407"/>
                    <a:gd name="T36" fmla="*/ 114 w 181"/>
                    <a:gd name="T37" fmla="*/ 324 h 407"/>
                    <a:gd name="T38" fmla="*/ 100 w 181"/>
                    <a:gd name="T39" fmla="*/ 310 h 407"/>
                    <a:gd name="T40" fmla="*/ 94 w 181"/>
                    <a:gd name="T41" fmla="*/ 296 h 407"/>
                    <a:gd name="T42" fmla="*/ 76 w 181"/>
                    <a:gd name="T43" fmla="*/ 310 h 407"/>
                    <a:gd name="T44" fmla="*/ 68 w 181"/>
                    <a:gd name="T45" fmla="*/ 328 h 407"/>
                    <a:gd name="T46" fmla="*/ 56 w 181"/>
                    <a:gd name="T47" fmla="*/ 348 h 407"/>
                    <a:gd name="T48" fmla="*/ 46 w 181"/>
                    <a:gd name="T49" fmla="*/ 362 h 407"/>
                    <a:gd name="T50" fmla="*/ 46 w 181"/>
                    <a:gd name="T51" fmla="*/ 386 h 407"/>
                    <a:gd name="T52" fmla="*/ 30 w 181"/>
                    <a:gd name="T53" fmla="*/ 392 h 407"/>
                    <a:gd name="T54" fmla="*/ 12 w 181"/>
                    <a:gd name="T55" fmla="*/ 406 h 407"/>
                    <a:gd name="T56" fmla="*/ 16 w 181"/>
                    <a:gd name="T57" fmla="*/ 366 h 407"/>
                    <a:gd name="T58" fmla="*/ 18 w 181"/>
                    <a:gd name="T59" fmla="*/ 330 h 407"/>
                    <a:gd name="T60" fmla="*/ 26 w 181"/>
                    <a:gd name="T61" fmla="*/ 314 h 407"/>
                    <a:gd name="T62" fmla="*/ 42 w 181"/>
                    <a:gd name="T63" fmla="*/ 306 h 407"/>
                    <a:gd name="T64" fmla="*/ 56 w 181"/>
                    <a:gd name="T65" fmla="*/ 280 h 407"/>
                    <a:gd name="T66" fmla="*/ 66 w 181"/>
                    <a:gd name="T67" fmla="*/ 274 h 407"/>
                    <a:gd name="T68" fmla="*/ 74 w 181"/>
                    <a:gd name="T69" fmla="*/ 252 h 407"/>
                    <a:gd name="T70" fmla="*/ 64 w 181"/>
                    <a:gd name="T71" fmla="*/ 214 h 407"/>
                    <a:gd name="T72" fmla="*/ 50 w 181"/>
                    <a:gd name="T73" fmla="*/ 198 h 407"/>
                    <a:gd name="T74" fmla="*/ 56 w 181"/>
                    <a:gd name="T75" fmla="*/ 182 h 407"/>
                    <a:gd name="T76" fmla="*/ 60 w 181"/>
                    <a:gd name="T77" fmla="*/ 198 h 407"/>
                    <a:gd name="T78" fmla="*/ 72 w 181"/>
                    <a:gd name="T79" fmla="*/ 206 h 407"/>
                    <a:gd name="T80" fmla="*/ 78 w 181"/>
                    <a:gd name="T81" fmla="*/ 192 h 407"/>
                    <a:gd name="T82" fmla="*/ 84 w 181"/>
                    <a:gd name="T83" fmla="*/ 178 h 407"/>
                    <a:gd name="T84" fmla="*/ 76 w 181"/>
                    <a:gd name="T85" fmla="*/ 138 h 407"/>
                    <a:gd name="T86" fmla="*/ 76 w 181"/>
                    <a:gd name="T87" fmla="*/ 114 h 407"/>
                    <a:gd name="T88" fmla="*/ 68 w 181"/>
                    <a:gd name="T89" fmla="*/ 100 h 407"/>
                    <a:gd name="T90" fmla="*/ 54 w 181"/>
                    <a:gd name="T91" fmla="*/ 80 h 407"/>
                    <a:gd name="T92" fmla="*/ 46 w 181"/>
                    <a:gd name="T93" fmla="*/ 68 h 407"/>
                    <a:gd name="T94" fmla="*/ 32 w 181"/>
                    <a:gd name="T95" fmla="*/ 70 h 407"/>
                    <a:gd name="T96" fmla="*/ 26 w 181"/>
                    <a:gd name="T97" fmla="*/ 52 h 407"/>
                    <a:gd name="T98" fmla="*/ 16 w 181"/>
                    <a:gd name="T99" fmla="*/ 48 h 407"/>
                    <a:gd name="T100" fmla="*/ 8 w 181"/>
                    <a:gd name="T101" fmla="*/ 30 h 407"/>
                    <a:gd name="T102" fmla="*/ 22 w 181"/>
                    <a:gd name="T103" fmla="*/ 22 h 407"/>
                    <a:gd name="T104" fmla="*/ 30 w 181"/>
                    <a:gd name="T105" fmla="*/ 20 h 407"/>
                    <a:gd name="T106" fmla="*/ 26 w 181"/>
                    <a:gd name="T107" fmla="*/ 8 h 407"/>
                    <a:gd name="T108" fmla="*/ 14 w 181"/>
                    <a:gd name="T109" fmla="*/ 12 h 407"/>
                    <a:gd name="T110" fmla="*/ 24 w 181"/>
                    <a:gd name="T111" fmla="*/ 0 h 407"/>
                    <a:gd name="T112" fmla="*/ 44 w 181"/>
                    <a:gd name="T113" fmla="*/ 16 h 4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81" h="407">
                      <a:moveTo>
                        <a:pt x="44" y="16"/>
                      </a:moveTo>
                      <a:lnTo>
                        <a:pt x="56" y="12"/>
                      </a:lnTo>
                      <a:lnTo>
                        <a:pt x="66" y="18"/>
                      </a:lnTo>
                      <a:lnTo>
                        <a:pt x="76" y="18"/>
                      </a:lnTo>
                      <a:lnTo>
                        <a:pt x="86" y="24"/>
                      </a:lnTo>
                      <a:lnTo>
                        <a:pt x="94" y="36"/>
                      </a:lnTo>
                      <a:lnTo>
                        <a:pt x="100" y="40"/>
                      </a:lnTo>
                      <a:lnTo>
                        <a:pt x="102" y="52"/>
                      </a:lnTo>
                      <a:lnTo>
                        <a:pt x="106" y="64"/>
                      </a:lnTo>
                      <a:lnTo>
                        <a:pt x="118" y="74"/>
                      </a:lnTo>
                      <a:lnTo>
                        <a:pt x="104" y="78"/>
                      </a:lnTo>
                      <a:lnTo>
                        <a:pt x="110" y="84"/>
                      </a:lnTo>
                      <a:lnTo>
                        <a:pt x="114" y="90"/>
                      </a:lnTo>
                      <a:lnTo>
                        <a:pt x="142" y="110"/>
                      </a:lnTo>
                      <a:lnTo>
                        <a:pt x="142" y="120"/>
                      </a:lnTo>
                      <a:lnTo>
                        <a:pt x="148" y="134"/>
                      </a:lnTo>
                      <a:lnTo>
                        <a:pt x="158" y="144"/>
                      </a:lnTo>
                      <a:lnTo>
                        <a:pt x="174" y="150"/>
                      </a:lnTo>
                      <a:lnTo>
                        <a:pt x="170" y="164"/>
                      </a:lnTo>
                      <a:lnTo>
                        <a:pt x="180" y="182"/>
                      </a:lnTo>
                      <a:lnTo>
                        <a:pt x="178" y="188"/>
                      </a:lnTo>
                      <a:lnTo>
                        <a:pt x="154" y="188"/>
                      </a:lnTo>
                      <a:lnTo>
                        <a:pt x="154" y="198"/>
                      </a:lnTo>
                      <a:lnTo>
                        <a:pt x="148" y="206"/>
                      </a:lnTo>
                      <a:lnTo>
                        <a:pt x="148" y="212"/>
                      </a:lnTo>
                      <a:lnTo>
                        <a:pt x="152" y="226"/>
                      </a:lnTo>
                      <a:lnTo>
                        <a:pt x="148" y="236"/>
                      </a:lnTo>
                      <a:lnTo>
                        <a:pt x="144" y="246"/>
                      </a:lnTo>
                      <a:lnTo>
                        <a:pt x="138" y="252"/>
                      </a:lnTo>
                      <a:lnTo>
                        <a:pt x="130" y="264"/>
                      </a:lnTo>
                      <a:lnTo>
                        <a:pt x="134" y="276"/>
                      </a:lnTo>
                      <a:lnTo>
                        <a:pt x="124" y="284"/>
                      </a:lnTo>
                      <a:lnTo>
                        <a:pt x="130" y="294"/>
                      </a:lnTo>
                      <a:lnTo>
                        <a:pt x="132" y="302"/>
                      </a:lnTo>
                      <a:lnTo>
                        <a:pt x="134" y="318"/>
                      </a:lnTo>
                      <a:lnTo>
                        <a:pt x="130" y="324"/>
                      </a:lnTo>
                      <a:lnTo>
                        <a:pt x="120" y="320"/>
                      </a:lnTo>
                      <a:lnTo>
                        <a:pt x="114" y="324"/>
                      </a:lnTo>
                      <a:lnTo>
                        <a:pt x="106" y="318"/>
                      </a:lnTo>
                      <a:lnTo>
                        <a:pt x="100" y="310"/>
                      </a:lnTo>
                      <a:lnTo>
                        <a:pt x="100" y="300"/>
                      </a:lnTo>
                      <a:lnTo>
                        <a:pt x="94" y="296"/>
                      </a:lnTo>
                      <a:lnTo>
                        <a:pt x="86" y="304"/>
                      </a:lnTo>
                      <a:lnTo>
                        <a:pt x="76" y="310"/>
                      </a:lnTo>
                      <a:lnTo>
                        <a:pt x="68" y="318"/>
                      </a:lnTo>
                      <a:lnTo>
                        <a:pt x="68" y="328"/>
                      </a:lnTo>
                      <a:lnTo>
                        <a:pt x="62" y="342"/>
                      </a:lnTo>
                      <a:lnTo>
                        <a:pt x="56" y="348"/>
                      </a:lnTo>
                      <a:lnTo>
                        <a:pt x="56" y="356"/>
                      </a:lnTo>
                      <a:lnTo>
                        <a:pt x="46" y="362"/>
                      </a:lnTo>
                      <a:lnTo>
                        <a:pt x="36" y="370"/>
                      </a:lnTo>
                      <a:lnTo>
                        <a:pt x="46" y="386"/>
                      </a:lnTo>
                      <a:lnTo>
                        <a:pt x="40" y="392"/>
                      </a:lnTo>
                      <a:lnTo>
                        <a:pt x="30" y="392"/>
                      </a:lnTo>
                      <a:lnTo>
                        <a:pt x="16" y="406"/>
                      </a:lnTo>
                      <a:lnTo>
                        <a:pt x="12" y="406"/>
                      </a:lnTo>
                      <a:lnTo>
                        <a:pt x="0" y="402"/>
                      </a:lnTo>
                      <a:lnTo>
                        <a:pt x="16" y="366"/>
                      </a:lnTo>
                      <a:lnTo>
                        <a:pt x="12" y="344"/>
                      </a:lnTo>
                      <a:lnTo>
                        <a:pt x="18" y="330"/>
                      </a:lnTo>
                      <a:lnTo>
                        <a:pt x="18" y="320"/>
                      </a:lnTo>
                      <a:lnTo>
                        <a:pt x="26" y="314"/>
                      </a:lnTo>
                      <a:lnTo>
                        <a:pt x="30" y="318"/>
                      </a:lnTo>
                      <a:lnTo>
                        <a:pt x="42" y="306"/>
                      </a:lnTo>
                      <a:lnTo>
                        <a:pt x="46" y="288"/>
                      </a:lnTo>
                      <a:lnTo>
                        <a:pt x="56" y="280"/>
                      </a:lnTo>
                      <a:lnTo>
                        <a:pt x="60" y="270"/>
                      </a:lnTo>
                      <a:lnTo>
                        <a:pt x="66" y="274"/>
                      </a:lnTo>
                      <a:lnTo>
                        <a:pt x="76" y="264"/>
                      </a:lnTo>
                      <a:lnTo>
                        <a:pt x="74" y="252"/>
                      </a:lnTo>
                      <a:lnTo>
                        <a:pt x="68" y="250"/>
                      </a:lnTo>
                      <a:lnTo>
                        <a:pt x="64" y="214"/>
                      </a:lnTo>
                      <a:lnTo>
                        <a:pt x="54" y="206"/>
                      </a:lnTo>
                      <a:lnTo>
                        <a:pt x="50" y="198"/>
                      </a:lnTo>
                      <a:lnTo>
                        <a:pt x="52" y="188"/>
                      </a:lnTo>
                      <a:lnTo>
                        <a:pt x="56" y="182"/>
                      </a:lnTo>
                      <a:lnTo>
                        <a:pt x="60" y="184"/>
                      </a:lnTo>
                      <a:lnTo>
                        <a:pt x="60" y="198"/>
                      </a:lnTo>
                      <a:lnTo>
                        <a:pt x="68" y="202"/>
                      </a:lnTo>
                      <a:lnTo>
                        <a:pt x="72" y="206"/>
                      </a:lnTo>
                      <a:lnTo>
                        <a:pt x="76" y="202"/>
                      </a:lnTo>
                      <a:lnTo>
                        <a:pt x="78" y="192"/>
                      </a:lnTo>
                      <a:lnTo>
                        <a:pt x="78" y="184"/>
                      </a:lnTo>
                      <a:lnTo>
                        <a:pt x="84" y="178"/>
                      </a:lnTo>
                      <a:lnTo>
                        <a:pt x="84" y="160"/>
                      </a:lnTo>
                      <a:lnTo>
                        <a:pt x="76" y="138"/>
                      </a:lnTo>
                      <a:lnTo>
                        <a:pt x="80" y="124"/>
                      </a:lnTo>
                      <a:lnTo>
                        <a:pt x="76" y="114"/>
                      </a:lnTo>
                      <a:lnTo>
                        <a:pt x="68" y="108"/>
                      </a:lnTo>
                      <a:lnTo>
                        <a:pt x="68" y="100"/>
                      </a:lnTo>
                      <a:lnTo>
                        <a:pt x="60" y="88"/>
                      </a:lnTo>
                      <a:lnTo>
                        <a:pt x="54" y="80"/>
                      </a:lnTo>
                      <a:lnTo>
                        <a:pt x="52" y="72"/>
                      </a:lnTo>
                      <a:lnTo>
                        <a:pt x="46" y="68"/>
                      </a:lnTo>
                      <a:lnTo>
                        <a:pt x="36" y="74"/>
                      </a:lnTo>
                      <a:lnTo>
                        <a:pt x="32" y="70"/>
                      </a:lnTo>
                      <a:lnTo>
                        <a:pt x="28" y="60"/>
                      </a:lnTo>
                      <a:lnTo>
                        <a:pt x="26" y="52"/>
                      </a:lnTo>
                      <a:lnTo>
                        <a:pt x="18" y="56"/>
                      </a:lnTo>
                      <a:lnTo>
                        <a:pt x="16" y="48"/>
                      </a:lnTo>
                      <a:lnTo>
                        <a:pt x="16" y="40"/>
                      </a:lnTo>
                      <a:lnTo>
                        <a:pt x="8" y="30"/>
                      </a:lnTo>
                      <a:lnTo>
                        <a:pt x="12" y="22"/>
                      </a:lnTo>
                      <a:lnTo>
                        <a:pt x="22" y="22"/>
                      </a:lnTo>
                      <a:lnTo>
                        <a:pt x="28" y="26"/>
                      </a:lnTo>
                      <a:lnTo>
                        <a:pt x="30" y="20"/>
                      </a:lnTo>
                      <a:lnTo>
                        <a:pt x="34" y="14"/>
                      </a:lnTo>
                      <a:lnTo>
                        <a:pt x="26" y="8"/>
                      </a:lnTo>
                      <a:lnTo>
                        <a:pt x="20" y="14"/>
                      </a:lnTo>
                      <a:lnTo>
                        <a:pt x="14" y="12"/>
                      </a:lnTo>
                      <a:lnTo>
                        <a:pt x="16" y="2"/>
                      </a:lnTo>
                      <a:lnTo>
                        <a:pt x="24" y="0"/>
                      </a:lnTo>
                      <a:lnTo>
                        <a:pt x="32" y="6"/>
                      </a:lnTo>
                      <a:lnTo>
                        <a:pt x="44" y="16"/>
                      </a:lnTo>
                    </a:path>
                  </a:pathLst>
                </a:custGeom>
                <a:gradFill rotWithShape="0">
                  <a:gsLst>
                    <a:gs pos="0">
                      <a:srgbClr val="1E569C"/>
                    </a:gs>
                    <a:gs pos="100000">
                      <a:srgbClr val="1E569C">
                        <a:gamma/>
                        <a:tint val="30196"/>
                        <a:invGamma/>
                      </a:srgbClr>
                    </a:gs>
                  </a:gsLst>
                  <a:lin ang="2700000" scaled="1"/>
                </a:gradFill>
                <a:ln w="12700" cap="rnd" cmpd="sng">
                  <a:solidFill>
                    <a:srgbClr val="1E569C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43032" name="Freeform 24"/>
                <p:cNvSpPr>
                  <a:spLocks/>
                </p:cNvSpPr>
                <p:nvPr/>
              </p:nvSpPr>
              <p:spPr bwMode="auto">
                <a:xfrm>
                  <a:off x="3488" y="1587"/>
                  <a:ext cx="46" cy="82"/>
                </a:xfrm>
                <a:custGeom>
                  <a:avLst/>
                  <a:gdLst>
                    <a:gd name="T0" fmla="*/ 43 w 46"/>
                    <a:gd name="T1" fmla="*/ 6 h 82"/>
                    <a:gd name="T2" fmla="*/ 29 w 46"/>
                    <a:gd name="T3" fmla="*/ 0 h 82"/>
                    <a:gd name="T4" fmla="*/ 25 w 46"/>
                    <a:gd name="T5" fmla="*/ 4 h 82"/>
                    <a:gd name="T6" fmla="*/ 20 w 46"/>
                    <a:gd name="T7" fmla="*/ 6 h 82"/>
                    <a:gd name="T8" fmla="*/ 16 w 46"/>
                    <a:gd name="T9" fmla="*/ 16 h 82"/>
                    <a:gd name="T10" fmla="*/ 12 w 46"/>
                    <a:gd name="T11" fmla="*/ 20 h 82"/>
                    <a:gd name="T12" fmla="*/ 10 w 46"/>
                    <a:gd name="T13" fmla="*/ 32 h 82"/>
                    <a:gd name="T14" fmla="*/ 8 w 46"/>
                    <a:gd name="T15" fmla="*/ 41 h 82"/>
                    <a:gd name="T16" fmla="*/ 0 w 46"/>
                    <a:gd name="T17" fmla="*/ 45 h 82"/>
                    <a:gd name="T18" fmla="*/ 4 w 46"/>
                    <a:gd name="T19" fmla="*/ 53 h 82"/>
                    <a:gd name="T20" fmla="*/ 4 w 46"/>
                    <a:gd name="T21" fmla="*/ 61 h 82"/>
                    <a:gd name="T22" fmla="*/ 0 w 46"/>
                    <a:gd name="T23" fmla="*/ 71 h 82"/>
                    <a:gd name="T24" fmla="*/ 4 w 46"/>
                    <a:gd name="T25" fmla="*/ 77 h 82"/>
                    <a:gd name="T26" fmla="*/ 10 w 46"/>
                    <a:gd name="T27" fmla="*/ 71 h 82"/>
                    <a:gd name="T28" fmla="*/ 14 w 46"/>
                    <a:gd name="T29" fmla="*/ 77 h 82"/>
                    <a:gd name="T30" fmla="*/ 18 w 46"/>
                    <a:gd name="T31" fmla="*/ 81 h 82"/>
                    <a:gd name="T32" fmla="*/ 23 w 46"/>
                    <a:gd name="T33" fmla="*/ 79 h 82"/>
                    <a:gd name="T34" fmla="*/ 29 w 46"/>
                    <a:gd name="T35" fmla="*/ 79 h 82"/>
                    <a:gd name="T36" fmla="*/ 33 w 46"/>
                    <a:gd name="T37" fmla="*/ 69 h 82"/>
                    <a:gd name="T38" fmla="*/ 29 w 46"/>
                    <a:gd name="T39" fmla="*/ 65 h 82"/>
                    <a:gd name="T40" fmla="*/ 29 w 46"/>
                    <a:gd name="T41" fmla="*/ 51 h 82"/>
                    <a:gd name="T42" fmla="*/ 25 w 46"/>
                    <a:gd name="T43" fmla="*/ 45 h 82"/>
                    <a:gd name="T44" fmla="*/ 31 w 46"/>
                    <a:gd name="T45" fmla="*/ 36 h 82"/>
                    <a:gd name="T46" fmla="*/ 35 w 46"/>
                    <a:gd name="T47" fmla="*/ 34 h 82"/>
                    <a:gd name="T48" fmla="*/ 41 w 46"/>
                    <a:gd name="T49" fmla="*/ 34 h 82"/>
                    <a:gd name="T50" fmla="*/ 45 w 46"/>
                    <a:gd name="T51" fmla="*/ 30 h 82"/>
                    <a:gd name="T52" fmla="*/ 45 w 46"/>
                    <a:gd name="T53" fmla="*/ 24 h 82"/>
                    <a:gd name="T54" fmla="*/ 39 w 46"/>
                    <a:gd name="T55" fmla="*/ 20 h 82"/>
                    <a:gd name="T56" fmla="*/ 43 w 46"/>
                    <a:gd name="T57" fmla="*/ 6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46" h="82">
                      <a:moveTo>
                        <a:pt x="43" y="6"/>
                      </a:moveTo>
                      <a:lnTo>
                        <a:pt x="29" y="0"/>
                      </a:lnTo>
                      <a:lnTo>
                        <a:pt x="25" y="4"/>
                      </a:lnTo>
                      <a:lnTo>
                        <a:pt x="20" y="6"/>
                      </a:lnTo>
                      <a:lnTo>
                        <a:pt x="16" y="16"/>
                      </a:lnTo>
                      <a:lnTo>
                        <a:pt x="12" y="20"/>
                      </a:lnTo>
                      <a:lnTo>
                        <a:pt x="10" y="32"/>
                      </a:lnTo>
                      <a:lnTo>
                        <a:pt x="8" y="41"/>
                      </a:lnTo>
                      <a:lnTo>
                        <a:pt x="0" y="45"/>
                      </a:lnTo>
                      <a:lnTo>
                        <a:pt x="4" y="53"/>
                      </a:lnTo>
                      <a:lnTo>
                        <a:pt x="4" y="61"/>
                      </a:lnTo>
                      <a:lnTo>
                        <a:pt x="0" y="71"/>
                      </a:lnTo>
                      <a:lnTo>
                        <a:pt x="4" y="77"/>
                      </a:lnTo>
                      <a:lnTo>
                        <a:pt x="10" y="71"/>
                      </a:lnTo>
                      <a:lnTo>
                        <a:pt x="14" y="77"/>
                      </a:lnTo>
                      <a:lnTo>
                        <a:pt x="18" y="81"/>
                      </a:lnTo>
                      <a:lnTo>
                        <a:pt x="23" y="79"/>
                      </a:lnTo>
                      <a:lnTo>
                        <a:pt x="29" y="79"/>
                      </a:lnTo>
                      <a:lnTo>
                        <a:pt x="33" y="69"/>
                      </a:lnTo>
                      <a:lnTo>
                        <a:pt x="29" y="65"/>
                      </a:lnTo>
                      <a:lnTo>
                        <a:pt x="29" y="51"/>
                      </a:lnTo>
                      <a:lnTo>
                        <a:pt x="25" y="45"/>
                      </a:lnTo>
                      <a:lnTo>
                        <a:pt x="31" y="36"/>
                      </a:lnTo>
                      <a:lnTo>
                        <a:pt x="35" y="34"/>
                      </a:lnTo>
                      <a:lnTo>
                        <a:pt x="41" y="34"/>
                      </a:lnTo>
                      <a:lnTo>
                        <a:pt x="45" y="30"/>
                      </a:lnTo>
                      <a:lnTo>
                        <a:pt x="45" y="24"/>
                      </a:lnTo>
                      <a:lnTo>
                        <a:pt x="39" y="20"/>
                      </a:lnTo>
                      <a:lnTo>
                        <a:pt x="43" y="6"/>
                      </a:lnTo>
                    </a:path>
                  </a:pathLst>
                </a:custGeom>
                <a:gradFill rotWithShape="0">
                  <a:gsLst>
                    <a:gs pos="0">
                      <a:srgbClr val="1E569C"/>
                    </a:gs>
                    <a:gs pos="100000">
                      <a:srgbClr val="1E569C">
                        <a:gamma/>
                        <a:tint val="30196"/>
                        <a:invGamma/>
                      </a:srgbClr>
                    </a:gs>
                  </a:gsLst>
                  <a:lin ang="2700000" scaled="1"/>
                </a:gradFill>
                <a:ln w="12700" cap="rnd" cmpd="sng">
                  <a:solidFill>
                    <a:srgbClr val="1E569C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43033" name="Freeform 25"/>
                <p:cNvSpPr>
                  <a:spLocks/>
                </p:cNvSpPr>
                <p:nvPr/>
              </p:nvSpPr>
              <p:spPr bwMode="auto">
                <a:xfrm>
                  <a:off x="3428" y="1673"/>
                  <a:ext cx="85" cy="73"/>
                </a:xfrm>
                <a:custGeom>
                  <a:avLst/>
                  <a:gdLst>
                    <a:gd name="T0" fmla="*/ 36 w 85"/>
                    <a:gd name="T1" fmla="*/ 0 h 73"/>
                    <a:gd name="T2" fmla="*/ 22 w 85"/>
                    <a:gd name="T3" fmla="*/ 6 h 73"/>
                    <a:gd name="T4" fmla="*/ 16 w 85"/>
                    <a:gd name="T5" fmla="*/ 6 h 73"/>
                    <a:gd name="T6" fmla="*/ 12 w 85"/>
                    <a:gd name="T7" fmla="*/ 16 h 73"/>
                    <a:gd name="T8" fmla="*/ 8 w 85"/>
                    <a:gd name="T9" fmla="*/ 26 h 73"/>
                    <a:gd name="T10" fmla="*/ 6 w 85"/>
                    <a:gd name="T11" fmla="*/ 28 h 73"/>
                    <a:gd name="T12" fmla="*/ 8 w 85"/>
                    <a:gd name="T13" fmla="*/ 36 h 73"/>
                    <a:gd name="T14" fmla="*/ 0 w 85"/>
                    <a:gd name="T15" fmla="*/ 42 h 73"/>
                    <a:gd name="T16" fmla="*/ 8 w 85"/>
                    <a:gd name="T17" fmla="*/ 50 h 73"/>
                    <a:gd name="T18" fmla="*/ 18 w 85"/>
                    <a:gd name="T19" fmla="*/ 54 h 73"/>
                    <a:gd name="T20" fmla="*/ 26 w 85"/>
                    <a:gd name="T21" fmla="*/ 46 h 73"/>
                    <a:gd name="T22" fmla="*/ 18 w 85"/>
                    <a:gd name="T23" fmla="*/ 28 h 73"/>
                    <a:gd name="T24" fmla="*/ 32 w 85"/>
                    <a:gd name="T25" fmla="*/ 30 h 73"/>
                    <a:gd name="T26" fmla="*/ 42 w 85"/>
                    <a:gd name="T27" fmla="*/ 32 h 73"/>
                    <a:gd name="T28" fmla="*/ 46 w 85"/>
                    <a:gd name="T29" fmla="*/ 40 h 73"/>
                    <a:gd name="T30" fmla="*/ 48 w 85"/>
                    <a:gd name="T31" fmla="*/ 64 h 73"/>
                    <a:gd name="T32" fmla="*/ 56 w 85"/>
                    <a:gd name="T33" fmla="*/ 70 h 73"/>
                    <a:gd name="T34" fmla="*/ 62 w 85"/>
                    <a:gd name="T35" fmla="*/ 72 h 73"/>
                    <a:gd name="T36" fmla="*/ 70 w 85"/>
                    <a:gd name="T37" fmla="*/ 68 h 73"/>
                    <a:gd name="T38" fmla="*/ 72 w 85"/>
                    <a:gd name="T39" fmla="*/ 62 h 73"/>
                    <a:gd name="T40" fmla="*/ 84 w 85"/>
                    <a:gd name="T41" fmla="*/ 56 h 73"/>
                    <a:gd name="T42" fmla="*/ 82 w 85"/>
                    <a:gd name="T43" fmla="*/ 46 h 73"/>
                    <a:gd name="T44" fmla="*/ 76 w 85"/>
                    <a:gd name="T45" fmla="*/ 42 h 73"/>
                    <a:gd name="T46" fmla="*/ 70 w 85"/>
                    <a:gd name="T47" fmla="*/ 28 h 73"/>
                    <a:gd name="T48" fmla="*/ 66 w 85"/>
                    <a:gd name="T49" fmla="*/ 22 h 73"/>
                    <a:gd name="T50" fmla="*/ 64 w 85"/>
                    <a:gd name="T51" fmla="*/ 8 h 73"/>
                    <a:gd name="T52" fmla="*/ 62 w 85"/>
                    <a:gd name="T53" fmla="*/ 0 h 73"/>
                    <a:gd name="T54" fmla="*/ 52 w 85"/>
                    <a:gd name="T55" fmla="*/ 4 h 73"/>
                    <a:gd name="T56" fmla="*/ 36 w 85"/>
                    <a:gd name="T57" fmla="*/ 0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85" h="73">
                      <a:moveTo>
                        <a:pt x="36" y="0"/>
                      </a:moveTo>
                      <a:lnTo>
                        <a:pt x="22" y="6"/>
                      </a:lnTo>
                      <a:lnTo>
                        <a:pt x="16" y="6"/>
                      </a:lnTo>
                      <a:lnTo>
                        <a:pt x="12" y="16"/>
                      </a:lnTo>
                      <a:lnTo>
                        <a:pt x="8" y="26"/>
                      </a:lnTo>
                      <a:lnTo>
                        <a:pt x="6" y="28"/>
                      </a:lnTo>
                      <a:lnTo>
                        <a:pt x="8" y="36"/>
                      </a:lnTo>
                      <a:lnTo>
                        <a:pt x="0" y="42"/>
                      </a:lnTo>
                      <a:lnTo>
                        <a:pt x="8" y="50"/>
                      </a:lnTo>
                      <a:lnTo>
                        <a:pt x="18" y="54"/>
                      </a:lnTo>
                      <a:lnTo>
                        <a:pt x="26" y="46"/>
                      </a:lnTo>
                      <a:lnTo>
                        <a:pt x="18" y="28"/>
                      </a:lnTo>
                      <a:lnTo>
                        <a:pt x="32" y="30"/>
                      </a:lnTo>
                      <a:lnTo>
                        <a:pt x="42" y="32"/>
                      </a:lnTo>
                      <a:lnTo>
                        <a:pt x="46" y="40"/>
                      </a:lnTo>
                      <a:lnTo>
                        <a:pt x="48" y="64"/>
                      </a:lnTo>
                      <a:lnTo>
                        <a:pt x="56" y="70"/>
                      </a:lnTo>
                      <a:lnTo>
                        <a:pt x="62" y="72"/>
                      </a:lnTo>
                      <a:lnTo>
                        <a:pt x="70" y="68"/>
                      </a:lnTo>
                      <a:lnTo>
                        <a:pt x="72" y="62"/>
                      </a:lnTo>
                      <a:lnTo>
                        <a:pt x="84" y="56"/>
                      </a:lnTo>
                      <a:lnTo>
                        <a:pt x="82" y="46"/>
                      </a:lnTo>
                      <a:lnTo>
                        <a:pt x="76" y="42"/>
                      </a:lnTo>
                      <a:lnTo>
                        <a:pt x="70" y="28"/>
                      </a:lnTo>
                      <a:lnTo>
                        <a:pt x="66" y="22"/>
                      </a:lnTo>
                      <a:lnTo>
                        <a:pt x="64" y="8"/>
                      </a:lnTo>
                      <a:lnTo>
                        <a:pt x="62" y="0"/>
                      </a:lnTo>
                      <a:lnTo>
                        <a:pt x="52" y="4"/>
                      </a:lnTo>
                      <a:lnTo>
                        <a:pt x="36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1E569C"/>
                    </a:gs>
                    <a:gs pos="100000">
                      <a:srgbClr val="1E569C">
                        <a:gamma/>
                        <a:tint val="30196"/>
                        <a:invGamma/>
                      </a:srgbClr>
                    </a:gs>
                  </a:gsLst>
                  <a:lin ang="2700000" scaled="1"/>
                </a:gradFill>
                <a:ln w="12700" cap="rnd" cmpd="sng">
                  <a:solidFill>
                    <a:srgbClr val="1E569C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43034" name="Freeform 26"/>
                <p:cNvSpPr>
                  <a:spLocks/>
                </p:cNvSpPr>
                <p:nvPr/>
              </p:nvSpPr>
              <p:spPr bwMode="auto">
                <a:xfrm>
                  <a:off x="3480" y="1764"/>
                  <a:ext cx="19" cy="14"/>
                </a:xfrm>
                <a:custGeom>
                  <a:avLst/>
                  <a:gdLst>
                    <a:gd name="T0" fmla="*/ 10 w 19"/>
                    <a:gd name="T1" fmla="*/ 0 h 14"/>
                    <a:gd name="T2" fmla="*/ 2 w 19"/>
                    <a:gd name="T3" fmla="*/ 2 h 14"/>
                    <a:gd name="T4" fmla="*/ 0 w 19"/>
                    <a:gd name="T5" fmla="*/ 9 h 14"/>
                    <a:gd name="T6" fmla="*/ 4 w 19"/>
                    <a:gd name="T7" fmla="*/ 13 h 14"/>
                    <a:gd name="T8" fmla="*/ 12 w 19"/>
                    <a:gd name="T9" fmla="*/ 13 h 14"/>
                    <a:gd name="T10" fmla="*/ 18 w 19"/>
                    <a:gd name="T11" fmla="*/ 9 h 14"/>
                    <a:gd name="T12" fmla="*/ 16 w 19"/>
                    <a:gd name="T13" fmla="*/ 4 h 14"/>
                    <a:gd name="T14" fmla="*/ 10 w 19"/>
                    <a:gd name="T15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9" h="14">
                      <a:moveTo>
                        <a:pt x="10" y="0"/>
                      </a:moveTo>
                      <a:lnTo>
                        <a:pt x="2" y="2"/>
                      </a:lnTo>
                      <a:lnTo>
                        <a:pt x="0" y="9"/>
                      </a:lnTo>
                      <a:lnTo>
                        <a:pt x="4" y="13"/>
                      </a:lnTo>
                      <a:lnTo>
                        <a:pt x="12" y="13"/>
                      </a:lnTo>
                      <a:lnTo>
                        <a:pt x="18" y="9"/>
                      </a:lnTo>
                      <a:lnTo>
                        <a:pt x="16" y="4"/>
                      </a:lnTo>
                      <a:lnTo>
                        <a:pt x="10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1E569C"/>
                    </a:gs>
                    <a:gs pos="100000">
                      <a:srgbClr val="1E569C">
                        <a:gamma/>
                        <a:tint val="30196"/>
                        <a:invGamma/>
                      </a:srgbClr>
                    </a:gs>
                  </a:gsLst>
                  <a:lin ang="2700000" scaled="1"/>
                </a:gradFill>
                <a:ln w="12700" cap="rnd" cmpd="sng">
                  <a:solidFill>
                    <a:srgbClr val="1E569C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43035" name="Freeform 27"/>
                <p:cNvSpPr>
                  <a:spLocks/>
                </p:cNvSpPr>
                <p:nvPr/>
              </p:nvSpPr>
              <p:spPr bwMode="auto">
                <a:xfrm>
                  <a:off x="3480" y="1805"/>
                  <a:ext cx="67" cy="76"/>
                </a:xfrm>
                <a:custGeom>
                  <a:avLst/>
                  <a:gdLst>
                    <a:gd name="T0" fmla="*/ 6 w 67"/>
                    <a:gd name="T1" fmla="*/ 47 h 76"/>
                    <a:gd name="T2" fmla="*/ 18 w 67"/>
                    <a:gd name="T3" fmla="*/ 32 h 76"/>
                    <a:gd name="T4" fmla="*/ 26 w 67"/>
                    <a:gd name="T5" fmla="*/ 14 h 76"/>
                    <a:gd name="T6" fmla="*/ 28 w 67"/>
                    <a:gd name="T7" fmla="*/ 4 h 76"/>
                    <a:gd name="T8" fmla="*/ 52 w 67"/>
                    <a:gd name="T9" fmla="*/ 0 h 76"/>
                    <a:gd name="T10" fmla="*/ 66 w 67"/>
                    <a:gd name="T11" fmla="*/ 16 h 76"/>
                    <a:gd name="T12" fmla="*/ 56 w 67"/>
                    <a:gd name="T13" fmla="*/ 47 h 76"/>
                    <a:gd name="T14" fmla="*/ 44 w 67"/>
                    <a:gd name="T15" fmla="*/ 59 h 76"/>
                    <a:gd name="T16" fmla="*/ 38 w 67"/>
                    <a:gd name="T17" fmla="*/ 69 h 76"/>
                    <a:gd name="T18" fmla="*/ 22 w 67"/>
                    <a:gd name="T19" fmla="*/ 75 h 76"/>
                    <a:gd name="T20" fmla="*/ 6 w 67"/>
                    <a:gd name="T21" fmla="*/ 75 h 76"/>
                    <a:gd name="T22" fmla="*/ 6 w 67"/>
                    <a:gd name="T23" fmla="*/ 67 h 76"/>
                    <a:gd name="T24" fmla="*/ 0 w 67"/>
                    <a:gd name="T25" fmla="*/ 61 h 76"/>
                    <a:gd name="T26" fmla="*/ 6 w 67"/>
                    <a:gd name="T27" fmla="*/ 47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7" h="76">
                      <a:moveTo>
                        <a:pt x="6" y="47"/>
                      </a:moveTo>
                      <a:lnTo>
                        <a:pt x="18" y="32"/>
                      </a:lnTo>
                      <a:lnTo>
                        <a:pt x="26" y="14"/>
                      </a:lnTo>
                      <a:lnTo>
                        <a:pt x="28" y="4"/>
                      </a:lnTo>
                      <a:lnTo>
                        <a:pt x="52" y="0"/>
                      </a:lnTo>
                      <a:lnTo>
                        <a:pt x="66" y="16"/>
                      </a:lnTo>
                      <a:lnTo>
                        <a:pt x="56" y="47"/>
                      </a:lnTo>
                      <a:lnTo>
                        <a:pt x="44" y="59"/>
                      </a:lnTo>
                      <a:lnTo>
                        <a:pt x="38" y="69"/>
                      </a:lnTo>
                      <a:lnTo>
                        <a:pt x="22" y="75"/>
                      </a:lnTo>
                      <a:lnTo>
                        <a:pt x="6" y="75"/>
                      </a:lnTo>
                      <a:lnTo>
                        <a:pt x="6" y="67"/>
                      </a:lnTo>
                      <a:lnTo>
                        <a:pt x="0" y="61"/>
                      </a:lnTo>
                      <a:lnTo>
                        <a:pt x="6" y="47"/>
                      </a:lnTo>
                    </a:path>
                  </a:pathLst>
                </a:custGeom>
                <a:gradFill rotWithShape="0">
                  <a:gsLst>
                    <a:gs pos="0">
                      <a:srgbClr val="1E569C"/>
                    </a:gs>
                    <a:gs pos="100000">
                      <a:srgbClr val="1E569C">
                        <a:gamma/>
                        <a:tint val="30196"/>
                        <a:invGamma/>
                      </a:srgbClr>
                    </a:gs>
                  </a:gsLst>
                  <a:lin ang="2700000" scaled="1"/>
                </a:gradFill>
                <a:ln w="12700" cap="rnd" cmpd="sng">
                  <a:solidFill>
                    <a:srgbClr val="1E569C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43036" name="Freeform 28"/>
                <p:cNvSpPr>
                  <a:spLocks/>
                </p:cNvSpPr>
                <p:nvPr/>
              </p:nvSpPr>
              <p:spPr bwMode="auto">
                <a:xfrm>
                  <a:off x="3474" y="1909"/>
                  <a:ext cx="35" cy="32"/>
                </a:xfrm>
                <a:custGeom>
                  <a:avLst/>
                  <a:gdLst>
                    <a:gd name="T0" fmla="*/ 18 w 35"/>
                    <a:gd name="T1" fmla="*/ 0 h 32"/>
                    <a:gd name="T2" fmla="*/ 4 w 35"/>
                    <a:gd name="T3" fmla="*/ 2 h 32"/>
                    <a:gd name="T4" fmla="*/ 0 w 35"/>
                    <a:gd name="T5" fmla="*/ 23 h 32"/>
                    <a:gd name="T6" fmla="*/ 6 w 35"/>
                    <a:gd name="T7" fmla="*/ 29 h 32"/>
                    <a:gd name="T8" fmla="*/ 24 w 35"/>
                    <a:gd name="T9" fmla="*/ 31 h 32"/>
                    <a:gd name="T10" fmla="*/ 34 w 35"/>
                    <a:gd name="T11" fmla="*/ 17 h 32"/>
                    <a:gd name="T12" fmla="*/ 32 w 35"/>
                    <a:gd name="T13" fmla="*/ 4 h 32"/>
                    <a:gd name="T14" fmla="*/ 18 w 35"/>
                    <a:gd name="T15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5" h="32">
                      <a:moveTo>
                        <a:pt x="18" y="0"/>
                      </a:moveTo>
                      <a:lnTo>
                        <a:pt x="4" y="2"/>
                      </a:lnTo>
                      <a:lnTo>
                        <a:pt x="0" y="23"/>
                      </a:lnTo>
                      <a:lnTo>
                        <a:pt x="6" y="29"/>
                      </a:lnTo>
                      <a:lnTo>
                        <a:pt x="24" y="31"/>
                      </a:lnTo>
                      <a:lnTo>
                        <a:pt x="34" y="17"/>
                      </a:lnTo>
                      <a:lnTo>
                        <a:pt x="32" y="4"/>
                      </a:lnTo>
                      <a:lnTo>
                        <a:pt x="18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1E569C"/>
                    </a:gs>
                    <a:gs pos="100000">
                      <a:srgbClr val="1E569C">
                        <a:gamma/>
                        <a:tint val="30196"/>
                        <a:invGamma/>
                      </a:srgbClr>
                    </a:gs>
                  </a:gsLst>
                  <a:lin ang="2700000" scaled="1"/>
                </a:gradFill>
                <a:ln w="12700" cap="rnd" cmpd="sng">
                  <a:solidFill>
                    <a:srgbClr val="1E569C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</p:grpSp>
        </p:grpSp>
        <p:sp>
          <p:nvSpPr>
            <p:cNvPr id="43037" name="Freeform 29"/>
            <p:cNvSpPr>
              <a:spLocks/>
            </p:cNvSpPr>
            <p:nvPr/>
          </p:nvSpPr>
          <p:spPr bwMode="auto">
            <a:xfrm>
              <a:off x="2224" y="1253"/>
              <a:ext cx="1113" cy="1024"/>
            </a:xfrm>
            <a:custGeom>
              <a:avLst/>
              <a:gdLst>
                <a:gd name="T0" fmla="*/ 754 w 1113"/>
                <a:gd name="T1" fmla="*/ 60 h 1024"/>
                <a:gd name="T2" fmla="*/ 722 w 1113"/>
                <a:gd name="T3" fmla="*/ 164 h 1024"/>
                <a:gd name="T4" fmla="*/ 796 w 1113"/>
                <a:gd name="T5" fmla="*/ 198 h 1024"/>
                <a:gd name="T6" fmla="*/ 766 w 1113"/>
                <a:gd name="T7" fmla="*/ 280 h 1024"/>
                <a:gd name="T8" fmla="*/ 716 w 1113"/>
                <a:gd name="T9" fmla="*/ 314 h 1024"/>
                <a:gd name="T10" fmla="*/ 718 w 1113"/>
                <a:gd name="T11" fmla="*/ 394 h 1024"/>
                <a:gd name="T12" fmla="*/ 646 w 1113"/>
                <a:gd name="T13" fmla="*/ 456 h 1024"/>
                <a:gd name="T14" fmla="*/ 500 w 1113"/>
                <a:gd name="T15" fmla="*/ 472 h 1024"/>
                <a:gd name="T16" fmla="*/ 432 w 1113"/>
                <a:gd name="T17" fmla="*/ 456 h 1024"/>
                <a:gd name="T18" fmla="*/ 334 w 1113"/>
                <a:gd name="T19" fmla="*/ 442 h 1024"/>
                <a:gd name="T20" fmla="*/ 298 w 1113"/>
                <a:gd name="T21" fmla="*/ 380 h 1024"/>
                <a:gd name="T22" fmla="*/ 224 w 1113"/>
                <a:gd name="T23" fmla="*/ 378 h 1024"/>
                <a:gd name="T24" fmla="*/ 128 w 1113"/>
                <a:gd name="T25" fmla="*/ 565 h 1024"/>
                <a:gd name="T26" fmla="*/ 80 w 1113"/>
                <a:gd name="T27" fmla="*/ 595 h 1024"/>
                <a:gd name="T28" fmla="*/ 20 w 1113"/>
                <a:gd name="T29" fmla="*/ 621 h 1024"/>
                <a:gd name="T30" fmla="*/ 30 w 1113"/>
                <a:gd name="T31" fmla="*/ 689 h 1024"/>
                <a:gd name="T32" fmla="*/ 46 w 1113"/>
                <a:gd name="T33" fmla="*/ 745 h 1024"/>
                <a:gd name="T34" fmla="*/ 134 w 1113"/>
                <a:gd name="T35" fmla="*/ 789 h 1024"/>
                <a:gd name="T36" fmla="*/ 112 w 1113"/>
                <a:gd name="T37" fmla="*/ 837 h 1024"/>
                <a:gd name="T38" fmla="*/ 362 w 1113"/>
                <a:gd name="T39" fmla="*/ 931 h 1024"/>
                <a:gd name="T40" fmla="*/ 396 w 1113"/>
                <a:gd name="T41" fmla="*/ 921 h 1024"/>
                <a:gd name="T42" fmla="*/ 446 w 1113"/>
                <a:gd name="T43" fmla="*/ 917 h 1024"/>
                <a:gd name="T44" fmla="*/ 540 w 1113"/>
                <a:gd name="T45" fmla="*/ 871 h 1024"/>
                <a:gd name="T46" fmla="*/ 596 w 1113"/>
                <a:gd name="T47" fmla="*/ 863 h 1024"/>
                <a:gd name="T48" fmla="*/ 620 w 1113"/>
                <a:gd name="T49" fmla="*/ 935 h 1024"/>
                <a:gd name="T50" fmla="*/ 636 w 1113"/>
                <a:gd name="T51" fmla="*/ 975 h 1024"/>
                <a:gd name="T52" fmla="*/ 724 w 1113"/>
                <a:gd name="T53" fmla="*/ 981 h 1024"/>
                <a:gd name="T54" fmla="*/ 790 w 1113"/>
                <a:gd name="T55" fmla="*/ 951 h 1024"/>
                <a:gd name="T56" fmla="*/ 832 w 1113"/>
                <a:gd name="T57" fmla="*/ 937 h 1024"/>
                <a:gd name="T58" fmla="*/ 868 w 1113"/>
                <a:gd name="T59" fmla="*/ 951 h 1024"/>
                <a:gd name="T60" fmla="*/ 924 w 1113"/>
                <a:gd name="T61" fmla="*/ 941 h 1024"/>
                <a:gd name="T62" fmla="*/ 940 w 1113"/>
                <a:gd name="T63" fmla="*/ 965 h 1024"/>
                <a:gd name="T64" fmla="*/ 984 w 1113"/>
                <a:gd name="T65" fmla="*/ 929 h 1024"/>
                <a:gd name="T66" fmla="*/ 998 w 1113"/>
                <a:gd name="T67" fmla="*/ 907 h 1024"/>
                <a:gd name="T68" fmla="*/ 1008 w 1113"/>
                <a:gd name="T69" fmla="*/ 855 h 1024"/>
                <a:gd name="T70" fmla="*/ 1068 w 1113"/>
                <a:gd name="T71" fmla="*/ 827 h 1024"/>
                <a:gd name="T72" fmla="*/ 1094 w 1113"/>
                <a:gd name="T73" fmla="*/ 749 h 1024"/>
                <a:gd name="T74" fmla="*/ 1112 w 1113"/>
                <a:gd name="T75" fmla="*/ 665 h 1024"/>
                <a:gd name="T76" fmla="*/ 1096 w 1113"/>
                <a:gd name="T77" fmla="*/ 593 h 1024"/>
                <a:gd name="T78" fmla="*/ 1068 w 1113"/>
                <a:gd name="T79" fmla="*/ 599 h 1024"/>
                <a:gd name="T80" fmla="*/ 1074 w 1113"/>
                <a:gd name="T81" fmla="*/ 555 h 1024"/>
                <a:gd name="T82" fmla="*/ 1030 w 1113"/>
                <a:gd name="T83" fmla="*/ 555 h 1024"/>
                <a:gd name="T84" fmla="*/ 1074 w 1113"/>
                <a:gd name="T85" fmla="*/ 541 h 1024"/>
                <a:gd name="T86" fmla="*/ 1000 w 1113"/>
                <a:gd name="T87" fmla="*/ 504 h 1024"/>
                <a:gd name="T88" fmla="*/ 978 w 1113"/>
                <a:gd name="T89" fmla="*/ 448 h 1024"/>
                <a:gd name="T90" fmla="*/ 1006 w 1113"/>
                <a:gd name="T91" fmla="*/ 414 h 1024"/>
                <a:gd name="T92" fmla="*/ 990 w 1113"/>
                <a:gd name="T93" fmla="*/ 406 h 1024"/>
                <a:gd name="T94" fmla="*/ 948 w 1113"/>
                <a:gd name="T95" fmla="*/ 444 h 1024"/>
                <a:gd name="T96" fmla="*/ 910 w 1113"/>
                <a:gd name="T97" fmla="*/ 378 h 1024"/>
                <a:gd name="T98" fmla="*/ 940 w 1113"/>
                <a:gd name="T99" fmla="*/ 320 h 1024"/>
                <a:gd name="T100" fmla="*/ 962 w 1113"/>
                <a:gd name="T101" fmla="*/ 372 h 1024"/>
                <a:gd name="T102" fmla="*/ 992 w 1113"/>
                <a:gd name="T103" fmla="*/ 314 h 1024"/>
                <a:gd name="T104" fmla="*/ 1006 w 1113"/>
                <a:gd name="T105" fmla="*/ 270 h 1024"/>
                <a:gd name="T106" fmla="*/ 1040 w 1113"/>
                <a:gd name="T107" fmla="*/ 232 h 1024"/>
                <a:gd name="T108" fmla="*/ 1042 w 1113"/>
                <a:gd name="T109" fmla="*/ 170 h 1024"/>
                <a:gd name="T110" fmla="*/ 1050 w 1113"/>
                <a:gd name="T111" fmla="*/ 154 h 1024"/>
                <a:gd name="T112" fmla="*/ 1036 w 1113"/>
                <a:gd name="T113" fmla="*/ 90 h 1024"/>
                <a:gd name="T114" fmla="*/ 992 w 1113"/>
                <a:gd name="T115" fmla="*/ 2 h 1024"/>
                <a:gd name="T116" fmla="*/ 932 w 1113"/>
                <a:gd name="T117" fmla="*/ 28 h 1024"/>
                <a:gd name="T118" fmla="*/ 790 w 1113"/>
                <a:gd name="T119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13" h="1024">
                  <a:moveTo>
                    <a:pt x="790" y="0"/>
                  </a:moveTo>
                  <a:lnTo>
                    <a:pt x="732" y="52"/>
                  </a:lnTo>
                  <a:lnTo>
                    <a:pt x="754" y="60"/>
                  </a:lnTo>
                  <a:lnTo>
                    <a:pt x="752" y="110"/>
                  </a:lnTo>
                  <a:lnTo>
                    <a:pt x="760" y="136"/>
                  </a:lnTo>
                  <a:lnTo>
                    <a:pt x="722" y="164"/>
                  </a:lnTo>
                  <a:lnTo>
                    <a:pt x="738" y="216"/>
                  </a:lnTo>
                  <a:lnTo>
                    <a:pt x="776" y="198"/>
                  </a:lnTo>
                  <a:lnTo>
                    <a:pt x="796" y="198"/>
                  </a:lnTo>
                  <a:lnTo>
                    <a:pt x="788" y="224"/>
                  </a:lnTo>
                  <a:lnTo>
                    <a:pt x="774" y="252"/>
                  </a:lnTo>
                  <a:lnTo>
                    <a:pt x="766" y="280"/>
                  </a:lnTo>
                  <a:lnTo>
                    <a:pt x="758" y="302"/>
                  </a:lnTo>
                  <a:lnTo>
                    <a:pt x="742" y="316"/>
                  </a:lnTo>
                  <a:lnTo>
                    <a:pt x="716" y="314"/>
                  </a:lnTo>
                  <a:lnTo>
                    <a:pt x="714" y="342"/>
                  </a:lnTo>
                  <a:lnTo>
                    <a:pt x="728" y="354"/>
                  </a:lnTo>
                  <a:lnTo>
                    <a:pt x="718" y="394"/>
                  </a:lnTo>
                  <a:lnTo>
                    <a:pt x="704" y="404"/>
                  </a:lnTo>
                  <a:lnTo>
                    <a:pt x="672" y="436"/>
                  </a:lnTo>
                  <a:lnTo>
                    <a:pt x="646" y="456"/>
                  </a:lnTo>
                  <a:lnTo>
                    <a:pt x="598" y="462"/>
                  </a:lnTo>
                  <a:lnTo>
                    <a:pt x="518" y="462"/>
                  </a:lnTo>
                  <a:lnTo>
                    <a:pt x="500" y="472"/>
                  </a:lnTo>
                  <a:lnTo>
                    <a:pt x="476" y="486"/>
                  </a:lnTo>
                  <a:lnTo>
                    <a:pt x="456" y="468"/>
                  </a:lnTo>
                  <a:lnTo>
                    <a:pt x="432" y="456"/>
                  </a:lnTo>
                  <a:lnTo>
                    <a:pt x="414" y="448"/>
                  </a:lnTo>
                  <a:lnTo>
                    <a:pt x="392" y="442"/>
                  </a:lnTo>
                  <a:lnTo>
                    <a:pt x="334" y="442"/>
                  </a:lnTo>
                  <a:lnTo>
                    <a:pt x="334" y="420"/>
                  </a:lnTo>
                  <a:lnTo>
                    <a:pt x="322" y="388"/>
                  </a:lnTo>
                  <a:lnTo>
                    <a:pt x="298" y="380"/>
                  </a:lnTo>
                  <a:lnTo>
                    <a:pt x="262" y="372"/>
                  </a:lnTo>
                  <a:lnTo>
                    <a:pt x="250" y="360"/>
                  </a:lnTo>
                  <a:lnTo>
                    <a:pt x="224" y="378"/>
                  </a:lnTo>
                  <a:lnTo>
                    <a:pt x="216" y="414"/>
                  </a:lnTo>
                  <a:lnTo>
                    <a:pt x="172" y="420"/>
                  </a:lnTo>
                  <a:lnTo>
                    <a:pt x="128" y="565"/>
                  </a:lnTo>
                  <a:lnTo>
                    <a:pt x="134" y="571"/>
                  </a:lnTo>
                  <a:lnTo>
                    <a:pt x="102" y="583"/>
                  </a:lnTo>
                  <a:lnTo>
                    <a:pt x="80" y="595"/>
                  </a:lnTo>
                  <a:lnTo>
                    <a:pt x="62" y="607"/>
                  </a:lnTo>
                  <a:lnTo>
                    <a:pt x="38" y="607"/>
                  </a:lnTo>
                  <a:lnTo>
                    <a:pt x="20" y="621"/>
                  </a:lnTo>
                  <a:lnTo>
                    <a:pt x="0" y="639"/>
                  </a:lnTo>
                  <a:lnTo>
                    <a:pt x="12" y="669"/>
                  </a:lnTo>
                  <a:lnTo>
                    <a:pt x="30" y="689"/>
                  </a:lnTo>
                  <a:lnTo>
                    <a:pt x="38" y="699"/>
                  </a:lnTo>
                  <a:lnTo>
                    <a:pt x="22" y="703"/>
                  </a:lnTo>
                  <a:lnTo>
                    <a:pt x="46" y="745"/>
                  </a:lnTo>
                  <a:lnTo>
                    <a:pt x="118" y="745"/>
                  </a:lnTo>
                  <a:lnTo>
                    <a:pt x="150" y="773"/>
                  </a:lnTo>
                  <a:lnTo>
                    <a:pt x="134" y="789"/>
                  </a:lnTo>
                  <a:lnTo>
                    <a:pt x="120" y="795"/>
                  </a:lnTo>
                  <a:lnTo>
                    <a:pt x="118" y="813"/>
                  </a:lnTo>
                  <a:lnTo>
                    <a:pt x="112" y="837"/>
                  </a:lnTo>
                  <a:lnTo>
                    <a:pt x="120" y="857"/>
                  </a:lnTo>
                  <a:lnTo>
                    <a:pt x="138" y="885"/>
                  </a:lnTo>
                  <a:lnTo>
                    <a:pt x="362" y="931"/>
                  </a:lnTo>
                  <a:lnTo>
                    <a:pt x="380" y="927"/>
                  </a:lnTo>
                  <a:lnTo>
                    <a:pt x="388" y="931"/>
                  </a:lnTo>
                  <a:lnTo>
                    <a:pt x="396" y="921"/>
                  </a:lnTo>
                  <a:lnTo>
                    <a:pt x="400" y="909"/>
                  </a:lnTo>
                  <a:lnTo>
                    <a:pt x="412" y="901"/>
                  </a:lnTo>
                  <a:lnTo>
                    <a:pt x="446" y="917"/>
                  </a:lnTo>
                  <a:lnTo>
                    <a:pt x="488" y="881"/>
                  </a:lnTo>
                  <a:lnTo>
                    <a:pt x="514" y="847"/>
                  </a:lnTo>
                  <a:lnTo>
                    <a:pt x="540" y="871"/>
                  </a:lnTo>
                  <a:lnTo>
                    <a:pt x="552" y="869"/>
                  </a:lnTo>
                  <a:lnTo>
                    <a:pt x="566" y="877"/>
                  </a:lnTo>
                  <a:lnTo>
                    <a:pt x="596" y="863"/>
                  </a:lnTo>
                  <a:lnTo>
                    <a:pt x="612" y="879"/>
                  </a:lnTo>
                  <a:lnTo>
                    <a:pt x="620" y="899"/>
                  </a:lnTo>
                  <a:lnTo>
                    <a:pt x="620" y="935"/>
                  </a:lnTo>
                  <a:lnTo>
                    <a:pt x="616" y="961"/>
                  </a:lnTo>
                  <a:lnTo>
                    <a:pt x="616" y="985"/>
                  </a:lnTo>
                  <a:lnTo>
                    <a:pt x="636" y="975"/>
                  </a:lnTo>
                  <a:lnTo>
                    <a:pt x="640" y="967"/>
                  </a:lnTo>
                  <a:lnTo>
                    <a:pt x="694" y="1023"/>
                  </a:lnTo>
                  <a:lnTo>
                    <a:pt x="724" y="981"/>
                  </a:lnTo>
                  <a:lnTo>
                    <a:pt x="742" y="975"/>
                  </a:lnTo>
                  <a:lnTo>
                    <a:pt x="770" y="963"/>
                  </a:lnTo>
                  <a:lnTo>
                    <a:pt x="790" y="951"/>
                  </a:lnTo>
                  <a:lnTo>
                    <a:pt x="806" y="951"/>
                  </a:lnTo>
                  <a:lnTo>
                    <a:pt x="826" y="937"/>
                  </a:lnTo>
                  <a:lnTo>
                    <a:pt x="832" y="937"/>
                  </a:lnTo>
                  <a:lnTo>
                    <a:pt x="834" y="943"/>
                  </a:lnTo>
                  <a:lnTo>
                    <a:pt x="852" y="951"/>
                  </a:lnTo>
                  <a:lnTo>
                    <a:pt x="868" y="951"/>
                  </a:lnTo>
                  <a:lnTo>
                    <a:pt x="880" y="949"/>
                  </a:lnTo>
                  <a:lnTo>
                    <a:pt x="898" y="941"/>
                  </a:lnTo>
                  <a:lnTo>
                    <a:pt x="924" y="941"/>
                  </a:lnTo>
                  <a:lnTo>
                    <a:pt x="924" y="959"/>
                  </a:lnTo>
                  <a:lnTo>
                    <a:pt x="930" y="965"/>
                  </a:lnTo>
                  <a:lnTo>
                    <a:pt x="940" y="965"/>
                  </a:lnTo>
                  <a:lnTo>
                    <a:pt x="950" y="955"/>
                  </a:lnTo>
                  <a:lnTo>
                    <a:pt x="962" y="937"/>
                  </a:lnTo>
                  <a:lnTo>
                    <a:pt x="984" y="929"/>
                  </a:lnTo>
                  <a:lnTo>
                    <a:pt x="992" y="927"/>
                  </a:lnTo>
                  <a:lnTo>
                    <a:pt x="1000" y="921"/>
                  </a:lnTo>
                  <a:lnTo>
                    <a:pt x="998" y="907"/>
                  </a:lnTo>
                  <a:lnTo>
                    <a:pt x="1008" y="891"/>
                  </a:lnTo>
                  <a:lnTo>
                    <a:pt x="1000" y="877"/>
                  </a:lnTo>
                  <a:lnTo>
                    <a:pt x="1008" y="855"/>
                  </a:lnTo>
                  <a:lnTo>
                    <a:pt x="1022" y="853"/>
                  </a:lnTo>
                  <a:lnTo>
                    <a:pt x="1044" y="847"/>
                  </a:lnTo>
                  <a:lnTo>
                    <a:pt x="1068" y="827"/>
                  </a:lnTo>
                  <a:lnTo>
                    <a:pt x="1074" y="813"/>
                  </a:lnTo>
                  <a:lnTo>
                    <a:pt x="1082" y="789"/>
                  </a:lnTo>
                  <a:lnTo>
                    <a:pt x="1094" y="749"/>
                  </a:lnTo>
                  <a:lnTo>
                    <a:pt x="1098" y="725"/>
                  </a:lnTo>
                  <a:lnTo>
                    <a:pt x="1102" y="703"/>
                  </a:lnTo>
                  <a:lnTo>
                    <a:pt x="1112" y="665"/>
                  </a:lnTo>
                  <a:lnTo>
                    <a:pt x="1102" y="643"/>
                  </a:lnTo>
                  <a:lnTo>
                    <a:pt x="1102" y="613"/>
                  </a:lnTo>
                  <a:lnTo>
                    <a:pt x="1096" y="593"/>
                  </a:lnTo>
                  <a:lnTo>
                    <a:pt x="1080" y="585"/>
                  </a:lnTo>
                  <a:lnTo>
                    <a:pt x="1080" y="601"/>
                  </a:lnTo>
                  <a:lnTo>
                    <a:pt x="1068" y="599"/>
                  </a:lnTo>
                  <a:lnTo>
                    <a:pt x="1068" y="585"/>
                  </a:lnTo>
                  <a:lnTo>
                    <a:pt x="1074" y="569"/>
                  </a:lnTo>
                  <a:lnTo>
                    <a:pt x="1074" y="555"/>
                  </a:lnTo>
                  <a:lnTo>
                    <a:pt x="1058" y="563"/>
                  </a:lnTo>
                  <a:lnTo>
                    <a:pt x="1036" y="563"/>
                  </a:lnTo>
                  <a:lnTo>
                    <a:pt x="1030" y="555"/>
                  </a:lnTo>
                  <a:lnTo>
                    <a:pt x="1042" y="553"/>
                  </a:lnTo>
                  <a:lnTo>
                    <a:pt x="1054" y="541"/>
                  </a:lnTo>
                  <a:lnTo>
                    <a:pt x="1074" y="541"/>
                  </a:lnTo>
                  <a:lnTo>
                    <a:pt x="1056" y="525"/>
                  </a:lnTo>
                  <a:lnTo>
                    <a:pt x="1026" y="517"/>
                  </a:lnTo>
                  <a:lnTo>
                    <a:pt x="1000" y="504"/>
                  </a:lnTo>
                  <a:lnTo>
                    <a:pt x="988" y="488"/>
                  </a:lnTo>
                  <a:lnTo>
                    <a:pt x="978" y="478"/>
                  </a:lnTo>
                  <a:lnTo>
                    <a:pt x="978" y="448"/>
                  </a:lnTo>
                  <a:lnTo>
                    <a:pt x="986" y="438"/>
                  </a:lnTo>
                  <a:lnTo>
                    <a:pt x="992" y="428"/>
                  </a:lnTo>
                  <a:lnTo>
                    <a:pt x="1006" y="414"/>
                  </a:lnTo>
                  <a:lnTo>
                    <a:pt x="1008" y="398"/>
                  </a:lnTo>
                  <a:lnTo>
                    <a:pt x="1000" y="396"/>
                  </a:lnTo>
                  <a:lnTo>
                    <a:pt x="990" y="406"/>
                  </a:lnTo>
                  <a:lnTo>
                    <a:pt x="956" y="412"/>
                  </a:lnTo>
                  <a:lnTo>
                    <a:pt x="954" y="428"/>
                  </a:lnTo>
                  <a:lnTo>
                    <a:pt x="948" y="444"/>
                  </a:lnTo>
                  <a:lnTo>
                    <a:pt x="908" y="420"/>
                  </a:lnTo>
                  <a:lnTo>
                    <a:pt x="902" y="394"/>
                  </a:lnTo>
                  <a:lnTo>
                    <a:pt x="910" y="378"/>
                  </a:lnTo>
                  <a:lnTo>
                    <a:pt x="916" y="352"/>
                  </a:lnTo>
                  <a:lnTo>
                    <a:pt x="926" y="334"/>
                  </a:lnTo>
                  <a:lnTo>
                    <a:pt x="940" y="320"/>
                  </a:lnTo>
                  <a:lnTo>
                    <a:pt x="954" y="336"/>
                  </a:lnTo>
                  <a:lnTo>
                    <a:pt x="954" y="358"/>
                  </a:lnTo>
                  <a:lnTo>
                    <a:pt x="962" y="372"/>
                  </a:lnTo>
                  <a:lnTo>
                    <a:pt x="964" y="382"/>
                  </a:lnTo>
                  <a:lnTo>
                    <a:pt x="992" y="336"/>
                  </a:lnTo>
                  <a:lnTo>
                    <a:pt x="992" y="314"/>
                  </a:lnTo>
                  <a:lnTo>
                    <a:pt x="1000" y="310"/>
                  </a:lnTo>
                  <a:lnTo>
                    <a:pt x="1000" y="296"/>
                  </a:lnTo>
                  <a:lnTo>
                    <a:pt x="1006" y="270"/>
                  </a:lnTo>
                  <a:lnTo>
                    <a:pt x="1002" y="252"/>
                  </a:lnTo>
                  <a:lnTo>
                    <a:pt x="1010" y="242"/>
                  </a:lnTo>
                  <a:lnTo>
                    <a:pt x="1040" y="232"/>
                  </a:lnTo>
                  <a:lnTo>
                    <a:pt x="1014" y="218"/>
                  </a:lnTo>
                  <a:lnTo>
                    <a:pt x="1030" y="198"/>
                  </a:lnTo>
                  <a:lnTo>
                    <a:pt x="1042" y="170"/>
                  </a:lnTo>
                  <a:lnTo>
                    <a:pt x="1058" y="178"/>
                  </a:lnTo>
                  <a:lnTo>
                    <a:pt x="1060" y="166"/>
                  </a:lnTo>
                  <a:lnTo>
                    <a:pt x="1050" y="154"/>
                  </a:lnTo>
                  <a:lnTo>
                    <a:pt x="1022" y="120"/>
                  </a:lnTo>
                  <a:lnTo>
                    <a:pt x="1016" y="106"/>
                  </a:lnTo>
                  <a:lnTo>
                    <a:pt x="1036" y="90"/>
                  </a:lnTo>
                  <a:lnTo>
                    <a:pt x="1030" y="30"/>
                  </a:lnTo>
                  <a:lnTo>
                    <a:pt x="1006" y="2"/>
                  </a:lnTo>
                  <a:lnTo>
                    <a:pt x="992" y="2"/>
                  </a:lnTo>
                  <a:lnTo>
                    <a:pt x="986" y="44"/>
                  </a:lnTo>
                  <a:lnTo>
                    <a:pt x="962" y="54"/>
                  </a:lnTo>
                  <a:lnTo>
                    <a:pt x="932" y="28"/>
                  </a:lnTo>
                  <a:lnTo>
                    <a:pt x="872" y="54"/>
                  </a:lnTo>
                  <a:lnTo>
                    <a:pt x="834" y="14"/>
                  </a:lnTo>
                  <a:lnTo>
                    <a:pt x="790" y="0"/>
                  </a:lnTo>
                </a:path>
              </a:pathLst>
            </a:custGeom>
            <a:gradFill rotWithShape="0">
              <a:gsLst>
                <a:gs pos="0">
                  <a:srgbClr val="1E569C"/>
                </a:gs>
                <a:gs pos="100000">
                  <a:srgbClr val="1E569C">
                    <a:gamma/>
                    <a:tint val="30196"/>
                    <a:invGamma/>
                  </a:srgbClr>
                </a:gs>
              </a:gsLst>
              <a:lin ang="2700000" scaled="1"/>
            </a:gradFill>
            <a:ln w="12700" cap="rnd" cmpd="sng">
              <a:solidFill>
                <a:srgbClr val="1E569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3038" name="Freeform 30"/>
            <p:cNvSpPr>
              <a:spLocks/>
            </p:cNvSpPr>
            <p:nvPr/>
          </p:nvSpPr>
          <p:spPr bwMode="auto">
            <a:xfrm>
              <a:off x="3212" y="1037"/>
              <a:ext cx="107" cy="92"/>
            </a:xfrm>
            <a:custGeom>
              <a:avLst/>
              <a:gdLst>
                <a:gd name="T0" fmla="*/ 0 w 107"/>
                <a:gd name="T1" fmla="*/ 0 h 92"/>
                <a:gd name="T2" fmla="*/ 0 w 107"/>
                <a:gd name="T3" fmla="*/ 12 h 92"/>
                <a:gd name="T4" fmla="*/ 10 w 107"/>
                <a:gd name="T5" fmla="*/ 22 h 92"/>
                <a:gd name="T6" fmla="*/ 30 w 107"/>
                <a:gd name="T7" fmla="*/ 30 h 92"/>
                <a:gd name="T8" fmla="*/ 42 w 107"/>
                <a:gd name="T9" fmla="*/ 42 h 92"/>
                <a:gd name="T10" fmla="*/ 58 w 107"/>
                <a:gd name="T11" fmla="*/ 59 h 92"/>
                <a:gd name="T12" fmla="*/ 68 w 107"/>
                <a:gd name="T13" fmla="*/ 63 h 92"/>
                <a:gd name="T14" fmla="*/ 90 w 107"/>
                <a:gd name="T15" fmla="*/ 83 h 92"/>
                <a:gd name="T16" fmla="*/ 104 w 107"/>
                <a:gd name="T17" fmla="*/ 91 h 92"/>
                <a:gd name="T18" fmla="*/ 102 w 107"/>
                <a:gd name="T19" fmla="*/ 87 h 92"/>
                <a:gd name="T20" fmla="*/ 106 w 107"/>
                <a:gd name="T21" fmla="*/ 83 h 92"/>
                <a:gd name="T22" fmla="*/ 90 w 107"/>
                <a:gd name="T23" fmla="*/ 75 h 92"/>
                <a:gd name="T24" fmla="*/ 86 w 107"/>
                <a:gd name="T25" fmla="*/ 69 h 92"/>
                <a:gd name="T26" fmla="*/ 100 w 107"/>
                <a:gd name="T27" fmla="*/ 65 h 92"/>
                <a:gd name="T28" fmla="*/ 86 w 107"/>
                <a:gd name="T29" fmla="*/ 57 h 92"/>
                <a:gd name="T30" fmla="*/ 74 w 107"/>
                <a:gd name="T31" fmla="*/ 49 h 92"/>
                <a:gd name="T32" fmla="*/ 52 w 107"/>
                <a:gd name="T33" fmla="*/ 36 h 92"/>
                <a:gd name="T34" fmla="*/ 40 w 107"/>
                <a:gd name="T35" fmla="*/ 20 h 92"/>
                <a:gd name="T36" fmla="*/ 20 w 107"/>
                <a:gd name="T37" fmla="*/ 8 h 92"/>
                <a:gd name="T38" fmla="*/ 0 w 107"/>
                <a:gd name="T39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7" h="92">
                  <a:moveTo>
                    <a:pt x="0" y="0"/>
                  </a:moveTo>
                  <a:lnTo>
                    <a:pt x="0" y="12"/>
                  </a:lnTo>
                  <a:lnTo>
                    <a:pt x="10" y="22"/>
                  </a:lnTo>
                  <a:lnTo>
                    <a:pt x="30" y="30"/>
                  </a:lnTo>
                  <a:lnTo>
                    <a:pt x="42" y="42"/>
                  </a:lnTo>
                  <a:lnTo>
                    <a:pt x="58" y="59"/>
                  </a:lnTo>
                  <a:lnTo>
                    <a:pt x="68" y="63"/>
                  </a:lnTo>
                  <a:lnTo>
                    <a:pt x="90" y="83"/>
                  </a:lnTo>
                  <a:lnTo>
                    <a:pt x="104" y="91"/>
                  </a:lnTo>
                  <a:lnTo>
                    <a:pt x="102" y="87"/>
                  </a:lnTo>
                  <a:lnTo>
                    <a:pt x="106" y="83"/>
                  </a:lnTo>
                  <a:lnTo>
                    <a:pt x="90" y="75"/>
                  </a:lnTo>
                  <a:lnTo>
                    <a:pt x="86" y="69"/>
                  </a:lnTo>
                  <a:lnTo>
                    <a:pt x="100" y="65"/>
                  </a:lnTo>
                  <a:lnTo>
                    <a:pt x="86" y="57"/>
                  </a:lnTo>
                  <a:lnTo>
                    <a:pt x="74" y="49"/>
                  </a:lnTo>
                  <a:lnTo>
                    <a:pt x="52" y="36"/>
                  </a:lnTo>
                  <a:lnTo>
                    <a:pt x="40" y="20"/>
                  </a:lnTo>
                  <a:lnTo>
                    <a:pt x="20" y="8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1E569C"/>
                </a:gs>
                <a:gs pos="100000">
                  <a:srgbClr val="1E569C">
                    <a:gamma/>
                    <a:tint val="30196"/>
                    <a:invGamma/>
                  </a:srgbClr>
                </a:gs>
              </a:gsLst>
              <a:lin ang="2700000" scaled="1"/>
            </a:gradFill>
            <a:ln w="12700" cap="rnd" cmpd="sng">
              <a:solidFill>
                <a:srgbClr val="1E569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3039" name="Freeform 31"/>
            <p:cNvSpPr>
              <a:spLocks/>
            </p:cNvSpPr>
            <p:nvPr/>
          </p:nvSpPr>
          <p:spPr bwMode="auto">
            <a:xfrm>
              <a:off x="3357" y="1949"/>
              <a:ext cx="51" cy="124"/>
            </a:xfrm>
            <a:custGeom>
              <a:avLst/>
              <a:gdLst>
                <a:gd name="T0" fmla="*/ 22 w 51"/>
                <a:gd name="T1" fmla="*/ 0 h 124"/>
                <a:gd name="T2" fmla="*/ 8 w 51"/>
                <a:gd name="T3" fmla="*/ 8 h 124"/>
                <a:gd name="T4" fmla="*/ 0 w 51"/>
                <a:gd name="T5" fmla="*/ 24 h 124"/>
                <a:gd name="T6" fmla="*/ 0 w 51"/>
                <a:gd name="T7" fmla="*/ 44 h 124"/>
                <a:gd name="T8" fmla="*/ 0 w 51"/>
                <a:gd name="T9" fmla="*/ 71 h 124"/>
                <a:gd name="T10" fmla="*/ 4 w 51"/>
                <a:gd name="T11" fmla="*/ 93 h 124"/>
                <a:gd name="T12" fmla="*/ 14 w 51"/>
                <a:gd name="T13" fmla="*/ 103 h 124"/>
                <a:gd name="T14" fmla="*/ 22 w 51"/>
                <a:gd name="T15" fmla="*/ 109 h 124"/>
                <a:gd name="T16" fmla="*/ 28 w 51"/>
                <a:gd name="T17" fmla="*/ 119 h 124"/>
                <a:gd name="T18" fmla="*/ 40 w 51"/>
                <a:gd name="T19" fmla="*/ 123 h 124"/>
                <a:gd name="T20" fmla="*/ 44 w 51"/>
                <a:gd name="T21" fmla="*/ 117 h 124"/>
                <a:gd name="T22" fmla="*/ 36 w 51"/>
                <a:gd name="T23" fmla="*/ 107 h 124"/>
                <a:gd name="T24" fmla="*/ 36 w 51"/>
                <a:gd name="T25" fmla="*/ 99 h 124"/>
                <a:gd name="T26" fmla="*/ 46 w 51"/>
                <a:gd name="T27" fmla="*/ 89 h 124"/>
                <a:gd name="T28" fmla="*/ 50 w 51"/>
                <a:gd name="T29" fmla="*/ 79 h 124"/>
                <a:gd name="T30" fmla="*/ 46 w 51"/>
                <a:gd name="T31" fmla="*/ 65 h 124"/>
                <a:gd name="T32" fmla="*/ 42 w 51"/>
                <a:gd name="T33" fmla="*/ 58 h 124"/>
                <a:gd name="T34" fmla="*/ 42 w 51"/>
                <a:gd name="T35" fmla="*/ 42 h 124"/>
                <a:gd name="T36" fmla="*/ 34 w 51"/>
                <a:gd name="T37" fmla="*/ 38 h 124"/>
                <a:gd name="T38" fmla="*/ 32 w 51"/>
                <a:gd name="T39" fmla="*/ 32 h 124"/>
                <a:gd name="T40" fmla="*/ 38 w 51"/>
                <a:gd name="T41" fmla="*/ 32 h 124"/>
                <a:gd name="T42" fmla="*/ 38 w 51"/>
                <a:gd name="T43" fmla="*/ 20 h 124"/>
                <a:gd name="T44" fmla="*/ 34 w 51"/>
                <a:gd name="T45" fmla="*/ 14 h 124"/>
                <a:gd name="T46" fmla="*/ 22 w 51"/>
                <a:gd name="T47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1" h="124">
                  <a:moveTo>
                    <a:pt x="22" y="0"/>
                  </a:moveTo>
                  <a:lnTo>
                    <a:pt x="8" y="8"/>
                  </a:lnTo>
                  <a:lnTo>
                    <a:pt x="0" y="24"/>
                  </a:lnTo>
                  <a:lnTo>
                    <a:pt x="0" y="44"/>
                  </a:lnTo>
                  <a:lnTo>
                    <a:pt x="0" y="71"/>
                  </a:lnTo>
                  <a:lnTo>
                    <a:pt x="4" y="93"/>
                  </a:lnTo>
                  <a:lnTo>
                    <a:pt x="14" y="103"/>
                  </a:lnTo>
                  <a:lnTo>
                    <a:pt x="22" y="109"/>
                  </a:lnTo>
                  <a:lnTo>
                    <a:pt x="28" y="119"/>
                  </a:lnTo>
                  <a:lnTo>
                    <a:pt x="40" y="123"/>
                  </a:lnTo>
                  <a:lnTo>
                    <a:pt x="44" y="117"/>
                  </a:lnTo>
                  <a:lnTo>
                    <a:pt x="36" y="107"/>
                  </a:lnTo>
                  <a:lnTo>
                    <a:pt x="36" y="99"/>
                  </a:lnTo>
                  <a:lnTo>
                    <a:pt x="46" y="89"/>
                  </a:lnTo>
                  <a:lnTo>
                    <a:pt x="50" y="79"/>
                  </a:lnTo>
                  <a:lnTo>
                    <a:pt x="46" y="65"/>
                  </a:lnTo>
                  <a:lnTo>
                    <a:pt x="42" y="58"/>
                  </a:lnTo>
                  <a:lnTo>
                    <a:pt x="42" y="42"/>
                  </a:lnTo>
                  <a:lnTo>
                    <a:pt x="34" y="38"/>
                  </a:lnTo>
                  <a:lnTo>
                    <a:pt x="32" y="32"/>
                  </a:lnTo>
                  <a:lnTo>
                    <a:pt x="38" y="32"/>
                  </a:lnTo>
                  <a:lnTo>
                    <a:pt x="38" y="20"/>
                  </a:lnTo>
                  <a:lnTo>
                    <a:pt x="34" y="14"/>
                  </a:lnTo>
                  <a:lnTo>
                    <a:pt x="22" y="0"/>
                  </a:lnTo>
                </a:path>
              </a:pathLst>
            </a:custGeom>
            <a:gradFill rotWithShape="0">
              <a:gsLst>
                <a:gs pos="0">
                  <a:srgbClr val="1E569C"/>
                </a:gs>
                <a:gs pos="100000">
                  <a:srgbClr val="1E569C">
                    <a:gamma/>
                    <a:tint val="30196"/>
                    <a:invGamma/>
                  </a:srgbClr>
                </a:gs>
              </a:gsLst>
              <a:lin ang="2700000" scaled="1"/>
            </a:gradFill>
            <a:ln w="12700" cap="rnd" cmpd="sng">
              <a:solidFill>
                <a:srgbClr val="1E569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3040" name="Freeform 32"/>
            <p:cNvSpPr>
              <a:spLocks/>
            </p:cNvSpPr>
            <p:nvPr/>
          </p:nvSpPr>
          <p:spPr bwMode="auto">
            <a:xfrm>
              <a:off x="3129" y="2220"/>
              <a:ext cx="72" cy="83"/>
            </a:xfrm>
            <a:custGeom>
              <a:avLst/>
              <a:gdLst>
                <a:gd name="T0" fmla="*/ 57 w 72"/>
                <a:gd name="T1" fmla="*/ 2 h 83"/>
                <a:gd name="T2" fmla="*/ 49 w 72"/>
                <a:gd name="T3" fmla="*/ 10 h 83"/>
                <a:gd name="T4" fmla="*/ 32 w 72"/>
                <a:gd name="T5" fmla="*/ 16 h 83"/>
                <a:gd name="T6" fmla="*/ 18 w 72"/>
                <a:gd name="T7" fmla="*/ 18 h 83"/>
                <a:gd name="T8" fmla="*/ 10 w 72"/>
                <a:gd name="T9" fmla="*/ 26 h 83"/>
                <a:gd name="T10" fmla="*/ 6 w 72"/>
                <a:gd name="T11" fmla="*/ 32 h 83"/>
                <a:gd name="T12" fmla="*/ 0 w 72"/>
                <a:gd name="T13" fmla="*/ 46 h 83"/>
                <a:gd name="T14" fmla="*/ 2 w 72"/>
                <a:gd name="T15" fmla="*/ 52 h 83"/>
                <a:gd name="T16" fmla="*/ 12 w 72"/>
                <a:gd name="T17" fmla="*/ 64 h 83"/>
                <a:gd name="T18" fmla="*/ 24 w 72"/>
                <a:gd name="T19" fmla="*/ 72 h 83"/>
                <a:gd name="T20" fmla="*/ 34 w 72"/>
                <a:gd name="T21" fmla="*/ 82 h 83"/>
                <a:gd name="T22" fmla="*/ 43 w 72"/>
                <a:gd name="T23" fmla="*/ 78 h 83"/>
                <a:gd name="T24" fmla="*/ 53 w 72"/>
                <a:gd name="T25" fmla="*/ 70 h 83"/>
                <a:gd name="T26" fmla="*/ 57 w 72"/>
                <a:gd name="T27" fmla="*/ 64 h 83"/>
                <a:gd name="T28" fmla="*/ 63 w 72"/>
                <a:gd name="T29" fmla="*/ 52 h 83"/>
                <a:gd name="T30" fmla="*/ 67 w 72"/>
                <a:gd name="T31" fmla="*/ 38 h 83"/>
                <a:gd name="T32" fmla="*/ 65 w 72"/>
                <a:gd name="T33" fmla="*/ 32 h 83"/>
                <a:gd name="T34" fmla="*/ 71 w 72"/>
                <a:gd name="T35" fmla="*/ 26 h 83"/>
                <a:gd name="T36" fmla="*/ 71 w 72"/>
                <a:gd name="T37" fmla="*/ 16 h 83"/>
                <a:gd name="T38" fmla="*/ 67 w 72"/>
                <a:gd name="T39" fmla="*/ 4 h 83"/>
                <a:gd name="T40" fmla="*/ 65 w 72"/>
                <a:gd name="T41" fmla="*/ 0 h 83"/>
                <a:gd name="T42" fmla="*/ 57 w 72"/>
                <a:gd name="T43" fmla="*/ 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2" h="83">
                  <a:moveTo>
                    <a:pt x="57" y="2"/>
                  </a:moveTo>
                  <a:lnTo>
                    <a:pt x="49" y="10"/>
                  </a:lnTo>
                  <a:lnTo>
                    <a:pt x="32" y="16"/>
                  </a:lnTo>
                  <a:lnTo>
                    <a:pt x="18" y="18"/>
                  </a:lnTo>
                  <a:lnTo>
                    <a:pt x="10" y="26"/>
                  </a:lnTo>
                  <a:lnTo>
                    <a:pt x="6" y="32"/>
                  </a:lnTo>
                  <a:lnTo>
                    <a:pt x="0" y="46"/>
                  </a:lnTo>
                  <a:lnTo>
                    <a:pt x="2" y="52"/>
                  </a:lnTo>
                  <a:lnTo>
                    <a:pt x="12" y="64"/>
                  </a:lnTo>
                  <a:lnTo>
                    <a:pt x="24" y="72"/>
                  </a:lnTo>
                  <a:lnTo>
                    <a:pt x="34" y="82"/>
                  </a:lnTo>
                  <a:lnTo>
                    <a:pt x="43" y="78"/>
                  </a:lnTo>
                  <a:lnTo>
                    <a:pt x="53" y="70"/>
                  </a:lnTo>
                  <a:lnTo>
                    <a:pt x="57" y="64"/>
                  </a:lnTo>
                  <a:lnTo>
                    <a:pt x="63" y="52"/>
                  </a:lnTo>
                  <a:lnTo>
                    <a:pt x="67" y="38"/>
                  </a:lnTo>
                  <a:lnTo>
                    <a:pt x="65" y="32"/>
                  </a:lnTo>
                  <a:lnTo>
                    <a:pt x="71" y="26"/>
                  </a:lnTo>
                  <a:lnTo>
                    <a:pt x="71" y="16"/>
                  </a:lnTo>
                  <a:lnTo>
                    <a:pt x="67" y="4"/>
                  </a:lnTo>
                  <a:lnTo>
                    <a:pt x="65" y="0"/>
                  </a:lnTo>
                  <a:lnTo>
                    <a:pt x="57" y="2"/>
                  </a:lnTo>
                </a:path>
              </a:pathLst>
            </a:custGeom>
            <a:gradFill rotWithShape="0">
              <a:gsLst>
                <a:gs pos="0">
                  <a:srgbClr val="1E569C"/>
                </a:gs>
                <a:gs pos="100000">
                  <a:srgbClr val="1E569C">
                    <a:gamma/>
                    <a:tint val="30196"/>
                    <a:invGamma/>
                  </a:srgbClr>
                </a:gs>
              </a:gsLst>
              <a:lin ang="2700000" scaled="1"/>
            </a:gradFill>
            <a:ln w="12700" cap="rnd" cmpd="sng">
              <a:solidFill>
                <a:srgbClr val="1E569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3041" name="Freeform 33"/>
            <p:cNvSpPr>
              <a:spLocks/>
            </p:cNvSpPr>
            <p:nvPr/>
          </p:nvSpPr>
          <p:spPr bwMode="auto">
            <a:xfrm>
              <a:off x="2945" y="2189"/>
              <a:ext cx="268" cy="405"/>
            </a:xfrm>
            <a:custGeom>
              <a:avLst/>
              <a:gdLst>
                <a:gd name="T0" fmla="*/ 159 w 268"/>
                <a:gd name="T1" fmla="*/ 10 h 405"/>
                <a:gd name="T2" fmla="*/ 147 w 268"/>
                <a:gd name="T3" fmla="*/ 14 h 405"/>
                <a:gd name="T4" fmla="*/ 130 w 268"/>
                <a:gd name="T5" fmla="*/ 14 h 405"/>
                <a:gd name="T6" fmla="*/ 112 w 268"/>
                <a:gd name="T7" fmla="*/ 6 h 405"/>
                <a:gd name="T8" fmla="*/ 112 w 268"/>
                <a:gd name="T9" fmla="*/ 0 h 405"/>
                <a:gd name="T10" fmla="*/ 104 w 268"/>
                <a:gd name="T11" fmla="*/ 0 h 405"/>
                <a:gd name="T12" fmla="*/ 82 w 268"/>
                <a:gd name="T13" fmla="*/ 14 h 405"/>
                <a:gd name="T14" fmla="*/ 68 w 268"/>
                <a:gd name="T15" fmla="*/ 14 h 405"/>
                <a:gd name="T16" fmla="*/ 38 w 268"/>
                <a:gd name="T17" fmla="*/ 30 h 405"/>
                <a:gd name="T18" fmla="*/ 0 w 268"/>
                <a:gd name="T19" fmla="*/ 46 h 405"/>
                <a:gd name="T20" fmla="*/ 14 w 268"/>
                <a:gd name="T21" fmla="*/ 62 h 405"/>
                <a:gd name="T22" fmla="*/ 46 w 268"/>
                <a:gd name="T23" fmla="*/ 76 h 405"/>
                <a:gd name="T24" fmla="*/ 46 w 268"/>
                <a:gd name="T25" fmla="*/ 82 h 405"/>
                <a:gd name="T26" fmla="*/ 60 w 268"/>
                <a:gd name="T27" fmla="*/ 84 h 405"/>
                <a:gd name="T28" fmla="*/ 68 w 268"/>
                <a:gd name="T29" fmla="*/ 76 h 405"/>
                <a:gd name="T30" fmla="*/ 82 w 268"/>
                <a:gd name="T31" fmla="*/ 92 h 405"/>
                <a:gd name="T32" fmla="*/ 88 w 268"/>
                <a:gd name="T33" fmla="*/ 92 h 405"/>
                <a:gd name="T34" fmla="*/ 74 w 268"/>
                <a:gd name="T35" fmla="*/ 104 h 405"/>
                <a:gd name="T36" fmla="*/ 82 w 268"/>
                <a:gd name="T37" fmla="*/ 128 h 405"/>
                <a:gd name="T38" fmla="*/ 102 w 268"/>
                <a:gd name="T39" fmla="*/ 134 h 405"/>
                <a:gd name="T40" fmla="*/ 132 w 268"/>
                <a:gd name="T41" fmla="*/ 146 h 405"/>
                <a:gd name="T42" fmla="*/ 153 w 268"/>
                <a:gd name="T43" fmla="*/ 166 h 405"/>
                <a:gd name="T44" fmla="*/ 173 w 268"/>
                <a:gd name="T45" fmla="*/ 174 h 405"/>
                <a:gd name="T46" fmla="*/ 179 w 268"/>
                <a:gd name="T47" fmla="*/ 180 h 405"/>
                <a:gd name="T48" fmla="*/ 193 w 268"/>
                <a:gd name="T49" fmla="*/ 208 h 405"/>
                <a:gd name="T50" fmla="*/ 197 w 268"/>
                <a:gd name="T51" fmla="*/ 216 h 405"/>
                <a:gd name="T52" fmla="*/ 207 w 268"/>
                <a:gd name="T53" fmla="*/ 228 h 405"/>
                <a:gd name="T54" fmla="*/ 215 w 268"/>
                <a:gd name="T55" fmla="*/ 242 h 405"/>
                <a:gd name="T56" fmla="*/ 219 w 268"/>
                <a:gd name="T57" fmla="*/ 248 h 405"/>
                <a:gd name="T58" fmla="*/ 211 w 268"/>
                <a:gd name="T59" fmla="*/ 268 h 405"/>
                <a:gd name="T60" fmla="*/ 197 w 268"/>
                <a:gd name="T61" fmla="*/ 290 h 405"/>
                <a:gd name="T62" fmla="*/ 179 w 268"/>
                <a:gd name="T63" fmla="*/ 302 h 405"/>
                <a:gd name="T64" fmla="*/ 183 w 268"/>
                <a:gd name="T65" fmla="*/ 310 h 405"/>
                <a:gd name="T66" fmla="*/ 187 w 268"/>
                <a:gd name="T67" fmla="*/ 314 h 405"/>
                <a:gd name="T68" fmla="*/ 187 w 268"/>
                <a:gd name="T69" fmla="*/ 324 h 405"/>
                <a:gd name="T70" fmla="*/ 173 w 268"/>
                <a:gd name="T71" fmla="*/ 334 h 405"/>
                <a:gd name="T72" fmla="*/ 167 w 268"/>
                <a:gd name="T73" fmla="*/ 346 h 405"/>
                <a:gd name="T74" fmla="*/ 167 w 268"/>
                <a:gd name="T75" fmla="*/ 354 h 405"/>
                <a:gd name="T76" fmla="*/ 175 w 268"/>
                <a:gd name="T77" fmla="*/ 352 h 405"/>
                <a:gd name="T78" fmla="*/ 167 w 268"/>
                <a:gd name="T79" fmla="*/ 366 h 405"/>
                <a:gd name="T80" fmla="*/ 173 w 268"/>
                <a:gd name="T81" fmla="*/ 404 h 405"/>
                <a:gd name="T82" fmla="*/ 183 w 268"/>
                <a:gd name="T83" fmla="*/ 402 h 405"/>
                <a:gd name="T84" fmla="*/ 205 w 268"/>
                <a:gd name="T85" fmla="*/ 372 h 405"/>
                <a:gd name="T86" fmla="*/ 211 w 268"/>
                <a:gd name="T87" fmla="*/ 332 h 405"/>
                <a:gd name="T88" fmla="*/ 255 w 268"/>
                <a:gd name="T89" fmla="*/ 312 h 405"/>
                <a:gd name="T90" fmla="*/ 265 w 268"/>
                <a:gd name="T91" fmla="*/ 288 h 405"/>
                <a:gd name="T92" fmla="*/ 267 w 268"/>
                <a:gd name="T93" fmla="*/ 256 h 405"/>
                <a:gd name="T94" fmla="*/ 261 w 268"/>
                <a:gd name="T95" fmla="*/ 246 h 405"/>
                <a:gd name="T96" fmla="*/ 265 w 268"/>
                <a:gd name="T97" fmla="*/ 240 h 405"/>
                <a:gd name="T98" fmla="*/ 247 w 268"/>
                <a:gd name="T99" fmla="*/ 210 h 405"/>
                <a:gd name="T100" fmla="*/ 231 w 268"/>
                <a:gd name="T101" fmla="*/ 194 h 405"/>
                <a:gd name="T102" fmla="*/ 227 w 268"/>
                <a:gd name="T103" fmla="*/ 180 h 405"/>
                <a:gd name="T104" fmla="*/ 217 w 268"/>
                <a:gd name="T105" fmla="*/ 170 h 405"/>
                <a:gd name="T106" fmla="*/ 205 w 268"/>
                <a:gd name="T107" fmla="*/ 162 h 405"/>
                <a:gd name="T108" fmla="*/ 181 w 268"/>
                <a:gd name="T109" fmla="*/ 150 h 405"/>
                <a:gd name="T110" fmla="*/ 157 w 268"/>
                <a:gd name="T111" fmla="*/ 136 h 405"/>
                <a:gd name="T112" fmla="*/ 137 w 268"/>
                <a:gd name="T113" fmla="*/ 124 h 405"/>
                <a:gd name="T114" fmla="*/ 122 w 268"/>
                <a:gd name="T115" fmla="*/ 112 h 405"/>
                <a:gd name="T116" fmla="*/ 135 w 268"/>
                <a:gd name="T117" fmla="*/ 58 h 405"/>
                <a:gd name="T118" fmla="*/ 159 w 268"/>
                <a:gd name="T119" fmla="*/ 10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68" h="405">
                  <a:moveTo>
                    <a:pt x="159" y="10"/>
                  </a:moveTo>
                  <a:lnTo>
                    <a:pt x="147" y="14"/>
                  </a:lnTo>
                  <a:lnTo>
                    <a:pt x="130" y="14"/>
                  </a:lnTo>
                  <a:lnTo>
                    <a:pt x="112" y="6"/>
                  </a:lnTo>
                  <a:lnTo>
                    <a:pt x="112" y="0"/>
                  </a:lnTo>
                  <a:lnTo>
                    <a:pt x="104" y="0"/>
                  </a:lnTo>
                  <a:lnTo>
                    <a:pt x="82" y="14"/>
                  </a:lnTo>
                  <a:lnTo>
                    <a:pt x="68" y="14"/>
                  </a:lnTo>
                  <a:lnTo>
                    <a:pt x="38" y="30"/>
                  </a:lnTo>
                  <a:lnTo>
                    <a:pt x="0" y="46"/>
                  </a:lnTo>
                  <a:lnTo>
                    <a:pt x="14" y="62"/>
                  </a:lnTo>
                  <a:lnTo>
                    <a:pt x="46" y="76"/>
                  </a:lnTo>
                  <a:lnTo>
                    <a:pt x="46" y="82"/>
                  </a:lnTo>
                  <a:lnTo>
                    <a:pt x="60" y="84"/>
                  </a:lnTo>
                  <a:lnTo>
                    <a:pt x="68" y="76"/>
                  </a:lnTo>
                  <a:lnTo>
                    <a:pt x="82" y="92"/>
                  </a:lnTo>
                  <a:lnTo>
                    <a:pt x="88" y="92"/>
                  </a:lnTo>
                  <a:lnTo>
                    <a:pt x="74" y="104"/>
                  </a:lnTo>
                  <a:lnTo>
                    <a:pt x="82" y="128"/>
                  </a:lnTo>
                  <a:lnTo>
                    <a:pt x="102" y="134"/>
                  </a:lnTo>
                  <a:lnTo>
                    <a:pt x="132" y="146"/>
                  </a:lnTo>
                  <a:lnTo>
                    <a:pt x="153" y="166"/>
                  </a:lnTo>
                  <a:lnTo>
                    <a:pt x="173" y="174"/>
                  </a:lnTo>
                  <a:lnTo>
                    <a:pt x="179" y="180"/>
                  </a:lnTo>
                  <a:lnTo>
                    <a:pt x="193" y="208"/>
                  </a:lnTo>
                  <a:lnTo>
                    <a:pt x="197" y="216"/>
                  </a:lnTo>
                  <a:lnTo>
                    <a:pt x="207" y="228"/>
                  </a:lnTo>
                  <a:lnTo>
                    <a:pt x="215" y="242"/>
                  </a:lnTo>
                  <a:lnTo>
                    <a:pt x="219" y="248"/>
                  </a:lnTo>
                  <a:lnTo>
                    <a:pt x="211" y="268"/>
                  </a:lnTo>
                  <a:lnTo>
                    <a:pt x="197" y="290"/>
                  </a:lnTo>
                  <a:lnTo>
                    <a:pt x="179" y="302"/>
                  </a:lnTo>
                  <a:lnTo>
                    <a:pt x="183" y="310"/>
                  </a:lnTo>
                  <a:lnTo>
                    <a:pt x="187" y="314"/>
                  </a:lnTo>
                  <a:lnTo>
                    <a:pt x="187" y="324"/>
                  </a:lnTo>
                  <a:lnTo>
                    <a:pt x="173" y="334"/>
                  </a:lnTo>
                  <a:lnTo>
                    <a:pt x="167" y="346"/>
                  </a:lnTo>
                  <a:lnTo>
                    <a:pt x="167" y="354"/>
                  </a:lnTo>
                  <a:lnTo>
                    <a:pt x="175" y="352"/>
                  </a:lnTo>
                  <a:lnTo>
                    <a:pt x="167" y="366"/>
                  </a:lnTo>
                  <a:lnTo>
                    <a:pt x="173" y="404"/>
                  </a:lnTo>
                  <a:lnTo>
                    <a:pt x="183" y="402"/>
                  </a:lnTo>
                  <a:lnTo>
                    <a:pt x="205" y="372"/>
                  </a:lnTo>
                  <a:lnTo>
                    <a:pt x="211" y="332"/>
                  </a:lnTo>
                  <a:lnTo>
                    <a:pt x="255" y="312"/>
                  </a:lnTo>
                  <a:lnTo>
                    <a:pt x="265" y="288"/>
                  </a:lnTo>
                  <a:lnTo>
                    <a:pt x="267" y="256"/>
                  </a:lnTo>
                  <a:lnTo>
                    <a:pt x="261" y="246"/>
                  </a:lnTo>
                  <a:lnTo>
                    <a:pt x="265" y="240"/>
                  </a:lnTo>
                  <a:lnTo>
                    <a:pt x="247" y="210"/>
                  </a:lnTo>
                  <a:lnTo>
                    <a:pt x="231" y="194"/>
                  </a:lnTo>
                  <a:lnTo>
                    <a:pt x="227" y="180"/>
                  </a:lnTo>
                  <a:lnTo>
                    <a:pt x="217" y="170"/>
                  </a:lnTo>
                  <a:lnTo>
                    <a:pt x="205" y="162"/>
                  </a:lnTo>
                  <a:lnTo>
                    <a:pt x="181" y="150"/>
                  </a:lnTo>
                  <a:lnTo>
                    <a:pt x="157" y="136"/>
                  </a:lnTo>
                  <a:lnTo>
                    <a:pt x="137" y="124"/>
                  </a:lnTo>
                  <a:lnTo>
                    <a:pt x="122" y="112"/>
                  </a:lnTo>
                  <a:lnTo>
                    <a:pt x="135" y="58"/>
                  </a:lnTo>
                  <a:lnTo>
                    <a:pt x="159" y="10"/>
                  </a:lnTo>
                </a:path>
              </a:pathLst>
            </a:custGeom>
            <a:gradFill rotWithShape="0">
              <a:gsLst>
                <a:gs pos="0">
                  <a:srgbClr val="1E569C"/>
                </a:gs>
                <a:gs pos="100000">
                  <a:srgbClr val="1E569C">
                    <a:gamma/>
                    <a:tint val="30196"/>
                    <a:invGamma/>
                  </a:srgbClr>
                </a:gs>
              </a:gsLst>
              <a:lin ang="2700000" scaled="1"/>
            </a:gradFill>
            <a:ln w="12700" cap="rnd" cmpd="sng">
              <a:solidFill>
                <a:srgbClr val="1E569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3042" name="Freeform 34"/>
            <p:cNvSpPr>
              <a:spLocks/>
            </p:cNvSpPr>
            <p:nvPr/>
          </p:nvSpPr>
          <p:spPr bwMode="auto">
            <a:xfrm>
              <a:off x="2918" y="2235"/>
              <a:ext cx="225" cy="193"/>
            </a:xfrm>
            <a:custGeom>
              <a:avLst/>
              <a:gdLst>
                <a:gd name="T0" fmla="*/ 30 w 225"/>
                <a:gd name="T1" fmla="*/ 0 h 193"/>
                <a:gd name="T2" fmla="*/ 42 w 225"/>
                <a:gd name="T3" fmla="*/ 16 h 193"/>
                <a:gd name="T4" fmla="*/ 74 w 225"/>
                <a:gd name="T5" fmla="*/ 28 h 193"/>
                <a:gd name="T6" fmla="*/ 74 w 225"/>
                <a:gd name="T7" fmla="*/ 36 h 193"/>
                <a:gd name="T8" fmla="*/ 88 w 225"/>
                <a:gd name="T9" fmla="*/ 36 h 193"/>
                <a:gd name="T10" fmla="*/ 96 w 225"/>
                <a:gd name="T11" fmla="*/ 30 h 193"/>
                <a:gd name="T12" fmla="*/ 110 w 225"/>
                <a:gd name="T13" fmla="*/ 44 h 193"/>
                <a:gd name="T14" fmla="*/ 118 w 225"/>
                <a:gd name="T15" fmla="*/ 46 h 193"/>
                <a:gd name="T16" fmla="*/ 104 w 225"/>
                <a:gd name="T17" fmla="*/ 58 h 193"/>
                <a:gd name="T18" fmla="*/ 110 w 225"/>
                <a:gd name="T19" fmla="*/ 80 h 193"/>
                <a:gd name="T20" fmla="*/ 130 w 225"/>
                <a:gd name="T21" fmla="*/ 88 h 193"/>
                <a:gd name="T22" fmla="*/ 162 w 225"/>
                <a:gd name="T23" fmla="*/ 100 h 193"/>
                <a:gd name="T24" fmla="*/ 180 w 225"/>
                <a:gd name="T25" fmla="*/ 118 h 193"/>
                <a:gd name="T26" fmla="*/ 200 w 225"/>
                <a:gd name="T27" fmla="*/ 126 h 193"/>
                <a:gd name="T28" fmla="*/ 206 w 225"/>
                <a:gd name="T29" fmla="*/ 134 h 193"/>
                <a:gd name="T30" fmla="*/ 214 w 225"/>
                <a:gd name="T31" fmla="*/ 146 h 193"/>
                <a:gd name="T32" fmla="*/ 220 w 225"/>
                <a:gd name="T33" fmla="*/ 158 h 193"/>
                <a:gd name="T34" fmla="*/ 224 w 225"/>
                <a:gd name="T35" fmla="*/ 172 h 193"/>
                <a:gd name="T36" fmla="*/ 210 w 225"/>
                <a:gd name="T37" fmla="*/ 172 h 193"/>
                <a:gd name="T38" fmla="*/ 194 w 225"/>
                <a:gd name="T39" fmla="*/ 178 h 193"/>
                <a:gd name="T40" fmla="*/ 194 w 225"/>
                <a:gd name="T41" fmla="*/ 192 h 193"/>
                <a:gd name="T42" fmla="*/ 178 w 225"/>
                <a:gd name="T43" fmla="*/ 192 h 193"/>
                <a:gd name="T44" fmla="*/ 172 w 225"/>
                <a:gd name="T45" fmla="*/ 180 h 193"/>
                <a:gd name="T46" fmla="*/ 170 w 225"/>
                <a:gd name="T47" fmla="*/ 170 h 193"/>
                <a:gd name="T48" fmla="*/ 156 w 225"/>
                <a:gd name="T49" fmla="*/ 156 h 193"/>
                <a:gd name="T50" fmla="*/ 156 w 225"/>
                <a:gd name="T51" fmla="*/ 148 h 193"/>
                <a:gd name="T52" fmla="*/ 140 w 225"/>
                <a:gd name="T53" fmla="*/ 148 h 193"/>
                <a:gd name="T54" fmla="*/ 130 w 225"/>
                <a:gd name="T55" fmla="*/ 140 h 193"/>
                <a:gd name="T56" fmla="*/ 132 w 225"/>
                <a:gd name="T57" fmla="*/ 118 h 193"/>
                <a:gd name="T58" fmla="*/ 124 w 225"/>
                <a:gd name="T59" fmla="*/ 110 h 193"/>
                <a:gd name="T60" fmla="*/ 42 w 225"/>
                <a:gd name="T61" fmla="*/ 104 h 193"/>
                <a:gd name="T62" fmla="*/ 40 w 225"/>
                <a:gd name="T63" fmla="*/ 98 h 193"/>
                <a:gd name="T64" fmla="*/ 28 w 225"/>
                <a:gd name="T65" fmla="*/ 94 h 193"/>
                <a:gd name="T66" fmla="*/ 6 w 225"/>
                <a:gd name="T67" fmla="*/ 74 h 193"/>
                <a:gd name="T68" fmla="*/ 14 w 225"/>
                <a:gd name="T69" fmla="*/ 44 h 193"/>
                <a:gd name="T70" fmla="*/ 0 w 225"/>
                <a:gd name="T71" fmla="*/ 38 h 193"/>
                <a:gd name="T72" fmla="*/ 30 w 225"/>
                <a:gd name="T73" fmla="*/ 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25" h="193">
                  <a:moveTo>
                    <a:pt x="30" y="0"/>
                  </a:moveTo>
                  <a:lnTo>
                    <a:pt x="42" y="16"/>
                  </a:lnTo>
                  <a:lnTo>
                    <a:pt x="74" y="28"/>
                  </a:lnTo>
                  <a:lnTo>
                    <a:pt x="74" y="36"/>
                  </a:lnTo>
                  <a:lnTo>
                    <a:pt x="88" y="36"/>
                  </a:lnTo>
                  <a:lnTo>
                    <a:pt x="96" y="30"/>
                  </a:lnTo>
                  <a:lnTo>
                    <a:pt x="110" y="44"/>
                  </a:lnTo>
                  <a:lnTo>
                    <a:pt x="118" y="46"/>
                  </a:lnTo>
                  <a:lnTo>
                    <a:pt x="104" y="58"/>
                  </a:lnTo>
                  <a:lnTo>
                    <a:pt x="110" y="80"/>
                  </a:lnTo>
                  <a:lnTo>
                    <a:pt x="130" y="88"/>
                  </a:lnTo>
                  <a:lnTo>
                    <a:pt x="162" y="100"/>
                  </a:lnTo>
                  <a:lnTo>
                    <a:pt x="180" y="118"/>
                  </a:lnTo>
                  <a:lnTo>
                    <a:pt x="200" y="126"/>
                  </a:lnTo>
                  <a:lnTo>
                    <a:pt x="206" y="134"/>
                  </a:lnTo>
                  <a:lnTo>
                    <a:pt x="214" y="146"/>
                  </a:lnTo>
                  <a:lnTo>
                    <a:pt x="220" y="158"/>
                  </a:lnTo>
                  <a:lnTo>
                    <a:pt x="224" y="172"/>
                  </a:lnTo>
                  <a:lnTo>
                    <a:pt x="210" y="172"/>
                  </a:lnTo>
                  <a:lnTo>
                    <a:pt x="194" y="178"/>
                  </a:lnTo>
                  <a:lnTo>
                    <a:pt x="194" y="192"/>
                  </a:lnTo>
                  <a:lnTo>
                    <a:pt x="178" y="192"/>
                  </a:lnTo>
                  <a:lnTo>
                    <a:pt x="172" y="180"/>
                  </a:lnTo>
                  <a:lnTo>
                    <a:pt x="170" y="170"/>
                  </a:lnTo>
                  <a:lnTo>
                    <a:pt x="156" y="156"/>
                  </a:lnTo>
                  <a:lnTo>
                    <a:pt x="156" y="148"/>
                  </a:lnTo>
                  <a:lnTo>
                    <a:pt x="140" y="148"/>
                  </a:lnTo>
                  <a:lnTo>
                    <a:pt x="130" y="140"/>
                  </a:lnTo>
                  <a:lnTo>
                    <a:pt x="132" y="118"/>
                  </a:lnTo>
                  <a:lnTo>
                    <a:pt x="124" y="110"/>
                  </a:lnTo>
                  <a:lnTo>
                    <a:pt x="42" y="104"/>
                  </a:lnTo>
                  <a:lnTo>
                    <a:pt x="40" y="98"/>
                  </a:lnTo>
                  <a:lnTo>
                    <a:pt x="28" y="94"/>
                  </a:lnTo>
                  <a:lnTo>
                    <a:pt x="6" y="74"/>
                  </a:lnTo>
                  <a:lnTo>
                    <a:pt x="14" y="44"/>
                  </a:lnTo>
                  <a:lnTo>
                    <a:pt x="0" y="38"/>
                  </a:lnTo>
                  <a:lnTo>
                    <a:pt x="30" y="0"/>
                  </a:lnTo>
                </a:path>
              </a:pathLst>
            </a:custGeom>
            <a:gradFill rotWithShape="0">
              <a:gsLst>
                <a:gs pos="0">
                  <a:srgbClr val="1E569C"/>
                </a:gs>
                <a:gs pos="100000">
                  <a:srgbClr val="1E569C">
                    <a:gamma/>
                    <a:tint val="30196"/>
                    <a:invGamma/>
                  </a:srgbClr>
                </a:gs>
              </a:gsLst>
              <a:lin ang="2700000" scaled="1"/>
            </a:gradFill>
            <a:ln w="12700" cap="rnd" cmpd="sng">
              <a:solidFill>
                <a:srgbClr val="1E569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3043" name="Freeform 35"/>
            <p:cNvSpPr>
              <a:spLocks/>
            </p:cNvSpPr>
            <p:nvPr/>
          </p:nvSpPr>
          <p:spPr bwMode="auto">
            <a:xfrm>
              <a:off x="3013" y="2405"/>
              <a:ext cx="151" cy="140"/>
            </a:xfrm>
            <a:custGeom>
              <a:avLst/>
              <a:gdLst>
                <a:gd name="T0" fmla="*/ 128 w 151"/>
                <a:gd name="T1" fmla="*/ 0 h 140"/>
                <a:gd name="T2" fmla="*/ 114 w 151"/>
                <a:gd name="T3" fmla="*/ 0 h 140"/>
                <a:gd name="T4" fmla="*/ 96 w 151"/>
                <a:gd name="T5" fmla="*/ 8 h 140"/>
                <a:gd name="T6" fmla="*/ 96 w 151"/>
                <a:gd name="T7" fmla="*/ 22 h 140"/>
                <a:gd name="T8" fmla="*/ 64 w 151"/>
                <a:gd name="T9" fmla="*/ 22 h 140"/>
                <a:gd name="T10" fmla="*/ 0 w 151"/>
                <a:gd name="T11" fmla="*/ 54 h 140"/>
                <a:gd name="T12" fmla="*/ 0 w 151"/>
                <a:gd name="T13" fmla="*/ 68 h 140"/>
                <a:gd name="T14" fmla="*/ 16 w 151"/>
                <a:gd name="T15" fmla="*/ 79 h 140"/>
                <a:gd name="T16" fmla="*/ 30 w 151"/>
                <a:gd name="T17" fmla="*/ 99 h 140"/>
                <a:gd name="T18" fmla="*/ 36 w 151"/>
                <a:gd name="T19" fmla="*/ 129 h 140"/>
                <a:gd name="T20" fmla="*/ 46 w 151"/>
                <a:gd name="T21" fmla="*/ 129 h 140"/>
                <a:gd name="T22" fmla="*/ 60 w 151"/>
                <a:gd name="T23" fmla="*/ 139 h 140"/>
                <a:gd name="T24" fmla="*/ 66 w 151"/>
                <a:gd name="T25" fmla="*/ 129 h 140"/>
                <a:gd name="T26" fmla="*/ 82 w 151"/>
                <a:gd name="T27" fmla="*/ 139 h 140"/>
                <a:gd name="T28" fmla="*/ 98 w 151"/>
                <a:gd name="T29" fmla="*/ 139 h 140"/>
                <a:gd name="T30" fmla="*/ 98 w 151"/>
                <a:gd name="T31" fmla="*/ 131 h 140"/>
                <a:gd name="T32" fmla="*/ 104 w 151"/>
                <a:gd name="T33" fmla="*/ 119 h 140"/>
                <a:gd name="T34" fmla="*/ 118 w 151"/>
                <a:gd name="T35" fmla="*/ 109 h 140"/>
                <a:gd name="T36" fmla="*/ 120 w 151"/>
                <a:gd name="T37" fmla="*/ 101 h 140"/>
                <a:gd name="T38" fmla="*/ 114 w 151"/>
                <a:gd name="T39" fmla="*/ 93 h 140"/>
                <a:gd name="T40" fmla="*/ 112 w 151"/>
                <a:gd name="T41" fmla="*/ 85 h 140"/>
                <a:gd name="T42" fmla="*/ 128 w 151"/>
                <a:gd name="T43" fmla="*/ 77 h 140"/>
                <a:gd name="T44" fmla="*/ 142 w 151"/>
                <a:gd name="T45" fmla="*/ 52 h 140"/>
                <a:gd name="T46" fmla="*/ 150 w 151"/>
                <a:gd name="T47" fmla="*/ 32 h 140"/>
                <a:gd name="T48" fmla="*/ 138 w 151"/>
                <a:gd name="T49" fmla="*/ 12 h 140"/>
                <a:gd name="T50" fmla="*/ 128 w 151"/>
                <a:gd name="T51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40">
                  <a:moveTo>
                    <a:pt x="128" y="0"/>
                  </a:moveTo>
                  <a:lnTo>
                    <a:pt x="114" y="0"/>
                  </a:lnTo>
                  <a:lnTo>
                    <a:pt x="96" y="8"/>
                  </a:lnTo>
                  <a:lnTo>
                    <a:pt x="96" y="22"/>
                  </a:lnTo>
                  <a:lnTo>
                    <a:pt x="64" y="22"/>
                  </a:lnTo>
                  <a:lnTo>
                    <a:pt x="0" y="54"/>
                  </a:lnTo>
                  <a:lnTo>
                    <a:pt x="0" y="68"/>
                  </a:lnTo>
                  <a:lnTo>
                    <a:pt x="16" y="79"/>
                  </a:lnTo>
                  <a:lnTo>
                    <a:pt x="30" y="99"/>
                  </a:lnTo>
                  <a:lnTo>
                    <a:pt x="36" y="129"/>
                  </a:lnTo>
                  <a:lnTo>
                    <a:pt x="46" y="129"/>
                  </a:lnTo>
                  <a:lnTo>
                    <a:pt x="60" y="139"/>
                  </a:lnTo>
                  <a:lnTo>
                    <a:pt x="66" y="129"/>
                  </a:lnTo>
                  <a:lnTo>
                    <a:pt x="82" y="139"/>
                  </a:lnTo>
                  <a:lnTo>
                    <a:pt x="98" y="139"/>
                  </a:lnTo>
                  <a:lnTo>
                    <a:pt x="98" y="131"/>
                  </a:lnTo>
                  <a:lnTo>
                    <a:pt x="104" y="119"/>
                  </a:lnTo>
                  <a:lnTo>
                    <a:pt x="118" y="109"/>
                  </a:lnTo>
                  <a:lnTo>
                    <a:pt x="120" y="101"/>
                  </a:lnTo>
                  <a:lnTo>
                    <a:pt x="114" y="93"/>
                  </a:lnTo>
                  <a:lnTo>
                    <a:pt x="112" y="85"/>
                  </a:lnTo>
                  <a:lnTo>
                    <a:pt x="128" y="77"/>
                  </a:lnTo>
                  <a:lnTo>
                    <a:pt x="142" y="52"/>
                  </a:lnTo>
                  <a:lnTo>
                    <a:pt x="150" y="32"/>
                  </a:lnTo>
                  <a:lnTo>
                    <a:pt x="138" y="12"/>
                  </a:lnTo>
                  <a:lnTo>
                    <a:pt x="128" y="0"/>
                  </a:lnTo>
                </a:path>
              </a:pathLst>
            </a:custGeom>
            <a:gradFill rotWithShape="0">
              <a:gsLst>
                <a:gs pos="0">
                  <a:srgbClr val="1E569C"/>
                </a:gs>
                <a:gs pos="100000">
                  <a:srgbClr val="1E569C">
                    <a:gamma/>
                    <a:tint val="30196"/>
                    <a:invGamma/>
                  </a:srgbClr>
                </a:gs>
              </a:gsLst>
              <a:lin ang="2700000" scaled="1"/>
            </a:gradFill>
            <a:ln w="12700" cap="rnd" cmpd="sng">
              <a:solidFill>
                <a:srgbClr val="1E569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3044" name="Freeform 36"/>
            <p:cNvSpPr>
              <a:spLocks/>
            </p:cNvSpPr>
            <p:nvPr/>
          </p:nvSpPr>
          <p:spPr bwMode="auto">
            <a:xfrm>
              <a:off x="2869" y="2307"/>
              <a:ext cx="229" cy="397"/>
            </a:xfrm>
            <a:custGeom>
              <a:avLst/>
              <a:gdLst>
                <a:gd name="T0" fmla="*/ 54 w 229"/>
                <a:gd name="T1" fmla="*/ 0 h 397"/>
                <a:gd name="T2" fmla="*/ 76 w 229"/>
                <a:gd name="T3" fmla="*/ 22 h 397"/>
                <a:gd name="T4" fmla="*/ 88 w 229"/>
                <a:gd name="T5" fmla="*/ 24 h 397"/>
                <a:gd name="T6" fmla="*/ 92 w 229"/>
                <a:gd name="T7" fmla="*/ 32 h 397"/>
                <a:gd name="T8" fmla="*/ 170 w 229"/>
                <a:gd name="T9" fmla="*/ 38 h 397"/>
                <a:gd name="T10" fmla="*/ 180 w 229"/>
                <a:gd name="T11" fmla="*/ 46 h 397"/>
                <a:gd name="T12" fmla="*/ 180 w 229"/>
                <a:gd name="T13" fmla="*/ 68 h 397"/>
                <a:gd name="T14" fmla="*/ 188 w 229"/>
                <a:gd name="T15" fmla="*/ 76 h 397"/>
                <a:gd name="T16" fmla="*/ 204 w 229"/>
                <a:gd name="T17" fmla="*/ 76 h 397"/>
                <a:gd name="T18" fmla="*/ 204 w 229"/>
                <a:gd name="T19" fmla="*/ 84 h 397"/>
                <a:gd name="T20" fmla="*/ 220 w 229"/>
                <a:gd name="T21" fmla="*/ 100 h 397"/>
                <a:gd name="T22" fmla="*/ 220 w 229"/>
                <a:gd name="T23" fmla="*/ 108 h 397"/>
                <a:gd name="T24" fmla="*/ 228 w 229"/>
                <a:gd name="T25" fmla="*/ 120 h 397"/>
                <a:gd name="T26" fmla="*/ 208 w 229"/>
                <a:gd name="T27" fmla="*/ 120 h 397"/>
                <a:gd name="T28" fmla="*/ 146 w 229"/>
                <a:gd name="T29" fmla="*/ 152 h 397"/>
                <a:gd name="T30" fmla="*/ 146 w 229"/>
                <a:gd name="T31" fmla="*/ 166 h 397"/>
                <a:gd name="T32" fmla="*/ 160 w 229"/>
                <a:gd name="T33" fmla="*/ 174 h 397"/>
                <a:gd name="T34" fmla="*/ 174 w 229"/>
                <a:gd name="T35" fmla="*/ 194 h 397"/>
                <a:gd name="T36" fmla="*/ 180 w 229"/>
                <a:gd name="T37" fmla="*/ 226 h 397"/>
                <a:gd name="T38" fmla="*/ 146 w 229"/>
                <a:gd name="T39" fmla="*/ 202 h 397"/>
                <a:gd name="T40" fmla="*/ 100 w 229"/>
                <a:gd name="T41" fmla="*/ 232 h 397"/>
                <a:gd name="T42" fmla="*/ 96 w 229"/>
                <a:gd name="T43" fmla="*/ 306 h 397"/>
                <a:gd name="T44" fmla="*/ 106 w 229"/>
                <a:gd name="T45" fmla="*/ 300 h 397"/>
                <a:gd name="T46" fmla="*/ 198 w 229"/>
                <a:gd name="T47" fmla="*/ 382 h 397"/>
                <a:gd name="T48" fmla="*/ 186 w 229"/>
                <a:gd name="T49" fmla="*/ 396 h 397"/>
                <a:gd name="T50" fmla="*/ 160 w 229"/>
                <a:gd name="T51" fmla="*/ 376 h 397"/>
                <a:gd name="T52" fmla="*/ 154 w 229"/>
                <a:gd name="T53" fmla="*/ 384 h 397"/>
                <a:gd name="T54" fmla="*/ 144 w 229"/>
                <a:gd name="T55" fmla="*/ 384 h 397"/>
                <a:gd name="T56" fmla="*/ 88 w 229"/>
                <a:gd name="T57" fmla="*/ 338 h 397"/>
                <a:gd name="T58" fmla="*/ 76 w 229"/>
                <a:gd name="T59" fmla="*/ 348 h 397"/>
                <a:gd name="T60" fmla="*/ 76 w 229"/>
                <a:gd name="T61" fmla="*/ 280 h 397"/>
                <a:gd name="T62" fmla="*/ 84 w 229"/>
                <a:gd name="T63" fmla="*/ 264 h 397"/>
                <a:gd name="T64" fmla="*/ 82 w 229"/>
                <a:gd name="T65" fmla="*/ 226 h 397"/>
                <a:gd name="T66" fmla="*/ 76 w 229"/>
                <a:gd name="T67" fmla="*/ 208 h 397"/>
                <a:gd name="T68" fmla="*/ 78 w 229"/>
                <a:gd name="T69" fmla="*/ 194 h 397"/>
                <a:gd name="T70" fmla="*/ 48 w 229"/>
                <a:gd name="T71" fmla="*/ 174 h 397"/>
                <a:gd name="T72" fmla="*/ 38 w 229"/>
                <a:gd name="T73" fmla="*/ 160 h 397"/>
                <a:gd name="T74" fmla="*/ 38 w 229"/>
                <a:gd name="T75" fmla="*/ 136 h 397"/>
                <a:gd name="T76" fmla="*/ 48 w 229"/>
                <a:gd name="T77" fmla="*/ 128 h 397"/>
                <a:gd name="T78" fmla="*/ 40 w 229"/>
                <a:gd name="T79" fmla="*/ 116 h 397"/>
                <a:gd name="T80" fmla="*/ 0 w 229"/>
                <a:gd name="T81" fmla="*/ 76 h 397"/>
                <a:gd name="T82" fmla="*/ 8 w 229"/>
                <a:gd name="T83" fmla="*/ 70 h 397"/>
                <a:gd name="T84" fmla="*/ 8 w 229"/>
                <a:gd name="T85" fmla="*/ 40 h 397"/>
                <a:gd name="T86" fmla="*/ 28 w 229"/>
                <a:gd name="T87" fmla="*/ 40 h 397"/>
                <a:gd name="T88" fmla="*/ 36 w 229"/>
                <a:gd name="T89" fmla="*/ 26 h 397"/>
                <a:gd name="T90" fmla="*/ 38 w 229"/>
                <a:gd name="T91" fmla="*/ 0 h 397"/>
                <a:gd name="T92" fmla="*/ 54 w 229"/>
                <a:gd name="T93" fmla="*/ 0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" h="397">
                  <a:moveTo>
                    <a:pt x="54" y="0"/>
                  </a:moveTo>
                  <a:lnTo>
                    <a:pt x="76" y="22"/>
                  </a:lnTo>
                  <a:lnTo>
                    <a:pt x="88" y="24"/>
                  </a:lnTo>
                  <a:lnTo>
                    <a:pt x="92" y="32"/>
                  </a:lnTo>
                  <a:lnTo>
                    <a:pt x="170" y="38"/>
                  </a:lnTo>
                  <a:lnTo>
                    <a:pt x="180" y="46"/>
                  </a:lnTo>
                  <a:lnTo>
                    <a:pt x="180" y="68"/>
                  </a:lnTo>
                  <a:lnTo>
                    <a:pt x="188" y="76"/>
                  </a:lnTo>
                  <a:lnTo>
                    <a:pt x="204" y="76"/>
                  </a:lnTo>
                  <a:lnTo>
                    <a:pt x="204" y="84"/>
                  </a:lnTo>
                  <a:lnTo>
                    <a:pt x="220" y="100"/>
                  </a:lnTo>
                  <a:lnTo>
                    <a:pt x="220" y="108"/>
                  </a:lnTo>
                  <a:lnTo>
                    <a:pt x="228" y="120"/>
                  </a:lnTo>
                  <a:lnTo>
                    <a:pt x="208" y="120"/>
                  </a:lnTo>
                  <a:lnTo>
                    <a:pt x="146" y="152"/>
                  </a:lnTo>
                  <a:lnTo>
                    <a:pt x="146" y="166"/>
                  </a:lnTo>
                  <a:lnTo>
                    <a:pt x="160" y="174"/>
                  </a:lnTo>
                  <a:lnTo>
                    <a:pt x="174" y="194"/>
                  </a:lnTo>
                  <a:lnTo>
                    <a:pt x="180" y="226"/>
                  </a:lnTo>
                  <a:lnTo>
                    <a:pt x="146" y="202"/>
                  </a:lnTo>
                  <a:lnTo>
                    <a:pt x="100" y="232"/>
                  </a:lnTo>
                  <a:lnTo>
                    <a:pt x="96" y="306"/>
                  </a:lnTo>
                  <a:lnTo>
                    <a:pt x="106" y="300"/>
                  </a:lnTo>
                  <a:lnTo>
                    <a:pt x="198" y="382"/>
                  </a:lnTo>
                  <a:lnTo>
                    <a:pt x="186" y="396"/>
                  </a:lnTo>
                  <a:lnTo>
                    <a:pt x="160" y="376"/>
                  </a:lnTo>
                  <a:lnTo>
                    <a:pt x="154" y="384"/>
                  </a:lnTo>
                  <a:lnTo>
                    <a:pt x="144" y="384"/>
                  </a:lnTo>
                  <a:lnTo>
                    <a:pt x="88" y="338"/>
                  </a:lnTo>
                  <a:lnTo>
                    <a:pt x="76" y="348"/>
                  </a:lnTo>
                  <a:lnTo>
                    <a:pt x="76" y="280"/>
                  </a:lnTo>
                  <a:lnTo>
                    <a:pt x="84" y="264"/>
                  </a:lnTo>
                  <a:lnTo>
                    <a:pt x="82" y="226"/>
                  </a:lnTo>
                  <a:lnTo>
                    <a:pt x="76" y="208"/>
                  </a:lnTo>
                  <a:lnTo>
                    <a:pt x="78" y="194"/>
                  </a:lnTo>
                  <a:lnTo>
                    <a:pt x="48" y="174"/>
                  </a:lnTo>
                  <a:lnTo>
                    <a:pt x="38" y="160"/>
                  </a:lnTo>
                  <a:lnTo>
                    <a:pt x="38" y="136"/>
                  </a:lnTo>
                  <a:lnTo>
                    <a:pt x="48" y="128"/>
                  </a:lnTo>
                  <a:lnTo>
                    <a:pt x="40" y="116"/>
                  </a:lnTo>
                  <a:lnTo>
                    <a:pt x="0" y="76"/>
                  </a:lnTo>
                  <a:lnTo>
                    <a:pt x="8" y="70"/>
                  </a:lnTo>
                  <a:lnTo>
                    <a:pt x="8" y="40"/>
                  </a:lnTo>
                  <a:lnTo>
                    <a:pt x="28" y="40"/>
                  </a:lnTo>
                  <a:lnTo>
                    <a:pt x="36" y="26"/>
                  </a:lnTo>
                  <a:lnTo>
                    <a:pt x="38" y="0"/>
                  </a:lnTo>
                  <a:lnTo>
                    <a:pt x="54" y="0"/>
                  </a:lnTo>
                </a:path>
              </a:pathLst>
            </a:custGeom>
            <a:gradFill rotWithShape="0">
              <a:gsLst>
                <a:gs pos="0">
                  <a:srgbClr val="1E569C"/>
                </a:gs>
                <a:gs pos="100000">
                  <a:srgbClr val="1E569C">
                    <a:gamma/>
                    <a:tint val="30196"/>
                    <a:invGamma/>
                  </a:srgbClr>
                </a:gs>
              </a:gsLst>
              <a:lin ang="2700000" scaled="1"/>
            </a:gradFill>
            <a:ln w="12700" cap="rnd" cmpd="sng">
              <a:solidFill>
                <a:srgbClr val="1E569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3045" name="Freeform 37"/>
            <p:cNvSpPr>
              <a:spLocks/>
            </p:cNvSpPr>
            <p:nvPr/>
          </p:nvSpPr>
          <p:spPr bwMode="auto">
            <a:xfrm>
              <a:off x="2730" y="2115"/>
              <a:ext cx="224" cy="478"/>
            </a:xfrm>
            <a:custGeom>
              <a:avLst/>
              <a:gdLst>
                <a:gd name="T0" fmla="*/ 60 w 224"/>
                <a:gd name="T1" fmla="*/ 16 h 478"/>
                <a:gd name="T2" fmla="*/ 90 w 224"/>
                <a:gd name="T3" fmla="*/ 0 h 478"/>
                <a:gd name="T4" fmla="*/ 106 w 224"/>
                <a:gd name="T5" fmla="*/ 14 h 478"/>
                <a:gd name="T6" fmla="*/ 115 w 224"/>
                <a:gd name="T7" fmla="*/ 36 h 478"/>
                <a:gd name="T8" fmla="*/ 115 w 224"/>
                <a:gd name="T9" fmla="*/ 70 h 478"/>
                <a:gd name="T10" fmla="*/ 113 w 224"/>
                <a:gd name="T11" fmla="*/ 98 h 478"/>
                <a:gd name="T12" fmla="*/ 113 w 224"/>
                <a:gd name="T13" fmla="*/ 120 h 478"/>
                <a:gd name="T14" fmla="*/ 129 w 224"/>
                <a:gd name="T15" fmla="*/ 112 h 478"/>
                <a:gd name="T16" fmla="*/ 133 w 224"/>
                <a:gd name="T17" fmla="*/ 102 h 478"/>
                <a:gd name="T18" fmla="*/ 187 w 224"/>
                <a:gd name="T19" fmla="*/ 156 h 478"/>
                <a:gd name="T20" fmla="*/ 201 w 224"/>
                <a:gd name="T21" fmla="*/ 164 h 478"/>
                <a:gd name="T22" fmla="*/ 193 w 224"/>
                <a:gd name="T23" fmla="*/ 194 h 478"/>
                <a:gd name="T24" fmla="*/ 177 w 224"/>
                <a:gd name="T25" fmla="*/ 192 h 478"/>
                <a:gd name="T26" fmla="*/ 177 w 224"/>
                <a:gd name="T27" fmla="*/ 220 h 478"/>
                <a:gd name="T28" fmla="*/ 169 w 224"/>
                <a:gd name="T29" fmla="*/ 234 h 478"/>
                <a:gd name="T30" fmla="*/ 149 w 224"/>
                <a:gd name="T31" fmla="*/ 234 h 478"/>
                <a:gd name="T32" fmla="*/ 147 w 224"/>
                <a:gd name="T33" fmla="*/ 265 h 478"/>
                <a:gd name="T34" fmla="*/ 139 w 224"/>
                <a:gd name="T35" fmla="*/ 269 h 478"/>
                <a:gd name="T36" fmla="*/ 179 w 224"/>
                <a:gd name="T37" fmla="*/ 307 h 478"/>
                <a:gd name="T38" fmla="*/ 187 w 224"/>
                <a:gd name="T39" fmla="*/ 321 h 478"/>
                <a:gd name="T40" fmla="*/ 177 w 224"/>
                <a:gd name="T41" fmla="*/ 329 h 478"/>
                <a:gd name="T42" fmla="*/ 177 w 224"/>
                <a:gd name="T43" fmla="*/ 353 h 478"/>
                <a:gd name="T44" fmla="*/ 187 w 224"/>
                <a:gd name="T45" fmla="*/ 369 h 478"/>
                <a:gd name="T46" fmla="*/ 217 w 224"/>
                <a:gd name="T47" fmla="*/ 387 h 478"/>
                <a:gd name="T48" fmla="*/ 215 w 224"/>
                <a:gd name="T49" fmla="*/ 401 h 478"/>
                <a:gd name="T50" fmla="*/ 223 w 224"/>
                <a:gd name="T51" fmla="*/ 419 h 478"/>
                <a:gd name="T52" fmla="*/ 223 w 224"/>
                <a:gd name="T53" fmla="*/ 457 h 478"/>
                <a:gd name="T54" fmla="*/ 215 w 224"/>
                <a:gd name="T55" fmla="*/ 477 h 478"/>
                <a:gd name="T56" fmla="*/ 209 w 224"/>
                <a:gd name="T57" fmla="*/ 473 h 478"/>
                <a:gd name="T58" fmla="*/ 207 w 224"/>
                <a:gd name="T59" fmla="*/ 429 h 478"/>
                <a:gd name="T60" fmla="*/ 175 w 224"/>
                <a:gd name="T61" fmla="*/ 395 h 478"/>
                <a:gd name="T62" fmla="*/ 171 w 224"/>
                <a:gd name="T63" fmla="*/ 363 h 478"/>
                <a:gd name="T64" fmla="*/ 157 w 224"/>
                <a:gd name="T65" fmla="*/ 339 h 478"/>
                <a:gd name="T66" fmla="*/ 147 w 224"/>
                <a:gd name="T67" fmla="*/ 307 h 478"/>
                <a:gd name="T68" fmla="*/ 133 w 224"/>
                <a:gd name="T69" fmla="*/ 307 h 478"/>
                <a:gd name="T70" fmla="*/ 123 w 224"/>
                <a:gd name="T71" fmla="*/ 301 h 478"/>
                <a:gd name="T72" fmla="*/ 117 w 224"/>
                <a:gd name="T73" fmla="*/ 305 h 478"/>
                <a:gd name="T74" fmla="*/ 131 w 224"/>
                <a:gd name="T75" fmla="*/ 313 h 478"/>
                <a:gd name="T76" fmla="*/ 133 w 224"/>
                <a:gd name="T77" fmla="*/ 333 h 478"/>
                <a:gd name="T78" fmla="*/ 125 w 224"/>
                <a:gd name="T79" fmla="*/ 331 h 478"/>
                <a:gd name="T80" fmla="*/ 113 w 224"/>
                <a:gd name="T81" fmla="*/ 341 h 478"/>
                <a:gd name="T82" fmla="*/ 88 w 224"/>
                <a:gd name="T83" fmla="*/ 357 h 478"/>
                <a:gd name="T84" fmla="*/ 66 w 224"/>
                <a:gd name="T85" fmla="*/ 351 h 478"/>
                <a:gd name="T86" fmla="*/ 72 w 224"/>
                <a:gd name="T87" fmla="*/ 327 h 478"/>
                <a:gd name="T88" fmla="*/ 56 w 224"/>
                <a:gd name="T89" fmla="*/ 279 h 478"/>
                <a:gd name="T90" fmla="*/ 52 w 224"/>
                <a:gd name="T91" fmla="*/ 269 h 478"/>
                <a:gd name="T92" fmla="*/ 0 w 224"/>
                <a:gd name="T93" fmla="*/ 220 h 478"/>
                <a:gd name="T94" fmla="*/ 16 w 224"/>
                <a:gd name="T95" fmla="*/ 208 h 478"/>
                <a:gd name="T96" fmla="*/ 12 w 224"/>
                <a:gd name="T97" fmla="*/ 164 h 478"/>
                <a:gd name="T98" fmla="*/ 36 w 224"/>
                <a:gd name="T99" fmla="*/ 102 h 478"/>
                <a:gd name="T100" fmla="*/ 36 w 224"/>
                <a:gd name="T101" fmla="*/ 64 h 478"/>
                <a:gd name="T102" fmla="*/ 52 w 224"/>
                <a:gd name="T103" fmla="*/ 50 h 478"/>
                <a:gd name="T104" fmla="*/ 60 w 224"/>
                <a:gd name="T105" fmla="*/ 16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24" h="478">
                  <a:moveTo>
                    <a:pt x="60" y="16"/>
                  </a:moveTo>
                  <a:lnTo>
                    <a:pt x="90" y="0"/>
                  </a:lnTo>
                  <a:lnTo>
                    <a:pt x="106" y="14"/>
                  </a:lnTo>
                  <a:lnTo>
                    <a:pt x="115" y="36"/>
                  </a:lnTo>
                  <a:lnTo>
                    <a:pt x="115" y="70"/>
                  </a:lnTo>
                  <a:lnTo>
                    <a:pt x="113" y="98"/>
                  </a:lnTo>
                  <a:lnTo>
                    <a:pt x="113" y="120"/>
                  </a:lnTo>
                  <a:lnTo>
                    <a:pt x="129" y="112"/>
                  </a:lnTo>
                  <a:lnTo>
                    <a:pt x="133" y="102"/>
                  </a:lnTo>
                  <a:lnTo>
                    <a:pt x="187" y="156"/>
                  </a:lnTo>
                  <a:lnTo>
                    <a:pt x="201" y="164"/>
                  </a:lnTo>
                  <a:lnTo>
                    <a:pt x="193" y="194"/>
                  </a:lnTo>
                  <a:lnTo>
                    <a:pt x="177" y="192"/>
                  </a:lnTo>
                  <a:lnTo>
                    <a:pt x="177" y="220"/>
                  </a:lnTo>
                  <a:lnTo>
                    <a:pt x="169" y="234"/>
                  </a:lnTo>
                  <a:lnTo>
                    <a:pt x="149" y="234"/>
                  </a:lnTo>
                  <a:lnTo>
                    <a:pt x="147" y="265"/>
                  </a:lnTo>
                  <a:lnTo>
                    <a:pt x="139" y="269"/>
                  </a:lnTo>
                  <a:lnTo>
                    <a:pt x="179" y="307"/>
                  </a:lnTo>
                  <a:lnTo>
                    <a:pt x="187" y="321"/>
                  </a:lnTo>
                  <a:lnTo>
                    <a:pt x="177" y="329"/>
                  </a:lnTo>
                  <a:lnTo>
                    <a:pt x="177" y="353"/>
                  </a:lnTo>
                  <a:lnTo>
                    <a:pt x="187" y="369"/>
                  </a:lnTo>
                  <a:lnTo>
                    <a:pt x="217" y="387"/>
                  </a:lnTo>
                  <a:lnTo>
                    <a:pt x="215" y="401"/>
                  </a:lnTo>
                  <a:lnTo>
                    <a:pt x="223" y="419"/>
                  </a:lnTo>
                  <a:lnTo>
                    <a:pt x="223" y="457"/>
                  </a:lnTo>
                  <a:lnTo>
                    <a:pt x="215" y="477"/>
                  </a:lnTo>
                  <a:lnTo>
                    <a:pt x="209" y="473"/>
                  </a:lnTo>
                  <a:lnTo>
                    <a:pt x="207" y="429"/>
                  </a:lnTo>
                  <a:lnTo>
                    <a:pt x="175" y="395"/>
                  </a:lnTo>
                  <a:lnTo>
                    <a:pt x="171" y="363"/>
                  </a:lnTo>
                  <a:lnTo>
                    <a:pt x="157" y="339"/>
                  </a:lnTo>
                  <a:lnTo>
                    <a:pt x="147" y="307"/>
                  </a:lnTo>
                  <a:lnTo>
                    <a:pt x="133" y="307"/>
                  </a:lnTo>
                  <a:lnTo>
                    <a:pt x="123" y="301"/>
                  </a:lnTo>
                  <a:lnTo>
                    <a:pt x="117" y="305"/>
                  </a:lnTo>
                  <a:lnTo>
                    <a:pt x="131" y="313"/>
                  </a:lnTo>
                  <a:lnTo>
                    <a:pt x="133" y="333"/>
                  </a:lnTo>
                  <a:lnTo>
                    <a:pt x="125" y="331"/>
                  </a:lnTo>
                  <a:lnTo>
                    <a:pt x="113" y="341"/>
                  </a:lnTo>
                  <a:lnTo>
                    <a:pt x="88" y="357"/>
                  </a:lnTo>
                  <a:lnTo>
                    <a:pt x="66" y="351"/>
                  </a:lnTo>
                  <a:lnTo>
                    <a:pt x="72" y="327"/>
                  </a:lnTo>
                  <a:lnTo>
                    <a:pt x="56" y="279"/>
                  </a:lnTo>
                  <a:lnTo>
                    <a:pt x="52" y="269"/>
                  </a:lnTo>
                  <a:lnTo>
                    <a:pt x="0" y="220"/>
                  </a:lnTo>
                  <a:lnTo>
                    <a:pt x="16" y="208"/>
                  </a:lnTo>
                  <a:lnTo>
                    <a:pt x="12" y="164"/>
                  </a:lnTo>
                  <a:lnTo>
                    <a:pt x="36" y="102"/>
                  </a:lnTo>
                  <a:lnTo>
                    <a:pt x="36" y="64"/>
                  </a:lnTo>
                  <a:lnTo>
                    <a:pt x="52" y="50"/>
                  </a:lnTo>
                  <a:lnTo>
                    <a:pt x="60" y="16"/>
                  </a:lnTo>
                </a:path>
              </a:pathLst>
            </a:custGeom>
            <a:gradFill rotWithShape="0">
              <a:gsLst>
                <a:gs pos="0">
                  <a:srgbClr val="1E569C"/>
                </a:gs>
                <a:gs pos="100000">
                  <a:srgbClr val="1E569C">
                    <a:gamma/>
                    <a:tint val="30196"/>
                    <a:invGamma/>
                  </a:srgbClr>
                </a:gs>
              </a:gsLst>
              <a:lin ang="2700000" scaled="1"/>
            </a:gradFill>
            <a:ln w="12700" cap="rnd" cmpd="sng">
              <a:solidFill>
                <a:srgbClr val="1E569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3046" name="Freeform 38"/>
            <p:cNvSpPr>
              <a:spLocks/>
            </p:cNvSpPr>
            <p:nvPr/>
          </p:nvSpPr>
          <p:spPr bwMode="auto">
            <a:xfrm>
              <a:off x="3304" y="1568"/>
              <a:ext cx="77" cy="109"/>
            </a:xfrm>
            <a:custGeom>
              <a:avLst/>
              <a:gdLst>
                <a:gd name="T0" fmla="*/ 32 w 77"/>
                <a:gd name="T1" fmla="*/ 0 h 109"/>
                <a:gd name="T2" fmla="*/ 0 w 77"/>
                <a:gd name="T3" fmla="*/ 22 h 109"/>
                <a:gd name="T4" fmla="*/ 10 w 77"/>
                <a:gd name="T5" fmla="*/ 38 h 109"/>
                <a:gd name="T6" fmla="*/ 10 w 77"/>
                <a:gd name="T7" fmla="*/ 46 h 109"/>
                <a:gd name="T8" fmla="*/ 0 w 77"/>
                <a:gd name="T9" fmla="*/ 44 h 109"/>
                <a:gd name="T10" fmla="*/ 0 w 77"/>
                <a:gd name="T11" fmla="*/ 62 h 109"/>
                <a:gd name="T12" fmla="*/ 14 w 77"/>
                <a:gd name="T13" fmla="*/ 62 h 109"/>
                <a:gd name="T14" fmla="*/ 24 w 77"/>
                <a:gd name="T15" fmla="*/ 78 h 109"/>
                <a:gd name="T16" fmla="*/ 22 w 77"/>
                <a:gd name="T17" fmla="*/ 92 h 109"/>
                <a:gd name="T18" fmla="*/ 40 w 77"/>
                <a:gd name="T19" fmla="*/ 108 h 109"/>
                <a:gd name="T20" fmla="*/ 76 w 77"/>
                <a:gd name="T21" fmla="*/ 66 h 109"/>
                <a:gd name="T22" fmla="*/ 68 w 77"/>
                <a:gd name="T23" fmla="*/ 22 h 109"/>
                <a:gd name="T24" fmla="*/ 44 w 77"/>
                <a:gd name="T25" fmla="*/ 6 h 109"/>
                <a:gd name="T26" fmla="*/ 32 w 77"/>
                <a:gd name="T27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7" h="109">
                  <a:moveTo>
                    <a:pt x="32" y="0"/>
                  </a:moveTo>
                  <a:lnTo>
                    <a:pt x="0" y="22"/>
                  </a:lnTo>
                  <a:lnTo>
                    <a:pt x="10" y="38"/>
                  </a:lnTo>
                  <a:lnTo>
                    <a:pt x="10" y="46"/>
                  </a:lnTo>
                  <a:lnTo>
                    <a:pt x="0" y="44"/>
                  </a:lnTo>
                  <a:lnTo>
                    <a:pt x="0" y="62"/>
                  </a:lnTo>
                  <a:lnTo>
                    <a:pt x="14" y="62"/>
                  </a:lnTo>
                  <a:lnTo>
                    <a:pt x="24" y="78"/>
                  </a:lnTo>
                  <a:lnTo>
                    <a:pt x="22" y="92"/>
                  </a:lnTo>
                  <a:lnTo>
                    <a:pt x="40" y="108"/>
                  </a:lnTo>
                  <a:lnTo>
                    <a:pt x="76" y="66"/>
                  </a:lnTo>
                  <a:lnTo>
                    <a:pt x="68" y="22"/>
                  </a:lnTo>
                  <a:lnTo>
                    <a:pt x="44" y="6"/>
                  </a:lnTo>
                  <a:lnTo>
                    <a:pt x="32" y="0"/>
                  </a:lnTo>
                </a:path>
              </a:pathLst>
            </a:custGeom>
            <a:gradFill rotWithShape="0">
              <a:gsLst>
                <a:gs pos="0">
                  <a:srgbClr val="1E569C"/>
                </a:gs>
                <a:gs pos="100000">
                  <a:srgbClr val="1E569C">
                    <a:gamma/>
                    <a:tint val="30196"/>
                    <a:invGamma/>
                  </a:srgbClr>
                </a:gs>
              </a:gsLst>
              <a:lin ang="2700000" scaled="1"/>
            </a:gradFill>
            <a:ln w="12700" cap="rnd" cmpd="sng">
              <a:solidFill>
                <a:srgbClr val="1E569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3047" name="Freeform 39"/>
            <p:cNvSpPr>
              <a:spLocks/>
            </p:cNvSpPr>
            <p:nvPr/>
          </p:nvSpPr>
          <p:spPr bwMode="auto">
            <a:xfrm>
              <a:off x="3223" y="1424"/>
              <a:ext cx="114" cy="188"/>
            </a:xfrm>
            <a:custGeom>
              <a:avLst/>
              <a:gdLst>
                <a:gd name="T0" fmla="*/ 59 w 114"/>
                <a:gd name="T1" fmla="*/ 8 h 188"/>
                <a:gd name="T2" fmla="*/ 44 w 114"/>
                <a:gd name="T3" fmla="*/ 0 h 188"/>
                <a:gd name="T4" fmla="*/ 26 w 114"/>
                <a:gd name="T5" fmla="*/ 30 h 188"/>
                <a:gd name="T6" fmla="*/ 12 w 114"/>
                <a:gd name="T7" fmla="*/ 48 h 188"/>
                <a:gd name="T8" fmla="*/ 36 w 114"/>
                <a:gd name="T9" fmla="*/ 62 h 188"/>
                <a:gd name="T10" fmla="*/ 10 w 114"/>
                <a:gd name="T11" fmla="*/ 70 h 188"/>
                <a:gd name="T12" fmla="*/ 0 w 114"/>
                <a:gd name="T13" fmla="*/ 84 h 188"/>
                <a:gd name="T14" fmla="*/ 6 w 114"/>
                <a:gd name="T15" fmla="*/ 99 h 188"/>
                <a:gd name="T16" fmla="*/ 0 w 114"/>
                <a:gd name="T17" fmla="*/ 125 h 188"/>
                <a:gd name="T18" fmla="*/ 0 w 114"/>
                <a:gd name="T19" fmla="*/ 141 h 188"/>
                <a:gd name="T20" fmla="*/ 22 w 114"/>
                <a:gd name="T21" fmla="*/ 141 h 188"/>
                <a:gd name="T22" fmla="*/ 22 w 114"/>
                <a:gd name="T23" fmla="*/ 149 h 188"/>
                <a:gd name="T24" fmla="*/ 30 w 114"/>
                <a:gd name="T25" fmla="*/ 165 h 188"/>
                <a:gd name="T26" fmla="*/ 22 w 114"/>
                <a:gd name="T27" fmla="*/ 183 h 188"/>
                <a:gd name="T28" fmla="*/ 36 w 114"/>
                <a:gd name="T29" fmla="*/ 187 h 188"/>
                <a:gd name="T30" fmla="*/ 54 w 114"/>
                <a:gd name="T31" fmla="*/ 173 h 188"/>
                <a:gd name="T32" fmla="*/ 83 w 114"/>
                <a:gd name="T33" fmla="*/ 165 h 188"/>
                <a:gd name="T34" fmla="*/ 113 w 114"/>
                <a:gd name="T35" fmla="*/ 145 h 188"/>
                <a:gd name="T36" fmla="*/ 113 w 114"/>
                <a:gd name="T37" fmla="*/ 137 h 188"/>
                <a:gd name="T38" fmla="*/ 89 w 114"/>
                <a:gd name="T39" fmla="*/ 129 h 188"/>
                <a:gd name="T40" fmla="*/ 69 w 114"/>
                <a:gd name="T41" fmla="*/ 127 h 188"/>
                <a:gd name="T42" fmla="*/ 69 w 114"/>
                <a:gd name="T43" fmla="*/ 121 h 188"/>
                <a:gd name="T44" fmla="*/ 57 w 114"/>
                <a:gd name="T45" fmla="*/ 99 h 188"/>
                <a:gd name="T46" fmla="*/ 69 w 114"/>
                <a:gd name="T47" fmla="*/ 92 h 188"/>
                <a:gd name="T48" fmla="*/ 75 w 114"/>
                <a:gd name="T49" fmla="*/ 56 h 188"/>
                <a:gd name="T50" fmla="*/ 57 w 114"/>
                <a:gd name="T51" fmla="*/ 32 h 188"/>
                <a:gd name="T52" fmla="*/ 59 w 114"/>
                <a:gd name="T53" fmla="*/ 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4" h="188">
                  <a:moveTo>
                    <a:pt x="59" y="8"/>
                  </a:moveTo>
                  <a:lnTo>
                    <a:pt x="44" y="0"/>
                  </a:lnTo>
                  <a:lnTo>
                    <a:pt x="26" y="30"/>
                  </a:lnTo>
                  <a:lnTo>
                    <a:pt x="12" y="48"/>
                  </a:lnTo>
                  <a:lnTo>
                    <a:pt x="36" y="62"/>
                  </a:lnTo>
                  <a:lnTo>
                    <a:pt x="10" y="70"/>
                  </a:lnTo>
                  <a:lnTo>
                    <a:pt x="0" y="84"/>
                  </a:lnTo>
                  <a:lnTo>
                    <a:pt x="6" y="99"/>
                  </a:lnTo>
                  <a:lnTo>
                    <a:pt x="0" y="125"/>
                  </a:lnTo>
                  <a:lnTo>
                    <a:pt x="0" y="141"/>
                  </a:lnTo>
                  <a:lnTo>
                    <a:pt x="22" y="141"/>
                  </a:lnTo>
                  <a:lnTo>
                    <a:pt x="22" y="149"/>
                  </a:lnTo>
                  <a:lnTo>
                    <a:pt x="30" y="165"/>
                  </a:lnTo>
                  <a:lnTo>
                    <a:pt x="22" y="183"/>
                  </a:lnTo>
                  <a:lnTo>
                    <a:pt x="36" y="187"/>
                  </a:lnTo>
                  <a:lnTo>
                    <a:pt x="54" y="173"/>
                  </a:lnTo>
                  <a:lnTo>
                    <a:pt x="83" y="165"/>
                  </a:lnTo>
                  <a:lnTo>
                    <a:pt x="113" y="145"/>
                  </a:lnTo>
                  <a:lnTo>
                    <a:pt x="113" y="137"/>
                  </a:lnTo>
                  <a:lnTo>
                    <a:pt x="89" y="129"/>
                  </a:lnTo>
                  <a:lnTo>
                    <a:pt x="69" y="127"/>
                  </a:lnTo>
                  <a:lnTo>
                    <a:pt x="69" y="121"/>
                  </a:lnTo>
                  <a:lnTo>
                    <a:pt x="57" y="99"/>
                  </a:lnTo>
                  <a:lnTo>
                    <a:pt x="69" y="92"/>
                  </a:lnTo>
                  <a:lnTo>
                    <a:pt x="75" y="56"/>
                  </a:lnTo>
                  <a:lnTo>
                    <a:pt x="57" y="32"/>
                  </a:lnTo>
                  <a:lnTo>
                    <a:pt x="59" y="8"/>
                  </a:lnTo>
                </a:path>
              </a:pathLst>
            </a:custGeom>
            <a:gradFill rotWithShape="0">
              <a:gsLst>
                <a:gs pos="0">
                  <a:srgbClr val="1E569C"/>
                </a:gs>
                <a:gs pos="100000">
                  <a:srgbClr val="1E569C">
                    <a:gamma/>
                    <a:tint val="30196"/>
                    <a:invGamma/>
                  </a:srgbClr>
                </a:gs>
              </a:gsLst>
              <a:lin ang="2700000" scaled="1"/>
            </a:gradFill>
            <a:ln w="12700" cap="rnd" cmpd="sng">
              <a:solidFill>
                <a:srgbClr val="1E569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3048" name="Freeform 40"/>
            <p:cNvSpPr>
              <a:spLocks/>
            </p:cNvSpPr>
            <p:nvPr/>
          </p:nvSpPr>
          <p:spPr bwMode="auto">
            <a:xfrm>
              <a:off x="2473" y="1416"/>
              <a:ext cx="552" cy="326"/>
            </a:xfrm>
            <a:custGeom>
              <a:avLst/>
              <a:gdLst>
                <a:gd name="T0" fmla="*/ 475 w 552"/>
                <a:gd name="T1" fmla="*/ 0 h 326"/>
                <a:gd name="T2" fmla="*/ 363 w 552"/>
                <a:gd name="T3" fmla="*/ 68 h 326"/>
                <a:gd name="T4" fmla="*/ 327 w 552"/>
                <a:gd name="T5" fmla="*/ 62 h 326"/>
                <a:gd name="T6" fmla="*/ 303 w 552"/>
                <a:gd name="T7" fmla="*/ 62 h 326"/>
                <a:gd name="T8" fmla="*/ 274 w 552"/>
                <a:gd name="T9" fmla="*/ 86 h 326"/>
                <a:gd name="T10" fmla="*/ 224 w 552"/>
                <a:gd name="T11" fmla="*/ 60 h 326"/>
                <a:gd name="T12" fmla="*/ 182 w 552"/>
                <a:gd name="T13" fmla="*/ 60 h 326"/>
                <a:gd name="T14" fmla="*/ 170 w 552"/>
                <a:gd name="T15" fmla="*/ 100 h 326"/>
                <a:gd name="T16" fmla="*/ 186 w 552"/>
                <a:gd name="T17" fmla="*/ 116 h 326"/>
                <a:gd name="T18" fmla="*/ 126 w 552"/>
                <a:gd name="T19" fmla="*/ 130 h 326"/>
                <a:gd name="T20" fmla="*/ 86 w 552"/>
                <a:gd name="T21" fmla="*/ 124 h 326"/>
                <a:gd name="T22" fmla="*/ 26 w 552"/>
                <a:gd name="T23" fmla="*/ 171 h 326"/>
                <a:gd name="T24" fmla="*/ 0 w 552"/>
                <a:gd name="T25" fmla="*/ 197 h 326"/>
                <a:gd name="T26" fmla="*/ 12 w 552"/>
                <a:gd name="T27" fmla="*/ 211 h 326"/>
                <a:gd name="T28" fmla="*/ 46 w 552"/>
                <a:gd name="T29" fmla="*/ 219 h 326"/>
                <a:gd name="T30" fmla="*/ 72 w 552"/>
                <a:gd name="T31" fmla="*/ 229 h 326"/>
                <a:gd name="T32" fmla="*/ 82 w 552"/>
                <a:gd name="T33" fmla="*/ 255 h 326"/>
                <a:gd name="T34" fmla="*/ 82 w 552"/>
                <a:gd name="T35" fmla="*/ 279 h 326"/>
                <a:gd name="T36" fmla="*/ 140 w 552"/>
                <a:gd name="T37" fmla="*/ 281 h 326"/>
                <a:gd name="T38" fmla="*/ 166 w 552"/>
                <a:gd name="T39" fmla="*/ 285 h 326"/>
                <a:gd name="T40" fmla="*/ 206 w 552"/>
                <a:gd name="T41" fmla="*/ 307 h 326"/>
                <a:gd name="T42" fmla="*/ 228 w 552"/>
                <a:gd name="T43" fmla="*/ 325 h 326"/>
                <a:gd name="T44" fmla="*/ 268 w 552"/>
                <a:gd name="T45" fmla="*/ 303 h 326"/>
                <a:gd name="T46" fmla="*/ 355 w 552"/>
                <a:gd name="T47" fmla="*/ 299 h 326"/>
                <a:gd name="T48" fmla="*/ 397 w 552"/>
                <a:gd name="T49" fmla="*/ 295 h 326"/>
                <a:gd name="T50" fmla="*/ 419 w 552"/>
                <a:gd name="T51" fmla="*/ 277 h 326"/>
                <a:gd name="T52" fmla="*/ 433 w 552"/>
                <a:gd name="T53" fmla="*/ 263 h 326"/>
                <a:gd name="T54" fmla="*/ 455 w 552"/>
                <a:gd name="T55" fmla="*/ 241 h 326"/>
                <a:gd name="T56" fmla="*/ 473 w 552"/>
                <a:gd name="T57" fmla="*/ 231 h 326"/>
                <a:gd name="T58" fmla="*/ 481 w 552"/>
                <a:gd name="T59" fmla="*/ 191 h 326"/>
                <a:gd name="T60" fmla="*/ 467 w 552"/>
                <a:gd name="T61" fmla="*/ 177 h 326"/>
                <a:gd name="T62" fmla="*/ 467 w 552"/>
                <a:gd name="T63" fmla="*/ 154 h 326"/>
                <a:gd name="T64" fmla="*/ 493 w 552"/>
                <a:gd name="T65" fmla="*/ 154 h 326"/>
                <a:gd name="T66" fmla="*/ 511 w 552"/>
                <a:gd name="T67" fmla="*/ 140 h 326"/>
                <a:gd name="T68" fmla="*/ 517 w 552"/>
                <a:gd name="T69" fmla="*/ 118 h 326"/>
                <a:gd name="T70" fmla="*/ 525 w 552"/>
                <a:gd name="T71" fmla="*/ 94 h 326"/>
                <a:gd name="T72" fmla="*/ 541 w 552"/>
                <a:gd name="T73" fmla="*/ 62 h 326"/>
                <a:gd name="T74" fmla="*/ 551 w 552"/>
                <a:gd name="T75" fmla="*/ 34 h 326"/>
                <a:gd name="T76" fmla="*/ 525 w 552"/>
                <a:gd name="T77" fmla="*/ 34 h 326"/>
                <a:gd name="T78" fmla="*/ 491 w 552"/>
                <a:gd name="T79" fmla="*/ 52 h 326"/>
                <a:gd name="T80" fmla="*/ 475 w 552"/>
                <a:gd name="T81" fmla="*/ 0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52" h="326">
                  <a:moveTo>
                    <a:pt x="475" y="0"/>
                  </a:moveTo>
                  <a:lnTo>
                    <a:pt x="363" y="68"/>
                  </a:lnTo>
                  <a:lnTo>
                    <a:pt x="327" y="62"/>
                  </a:lnTo>
                  <a:lnTo>
                    <a:pt x="303" y="62"/>
                  </a:lnTo>
                  <a:lnTo>
                    <a:pt x="274" y="86"/>
                  </a:lnTo>
                  <a:lnTo>
                    <a:pt x="224" y="60"/>
                  </a:lnTo>
                  <a:lnTo>
                    <a:pt x="182" y="60"/>
                  </a:lnTo>
                  <a:lnTo>
                    <a:pt x="170" y="100"/>
                  </a:lnTo>
                  <a:lnTo>
                    <a:pt x="186" y="116"/>
                  </a:lnTo>
                  <a:lnTo>
                    <a:pt x="126" y="130"/>
                  </a:lnTo>
                  <a:lnTo>
                    <a:pt x="86" y="124"/>
                  </a:lnTo>
                  <a:lnTo>
                    <a:pt x="26" y="171"/>
                  </a:lnTo>
                  <a:lnTo>
                    <a:pt x="0" y="197"/>
                  </a:lnTo>
                  <a:lnTo>
                    <a:pt x="12" y="211"/>
                  </a:lnTo>
                  <a:lnTo>
                    <a:pt x="46" y="219"/>
                  </a:lnTo>
                  <a:lnTo>
                    <a:pt x="72" y="229"/>
                  </a:lnTo>
                  <a:lnTo>
                    <a:pt x="82" y="255"/>
                  </a:lnTo>
                  <a:lnTo>
                    <a:pt x="82" y="279"/>
                  </a:lnTo>
                  <a:lnTo>
                    <a:pt x="140" y="281"/>
                  </a:lnTo>
                  <a:lnTo>
                    <a:pt x="166" y="285"/>
                  </a:lnTo>
                  <a:lnTo>
                    <a:pt x="206" y="307"/>
                  </a:lnTo>
                  <a:lnTo>
                    <a:pt x="228" y="325"/>
                  </a:lnTo>
                  <a:lnTo>
                    <a:pt x="268" y="303"/>
                  </a:lnTo>
                  <a:lnTo>
                    <a:pt x="355" y="299"/>
                  </a:lnTo>
                  <a:lnTo>
                    <a:pt x="397" y="295"/>
                  </a:lnTo>
                  <a:lnTo>
                    <a:pt x="419" y="277"/>
                  </a:lnTo>
                  <a:lnTo>
                    <a:pt x="433" y="263"/>
                  </a:lnTo>
                  <a:lnTo>
                    <a:pt x="455" y="241"/>
                  </a:lnTo>
                  <a:lnTo>
                    <a:pt x="473" y="231"/>
                  </a:lnTo>
                  <a:lnTo>
                    <a:pt x="481" y="191"/>
                  </a:lnTo>
                  <a:lnTo>
                    <a:pt x="467" y="177"/>
                  </a:lnTo>
                  <a:lnTo>
                    <a:pt x="467" y="154"/>
                  </a:lnTo>
                  <a:lnTo>
                    <a:pt x="493" y="154"/>
                  </a:lnTo>
                  <a:lnTo>
                    <a:pt x="511" y="140"/>
                  </a:lnTo>
                  <a:lnTo>
                    <a:pt x="517" y="118"/>
                  </a:lnTo>
                  <a:lnTo>
                    <a:pt x="525" y="94"/>
                  </a:lnTo>
                  <a:lnTo>
                    <a:pt x="541" y="62"/>
                  </a:lnTo>
                  <a:lnTo>
                    <a:pt x="551" y="34"/>
                  </a:lnTo>
                  <a:lnTo>
                    <a:pt x="525" y="34"/>
                  </a:lnTo>
                  <a:lnTo>
                    <a:pt x="491" y="52"/>
                  </a:lnTo>
                  <a:lnTo>
                    <a:pt x="475" y="0"/>
                  </a:lnTo>
                </a:path>
              </a:pathLst>
            </a:custGeom>
            <a:gradFill rotWithShape="0">
              <a:gsLst>
                <a:gs pos="0">
                  <a:srgbClr val="1E569C"/>
                </a:gs>
                <a:gs pos="100000">
                  <a:srgbClr val="1E569C">
                    <a:gamma/>
                    <a:tint val="30196"/>
                    <a:invGamma/>
                  </a:srgbClr>
                </a:gs>
              </a:gsLst>
              <a:lin ang="2700000" scaled="1"/>
            </a:gradFill>
            <a:ln w="12700" cap="rnd" cmpd="sng">
              <a:solidFill>
                <a:srgbClr val="1E569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3049" name="Freeform 41"/>
            <p:cNvSpPr>
              <a:spLocks/>
            </p:cNvSpPr>
            <p:nvPr/>
          </p:nvSpPr>
          <p:spPr bwMode="auto">
            <a:xfrm>
              <a:off x="2599" y="2242"/>
              <a:ext cx="150" cy="121"/>
            </a:xfrm>
            <a:custGeom>
              <a:avLst/>
              <a:gdLst>
                <a:gd name="T0" fmla="*/ 0 w 150"/>
                <a:gd name="T1" fmla="*/ 0 h 121"/>
                <a:gd name="T2" fmla="*/ 12 w 150"/>
                <a:gd name="T3" fmla="*/ 10 h 121"/>
                <a:gd name="T4" fmla="*/ 20 w 150"/>
                <a:gd name="T5" fmla="*/ 10 h 121"/>
                <a:gd name="T6" fmla="*/ 36 w 150"/>
                <a:gd name="T7" fmla="*/ 18 h 121"/>
                <a:gd name="T8" fmla="*/ 50 w 150"/>
                <a:gd name="T9" fmla="*/ 24 h 121"/>
                <a:gd name="T10" fmla="*/ 64 w 150"/>
                <a:gd name="T11" fmla="*/ 24 h 121"/>
                <a:gd name="T12" fmla="*/ 75 w 150"/>
                <a:gd name="T13" fmla="*/ 16 h 121"/>
                <a:gd name="T14" fmla="*/ 81 w 150"/>
                <a:gd name="T15" fmla="*/ 10 h 121"/>
                <a:gd name="T16" fmla="*/ 99 w 150"/>
                <a:gd name="T17" fmla="*/ 0 h 121"/>
                <a:gd name="T18" fmla="*/ 107 w 150"/>
                <a:gd name="T19" fmla="*/ 2 h 121"/>
                <a:gd name="T20" fmla="*/ 103 w 150"/>
                <a:gd name="T21" fmla="*/ 16 h 121"/>
                <a:gd name="T22" fmla="*/ 97 w 150"/>
                <a:gd name="T23" fmla="*/ 24 h 121"/>
                <a:gd name="T24" fmla="*/ 85 w 150"/>
                <a:gd name="T25" fmla="*/ 30 h 121"/>
                <a:gd name="T26" fmla="*/ 83 w 150"/>
                <a:gd name="T27" fmla="*/ 34 h 121"/>
                <a:gd name="T28" fmla="*/ 99 w 150"/>
                <a:gd name="T29" fmla="*/ 54 h 121"/>
                <a:gd name="T30" fmla="*/ 109 w 150"/>
                <a:gd name="T31" fmla="*/ 54 h 121"/>
                <a:gd name="T32" fmla="*/ 105 w 150"/>
                <a:gd name="T33" fmla="*/ 38 h 121"/>
                <a:gd name="T34" fmla="*/ 115 w 150"/>
                <a:gd name="T35" fmla="*/ 30 h 121"/>
                <a:gd name="T36" fmla="*/ 121 w 150"/>
                <a:gd name="T37" fmla="*/ 48 h 121"/>
                <a:gd name="T38" fmla="*/ 135 w 150"/>
                <a:gd name="T39" fmla="*/ 64 h 121"/>
                <a:gd name="T40" fmla="*/ 143 w 150"/>
                <a:gd name="T41" fmla="*/ 42 h 121"/>
                <a:gd name="T42" fmla="*/ 149 w 150"/>
                <a:gd name="T43" fmla="*/ 82 h 121"/>
                <a:gd name="T44" fmla="*/ 133 w 150"/>
                <a:gd name="T45" fmla="*/ 94 h 121"/>
                <a:gd name="T46" fmla="*/ 123 w 150"/>
                <a:gd name="T47" fmla="*/ 120 h 121"/>
                <a:gd name="T48" fmla="*/ 115 w 150"/>
                <a:gd name="T49" fmla="*/ 106 h 121"/>
                <a:gd name="T50" fmla="*/ 113 w 150"/>
                <a:gd name="T51" fmla="*/ 96 h 121"/>
                <a:gd name="T52" fmla="*/ 109 w 150"/>
                <a:gd name="T53" fmla="*/ 84 h 121"/>
                <a:gd name="T54" fmla="*/ 62 w 150"/>
                <a:gd name="T55" fmla="*/ 68 h 121"/>
                <a:gd name="T56" fmla="*/ 70 w 150"/>
                <a:gd name="T57" fmla="*/ 78 h 121"/>
                <a:gd name="T58" fmla="*/ 68 w 150"/>
                <a:gd name="T59" fmla="*/ 98 h 121"/>
                <a:gd name="T60" fmla="*/ 28 w 150"/>
                <a:gd name="T61" fmla="*/ 106 h 121"/>
                <a:gd name="T62" fmla="*/ 16 w 150"/>
                <a:gd name="T63" fmla="*/ 58 h 121"/>
                <a:gd name="T64" fmla="*/ 0 w 150"/>
                <a:gd name="T65" fmla="*/ 38 h 121"/>
                <a:gd name="T66" fmla="*/ 0 w 150"/>
                <a:gd name="T67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50" h="121">
                  <a:moveTo>
                    <a:pt x="0" y="0"/>
                  </a:moveTo>
                  <a:lnTo>
                    <a:pt x="12" y="10"/>
                  </a:lnTo>
                  <a:lnTo>
                    <a:pt x="20" y="10"/>
                  </a:lnTo>
                  <a:lnTo>
                    <a:pt x="36" y="18"/>
                  </a:lnTo>
                  <a:lnTo>
                    <a:pt x="50" y="24"/>
                  </a:lnTo>
                  <a:lnTo>
                    <a:pt x="64" y="24"/>
                  </a:lnTo>
                  <a:lnTo>
                    <a:pt x="75" y="16"/>
                  </a:lnTo>
                  <a:lnTo>
                    <a:pt x="81" y="10"/>
                  </a:lnTo>
                  <a:lnTo>
                    <a:pt x="99" y="0"/>
                  </a:lnTo>
                  <a:lnTo>
                    <a:pt x="107" y="2"/>
                  </a:lnTo>
                  <a:lnTo>
                    <a:pt x="103" y="16"/>
                  </a:lnTo>
                  <a:lnTo>
                    <a:pt x="97" y="24"/>
                  </a:lnTo>
                  <a:lnTo>
                    <a:pt x="85" y="30"/>
                  </a:lnTo>
                  <a:lnTo>
                    <a:pt x="83" y="34"/>
                  </a:lnTo>
                  <a:lnTo>
                    <a:pt x="99" y="54"/>
                  </a:lnTo>
                  <a:lnTo>
                    <a:pt x="109" y="54"/>
                  </a:lnTo>
                  <a:lnTo>
                    <a:pt x="105" y="38"/>
                  </a:lnTo>
                  <a:lnTo>
                    <a:pt x="115" y="30"/>
                  </a:lnTo>
                  <a:lnTo>
                    <a:pt x="121" y="48"/>
                  </a:lnTo>
                  <a:lnTo>
                    <a:pt x="135" y="64"/>
                  </a:lnTo>
                  <a:lnTo>
                    <a:pt x="143" y="42"/>
                  </a:lnTo>
                  <a:lnTo>
                    <a:pt x="149" y="82"/>
                  </a:lnTo>
                  <a:lnTo>
                    <a:pt x="133" y="94"/>
                  </a:lnTo>
                  <a:lnTo>
                    <a:pt x="123" y="120"/>
                  </a:lnTo>
                  <a:lnTo>
                    <a:pt x="115" y="106"/>
                  </a:lnTo>
                  <a:lnTo>
                    <a:pt x="113" y="96"/>
                  </a:lnTo>
                  <a:lnTo>
                    <a:pt x="109" y="84"/>
                  </a:lnTo>
                  <a:lnTo>
                    <a:pt x="62" y="68"/>
                  </a:lnTo>
                  <a:lnTo>
                    <a:pt x="70" y="78"/>
                  </a:lnTo>
                  <a:lnTo>
                    <a:pt x="68" y="98"/>
                  </a:lnTo>
                  <a:lnTo>
                    <a:pt x="28" y="106"/>
                  </a:lnTo>
                  <a:lnTo>
                    <a:pt x="16" y="58"/>
                  </a:lnTo>
                  <a:lnTo>
                    <a:pt x="0" y="38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1E569C"/>
                </a:gs>
                <a:gs pos="100000">
                  <a:srgbClr val="1E569C">
                    <a:gamma/>
                    <a:tint val="30196"/>
                    <a:invGamma/>
                  </a:srgbClr>
                </a:gs>
              </a:gsLst>
              <a:lin ang="2700000" scaled="1"/>
            </a:gradFill>
            <a:ln w="12700" cap="rnd" cmpd="sng">
              <a:solidFill>
                <a:srgbClr val="1E569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3050" name="Freeform 42"/>
            <p:cNvSpPr>
              <a:spLocks/>
            </p:cNvSpPr>
            <p:nvPr/>
          </p:nvSpPr>
          <p:spPr bwMode="auto">
            <a:xfrm>
              <a:off x="2609" y="2153"/>
              <a:ext cx="75" cy="69"/>
            </a:xfrm>
            <a:custGeom>
              <a:avLst/>
              <a:gdLst>
                <a:gd name="T0" fmla="*/ 26 w 75"/>
                <a:gd name="T1" fmla="*/ 0 h 69"/>
                <a:gd name="T2" fmla="*/ 14 w 75"/>
                <a:gd name="T3" fmla="*/ 6 h 69"/>
                <a:gd name="T4" fmla="*/ 10 w 75"/>
                <a:gd name="T5" fmla="*/ 20 h 69"/>
                <a:gd name="T6" fmla="*/ 0 w 75"/>
                <a:gd name="T7" fmla="*/ 30 h 69"/>
                <a:gd name="T8" fmla="*/ 10 w 75"/>
                <a:gd name="T9" fmla="*/ 54 h 69"/>
                <a:gd name="T10" fmla="*/ 24 w 75"/>
                <a:gd name="T11" fmla="*/ 66 h 69"/>
                <a:gd name="T12" fmla="*/ 30 w 75"/>
                <a:gd name="T13" fmla="*/ 68 h 69"/>
                <a:gd name="T14" fmla="*/ 38 w 75"/>
                <a:gd name="T15" fmla="*/ 60 h 69"/>
                <a:gd name="T16" fmla="*/ 42 w 75"/>
                <a:gd name="T17" fmla="*/ 54 h 69"/>
                <a:gd name="T18" fmla="*/ 50 w 75"/>
                <a:gd name="T19" fmla="*/ 50 h 69"/>
                <a:gd name="T20" fmla="*/ 60 w 75"/>
                <a:gd name="T21" fmla="*/ 50 h 69"/>
                <a:gd name="T22" fmla="*/ 70 w 75"/>
                <a:gd name="T23" fmla="*/ 40 h 69"/>
                <a:gd name="T24" fmla="*/ 74 w 75"/>
                <a:gd name="T25" fmla="*/ 30 h 69"/>
                <a:gd name="T26" fmla="*/ 68 w 75"/>
                <a:gd name="T27" fmla="*/ 6 h 69"/>
                <a:gd name="T28" fmla="*/ 60 w 75"/>
                <a:gd name="T29" fmla="*/ 14 h 69"/>
                <a:gd name="T30" fmla="*/ 26 w 75"/>
                <a:gd name="T3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5" h="69">
                  <a:moveTo>
                    <a:pt x="26" y="0"/>
                  </a:moveTo>
                  <a:lnTo>
                    <a:pt x="14" y="6"/>
                  </a:lnTo>
                  <a:lnTo>
                    <a:pt x="10" y="20"/>
                  </a:lnTo>
                  <a:lnTo>
                    <a:pt x="0" y="30"/>
                  </a:lnTo>
                  <a:lnTo>
                    <a:pt x="10" y="54"/>
                  </a:lnTo>
                  <a:lnTo>
                    <a:pt x="24" y="66"/>
                  </a:lnTo>
                  <a:lnTo>
                    <a:pt x="30" y="68"/>
                  </a:lnTo>
                  <a:lnTo>
                    <a:pt x="38" y="60"/>
                  </a:lnTo>
                  <a:lnTo>
                    <a:pt x="42" y="54"/>
                  </a:lnTo>
                  <a:lnTo>
                    <a:pt x="50" y="50"/>
                  </a:lnTo>
                  <a:lnTo>
                    <a:pt x="60" y="50"/>
                  </a:lnTo>
                  <a:lnTo>
                    <a:pt x="70" y="40"/>
                  </a:lnTo>
                  <a:lnTo>
                    <a:pt x="74" y="30"/>
                  </a:lnTo>
                  <a:lnTo>
                    <a:pt x="68" y="6"/>
                  </a:lnTo>
                  <a:lnTo>
                    <a:pt x="60" y="14"/>
                  </a:lnTo>
                  <a:lnTo>
                    <a:pt x="26" y="0"/>
                  </a:lnTo>
                </a:path>
              </a:pathLst>
            </a:custGeom>
            <a:gradFill rotWithShape="0">
              <a:gsLst>
                <a:gs pos="0">
                  <a:srgbClr val="1E569C"/>
                </a:gs>
                <a:gs pos="100000">
                  <a:srgbClr val="1E569C">
                    <a:gamma/>
                    <a:tint val="30196"/>
                    <a:invGamma/>
                  </a:srgbClr>
                </a:gs>
              </a:gsLst>
              <a:lin ang="2700000" scaled="1"/>
            </a:gradFill>
            <a:ln w="12700" cap="rnd" cmpd="sng">
              <a:solidFill>
                <a:srgbClr val="1E569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3051" name="Freeform 43"/>
            <p:cNvSpPr>
              <a:spLocks/>
            </p:cNvSpPr>
            <p:nvPr/>
          </p:nvSpPr>
          <p:spPr bwMode="auto">
            <a:xfrm>
              <a:off x="2389" y="2144"/>
              <a:ext cx="198" cy="92"/>
            </a:xfrm>
            <a:custGeom>
              <a:avLst/>
              <a:gdLst>
                <a:gd name="T0" fmla="*/ 2 w 198"/>
                <a:gd name="T1" fmla="*/ 0 h 92"/>
                <a:gd name="T2" fmla="*/ 197 w 198"/>
                <a:gd name="T3" fmla="*/ 36 h 92"/>
                <a:gd name="T4" fmla="*/ 197 w 198"/>
                <a:gd name="T5" fmla="*/ 77 h 92"/>
                <a:gd name="T6" fmla="*/ 185 w 198"/>
                <a:gd name="T7" fmla="*/ 91 h 92"/>
                <a:gd name="T8" fmla="*/ 161 w 198"/>
                <a:gd name="T9" fmla="*/ 91 h 92"/>
                <a:gd name="T10" fmla="*/ 145 w 198"/>
                <a:gd name="T11" fmla="*/ 73 h 92"/>
                <a:gd name="T12" fmla="*/ 137 w 198"/>
                <a:gd name="T13" fmla="*/ 83 h 92"/>
                <a:gd name="T14" fmla="*/ 113 w 198"/>
                <a:gd name="T15" fmla="*/ 83 h 92"/>
                <a:gd name="T16" fmla="*/ 101 w 198"/>
                <a:gd name="T17" fmla="*/ 75 h 92"/>
                <a:gd name="T18" fmla="*/ 78 w 198"/>
                <a:gd name="T19" fmla="*/ 67 h 92"/>
                <a:gd name="T20" fmla="*/ 44 w 198"/>
                <a:gd name="T21" fmla="*/ 67 h 92"/>
                <a:gd name="T22" fmla="*/ 24 w 198"/>
                <a:gd name="T23" fmla="*/ 46 h 92"/>
                <a:gd name="T24" fmla="*/ 0 w 198"/>
                <a:gd name="T25" fmla="*/ 53 h 92"/>
                <a:gd name="T26" fmla="*/ 0 w 198"/>
                <a:gd name="T27" fmla="*/ 16 h 92"/>
                <a:gd name="T28" fmla="*/ 6 w 198"/>
                <a:gd name="T29" fmla="*/ 10 h 92"/>
                <a:gd name="T30" fmla="*/ 2 w 198"/>
                <a:gd name="T31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8" h="92">
                  <a:moveTo>
                    <a:pt x="2" y="0"/>
                  </a:moveTo>
                  <a:lnTo>
                    <a:pt x="197" y="36"/>
                  </a:lnTo>
                  <a:lnTo>
                    <a:pt x="197" y="77"/>
                  </a:lnTo>
                  <a:lnTo>
                    <a:pt x="185" y="91"/>
                  </a:lnTo>
                  <a:lnTo>
                    <a:pt x="161" y="91"/>
                  </a:lnTo>
                  <a:lnTo>
                    <a:pt x="145" y="73"/>
                  </a:lnTo>
                  <a:lnTo>
                    <a:pt x="137" y="83"/>
                  </a:lnTo>
                  <a:lnTo>
                    <a:pt x="113" y="83"/>
                  </a:lnTo>
                  <a:lnTo>
                    <a:pt x="101" y="75"/>
                  </a:lnTo>
                  <a:lnTo>
                    <a:pt x="78" y="67"/>
                  </a:lnTo>
                  <a:lnTo>
                    <a:pt x="44" y="67"/>
                  </a:lnTo>
                  <a:lnTo>
                    <a:pt x="24" y="46"/>
                  </a:lnTo>
                  <a:lnTo>
                    <a:pt x="0" y="53"/>
                  </a:lnTo>
                  <a:lnTo>
                    <a:pt x="0" y="16"/>
                  </a:lnTo>
                  <a:lnTo>
                    <a:pt x="6" y="10"/>
                  </a:lnTo>
                  <a:lnTo>
                    <a:pt x="2" y="0"/>
                  </a:lnTo>
                </a:path>
              </a:pathLst>
            </a:custGeom>
            <a:gradFill rotWithShape="0">
              <a:gsLst>
                <a:gs pos="0">
                  <a:srgbClr val="1E569C"/>
                </a:gs>
                <a:gs pos="100000">
                  <a:srgbClr val="1E569C">
                    <a:gamma/>
                    <a:tint val="30196"/>
                    <a:invGamma/>
                  </a:srgbClr>
                </a:gs>
              </a:gsLst>
              <a:lin ang="2700000" scaled="1"/>
            </a:gradFill>
            <a:ln w="12700" cap="rnd" cmpd="sng">
              <a:solidFill>
                <a:srgbClr val="1E569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3052" name="Freeform 44"/>
            <p:cNvSpPr>
              <a:spLocks/>
            </p:cNvSpPr>
            <p:nvPr/>
          </p:nvSpPr>
          <p:spPr bwMode="auto">
            <a:xfrm>
              <a:off x="2200" y="1997"/>
              <a:ext cx="686" cy="764"/>
            </a:xfrm>
            <a:custGeom>
              <a:avLst/>
              <a:gdLst>
                <a:gd name="T0" fmla="*/ 238 w 686"/>
                <a:gd name="T1" fmla="*/ 106 h 764"/>
                <a:gd name="T2" fmla="*/ 240 w 686"/>
                <a:gd name="T3" fmla="*/ 52 h 764"/>
                <a:gd name="T4" fmla="*/ 238 w 686"/>
                <a:gd name="T5" fmla="*/ 0 h 764"/>
                <a:gd name="T6" fmla="*/ 128 w 686"/>
                <a:gd name="T7" fmla="*/ 58 h 764"/>
                <a:gd name="T8" fmla="*/ 160 w 686"/>
                <a:gd name="T9" fmla="*/ 88 h 764"/>
                <a:gd name="T10" fmla="*/ 150 w 686"/>
                <a:gd name="T11" fmla="*/ 114 h 764"/>
                <a:gd name="T12" fmla="*/ 138 w 686"/>
                <a:gd name="T13" fmla="*/ 146 h 764"/>
                <a:gd name="T14" fmla="*/ 112 w 686"/>
                <a:gd name="T15" fmla="*/ 180 h 764"/>
                <a:gd name="T16" fmla="*/ 92 w 686"/>
                <a:gd name="T17" fmla="*/ 222 h 764"/>
                <a:gd name="T18" fmla="*/ 46 w 686"/>
                <a:gd name="T19" fmla="*/ 252 h 764"/>
                <a:gd name="T20" fmla="*/ 68 w 686"/>
                <a:gd name="T21" fmla="*/ 318 h 764"/>
                <a:gd name="T22" fmla="*/ 0 w 686"/>
                <a:gd name="T23" fmla="*/ 350 h 764"/>
                <a:gd name="T24" fmla="*/ 54 w 686"/>
                <a:gd name="T25" fmla="*/ 356 h 764"/>
                <a:gd name="T26" fmla="*/ 60 w 686"/>
                <a:gd name="T27" fmla="*/ 417 h 764"/>
                <a:gd name="T28" fmla="*/ 112 w 686"/>
                <a:gd name="T29" fmla="*/ 405 h 764"/>
                <a:gd name="T30" fmla="*/ 122 w 686"/>
                <a:gd name="T31" fmla="*/ 469 h 764"/>
                <a:gd name="T32" fmla="*/ 152 w 686"/>
                <a:gd name="T33" fmla="*/ 573 h 764"/>
                <a:gd name="T34" fmla="*/ 186 w 686"/>
                <a:gd name="T35" fmla="*/ 649 h 764"/>
                <a:gd name="T36" fmla="*/ 216 w 686"/>
                <a:gd name="T37" fmla="*/ 685 h 764"/>
                <a:gd name="T38" fmla="*/ 226 w 686"/>
                <a:gd name="T39" fmla="*/ 721 h 764"/>
                <a:gd name="T40" fmla="*/ 254 w 686"/>
                <a:gd name="T41" fmla="*/ 753 h 764"/>
                <a:gd name="T42" fmla="*/ 294 w 686"/>
                <a:gd name="T43" fmla="*/ 729 h 764"/>
                <a:gd name="T44" fmla="*/ 322 w 686"/>
                <a:gd name="T45" fmla="*/ 685 h 764"/>
                <a:gd name="T46" fmla="*/ 326 w 686"/>
                <a:gd name="T47" fmla="*/ 607 h 764"/>
                <a:gd name="T48" fmla="*/ 336 w 686"/>
                <a:gd name="T49" fmla="*/ 545 h 764"/>
                <a:gd name="T50" fmla="*/ 365 w 686"/>
                <a:gd name="T51" fmla="*/ 495 h 764"/>
                <a:gd name="T52" fmla="*/ 437 w 686"/>
                <a:gd name="T53" fmla="*/ 425 h 764"/>
                <a:gd name="T54" fmla="*/ 475 w 686"/>
                <a:gd name="T55" fmla="*/ 411 h 764"/>
                <a:gd name="T56" fmla="*/ 473 w 686"/>
                <a:gd name="T57" fmla="*/ 378 h 764"/>
                <a:gd name="T58" fmla="*/ 523 w 686"/>
                <a:gd name="T59" fmla="*/ 350 h 764"/>
                <a:gd name="T60" fmla="*/ 497 w 686"/>
                <a:gd name="T61" fmla="*/ 246 h 764"/>
                <a:gd name="T62" fmla="*/ 529 w 686"/>
                <a:gd name="T63" fmla="*/ 264 h 764"/>
                <a:gd name="T64" fmla="*/ 569 w 686"/>
                <a:gd name="T65" fmla="*/ 260 h 764"/>
                <a:gd name="T66" fmla="*/ 601 w 686"/>
                <a:gd name="T67" fmla="*/ 248 h 764"/>
                <a:gd name="T68" fmla="*/ 579 w 686"/>
                <a:gd name="T69" fmla="*/ 272 h 764"/>
                <a:gd name="T70" fmla="*/ 605 w 686"/>
                <a:gd name="T71" fmla="*/ 298 h 764"/>
                <a:gd name="T72" fmla="*/ 615 w 686"/>
                <a:gd name="T73" fmla="*/ 292 h 764"/>
                <a:gd name="T74" fmla="*/ 641 w 686"/>
                <a:gd name="T75" fmla="*/ 274 h 764"/>
                <a:gd name="T76" fmla="*/ 675 w 686"/>
                <a:gd name="T77" fmla="*/ 172 h 764"/>
                <a:gd name="T78" fmla="*/ 661 w 686"/>
                <a:gd name="T79" fmla="*/ 124 h 764"/>
                <a:gd name="T80" fmla="*/ 573 w 686"/>
                <a:gd name="T81" fmla="*/ 162 h 764"/>
                <a:gd name="T82" fmla="*/ 565 w 686"/>
                <a:gd name="T83" fmla="*/ 204 h 764"/>
                <a:gd name="T84" fmla="*/ 533 w 686"/>
                <a:gd name="T85" fmla="*/ 224 h 764"/>
                <a:gd name="T86" fmla="*/ 501 w 686"/>
                <a:gd name="T87" fmla="*/ 182 h 764"/>
                <a:gd name="T88" fmla="*/ 467 w 686"/>
                <a:gd name="T89" fmla="*/ 236 h 764"/>
                <a:gd name="T90" fmla="*/ 419 w 686"/>
                <a:gd name="T91" fmla="*/ 228 h 764"/>
                <a:gd name="T92" fmla="*/ 361 w 686"/>
                <a:gd name="T93" fmla="*/ 210 h 764"/>
                <a:gd name="T94" fmla="*/ 288 w 686"/>
                <a:gd name="T95" fmla="*/ 198 h 764"/>
                <a:gd name="T96" fmla="*/ 290 w 686"/>
                <a:gd name="T97" fmla="*/ 146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86" h="764">
                  <a:moveTo>
                    <a:pt x="290" y="146"/>
                  </a:moveTo>
                  <a:lnTo>
                    <a:pt x="260" y="140"/>
                  </a:lnTo>
                  <a:lnTo>
                    <a:pt x="238" y="106"/>
                  </a:lnTo>
                  <a:lnTo>
                    <a:pt x="234" y="94"/>
                  </a:lnTo>
                  <a:lnTo>
                    <a:pt x="240" y="68"/>
                  </a:lnTo>
                  <a:lnTo>
                    <a:pt x="240" y="52"/>
                  </a:lnTo>
                  <a:lnTo>
                    <a:pt x="254" y="46"/>
                  </a:lnTo>
                  <a:lnTo>
                    <a:pt x="272" y="28"/>
                  </a:lnTo>
                  <a:lnTo>
                    <a:pt x="238" y="0"/>
                  </a:lnTo>
                  <a:lnTo>
                    <a:pt x="194" y="22"/>
                  </a:lnTo>
                  <a:lnTo>
                    <a:pt x="128" y="26"/>
                  </a:lnTo>
                  <a:lnTo>
                    <a:pt x="128" y="58"/>
                  </a:lnTo>
                  <a:lnTo>
                    <a:pt x="142" y="64"/>
                  </a:lnTo>
                  <a:lnTo>
                    <a:pt x="142" y="78"/>
                  </a:lnTo>
                  <a:lnTo>
                    <a:pt x="160" y="88"/>
                  </a:lnTo>
                  <a:lnTo>
                    <a:pt x="166" y="88"/>
                  </a:lnTo>
                  <a:lnTo>
                    <a:pt x="156" y="96"/>
                  </a:lnTo>
                  <a:lnTo>
                    <a:pt x="150" y="114"/>
                  </a:lnTo>
                  <a:lnTo>
                    <a:pt x="150" y="122"/>
                  </a:lnTo>
                  <a:lnTo>
                    <a:pt x="144" y="132"/>
                  </a:lnTo>
                  <a:lnTo>
                    <a:pt x="138" y="146"/>
                  </a:lnTo>
                  <a:lnTo>
                    <a:pt x="130" y="154"/>
                  </a:lnTo>
                  <a:lnTo>
                    <a:pt x="120" y="164"/>
                  </a:lnTo>
                  <a:lnTo>
                    <a:pt x="112" y="180"/>
                  </a:lnTo>
                  <a:lnTo>
                    <a:pt x="98" y="196"/>
                  </a:lnTo>
                  <a:lnTo>
                    <a:pt x="92" y="206"/>
                  </a:lnTo>
                  <a:lnTo>
                    <a:pt x="92" y="222"/>
                  </a:lnTo>
                  <a:lnTo>
                    <a:pt x="32" y="230"/>
                  </a:lnTo>
                  <a:lnTo>
                    <a:pt x="30" y="250"/>
                  </a:lnTo>
                  <a:lnTo>
                    <a:pt x="46" y="252"/>
                  </a:lnTo>
                  <a:lnTo>
                    <a:pt x="46" y="288"/>
                  </a:lnTo>
                  <a:lnTo>
                    <a:pt x="68" y="302"/>
                  </a:lnTo>
                  <a:lnTo>
                    <a:pt x="68" y="318"/>
                  </a:lnTo>
                  <a:lnTo>
                    <a:pt x="24" y="318"/>
                  </a:lnTo>
                  <a:lnTo>
                    <a:pt x="0" y="342"/>
                  </a:lnTo>
                  <a:lnTo>
                    <a:pt x="0" y="350"/>
                  </a:lnTo>
                  <a:lnTo>
                    <a:pt x="14" y="356"/>
                  </a:lnTo>
                  <a:lnTo>
                    <a:pt x="36" y="348"/>
                  </a:lnTo>
                  <a:lnTo>
                    <a:pt x="54" y="356"/>
                  </a:lnTo>
                  <a:lnTo>
                    <a:pt x="44" y="366"/>
                  </a:lnTo>
                  <a:lnTo>
                    <a:pt x="32" y="395"/>
                  </a:lnTo>
                  <a:lnTo>
                    <a:pt x="60" y="417"/>
                  </a:lnTo>
                  <a:lnTo>
                    <a:pt x="98" y="378"/>
                  </a:lnTo>
                  <a:lnTo>
                    <a:pt x="112" y="378"/>
                  </a:lnTo>
                  <a:lnTo>
                    <a:pt x="112" y="405"/>
                  </a:lnTo>
                  <a:lnTo>
                    <a:pt x="122" y="419"/>
                  </a:lnTo>
                  <a:lnTo>
                    <a:pt x="112" y="455"/>
                  </a:lnTo>
                  <a:lnTo>
                    <a:pt x="122" y="469"/>
                  </a:lnTo>
                  <a:lnTo>
                    <a:pt x="128" y="509"/>
                  </a:lnTo>
                  <a:lnTo>
                    <a:pt x="128" y="537"/>
                  </a:lnTo>
                  <a:lnTo>
                    <a:pt x="152" y="573"/>
                  </a:lnTo>
                  <a:lnTo>
                    <a:pt x="174" y="605"/>
                  </a:lnTo>
                  <a:lnTo>
                    <a:pt x="174" y="617"/>
                  </a:lnTo>
                  <a:lnTo>
                    <a:pt x="186" y="649"/>
                  </a:lnTo>
                  <a:lnTo>
                    <a:pt x="204" y="663"/>
                  </a:lnTo>
                  <a:lnTo>
                    <a:pt x="204" y="677"/>
                  </a:lnTo>
                  <a:lnTo>
                    <a:pt x="216" y="685"/>
                  </a:lnTo>
                  <a:lnTo>
                    <a:pt x="222" y="691"/>
                  </a:lnTo>
                  <a:lnTo>
                    <a:pt x="234" y="709"/>
                  </a:lnTo>
                  <a:lnTo>
                    <a:pt x="226" y="721"/>
                  </a:lnTo>
                  <a:lnTo>
                    <a:pt x="232" y="739"/>
                  </a:lnTo>
                  <a:lnTo>
                    <a:pt x="240" y="747"/>
                  </a:lnTo>
                  <a:lnTo>
                    <a:pt x="254" y="753"/>
                  </a:lnTo>
                  <a:lnTo>
                    <a:pt x="278" y="763"/>
                  </a:lnTo>
                  <a:lnTo>
                    <a:pt x="286" y="739"/>
                  </a:lnTo>
                  <a:lnTo>
                    <a:pt x="294" y="729"/>
                  </a:lnTo>
                  <a:lnTo>
                    <a:pt x="308" y="723"/>
                  </a:lnTo>
                  <a:lnTo>
                    <a:pt x="308" y="693"/>
                  </a:lnTo>
                  <a:lnTo>
                    <a:pt x="322" y="685"/>
                  </a:lnTo>
                  <a:lnTo>
                    <a:pt x="322" y="627"/>
                  </a:lnTo>
                  <a:lnTo>
                    <a:pt x="332" y="613"/>
                  </a:lnTo>
                  <a:lnTo>
                    <a:pt x="326" y="607"/>
                  </a:lnTo>
                  <a:lnTo>
                    <a:pt x="316" y="591"/>
                  </a:lnTo>
                  <a:lnTo>
                    <a:pt x="316" y="545"/>
                  </a:lnTo>
                  <a:lnTo>
                    <a:pt x="336" y="545"/>
                  </a:lnTo>
                  <a:lnTo>
                    <a:pt x="369" y="529"/>
                  </a:lnTo>
                  <a:lnTo>
                    <a:pt x="375" y="515"/>
                  </a:lnTo>
                  <a:lnTo>
                    <a:pt x="365" y="495"/>
                  </a:lnTo>
                  <a:lnTo>
                    <a:pt x="403" y="483"/>
                  </a:lnTo>
                  <a:lnTo>
                    <a:pt x="417" y="465"/>
                  </a:lnTo>
                  <a:lnTo>
                    <a:pt x="437" y="425"/>
                  </a:lnTo>
                  <a:lnTo>
                    <a:pt x="451" y="417"/>
                  </a:lnTo>
                  <a:lnTo>
                    <a:pt x="467" y="415"/>
                  </a:lnTo>
                  <a:lnTo>
                    <a:pt x="475" y="411"/>
                  </a:lnTo>
                  <a:lnTo>
                    <a:pt x="471" y="395"/>
                  </a:lnTo>
                  <a:lnTo>
                    <a:pt x="481" y="380"/>
                  </a:lnTo>
                  <a:lnTo>
                    <a:pt x="473" y="378"/>
                  </a:lnTo>
                  <a:lnTo>
                    <a:pt x="483" y="362"/>
                  </a:lnTo>
                  <a:lnTo>
                    <a:pt x="497" y="350"/>
                  </a:lnTo>
                  <a:lnTo>
                    <a:pt x="523" y="350"/>
                  </a:lnTo>
                  <a:lnTo>
                    <a:pt x="511" y="298"/>
                  </a:lnTo>
                  <a:lnTo>
                    <a:pt x="497" y="282"/>
                  </a:lnTo>
                  <a:lnTo>
                    <a:pt x="497" y="246"/>
                  </a:lnTo>
                  <a:lnTo>
                    <a:pt x="505" y="256"/>
                  </a:lnTo>
                  <a:lnTo>
                    <a:pt x="515" y="256"/>
                  </a:lnTo>
                  <a:lnTo>
                    <a:pt x="529" y="264"/>
                  </a:lnTo>
                  <a:lnTo>
                    <a:pt x="545" y="268"/>
                  </a:lnTo>
                  <a:lnTo>
                    <a:pt x="559" y="268"/>
                  </a:lnTo>
                  <a:lnTo>
                    <a:pt x="569" y="260"/>
                  </a:lnTo>
                  <a:lnTo>
                    <a:pt x="583" y="250"/>
                  </a:lnTo>
                  <a:lnTo>
                    <a:pt x="593" y="244"/>
                  </a:lnTo>
                  <a:lnTo>
                    <a:pt x="601" y="248"/>
                  </a:lnTo>
                  <a:lnTo>
                    <a:pt x="597" y="260"/>
                  </a:lnTo>
                  <a:lnTo>
                    <a:pt x="589" y="268"/>
                  </a:lnTo>
                  <a:lnTo>
                    <a:pt x="579" y="272"/>
                  </a:lnTo>
                  <a:lnTo>
                    <a:pt x="575" y="278"/>
                  </a:lnTo>
                  <a:lnTo>
                    <a:pt x="593" y="298"/>
                  </a:lnTo>
                  <a:lnTo>
                    <a:pt x="605" y="298"/>
                  </a:lnTo>
                  <a:lnTo>
                    <a:pt x="601" y="282"/>
                  </a:lnTo>
                  <a:lnTo>
                    <a:pt x="607" y="276"/>
                  </a:lnTo>
                  <a:lnTo>
                    <a:pt x="615" y="292"/>
                  </a:lnTo>
                  <a:lnTo>
                    <a:pt x="629" y="308"/>
                  </a:lnTo>
                  <a:lnTo>
                    <a:pt x="637" y="286"/>
                  </a:lnTo>
                  <a:lnTo>
                    <a:pt x="641" y="274"/>
                  </a:lnTo>
                  <a:lnTo>
                    <a:pt x="661" y="224"/>
                  </a:lnTo>
                  <a:lnTo>
                    <a:pt x="661" y="182"/>
                  </a:lnTo>
                  <a:lnTo>
                    <a:pt x="675" y="172"/>
                  </a:lnTo>
                  <a:lnTo>
                    <a:pt x="685" y="132"/>
                  </a:lnTo>
                  <a:lnTo>
                    <a:pt x="675" y="124"/>
                  </a:lnTo>
                  <a:lnTo>
                    <a:pt x="661" y="124"/>
                  </a:lnTo>
                  <a:lnTo>
                    <a:pt x="633" y="100"/>
                  </a:lnTo>
                  <a:lnTo>
                    <a:pt x="607" y="136"/>
                  </a:lnTo>
                  <a:lnTo>
                    <a:pt x="573" y="162"/>
                  </a:lnTo>
                  <a:lnTo>
                    <a:pt x="577" y="186"/>
                  </a:lnTo>
                  <a:lnTo>
                    <a:pt x="573" y="198"/>
                  </a:lnTo>
                  <a:lnTo>
                    <a:pt x="565" y="204"/>
                  </a:lnTo>
                  <a:lnTo>
                    <a:pt x="555" y="204"/>
                  </a:lnTo>
                  <a:lnTo>
                    <a:pt x="545" y="210"/>
                  </a:lnTo>
                  <a:lnTo>
                    <a:pt x="533" y="224"/>
                  </a:lnTo>
                  <a:lnTo>
                    <a:pt x="515" y="210"/>
                  </a:lnTo>
                  <a:lnTo>
                    <a:pt x="507" y="186"/>
                  </a:lnTo>
                  <a:lnTo>
                    <a:pt x="501" y="182"/>
                  </a:lnTo>
                  <a:lnTo>
                    <a:pt x="481" y="182"/>
                  </a:lnTo>
                  <a:lnTo>
                    <a:pt x="481" y="224"/>
                  </a:lnTo>
                  <a:lnTo>
                    <a:pt x="467" y="236"/>
                  </a:lnTo>
                  <a:lnTo>
                    <a:pt x="447" y="236"/>
                  </a:lnTo>
                  <a:lnTo>
                    <a:pt x="429" y="218"/>
                  </a:lnTo>
                  <a:lnTo>
                    <a:pt x="419" y="228"/>
                  </a:lnTo>
                  <a:lnTo>
                    <a:pt x="399" y="228"/>
                  </a:lnTo>
                  <a:lnTo>
                    <a:pt x="379" y="218"/>
                  </a:lnTo>
                  <a:lnTo>
                    <a:pt x="361" y="210"/>
                  </a:lnTo>
                  <a:lnTo>
                    <a:pt x="330" y="210"/>
                  </a:lnTo>
                  <a:lnTo>
                    <a:pt x="310" y="192"/>
                  </a:lnTo>
                  <a:lnTo>
                    <a:pt x="288" y="198"/>
                  </a:lnTo>
                  <a:lnTo>
                    <a:pt x="288" y="164"/>
                  </a:lnTo>
                  <a:lnTo>
                    <a:pt x="294" y="156"/>
                  </a:lnTo>
                  <a:lnTo>
                    <a:pt x="290" y="146"/>
                  </a:lnTo>
                </a:path>
              </a:pathLst>
            </a:custGeom>
            <a:gradFill rotWithShape="0">
              <a:gsLst>
                <a:gs pos="0">
                  <a:srgbClr val="1E569C"/>
                </a:gs>
                <a:gs pos="100000">
                  <a:srgbClr val="1E569C">
                    <a:gamma/>
                    <a:tint val="30196"/>
                    <a:invGamma/>
                  </a:srgbClr>
                </a:gs>
              </a:gsLst>
              <a:lin ang="2700000" scaled="1"/>
            </a:gradFill>
            <a:ln w="12700" cap="rnd" cmpd="sng">
              <a:solidFill>
                <a:srgbClr val="1E569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3053" name="Freeform 45"/>
            <p:cNvSpPr>
              <a:spLocks/>
            </p:cNvSpPr>
            <p:nvPr/>
          </p:nvSpPr>
          <p:spPr bwMode="auto">
            <a:xfrm>
              <a:off x="1872" y="1008"/>
              <a:ext cx="1457" cy="986"/>
            </a:xfrm>
            <a:custGeom>
              <a:avLst/>
              <a:gdLst>
                <a:gd name="T0" fmla="*/ 46 w 1457"/>
                <a:gd name="T1" fmla="*/ 985 h 986"/>
                <a:gd name="T2" fmla="*/ 86 w 1457"/>
                <a:gd name="T3" fmla="*/ 951 h 986"/>
                <a:gd name="T4" fmla="*/ 124 w 1457"/>
                <a:gd name="T5" fmla="*/ 921 h 986"/>
                <a:gd name="T6" fmla="*/ 170 w 1457"/>
                <a:gd name="T7" fmla="*/ 941 h 986"/>
                <a:gd name="T8" fmla="*/ 266 w 1457"/>
                <a:gd name="T9" fmla="*/ 949 h 986"/>
                <a:gd name="T10" fmla="*/ 300 w 1457"/>
                <a:gd name="T11" fmla="*/ 921 h 986"/>
                <a:gd name="T12" fmla="*/ 338 w 1457"/>
                <a:gd name="T13" fmla="*/ 947 h 986"/>
                <a:gd name="T14" fmla="*/ 392 w 1457"/>
                <a:gd name="T15" fmla="*/ 943 h 986"/>
                <a:gd name="T16" fmla="*/ 352 w 1457"/>
                <a:gd name="T17" fmla="*/ 883 h 986"/>
                <a:gd name="T18" fmla="*/ 390 w 1457"/>
                <a:gd name="T19" fmla="*/ 853 h 986"/>
                <a:gd name="T20" fmla="*/ 454 w 1457"/>
                <a:gd name="T21" fmla="*/ 829 h 986"/>
                <a:gd name="T22" fmla="*/ 482 w 1457"/>
                <a:gd name="T23" fmla="*/ 807 h 986"/>
                <a:gd name="T24" fmla="*/ 568 w 1457"/>
                <a:gd name="T25" fmla="*/ 659 h 986"/>
                <a:gd name="T26" fmla="*/ 602 w 1457"/>
                <a:gd name="T27" fmla="*/ 607 h 986"/>
                <a:gd name="T28" fmla="*/ 690 w 1457"/>
                <a:gd name="T29" fmla="*/ 531 h 986"/>
                <a:gd name="T30" fmla="*/ 792 w 1457"/>
                <a:gd name="T31" fmla="*/ 525 h 986"/>
                <a:gd name="T32" fmla="*/ 784 w 1457"/>
                <a:gd name="T33" fmla="*/ 468 h 986"/>
                <a:gd name="T34" fmla="*/ 876 w 1457"/>
                <a:gd name="T35" fmla="*/ 493 h 986"/>
                <a:gd name="T36" fmla="*/ 926 w 1457"/>
                <a:gd name="T37" fmla="*/ 472 h 986"/>
                <a:gd name="T38" fmla="*/ 1026 w 1457"/>
                <a:gd name="T39" fmla="*/ 440 h 986"/>
                <a:gd name="T40" fmla="*/ 1114 w 1457"/>
                <a:gd name="T41" fmla="*/ 382 h 986"/>
                <a:gd name="T42" fmla="*/ 1108 w 1457"/>
                <a:gd name="T43" fmla="*/ 304 h 986"/>
                <a:gd name="T44" fmla="*/ 1142 w 1457"/>
                <a:gd name="T45" fmla="*/ 248 h 986"/>
                <a:gd name="T46" fmla="*/ 1222 w 1457"/>
                <a:gd name="T47" fmla="*/ 302 h 986"/>
                <a:gd name="T48" fmla="*/ 1312 w 1457"/>
                <a:gd name="T49" fmla="*/ 304 h 986"/>
                <a:gd name="T50" fmla="*/ 1344 w 1457"/>
                <a:gd name="T51" fmla="*/ 248 h 986"/>
                <a:gd name="T52" fmla="*/ 1378 w 1457"/>
                <a:gd name="T53" fmla="*/ 274 h 986"/>
                <a:gd name="T54" fmla="*/ 1364 w 1457"/>
                <a:gd name="T55" fmla="*/ 352 h 986"/>
                <a:gd name="T56" fmla="*/ 1456 w 1457"/>
                <a:gd name="T57" fmla="*/ 370 h 986"/>
                <a:gd name="T58" fmla="*/ 1424 w 1457"/>
                <a:gd name="T59" fmla="*/ 226 h 986"/>
                <a:gd name="T60" fmla="*/ 1366 w 1457"/>
                <a:gd name="T61" fmla="*/ 140 h 986"/>
                <a:gd name="T62" fmla="*/ 1320 w 1457"/>
                <a:gd name="T63" fmla="*/ 90 h 986"/>
                <a:gd name="T64" fmla="*/ 1294 w 1457"/>
                <a:gd name="T65" fmla="*/ 56 h 986"/>
                <a:gd name="T66" fmla="*/ 1280 w 1457"/>
                <a:gd name="T67" fmla="*/ 104 h 986"/>
                <a:gd name="T68" fmla="*/ 1224 w 1457"/>
                <a:gd name="T69" fmla="*/ 104 h 986"/>
                <a:gd name="T70" fmla="*/ 1198 w 1457"/>
                <a:gd name="T71" fmla="*/ 0 h 986"/>
                <a:gd name="T72" fmla="*/ 0 w 1457"/>
                <a:gd name="T73" fmla="*/ 957 h 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57" h="986">
                  <a:moveTo>
                    <a:pt x="0" y="957"/>
                  </a:moveTo>
                  <a:lnTo>
                    <a:pt x="46" y="985"/>
                  </a:lnTo>
                  <a:lnTo>
                    <a:pt x="62" y="977"/>
                  </a:lnTo>
                  <a:lnTo>
                    <a:pt x="86" y="951"/>
                  </a:lnTo>
                  <a:lnTo>
                    <a:pt x="104" y="911"/>
                  </a:lnTo>
                  <a:lnTo>
                    <a:pt x="124" y="921"/>
                  </a:lnTo>
                  <a:lnTo>
                    <a:pt x="148" y="925"/>
                  </a:lnTo>
                  <a:lnTo>
                    <a:pt x="170" y="941"/>
                  </a:lnTo>
                  <a:lnTo>
                    <a:pt x="190" y="949"/>
                  </a:lnTo>
                  <a:lnTo>
                    <a:pt x="266" y="949"/>
                  </a:lnTo>
                  <a:lnTo>
                    <a:pt x="286" y="921"/>
                  </a:lnTo>
                  <a:lnTo>
                    <a:pt x="300" y="921"/>
                  </a:lnTo>
                  <a:lnTo>
                    <a:pt x="308" y="955"/>
                  </a:lnTo>
                  <a:lnTo>
                    <a:pt x="338" y="947"/>
                  </a:lnTo>
                  <a:lnTo>
                    <a:pt x="376" y="947"/>
                  </a:lnTo>
                  <a:lnTo>
                    <a:pt x="392" y="943"/>
                  </a:lnTo>
                  <a:lnTo>
                    <a:pt x="366" y="911"/>
                  </a:lnTo>
                  <a:lnTo>
                    <a:pt x="352" y="883"/>
                  </a:lnTo>
                  <a:lnTo>
                    <a:pt x="372" y="865"/>
                  </a:lnTo>
                  <a:lnTo>
                    <a:pt x="390" y="853"/>
                  </a:lnTo>
                  <a:lnTo>
                    <a:pt x="412" y="853"/>
                  </a:lnTo>
                  <a:lnTo>
                    <a:pt x="454" y="829"/>
                  </a:lnTo>
                  <a:lnTo>
                    <a:pt x="486" y="817"/>
                  </a:lnTo>
                  <a:lnTo>
                    <a:pt x="482" y="807"/>
                  </a:lnTo>
                  <a:lnTo>
                    <a:pt x="524" y="665"/>
                  </a:lnTo>
                  <a:lnTo>
                    <a:pt x="568" y="659"/>
                  </a:lnTo>
                  <a:lnTo>
                    <a:pt x="578" y="623"/>
                  </a:lnTo>
                  <a:lnTo>
                    <a:pt x="602" y="607"/>
                  </a:lnTo>
                  <a:lnTo>
                    <a:pt x="630" y="579"/>
                  </a:lnTo>
                  <a:lnTo>
                    <a:pt x="690" y="531"/>
                  </a:lnTo>
                  <a:lnTo>
                    <a:pt x="728" y="537"/>
                  </a:lnTo>
                  <a:lnTo>
                    <a:pt x="792" y="525"/>
                  </a:lnTo>
                  <a:lnTo>
                    <a:pt x="774" y="507"/>
                  </a:lnTo>
                  <a:lnTo>
                    <a:pt x="784" y="468"/>
                  </a:lnTo>
                  <a:lnTo>
                    <a:pt x="824" y="468"/>
                  </a:lnTo>
                  <a:lnTo>
                    <a:pt x="876" y="493"/>
                  </a:lnTo>
                  <a:lnTo>
                    <a:pt x="904" y="472"/>
                  </a:lnTo>
                  <a:lnTo>
                    <a:pt x="926" y="472"/>
                  </a:lnTo>
                  <a:lnTo>
                    <a:pt x="968" y="476"/>
                  </a:lnTo>
                  <a:lnTo>
                    <a:pt x="1026" y="440"/>
                  </a:lnTo>
                  <a:lnTo>
                    <a:pt x="1074" y="414"/>
                  </a:lnTo>
                  <a:lnTo>
                    <a:pt x="1114" y="382"/>
                  </a:lnTo>
                  <a:lnTo>
                    <a:pt x="1104" y="352"/>
                  </a:lnTo>
                  <a:lnTo>
                    <a:pt x="1108" y="304"/>
                  </a:lnTo>
                  <a:lnTo>
                    <a:pt x="1088" y="298"/>
                  </a:lnTo>
                  <a:lnTo>
                    <a:pt x="1142" y="248"/>
                  </a:lnTo>
                  <a:lnTo>
                    <a:pt x="1182" y="260"/>
                  </a:lnTo>
                  <a:lnTo>
                    <a:pt x="1222" y="302"/>
                  </a:lnTo>
                  <a:lnTo>
                    <a:pt x="1282" y="278"/>
                  </a:lnTo>
                  <a:lnTo>
                    <a:pt x="1312" y="304"/>
                  </a:lnTo>
                  <a:lnTo>
                    <a:pt x="1342" y="292"/>
                  </a:lnTo>
                  <a:lnTo>
                    <a:pt x="1344" y="248"/>
                  </a:lnTo>
                  <a:lnTo>
                    <a:pt x="1356" y="250"/>
                  </a:lnTo>
                  <a:lnTo>
                    <a:pt x="1378" y="274"/>
                  </a:lnTo>
                  <a:lnTo>
                    <a:pt x="1388" y="336"/>
                  </a:lnTo>
                  <a:lnTo>
                    <a:pt x="1364" y="352"/>
                  </a:lnTo>
                  <a:lnTo>
                    <a:pt x="1410" y="410"/>
                  </a:lnTo>
                  <a:lnTo>
                    <a:pt x="1456" y="370"/>
                  </a:lnTo>
                  <a:lnTo>
                    <a:pt x="1450" y="316"/>
                  </a:lnTo>
                  <a:lnTo>
                    <a:pt x="1424" y="226"/>
                  </a:lnTo>
                  <a:lnTo>
                    <a:pt x="1424" y="184"/>
                  </a:lnTo>
                  <a:lnTo>
                    <a:pt x="1366" y="140"/>
                  </a:lnTo>
                  <a:lnTo>
                    <a:pt x="1348" y="88"/>
                  </a:lnTo>
                  <a:lnTo>
                    <a:pt x="1320" y="90"/>
                  </a:lnTo>
                  <a:lnTo>
                    <a:pt x="1314" y="76"/>
                  </a:lnTo>
                  <a:lnTo>
                    <a:pt x="1294" y="56"/>
                  </a:lnTo>
                  <a:lnTo>
                    <a:pt x="1282" y="74"/>
                  </a:lnTo>
                  <a:lnTo>
                    <a:pt x="1280" y="104"/>
                  </a:lnTo>
                  <a:lnTo>
                    <a:pt x="1254" y="112"/>
                  </a:lnTo>
                  <a:lnTo>
                    <a:pt x="1224" y="104"/>
                  </a:lnTo>
                  <a:lnTo>
                    <a:pt x="1224" y="42"/>
                  </a:lnTo>
                  <a:lnTo>
                    <a:pt x="1198" y="0"/>
                  </a:lnTo>
                  <a:lnTo>
                    <a:pt x="0" y="0"/>
                  </a:lnTo>
                  <a:lnTo>
                    <a:pt x="0" y="957"/>
                  </a:lnTo>
                </a:path>
              </a:pathLst>
            </a:custGeom>
            <a:gradFill rotWithShape="0">
              <a:gsLst>
                <a:gs pos="0">
                  <a:srgbClr val="1E569C"/>
                </a:gs>
                <a:gs pos="100000">
                  <a:srgbClr val="1E569C">
                    <a:gamma/>
                    <a:tint val="30196"/>
                    <a:invGamma/>
                  </a:srgbClr>
                </a:gs>
              </a:gsLst>
              <a:lin ang="2700000" scaled="1"/>
            </a:gradFill>
            <a:ln w="12700" cap="rnd" cmpd="sng">
              <a:solidFill>
                <a:srgbClr val="1E569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3054" name="Freeform 46"/>
            <p:cNvSpPr>
              <a:spLocks/>
            </p:cNvSpPr>
            <p:nvPr/>
          </p:nvSpPr>
          <p:spPr bwMode="auto">
            <a:xfrm>
              <a:off x="1917" y="1920"/>
              <a:ext cx="328" cy="254"/>
            </a:xfrm>
            <a:custGeom>
              <a:avLst/>
              <a:gdLst>
                <a:gd name="T0" fmla="*/ 58 w 328"/>
                <a:gd name="T1" fmla="*/ 0 h 254"/>
                <a:gd name="T2" fmla="*/ 40 w 328"/>
                <a:gd name="T3" fmla="*/ 40 h 254"/>
                <a:gd name="T4" fmla="*/ 14 w 328"/>
                <a:gd name="T5" fmla="*/ 64 h 254"/>
                <a:gd name="T6" fmla="*/ 0 w 328"/>
                <a:gd name="T7" fmla="*/ 74 h 254"/>
                <a:gd name="T8" fmla="*/ 10 w 328"/>
                <a:gd name="T9" fmla="*/ 112 h 254"/>
                <a:gd name="T10" fmla="*/ 4 w 328"/>
                <a:gd name="T11" fmla="*/ 173 h 254"/>
                <a:gd name="T12" fmla="*/ 4 w 328"/>
                <a:gd name="T13" fmla="*/ 209 h 254"/>
                <a:gd name="T14" fmla="*/ 8 w 328"/>
                <a:gd name="T15" fmla="*/ 229 h 254"/>
                <a:gd name="T16" fmla="*/ 98 w 328"/>
                <a:gd name="T17" fmla="*/ 253 h 254"/>
                <a:gd name="T18" fmla="*/ 138 w 328"/>
                <a:gd name="T19" fmla="*/ 233 h 254"/>
                <a:gd name="T20" fmla="*/ 148 w 328"/>
                <a:gd name="T21" fmla="*/ 199 h 254"/>
                <a:gd name="T22" fmla="*/ 173 w 328"/>
                <a:gd name="T23" fmla="*/ 209 h 254"/>
                <a:gd name="T24" fmla="*/ 179 w 328"/>
                <a:gd name="T25" fmla="*/ 195 h 254"/>
                <a:gd name="T26" fmla="*/ 201 w 328"/>
                <a:gd name="T27" fmla="*/ 189 h 254"/>
                <a:gd name="T28" fmla="*/ 211 w 328"/>
                <a:gd name="T29" fmla="*/ 175 h 254"/>
                <a:gd name="T30" fmla="*/ 219 w 328"/>
                <a:gd name="T31" fmla="*/ 157 h 254"/>
                <a:gd name="T32" fmla="*/ 231 w 328"/>
                <a:gd name="T33" fmla="*/ 151 h 254"/>
                <a:gd name="T34" fmla="*/ 225 w 328"/>
                <a:gd name="T35" fmla="*/ 127 h 254"/>
                <a:gd name="T36" fmla="*/ 247 w 328"/>
                <a:gd name="T37" fmla="*/ 127 h 254"/>
                <a:gd name="T38" fmla="*/ 247 w 328"/>
                <a:gd name="T39" fmla="*/ 122 h 254"/>
                <a:gd name="T40" fmla="*/ 263 w 328"/>
                <a:gd name="T41" fmla="*/ 90 h 254"/>
                <a:gd name="T42" fmla="*/ 263 w 328"/>
                <a:gd name="T43" fmla="*/ 82 h 254"/>
                <a:gd name="T44" fmla="*/ 255 w 328"/>
                <a:gd name="T45" fmla="*/ 68 h 254"/>
                <a:gd name="T46" fmla="*/ 289 w 328"/>
                <a:gd name="T47" fmla="*/ 52 h 254"/>
                <a:gd name="T48" fmla="*/ 317 w 328"/>
                <a:gd name="T49" fmla="*/ 44 h 254"/>
                <a:gd name="T50" fmla="*/ 327 w 328"/>
                <a:gd name="T51" fmla="*/ 36 h 254"/>
                <a:gd name="T52" fmla="*/ 293 w 328"/>
                <a:gd name="T53" fmla="*/ 36 h 254"/>
                <a:gd name="T54" fmla="*/ 263 w 328"/>
                <a:gd name="T55" fmla="*/ 44 h 254"/>
                <a:gd name="T56" fmla="*/ 255 w 328"/>
                <a:gd name="T57" fmla="*/ 6 h 254"/>
                <a:gd name="T58" fmla="*/ 243 w 328"/>
                <a:gd name="T59" fmla="*/ 6 h 254"/>
                <a:gd name="T60" fmla="*/ 219 w 328"/>
                <a:gd name="T61" fmla="*/ 36 h 254"/>
                <a:gd name="T62" fmla="*/ 146 w 328"/>
                <a:gd name="T63" fmla="*/ 36 h 254"/>
                <a:gd name="T64" fmla="*/ 126 w 328"/>
                <a:gd name="T65" fmla="*/ 30 h 254"/>
                <a:gd name="T66" fmla="*/ 106 w 328"/>
                <a:gd name="T67" fmla="*/ 14 h 254"/>
                <a:gd name="T68" fmla="*/ 78 w 328"/>
                <a:gd name="T69" fmla="*/ 8 h 254"/>
                <a:gd name="T70" fmla="*/ 58 w 328"/>
                <a:gd name="T71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8" h="254">
                  <a:moveTo>
                    <a:pt x="58" y="0"/>
                  </a:moveTo>
                  <a:lnTo>
                    <a:pt x="40" y="40"/>
                  </a:lnTo>
                  <a:lnTo>
                    <a:pt x="14" y="64"/>
                  </a:lnTo>
                  <a:lnTo>
                    <a:pt x="0" y="74"/>
                  </a:lnTo>
                  <a:lnTo>
                    <a:pt x="10" y="112"/>
                  </a:lnTo>
                  <a:lnTo>
                    <a:pt x="4" y="173"/>
                  </a:lnTo>
                  <a:lnTo>
                    <a:pt x="4" y="209"/>
                  </a:lnTo>
                  <a:lnTo>
                    <a:pt x="8" y="229"/>
                  </a:lnTo>
                  <a:lnTo>
                    <a:pt x="98" y="253"/>
                  </a:lnTo>
                  <a:lnTo>
                    <a:pt x="138" y="233"/>
                  </a:lnTo>
                  <a:lnTo>
                    <a:pt x="148" y="199"/>
                  </a:lnTo>
                  <a:lnTo>
                    <a:pt x="173" y="209"/>
                  </a:lnTo>
                  <a:lnTo>
                    <a:pt x="179" y="195"/>
                  </a:lnTo>
                  <a:lnTo>
                    <a:pt x="201" y="189"/>
                  </a:lnTo>
                  <a:lnTo>
                    <a:pt x="211" y="175"/>
                  </a:lnTo>
                  <a:lnTo>
                    <a:pt x="219" y="157"/>
                  </a:lnTo>
                  <a:lnTo>
                    <a:pt x="231" y="151"/>
                  </a:lnTo>
                  <a:lnTo>
                    <a:pt x="225" y="127"/>
                  </a:lnTo>
                  <a:lnTo>
                    <a:pt x="247" y="127"/>
                  </a:lnTo>
                  <a:lnTo>
                    <a:pt x="247" y="122"/>
                  </a:lnTo>
                  <a:lnTo>
                    <a:pt x="263" y="90"/>
                  </a:lnTo>
                  <a:lnTo>
                    <a:pt x="263" y="82"/>
                  </a:lnTo>
                  <a:lnTo>
                    <a:pt x="255" y="68"/>
                  </a:lnTo>
                  <a:lnTo>
                    <a:pt x="289" y="52"/>
                  </a:lnTo>
                  <a:lnTo>
                    <a:pt x="317" y="44"/>
                  </a:lnTo>
                  <a:lnTo>
                    <a:pt x="327" y="36"/>
                  </a:lnTo>
                  <a:lnTo>
                    <a:pt x="293" y="36"/>
                  </a:lnTo>
                  <a:lnTo>
                    <a:pt x="263" y="44"/>
                  </a:lnTo>
                  <a:lnTo>
                    <a:pt x="255" y="6"/>
                  </a:lnTo>
                  <a:lnTo>
                    <a:pt x="243" y="6"/>
                  </a:lnTo>
                  <a:lnTo>
                    <a:pt x="219" y="36"/>
                  </a:lnTo>
                  <a:lnTo>
                    <a:pt x="146" y="36"/>
                  </a:lnTo>
                  <a:lnTo>
                    <a:pt x="126" y="30"/>
                  </a:lnTo>
                  <a:lnTo>
                    <a:pt x="106" y="14"/>
                  </a:lnTo>
                  <a:lnTo>
                    <a:pt x="78" y="8"/>
                  </a:lnTo>
                  <a:lnTo>
                    <a:pt x="58" y="0"/>
                  </a:lnTo>
                </a:path>
              </a:pathLst>
            </a:custGeom>
            <a:gradFill rotWithShape="0">
              <a:gsLst>
                <a:gs pos="0">
                  <a:srgbClr val="1E569C"/>
                </a:gs>
                <a:gs pos="100000">
                  <a:srgbClr val="1E569C">
                    <a:gamma/>
                    <a:tint val="30196"/>
                    <a:invGamma/>
                  </a:srgbClr>
                </a:gs>
              </a:gsLst>
              <a:lin ang="2700000" scaled="1"/>
            </a:gradFill>
            <a:ln w="12700" cap="rnd" cmpd="sng">
              <a:solidFill>
                <a:srgbClr val="1E569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3055" name="Freeform 47"/>
            <p:cNvSpPr>
              <a:spLocks/>
            </p:cNvSpPr>
            <p:nvPr/>
          </p:nvSpPr>
          <p:spPr bwMode="auto">
            <a:xfrm>
              <a:off x="1927" y="1954"/>
              <a:ext cx="416" cy="387"/>
            </a:xfrm>
            <a:custGeom>
              <a:avLst/>
              <a:gdLst>
                <a:gd name="T0" fmla="*/ 4 w 416"/>
                <a:gd name="T1" fmla="*/ 198 h 387"/>
                <a:gd name="T2" fmla="*/ 88 w 416"/>
                <a:gd name="T3" fmla="*/ 220 h 387"/>
                <a:gd name="T4" fmla="*/ 128 w 416"/>
                <a:gd name="T5" fmla="*/ 200 h 387"/>
                <a:gd name="T6" fmla="*/ 136 w 416"/>
                <a:gd name="T7" fmla="*/ 162 h 387"/>
                <a:gd name="T8" fmla="*/ 162 w 416"/>
                <a:gd name="T9" fmla="*/ 176 h 387"/>
                <a:gd name="T10" fmla="*/ 168 w 416"/>
                <a:gd name="T11" fmla="*/ 160 h 387"/>
                <a:gd name="T12" fmla="*/ 190 w 416"/>
                <a:gd name="T13" fmla="*/ 152 h 387"/>
                <a:gd name="T14" fmla="*/ 198 w 416"/>
                <a:gd name="T15" fmla="*/ 142 h 387"/>
                <a:gd name="T16" fmla="*/ 206 w 416"/>
                <a:gd name="T17" fmla="*/ 122 h 387"/>
                <a:gd name="T18" fmla="*/ 221 w 416"/>
                <a:gd name="T19" fmla="*/ 118 h 387"/>
                <a:gd name="T20" fmla="*/ 215 w 416"/>
                <a:gd name="T21" fmla="*/ 92 h 387"/>
                <a:gd name="T22" fmla="*/ 235 w 416"/>
                <a:gd name="T23" fmla="*/ 92 h 387"/>
                <a:gd name="T24" fmla="*/ 235 w 416"/>
                <a:gd name="T25" fmla="*/ 88 h 387"/>
                <a:gd name="T26" fmla="*/ 249 w 416"/>
                <a:gd name="T27" fmla="*/ 58 h 387"/>
                <a:gd name="T28" fmla="*/ 253 w 416"/>
                <a:gd name="T29" fmla="*/ 48 h 387"/>
                <a:gd name="T30" fmla="*/ 245 w 416"/>
                <a:gd name="T31" fmla="*/ 32 h 387"/>
                <a:gd name="T32" fmla="*/ 275 w 416"/>
                <a:gd name="T33" fmla="*/ 18 h 387"/>
                <a:gd name="T34" fmla="*/ 305 w 416"/>
                <a:gd name="T35" fmla="*/ 10 h 387"/>
                <a:gd name="T36" fmla="*/ 319 w 416"/>
                <a:gd name="T37" fmla="*/ 0 h 387"/>
                <a:gd name="T38" fmla="*/ 333 w 416"/>
                <a:gd name="T39" fmla="*/ 24 h 387"/>
                <a:gd name="T40" fmla="*/ 343 w 416"/>
                <a:gd name="T41" fmla="*/ 44 h 387"/>
                <a:gd name="T42" fmla="*/ 415 w 416"/>
                <a:gd name="T43" fmla="*/ 44 h 387"/>
                <a:gd name="T44" fmla="*/ 371 w 416"/>
                <a:gd name="T45" fmla="*/ 66 h 387"/>
                <a:gd name="T46" fmla="*/ 305 w 416"/>
                <a:gd name="T47" fmla="*/ 70 h 387"/>
                <a:gd name="T48" fmla="*/ 305 w 416"/>
                <a:gd name="T49" fmla="*/ 100 h 387"/>
                <a:gd name="T50" fmla="*/ 321 w 416"/>
                <a:gd name="T51" fmla="*/ 108 h 387"/>
                <a:gd name="T52" fmla="*/ 321 w 416"/>
                <a:gd name="T53" fmla="*/ 120 h 387"/>
                <a:gd name="T54" fmla="*/ 333 w 416"/>
                <a:gd name="T55" fmla="*/ 130 h 387"/>
                <a:gd name="T56" fmla="*/ 343 w 416"/>
                <a:gd name="T57" fmla="*/ 132 h 387"/>
                <a:gd name="T58" fmla="*/ 333 w 416"/>
                <a:gd name="T59" fmla="*/ 140 h 387"/>
                <a:gd name="T60" fmla="*/ 327 w 416"/>
                <a:gd name="T61" fmla="*/ 156 h 387"/>
                <a:gd name="T62" fmla="*/ 329 w 416"/>
                <a:gd name="T63" fmla="*/ 168 h 387"/>
                <a:gd name="T64" fmla="*/ 323 w 416"/>
                <a:gd name="T65" fmla="*/ 174 h 387"/>
                <a:gd name="T66" fmla="*/ 317 w 416"/>
                <a:gd name="T67" fmla="*/ 190 h 387"/>
                <a:gd name="T68" fmla="*/ 301 w 416"/>
                <a:gd name="T69" fmla="*/ 204 h 387"/>
                <a:gd name="T70" fmla="*/ 289 w 416"/>
                <a:gd name="T71" fmla="*/ 226 h 387"/>
                <a:gd name="T72" fmla="*/ 269 w 416"/>
                <a:gd name="T73" fmla="*/ 252 h 387"/>
                <a:gd name="T74" fmla="*/ 269 w 416"/>
                <a:gd name="T75" fmla="*/ 266 h 387"/>
                <a:gd name="T76" fmla="*/ 209 w 416"/>
                <a:gd name="T77" fmla="*/ 274 h 387"/>
                <a:gd name="T78" fmla="*/ 209 w 416"/>
                <a:gd name="T79" fmla="*/ 294 h 387"/>
                <a:gd name="T80" fmla="*/ 225 w 416"/>
                <a:gd name="T81" fmla="*/ 294 h 387"/>
                <a:gd name="T82" fmla="*/ 225 w 416"/>
                <a:gd name="T83" fmla="*/ 330 h 387"/>
                <a:gd name="T84" fmla="*/ 245 w 416"/>
                <a:gd name="T85" fmla="*/ 344 h 387"/>
                <a:gd name="T86" fmla="*/ 245 w 416"/>
                <a:gd name="T87" fmla="*/ 362 h 387"/>
                <a:gd name="T88" fmla="*/ 200 w 416"/>
                <a:gd name="T89" fmla="*/ 362 h 387"/>
                <a:gd name="T90" fmla="*/ 180 w 416"/>
                <a:gd name="T91" fmla="*/ 386 h 387"/>
                <a:gd name="T92" fmla="*/ 150 w 416"/>
                <a:gd name="T93" fmla="*/ 372 h 387"/>
                <a:gd name="T94" fmla="*/ 130 w 416"/>
                <a:gd name="T95" fmla="*/ 340 h 387"/>
                <a:gd name="T96" fmla="*/ 112 w 416"/>
                <a:gd name="T97" fmla="*/ 318 h 387"/>
                <a:gd name="T98" fmla="*/ 82 w 416"/>
                <a:gd name="T99" fmla="*/ 332 h 387"/>
                <a:gd name="T100" fmla="*/ 50 w 416"/>
                <a:gd name="T101" fmla="*/ 324 h 387"/>
                <a:gd name="T102" fmla="*/ 34 w 416"/>
                <a:gd name="T103" fmla="*/ 334 h 387"/>
                <a:gd name="T104" fmla="*/ 0 w 416"/>
                <a:gd name="T105" fmla="*/ 322 h 387"/>
                <a:gd name="T106" fmla="*/ 14 w 416"/>
                <a:gd name="T107" fmla="*/ 304 h 387"/>
                <a:gd name="T108" fmla="*/ 32 w 416"/>
                <a:gd name="T109" fmla="*/ 288 h 387"/>
                <a:gd name="T110" fmla="*/ 42 w 416"/>
                <a:gd name="T111" fmla="*/ 276 h 387"/>
                <a:gd name="T112" fmla="*/ 38 w 416"/>
                <a:gd name="T113" fmla="*/ 258 h 387"/>
                <a:gd name="T114" fmla="*/ 36 w 416"/>
                <a:gd name="T115" fmla="*/ 240 h 387"/>
                <a:gd name="T116" fmla="*/ 14 w 416"/>
                <a:gd name="T117" fmla="*/ 236 h 387"/>
                <a:gd name="T118" fmla="*/ 4 w 416"/>
                <a:gd name="T119" fmla="*/ 224 h 387"/>
                <a:gd name="T120" fmla="*/ 4 w 416"/>
                <a:gd name="T121" fmla="*/ 198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16" h="387">
                  <a:moveTo>
                    <a:pt x="4" y="198"/>
                  </a:moveTo>
                  <a:lnTo>
                    <a:pt x="88" y="220"/>
                  </a:lnTo>
                  <a:lnTo>
                    <a:pt x="128" y="200"/>
                  </a:lnTo>
                  <a:lnTo>
                    <a:pt x="136" y="162"/>
                  </a:lnTo>
                  <a:lnTo>
                    <a:pt x="162" y="176"/>
                  </a:lnTo>
                  <a:lnTo>
                    <a:pt x="168" y="160"/>
                  </a:lnTo>
                  <a:lnTo>
                    <a:pt x="190" y="152"/>
                  </a:lnTo>
                  <a:lnTo>
                    <a:pt x="198" y="142"/>
                  </a:lnTo>
                  <a:lnTo>
                    <a:pt x="206" y="122"/>
                  </a:lnTo>
                  <a:lnTo>
                    <a:pt x="221" y="118"/>
                  </a:lnTo>
                  <a:lnTo>
                    <a:pt x="215" y="92"/>
                  </a:lnTo>
                  <a:lnTo>
                    <a:pt x="235" y="92"/>
                  </a:lnTo>
                  <a:lnTo>
                    <a:pt x="235" y="88"/>
                  </a:lnTo>
                  <a:lnTo>
                    <a:pt x="249" y="58"/>
                  </a:lnTo>
                  <a:lnTo>
                    <a:pt x="253" y="48"/>
                  </a:lnTo>
                  <a:lnTo>
                    <a:pt x="245" y="32"/>
                  </a:lnTo>
                  <a:lnTo>
                    <a:pt x="275" y="18"/>
                  </a:lnTo>
                  <a:lnTo>
                    <a:pt x="305" y="10"/>
                  </a:lnTo>
                  <a:lnTo>
                    <a:pt x="319" y="0"/>
                  </a:lnTo>
                  <a:lnTo>
                    <a:pt x="333" y="24"/>
                  </a:lnTo>
                  <a:lnTo>
                    <a:pt x="343" y="44"/>
                  </a:lnTo>
                  <a:lnTo>
                    <a:pt x="415" y="44"/>
                  </a:lnTo>
                  <a:lnTo>
                    <a:pt x="371" y="66"/>
                  </a:lnTo>
                  <a:lnTo>
                    <a:pt x="305" y="70"/>
                  </a:lnTo>
                  <a:lnTo>
                    <a:pt x="305" y="100"/>
                  </a:lnTo>
                  <a:lnTo>
                    <a:pt x="321" y="108"/>
                  </a:lnTo>
                  <a:lnTo>
                    <a:pt x="321" y="120"/>
                  </a:lnTo>
                  <a:lnTo>
                    <a:pt x="333" y="130"/>
                  </a:lnTo>
                  <a:lnTo>
                    <a:pt x="343" y="132"/>
                  </a:lnTo>
                  <a:lnTo>
                    <a:pt x="333" y="140"/>
                  </a:lnTo>
                  <a:lnTo>
                    <a:pt x="327" y="156"/>
                  </a:lnTo>
                  <a:lnTo>
                    <a:pt x="329" y="168"/>
                  </a:lnTo>
                  <a:lnTo>
                    <a:pt x="323" y="174"/>
                  </a:lnTo>
                  <a:lnTo>
                    <a:pt x="317" y="190"/>
                  </a:lnTo>
                  <a:lnTo>
                    <a:pt x="301" y="204"/>
                  </a:lnTo>
                  <a:lnTo>
                    <a:pt x="289" y="226"/>
                  </a:lnTo>
                  <a:lnTo>
                    <a:pt x="269" y="252"/>
                  </a:lnTo>
                  <a:lnTo>
                    <a:pt x="269" y="266"/>
                  </a:lnTo>
                  <a:lnTo>
                    <a:pt x="209" y="274"/>
                  </a:lnTo>
                  <a:lnTo>
                    <a:pt x="209" y="294"/>
                  </a:lnTo>
                  <a:lnTo>
                    <a:pt x="225" y="294"/>
                  </a:lnTo>
                  <a:lnTo>
                    <a:pt x="225" y="330"/>
                  </a:lnTo>
                  <a:lnTo>
                    <a:pt x="245" y="344"/>
                  </a:lnTo>
                  <a:lnTo>
                    <a:pt x="245" y="362"/>
                  </a:lnTo>
                  <a:lnTo>
                    <a:pt x="200" y="362"/>
                  </a:lnTo>
                  <a:lnTo>
                    <a:pt x="180" y="386"/>
                  </a:lnTo>
                  <a:lnTo>
                    <a:pt x="150" y="372"/>
                  </a:lnTo>
                  <a:lnTo>
                    <a:pt x="130" y="340"/>
                  </a:lnTo>
                  <a:lnTo>
                    <a:pt x="112" y="318"/>
                  </a:lnTo>
                  <a:lnTo>
                    <a:pt x="82" y="332"/>
                  </a:lnTo>
                  <a:lnTo>
                    <a:pt x="50" y="324"/>
                  </a:lnTo>
                  <a:lnTo>
                    <a:pt x="34" y="334"/>
                  </a:lnTo>
                  <a:lnTo>
                    <a:pt x="0" y="322"/>
                  </a:lnTo>
                  <a:lnTo>
                    <a:pt x="14" y="304"/>
                  </a:lnTo>
                  <a:lnTo>
                    <a:pt x="32" y="288"/>
                  </a:lnTo>
                  <a:lnTo>
                    <a:pt x="42" y="276"/>
                  </a:lnTo>
                  <a:lnTo>
                    <a:pt x="38" y="258"/>
                  </a:lnTo>
                  <a:lnTo>
                    <a:pt x="36" y="240"/>
                  </a:lnTo>
                  <a:lnTo>
                    <a:pt x="14" y="236"/>
                  </a:lnTo>
                  <a:lnTo>
                    <a:pt x="4" y="224"/>
                  </a:lnTo>
                  <a:lnTo>
                    <a:pt x="4" y="198"/>
                  </a:lnTo>
                </a:path>
              </a:pathLst>
            </a:custGeom>
            <a:gradFill rotWithShape="0">
              <a:gsLst>
                <a:gs pos="0">
                  <a:srgbClr val="1E569C"/>
                </a:gs>
                <a:gs pos="100000">
                  <a:srgbClr val="1E569C">
                    <a:gamma/>
                    <a:tint val="30196"/>
                    <a:invGamma/>
                  </a:srgbClr>
                </a:gs>
              </a:gsLst>
              <a:lin ang="2700000" scaled="1"/>
            </a:gradFill>
            <a:ln w="12700" cap="rnd" cmpd="sng">
              <a:solidFill>
                <a:srgbClr val="1E569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3056" name="Freeform 48"/>
            <p:cNvSpPr>
              <a:spLocks/>
            </p:cNvSpPr>
            <p:nvPr/>
          </p:nvSpPr>
          <p:spPr bwMode="auto">
            <a:xfrm>
              <a:off x="1872" y="1964"/>
              <a:ext cx="98" cy="313"/>
            </a:xfrm>
            <a:custGeom>
              <a:avLst/>
              <a:gdLst>
                <a:gd name="T0" fmla="*/ 0 w 98"/>
                <a:gd name="T1" fmla="*/ 0 h 313"/>
                <a:gd name="T2" fmla="*/ 44 w 98"/>
                <a:gd name="T3" fmla="*/ 28 h 313"/>
                <a:gd name="T4" fmla="*/ 57 w 98"/>
                <a:gd name="T5" fmla="*/ 68 h 313"/>
                <a:gd name="T6" fmla="*/ 49 w 98"/>
                <a:gd name="T7" fmla="*/ 128 h 313"/>
                <a:gd name="T8" fmla="*/ 49 w 98"/>
                <a:gd name="T9" fmla="*/ 166 h 313"/>
                <a:gd name="T10" fmla="*/ 55 w 98"/>
                <a:gd name="T11" fmla="*/ 186 h 313"/>
                <a:gd name="T12" fmla="*/ 61 w 98"/>
                <a:gd name="T13" fmla="*/ 188 h 313"/>
                <a:gd name="T14" fmla="*/ 61 w 98"/>
                <a:gd name="T15" fmla="*/ 214 h 313"/>
                <a:gd name="T16" fmla="*/ 69 w 98"/>
                <a:gd name="T17" fmla="*/ 226 h 313"/>
                <a:gd name="T18" fmla="*/ 91 w 98"/>
                <a:gd name="T19" fmla="*/ 228 h 313"/>
                <a:gd name="T20" fmla="*/ 93 w 98"/>
                <a:gd name="T21" fmla="*/ 244 h 313"/>
                <a:gd name="T22" fmla="*/ 97 w 98"/>
                <a:gd name="T23" fmla="*/ 266 h 313"/>
                <a:gd name="T24" fmla="*/ 85 w 98"/>
                <a:gd name="T25" fmla="*/ 282 h 313"/>
                <a:gd name="T26" fmla="*/ 69 w 98"/>
                <a:gd name="T27" fmla="*/ 294 h 313"/>
                <a:gd name="T28" fmla="*/ 57 w 98"/>
                <a:gd name="T29" fmla="*/ 312 h 313"/>
                <a:gd name="T30" fmla="*/ 42 w 98"/>
                <a:gd name="T31" fmla="*/ 310 h 313"/>
                <a:gd name="T32" fmla="*/ 20 w 98"/>
                <a:gd name="T33" fmla="*/ 310 h 313"/>
                <a:gd name="T34" fmla="*/ 0 w 98"/>
                <a:gd name="T35" fmla="*/ 294 h 313"/>
                <a:gd name="T36" fmla="*/ 0 w 98"/>
                <a:gd name="T37" fmla="*/ 0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8" h="313">
                  <a:moveTo>
                    <a:pt x="0" y="0"/>
                  </a:moveTo>
                  <a:lnTo>
                    <a:pt x="44" y="28"/>
                  </a:lnTo>
                  <a:lnTo>
                    <a:pt x="57" y="68"/>
                  </a:lnTo>
                  <a:lnTo>
                    <a:pt x="49" y="128"/>
                  </a:lnTo>
                  <a:lnTo>
                    <a:pt x="49" y="166"/>
                  </a:lnTo>
                  <a:lnTo>
                    <a:pt x="55" y="186"/>
                  </a:lnTo>
                  <a:lnTo>
                    <a:pt x="61" y="188"/>
                  </a:lnTo>
                  <a:lnTo>
                    <a:pt x="61" y="214"/>
                  </a:lnTo>
                  <a:lnTo>
                    <a:pt x="69" y="226"/>
                  </a:lnTo>
                  <a:lnTo>
                    <a:pt x="91" y="228"/>
                  </a:lnTo>
                  <a:lnTo>
                    <a:pt x="93" y="244"/>
                  </a:lnTo>
                  <a:lnTo>
                    <a:pt x="97" y="266"/>
                  </a:lnTo>
                  <a:lnTo>
                    <a:pt x="85" y="282"/>
                  </a:lnTo>
                  <a:lnTo>
                    <a:pt x="69" y="294"/>
                  </a:lnTo>
                  <a:lnTo>
                    <a:pt x="57" y="312"/>
                  </a:lnTo>
                  <a:lnTo>
                    <a:pt x="42" y="310"/>
                  </a:lnTo>
                  <a:lnTo>
                    <a:pt x="20" y="310"/>
                  </a:lnTo>
                  <a:lnTo>
                    <a:pt x="0" y="294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1E569C"/>
                </a:gs>
                <a:gs pos="100000">
                  <a:srgbClr val="1E569C">
                    <a:gamma/>
                    <a:tint val="30196"/>
                    <a:invGamma/>
                  </a:srgbClr>
                </a:gs>
              </a:gsLst>
              <a:lin ang="2700000" scaled="1"/>
            </a:gradFill>
            <a:ln w="12700" cap="rnd" cmpd="sng">
              <a:solidFill>
                <a:srgbClr val="1E569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3057" name="Freeform 49"/>
            <p:cNvSpPr>
              <a:spLocks/>
            </p:cNvSpPr>
            <p:nvPr/>
          </p:nvSpPr>
          <p:spPr bwMode="auto">
            <a:xfrm>
              <a:off x="2407" y="2758"/>
              <a:ext cx="77" cy="123"/>
            </a:xfrm>
            <a:custGeom>
              <a:avLst/>
              <a:gdLst>
                <a:gd name="T0" fmla="*/ 76 w 77"/>
                <a:gd name="T1" fmla="*/ 104 h 123"/>
                <a:gd name="T2" fmla="*/ 42 w 77"/>
                <a:gd name="T3" fmla="*/ 122 h 123"/>
                <a:gd name="T4" fmla="*/ 18 w 77"/>
                <a:gd name="T5" fmla="*/ 104 h 123"/>
                <a:gd name="T6" fmla="*/ 6 w 77"/>
                <a:gd name="T7" fmla="*/ 88 h 123"/>
                <a:gd name="T8" fmla="*/ 0 w 77"/>
                <a:gd name="T9" fmla="*/ 42 h 123"/>
                <a:gd name="T10" fmla="*/ 4 w 77"/>
                <a:gd name="T11" fmla="*/ 0 h 123"/>
                <a:gd name="T12" fmla="*/ 52 w 77"/>
                <a:gd name="T13" fmla="*/ 20 h 123"/>
                <a:gd name="T14" fmla="*/ 76 w 77"/>
                <a:gd name="T15" fmla="*/ 50 h 123"/>
                <a:gd name="T16" fmla="*/ 76 w 77"/>
                <a:gd name="T17" fmla="*/ 104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" h="123">
                  <a:moveTo>
                    <a:pt x="76" y="104"/>
                  </a:moveTo>
                  <a:lnTo>
                    <a:pt x="42" y="122"/>
                  </a:lnTo>
                  <a:lnTo>
                    <a:pt x="18" y="104"/>
                  </a:lnTo>
                  <a:lnTo>
                    <a:pt x="6" y="88"/>
                  </a:lnTo>
                  <a:lnTo>
                    <a:pt x="0" y="42"/>
                  </a:lnTo>
                  <a:lnTo>
                    <a:pt x="4" y="0"/>
                  </a:lnTo>
                  <a:lnTo>
                    <a:pt x="52" y="20"/>
                  </a:lnTo>
                  <a:lnTo>
                    <a:pt x="76" y="50"/>
                  </a:lnTo>
                  <a:lnTo>
                    <a:pt x="76" y="104"/>
                  </a:lnTo>
                </a:path>
              </a:pathLst>
            </a:custGeom>
            <a:gradFill rotWithShape="0">
              <a:gsLst>
                <a:gs pos="0">
                  <a:srgbClr val="1E569C"/>
                </a:gs>
                <a:gs pos="100000">
                  <a:srgbClr val="1E569C">
                    <a:gamma/>
                    <a:tint val="30196"/>
                    <a:invGamma/>
                  </a:srgbClr>
                </a:gs>
              </a:gsLst>
              <a:lin ang="2700000" scaled="1"/>
            </a:gradFill>
            <a:ln w="12700" cap="rnd" cmpd="sng">
              <a:solidFill>
                <a:srgbClr val="1E569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grpSp>
          <p:nvGrpSpPr>
            <p:cNvPr id="11295" name="Group 50"/>
            <p:cNvGrpSpPr>
              <a:grpSpLocks/>
            </p:cNvGrpSpPr>
            <p:nvPr/>
          </p:nvGrpSpPr>
          <p:grpSpPr bwMode="auto">
            <a:xfrm>
              <a:off x="2748" y="2533"/>
              <a:ext cx="49" cy="202"/>
              <a:chOff x="2748" y="2533"/>
              <a:chExt cx="49" cy="202"/>
            </a:xfrm>
          </p:grpSpPr>
          <p:sp>
            <p:nvSpPr>
              <p:cNvPr id="43059" name="Freeform 51"/>
              <p:cNvSpPr>
                <a:spLocks/>
              </p:cNvSpPr>
              <p:nvPr/>
            </p:nvSpPr>
            <p:spPr bwMode="auto">
              <a:xfrm>
                <a:off x="2748" y="2689"/>
                <a:ext cx="41" cy="46"/>
              </a:xfrm>
              <a:custGeom>
                <a:avLst/>
                <a:gdLst>
                  <a:gd name="T0" fmla="*/ 0 w 41"/>
                  <a:gd name="T1" fmla="*/ 6 h 46"/>
                  <a:gd name="T2" fmla="*/ 18 w 41"/>
                  <a:gd name="T3" fmla="*/ 0 h 46"/>
                  <a:gd name="T4" fmla="*/ 32 w 41"/>
                  <a:gd name="T5" fmla="*/ 6 h 46"/>
                  <a:gd name="T6" fmla="*/ 36 w 41"/>
                  <a:gd name="T7" fmla="*/ 12 h 46"/>
                  <a:gd name="T8" fmla="*/ 40 w 41"/>
                  <a:gd name="T9" fmla="*/ 29 h 46"/>
                  <a:gd name="T10" fmla="*/ 38 w 41"/>
                  <a:gd name="T11" fmla="*/ 45 h 46"/>
                  <a:gd name="T12" fmla="*/ 14 w 41"/>
                  <a:gd name="T13" fmla="*/ 37 h 46"/>
                  <a:gd name="T14" fmla="*/ 0 w 41"/>
                  <a:gd name="T15" fmla="*/ 27 h 46"/>
                  <a:gd name="T16" fmla="*/ 0 w 41"/>
                  <a:gd name="T17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" h="46">
                    <a:moveTo>
                      <a:pt x="0" y="6"/>
                    </a:moveTo>
                    <a:lnTo>
                      <a:pt x="18" y="0"/>
                    </a:lnTo>
                    <a:lnTo>
                      <a:pt x="32" y="6"/>
                    </a:lnTo>
                    <a:lnTo>
                      <a:pt x="36" y="12"/>
                    </a:lnTo>
                    <a:lnTo>
                      <a:pt x="40" y="29"/>
                    </a:lnTo>
                    <a:lnTo>
                      <a:pt x="38" y="45"/>
                    </a:lnTo>
                    <a:lnTo>
                      <a:pt x="14" y="37"/>
                    </a:lnTo>
                    <a:lnTo>
                      <a:pt x="0" y="27"/>
                    </a:lnTo>
                    <a:lnTo>
                      <a:pt x="0" y="6"/>
                    </a:lnTo>
                  </a:path>
                </a:pathLst>
              </a:custGeom>
              <a:gradFill rotWithShape="0">
                <a:gsLst>
                  <a:gs pos="0">
                    <a:srgbClr val="1E569C"/>
                  </a:gs>
                  <a:gs pos="100000">
                    <a:srgbClr val="1E569C">
                      <a:gamma/>
                      <a:tint val="30196"/>
                      <a:invGamma/>
                    </a:srgbClr>
                  </a:gs>
                </a:gsLst>
                <a:lin ang="2700000" scaled="1"/>
              </a:gradFill>
              <a:ln w="12700" cap="rnd" cmpd="sng">
                <a:solidFill>
                  <a:srgbClr val="1E569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43060" name="Freeform 52"/>
              <p:cNvSpPr>
                <a:spLocks/>
              </p:cNvSpPr>
              <p:nvPr/>
            </p:nvSpPr>
            <p:spPr bwMode="auto">
              <a:xfrm>
                <a:off x="2766" y="2580"/>
                <a:ext cx="25" cy="49"/>
              </a:xfrm>
              <a:custGeom>
                <a:avLst/>
                <a:gdLst>
                  <a:gd name="T0" fmla="*/ 24 w 25"/>
                  <a:gd name="T1" fmla="*/ 8 h 49"/>
                  <a:gd name="T2" fmla="*/ 14 w 25"/>
                  <a:gd name="T3" fmla="*/ 0 h 49"/>
                  <a:gd name="T4" fmla="*/ 4 w 25"/>
                  <a:gd name="T5" fmla="*/ 8 h 49"/>
                  <a:gd name="T6" fmla="*/ 2 w 25"/>
                  <a:gd name="T7" fmla="*/ 14 h 49"/>
                  <a:gd name="T8" fmla="*/ 0 w 25"/>
                  <a:gd name="T9" fmla="*/ 32 h 49"/>
                  <a:gd name="T10" fmla="*/ 0 w 25"/>
                  <a:gd name="T11" fmla="*/ 48 h 49"/>
                  <a:gd name="T12" fmla="*/ 16 w 25"/>
                  <a:gd name="T13" fmla="*/ 42 h 49"/>
                  <a:gd name="T14" fmla="*/ 24 w 25"/>
                  <a:gd name="T15" fmla="*/ 28 h 49"/>
                  <a:gd name="T16" fmla="*/ 24 w 25"/>
                  <a:gd name="T17" fmla="*/ 8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49">
                    <a:moveTo>
                      <a:pt x="24" y="8"/>
                    </a:moveTo>
                    <a:lnTo>
                      <a:pt x="14" y="0"/>
                    </a:lnTo>
                    <a:lnTo>
                      <a:pt x="4" y="8"/>
                    </a:lnTo>
                    <a:lnTo>
                      <a:pt x="2" y="14"/>
                    </a:lnTo>
                    <a:lnTo>
                      <a:pt x="0" y="32"/>
                    </a:lnTo>
                    <a:lnTo>
                      <a:pt x="0" y="48"/>
                    </a:lnTo>
                    <a:lnTo>
                      <a:pt x="16" y="42"/>
                    </a:lnTo>
                    <a:lnTo>
                      <a:pt x="24" y="28"/>
                    </a:lnTo>
                    <a:lnTo>
                      <a:pt x="24" y="8"/>
                    </a:lnTo>
                  </a:path>
                </a:pathLst>
              </a:custGeom>
              <a:gradFill rotWithShape="0">
                <a:gsLst>
                  <a:gs pos="0">
                    <a:srgbClr val="1E569C"/>
                  </a:gs>
                  <a:gs pos="100000">
                    <a:srgbClr val="1E569C">
                      <a:gamma/>
                      <a:tint val="30196"/>
                      <a:invGamma/>
                    </a:srgbClr>
                  </a:gs>
                </a:gsLst>
                <a:lin ang="2700000" scaled="1"/>
              </a:gradFill>
              <a:ln w="12700" cap="rnd" cmpd="sng">
                <a:solidFill>
                  <a:srgbClr val="1E569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43061" name="Freeform 53"/>
              <p:cNvSpPr>
                <a:spLocks/>
              </p:cNvSpPr>
              <p:nvPr/>
            </p:nvSpPr>
            <p:spPr bwMode="auto">
              <a:xfrm>
                <a:off x="2756" y="2650"/>
                <a:ext cx="29" cy="37"/>
              </a:xfrm>
              <a:custGeom>
                <a:avLst/>
                <a:gdLst>
                  <a:gd name="T0" fmla="*/ 28 w 29"/>
                  <a:gd name="T1" fmla="*/ 4 h 37"/>
                  <a:gd name="T2" fmla="*/ 16 w 29"/>
                  <a:gd name="T3" fmla="*/ 0 h 37"/>
                  <a:gd name="T4" fmla="*/ 6 w 29"/>
                  <a:gd name="T5" fmla="*/ 6 h 37"/>
                  <a:gd name="T6" fmla="*/ 2 w 29"/>
                  <a:gd name="T7" fmla="*/ 10 h 37"/>
                  <a:gd name="T8" fmla="*/ 0 w 29"/>
                  <a:gd name="T9" fmla="*/ 24 h 37"/>
                  <a:gd name="T10" fmla="*/ 2 w 29"/>
                  <a:gd name="T11" fmla="*/ 36 h 37"/>
                  <a:gd name="T12" fmla="*/ 20 w 29"/>
                  <a:gd name="T13" fmla="*/ 32 h 37"/>
                  <a:gd name="T14" fmla="*/ 28 w 29"/>
                  <a:gd name="T15" fmla="*/ 22 h 37"/>
                  <a:gd name="T16" fmla="*/ 28 w 29"/>
                  <a:gd name="T17" fmla="*/ 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37">
                    <a:moveTo>
                      <a:pt x="28" y="4"/>
                    </a:moveTo>
                    <a:lnTo>
                      <a:pt x="16" y="0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24"/>
                    </a:lnTo>
                    <a:lnTo>
                      <a:pt x="2" y="36"/>
                    </a:lnTo>
                    <a:lnTo>
                      <a:pt x="20" y="32"/>
                    </a:lnTo>
                    <a:lnTo>
                      <a:pt x="28" y="22"/>
                    </a:lnTo>
                    <a:lnTo>
                      <a:pt x="28" y="4"/>
                    </a:lnTo>
                  </a:path>
                </a:pathLst>
              </a:custGeom>
              <a:gradFill rotWithShape="0">
                <a:gsLst>
                  <a:gs pos="0">
                    <a:srgbClr val="1E569C"/>
                  </a:gs>
                  <a:gs pos="100000">
                    <a:srgbClr val="1E569C">
                      <a:gamma/>
                      <a:tint val="30196"/>
                      <a:invGamma/>
                    </a:srgbClr>
                  </a:gs>
                </a:gsLst>
                <a:lin ang="2700000" scaled="1"/>
              </a:gradFill>
              <a:ln w="12700" cap="rnd" cmpd="sng">
                <a:solidFill>
                  <a:srgbClr val="1E569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43062" name="Freeform 54"/>
              <p:cNvSpPr>
                <a:spLocks/>
              </p:cNvSpPr>
              <p:nvPr/>
            </p:nvSpPr>
            <p:spPr bwMode="auto">
              <a:xfrm>
                <a:off x="2767" y="2533"/>
                <a:ext cx="30" cy="44"/>
              </a:xfrm>
              <a:custGeom>
                <a:avLst/>
                <a:gdLst>
                  <a:gd name="T0" fmla="*/ 29 w 30"/>
                  <a:gd name="T1" fmla="*/ 2 h 44"/>
                  <a:gd name="T2" fmla="*/ 15 w 30"/>
                  <a:gd name="T3" fmla="*/ 0 h 44"/>
                  <a:gd name="T4" fmla="*/ 4 w 30"/>
                  <a:gd name="T5" fmla="*/ 6 h 44"/>
                  <a:gd name="T6" fmla="*/ 2 w 30"/>
                  <a:gd name="T7" fmla="*/ 10 h 44"/>
                  <a:gd name="T8" fmla="*/ 0 w 30"/>
                  <a:gd name="T9" fmla="*/ 29 h 44"/>
                  <a:gd name="T10" fmla="*/ 0 w 30"/>
                  <a:gd name="T11" fmla="*/ 43 h 44"/>
                  <a:gd name="T12" fmla="*/ 19 w 30"/>
                  <a:gd name="T13" fmla="*/ 37 h 44"/>
                  <a:gd name="T14" fmla="*/ 29 w 30"/>
                  <a:gd name="T15" fmla="*/ 25 h 44"/>
                  <a:gd name="T16" fmla="*/ 29 w 30"/>
                  <a:gd name="T17" fmla="*/ 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44">
                    <a:moveTo>
                      <a:pt x="29" y="2"/>
                    </a:moveTo>
                    <a:lnTo>
                      <a:pt x="15" y="0"/>
                    </a:lnTo>
                    <a:lnTo>
                      <a:pt x="4" y="6"/>
                    </a:lnTo>
                    <a:lnTo>
                      <a:pt x="2" y="10"/>
                    </a:lnTo>
                    <a:lnTo>
                      <a:pt x="0" y="29"/>
                    </a:lnTo>
                    <a:lnTo>
                      <a:pt x="0" y="43"/>
                    </a:lnTo>
                    <a:lnTo>
                      <a:pt x="19" y="37"/>
                    </a:lnTo>
                    <a:lnTo>
                      <a:pt x="29" y="25"/>
                    </a:lnTo>
                    <a:lnTo>
                      <a:pt x="29" y="2"/>
                    </a:lnTo>
                  </a:path>
                </a:pathLst>
              </a:custGeom>
              <a:gradFill rotWithShape="0">
                <a:gsLst>
                  <a:gs pos="0">
                    <a:srgbClr val="1E569C"/>
                  </a:gs>
                  <a:gs pos="100000">
                    <a:srgbClr val="1E569C">
                      <a:gamma/>
                      <a:tint val="30196"/>
                      <a:invGamma/>
                    </a:srgbClr>
                  </a:gs>
                </a:gsLst>
                <a:lin ang="2700000" scaled="1"/>
              </a:gradFill>
              <a:ln w="12700" cap="rnd" cmpd="sng">
                <a:solidFill>
                  <a:srgbClr val="1E569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</p:grpSp>
        <p:sp>
          <p:nvSpPr>
            <p:cNvPr id="43063" name="Freeform 55"/>
            <p:cNvSpPr>
              <a:spLocks/>
            </p:cNvSpPr>
            <p:nvPr/>
          </p:nvSpPr>
          <p:spPr bwMode="auto">
            <a:xfrm>
              <a:off x="3013" y="2681"/>
              <a:ext cx="122" cy="152"/>
            </a:xfrm>
            <a:custGeom>
              <a:avLst/>
              <a:gdLst>
                <a:gd name="T0" fmla="*/ 0 w 122"/>
                <a:gd name="T1" fmla="*/ 8 h 152"/>
                <a:gd name="T2" fmla="*/ 0 w 122"/>
                <a:gd name="T3" fmla="*/ 24 h 152"/>
                <a:gd name="T4" fmla="*/ 16 w 122"/>
                <a:gd name="T5" fmla="*/ 64 h 152"/>
                <a:gd name="T6" fmla="*/ 32 w 122"/>
                <a:gd name="T7" fmla="*/ 105 h 152"/>
                <a:gd name="T8" fmla="*/ 65 w 122"/>
                <a:gd name="T9" fmla="*/ 127 h 152"/>
                <a:gd name="T10" fmla="*/ 77 w 122"/>
                <a:gd name="T11" fmla="*/ 141 h 152"/>
                <a:gd name="T12" fmla="*/ 89 w 122"/>
                <a:gd name="T13" fmla="*/ 151 h 152"/>
                <a:gd name="T14" fmla="*/ 103 w 122"/>
                <a:gd name="T15" fmla="*/ 143 h 152"/>
                <a:gd name="T16" fmla="*/ 121 w 122"/>
                <a:gd name="T17" fmla="*/ 151 h 152"/>
                <a:gd name="T18" fmla="*/ 111 w 122"/>
                <a:gd name="T19" fmla="*/ 123 h 152"/>
                <a:gd name="T20" fmla="*/ 99 w 122"/>
                <a:gd name="T21" fmla="*/ 117 h 152"/>
                <a:gd name="T22" fmla="*/ 91 w 122"/>
                <a:gd name="T23" fmla="*/ 99 h 152"/>
                <a:gd name="T24" fmla="*/ 91 w 122"/>
                <a:gd name="T25" fmla="*/ 77 h 152"/>
                <a:gd name="T26" fmla="*/ 105 w 122"/>
                <a:gd name="T27" fmla="*/ 70 h 152"/>
                <a:gd name="T28" fmla="*/ 99 w 122"/>
                <a:gd name="T29" fmla="*/ 52 h 152"/>
                <a:gd name="T30" fmla="*/ 83 w 122"/>
                <a:gd name="T31" fmla="*/ 30 h 152"/>
                <a:gd name="T32" fmla="*/ 52 w 122"/>
                <a:gd name="T33" fmla="*/ 6 h 152"/>
                <a:gd name="T34" fmla="*/ 42 w 122"/>
                <a:gd name="T35" fmla="*/ 20 h 152"/>
                <a:gd name="T36" fmla="*/ 16 w 122"/>
                <a:gd name="T37" fmla="*/ 0 h 152"/>
                <a:gd name="T38" fmla="*/ 10 w 122"/>
                <a:gd name="T39" fmla="*/ 8 h 152"/>
                <a:gd name="T40" fmla="*/ 0 w 122"/>
                <a:gd name="T41" fmla="*/ 8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2" h="152">
                  <a:moveTo>
                    <a:pt x="0" y="8"/>
                  </a:moveTo>
                  <a:lnTo>
                    <a:pt x="0" y="24"/>
                  </a:lnTo>
                  <a:lnTo>
                    <a:pt x="16" y="64"/>
                  </a:lnTo>
                  <a:lnTo>
                    <a:pt x="32" y="105"/>
                  </a:lnTo>
                  <a:lnTo>
                    <a:pt x="65" y="127"/>
                  </a:lnTo>
                  <a:lnTo>
                    <a:pt x="77" y="141"/>
                  </a:lnTo>
                  <a:lnTo>
                    <a:pt x="89" y="151"/>
                  </a:lnTo>
                  <a:lnTo>
                    <a:pt x="103" y="143"/>
                  </a:lnTo>
                  <a:lnTo>
                    <a:pt x="121" y="151"/>
                  </a:lnTo>
                  <a:lnTo>
                    <a:pt x="111" y="123"/>
                  </a:lnTo>
                  <a:lnTo>
                    <a:pt x="99" y="117"/>
                  </a:lnTo>
                  <a:lnTo>
                    <a:pt x="91" y="99"/>
                  </a:lnTo>
                  <a:lnTo>
                    <a:pt x="91" y="77"/>
                  </a:lnTo>
                  <a:lnTo>
                    <a:pt x="105" y="70"/>
                  </a:lnTo>
                  <a:lnTo>
                    <a:pt x="99" y="52"/>
                  </a:lnTo>
                  <a:lnTo>
                    <a:pt x="83" y="30"/>
                  </a:lnTo>
                  <a:lnTo>
                    <a:pt x="52" y="6"/>
                  </a:lnTo>
                  <a:lnTo>
                    <a:pt x="42" y="20"/>
                  </a:lnTo>
                  <a:lnTo>
                    <a:pt x="16" y="0"/>
                  </a:lnTo>
                  <a:lnTo>
                    <a:pt x="10" y="8"/>
                  </a:lnTo>
                  <a:lnTo>
                    <a:pt x="0" y="8"/>
                  </a:lnTo>
                </a:path>
              </a:pathLst>
            </a:custGeom>
            <a:gradFill rotWithShape="0">
              <a:gsLst>
                <a:gs pos="0">
                  <a:srgbClr val="1E569C"/>
                </a:gs>
                <a:gs pos="100000">
                  <a:srgbClr val="1E569C">
                    <a:gamma/>
                    <a:tint val="30196"/>
                    <a:invGamma/>
                  </a:srgbClr>
                </a:gs>
              </a:gsLst>
              <a:lin ang="2700000" scaled="1"/>
            </a:gradFill>
            <a:ln w="12700" cap="rnd" cmpd="sng">
              <a:solidFill>
                <a:srgbClr val="1E569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grpSp>
          <p:nvGrpSpPr>
            <p:cNvPr id="11297" name="Group 56"/>
            <p:cNvGrpSpPr>
              <a:grpSpLocks/>
            </p:cNvGrpSpPr>
            <p:nvPr/>
          </p:nvGrpSpPr>
          <p:grpSpPr bwMode="auto">
            <a:xfrm>
              <a:off x="2882" y="2703"/>
              <a:ext cx="1307" cy="438"/>
              <a:chOff x="2882" y="2703"/>
              <a:chExt cx="1307" cy="438"/>
            </a:xfrm>
          </p:grpSpPr>
          <p:sp>
            <p:nvSpPr>
              <p:cNvPr id="43065" name="Freeform 57"/>
              <p:cNvSpPr>
                <a:spLocks/>
              </p:cNvSpPr>
              <p:nvPr/>
            </p:nvSpPr>
            <p:spPr bwMode="auto">
              <a:xfrm>
                <a:off x="3018" y="2969"/>
                <a:ext cx="28" cy="37"/>
              </a:xfrm>
              <a:custGeom>
                <a:avLst/>
                <a:gdLst>
                  <a:gd name="T0" fmla="*/ 27 w 28"/>
                  <a:gd name="T1" fmla="*/ 4 h 37"/>
                  <a:gd name="T2" fmla="*/ 15 w 28"/>
                  <a:gd name="T3" fmla="*/ 0 h 37"/>
                  <a:gd name="T4" fmla="*/ 6 w 28"/>
                  <a:gd name="T5" fmla="*/ 4 h 37"/>
                  <a:gd name="T6" fmla="*/ 2 w 28"/>
                  <a:gd name="T7" fmla="*/ 10 h 37"/>
                  <a:gd name="T8" fmla="*/ 0 w 28"/>
                  <a:gd name="T9" fmla="*/ 24 h 37"/>
                  <a:gd name="T10" fmla="*/ 2 w 28"/>
                  <a:gd name="T11" fmla="*/ 36 h 37"/>
                  <a:gd name="T12" fmla="*/ 17 w 28"/>
                  <a:gd name="T13" fmla="*/ 32 h 37"/>
                  <a:gd name="T14" fmla="*/ 27 w 28"/>
                  <a:gd name="T15" fmla="*/ 22 h 37"/>
                  <a:gd name="T16" fmla="*/ 27 w 28"/>
                  <a:gd name="T17" fmla="*/ 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37">
                    <a:moveTo>
                      <a:pt x="27" y="4"/>
                    </a:moveTo>
                    <a:lnTo>
                      <a:pt x="15" y="0"/>
                    </a:lnTo>
                    <a:lnTo>
                      <a:pt x="6" y="4"/>
                    </a:lnTo>
                    <a:lnTo>
                      <a:pt x="2" y="10"/>
                    </a:lnTo>
                    <a:lnTo>
                      <a:pt x="0" y="24"/>
                    </a:lnTo>
                    <a:lnTo>
                      <a:pt x="2" y="36"/>
                    </a:lnTo>
                    <a:lnTo>
                      <a:pt x="17" y="32"/>
                    </a:lnTo>
                    <a:lnTo>
                      <a:pt x="27" y="22"/>
                    </a:lnTo>
                    <a:lnTo>
                      <a:pt x="27" y="4"/>
                    </a:lnTo>
                  </a:path>
                </a:pathLst>
              </a:custGeom>
              <a:gradFill rotWithShape="0">
                <a:gsLst>
                  <a:gs pos="0">
                    <a:srgbClr val="1E569C"/>
                  </a:gs>
                  <a:gs pos="100000">
                    <a:srgbClr val="1E569C">
                      <a:gamma/>
                      <a:tint val="30196"/>
                      <a:invGamma/>
                    </a:srgbClr>
                  </a:gs>
                </a:gsLst>
                <a:lin ang="2700000" scaled="1"/>
              </a:gradFill>
              <a:ln w="12700" cap="rnd" cmpd="sng">
                <a:solidFill>
                  <a:srgbClr val="1E569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43066" name="Freeform 58"/>
              <p:cNvSpPr>
                <a:spLocks/>
              </p:cNvSpPr>
              <p:nvPr/>
            </p:nvSpPr>
            <p:spPr bwMode="auto">
              <a:xfrm>
                <a:off x="2961" y="2912"/>
                <a:ext cx="35" cy="42"/>
              </a:xfrm>
              <a:custGeom>
                <a:avLst/>
                <a:gdLst>
                  <a:gd name="T0" fmla="*/ 0 w 35"/>
                  <a:gd name="T1" fmla="*/ 4 h 42"/>
                  <a:gd name="T2" fmla="*/ 16 w 35"/>
                  <a:gd name="T3" fmla="*/ 0 h 42"/>
                  <a:gd name="T4" fmla="*/ 28 w 35"/>
                  <a:gd name="T5" fmla="*/ 6 h 42"/>
                  <a:gd name="T6" fmla="*/ 32 w 35"/>
                  <a:gd name="T7" fmla="*/ 12 h 42"/>
                  <a:gd name="T8" fmla="*/ 34 w 35"/>
                  <a:gd name="T9" fmla="*/ 27 h 42"/>
                  <a:gd name="T10" fmla="*/ 32 w 35"/>
                  <a:gd name="T11" fmla="*/ 41 h 42"/>
                  <a:gd name="T12" fmla="*/ 10 w 35"/>
                  <a:gd name="T13" fmla="*/ 35 h 42"/>
                  <a:gd name="T14" fmla="*/ 0 w 35"/>
                  <a:gd name="T15" fmla="*/ 23 h 42"/>
                  <a:gd name="T16" fmla="*/ 0 w 35"/>
                  <a:gd name="T17" fmla="*/ 4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42">
                    <a:moveTo>
                      <a:pt x="0" y="4"/>
                    </a:moveTo>
                    <a:lnTo>
                      <a:pt x="16" y="0"/>
                    </a:lnTo>
                    <a:lnTo>
                      <a:pt x="28" y="6"/>
                    </a:lnTo>
                    <a:lnTo>
                      <a:pt x="32" y="12"/>
                    </a:lnTo>
                    <a:lnTo>
                      <a:pt x="34" y="27"/>
                    </a:lnTo>
                    <a:lnTo>
                      <a:pt x="32" y="41"/>
                    </a:lnTo>
                    <a:lnTo>
                      <a:pt x="10" y="35"/>
                    </a:lnTo>
                    <a:lnTo>
                      <a:pt x="0" y="23"/>
                    </a:lnTo>
                    <a:lnTo>
                      <a:pt x="0" y="4"/>
                    </a:lnTo>
                  </a:path>
                </a:pathLst>
              </a:custGeom>
              <a:gradFill rotWithShape="0">
                <a:gsLst>
                  <a:gs pos="0">
                    <a:srgbClr val="1E569C"/>
                  </a:gs>
                  <a:gs pos="100000">
                    <a:srgbClr val="1E569C">
                      <a:gamma/>
                      <a:tint val="30196"/>
                      <a:invGamma/>
                    </a:srgbClr>
                  </a:gs>
                </a:gsLst>
                <a:lin ang="2700000" scaled="1"/>
              </a:gradFill>
              <a:ln w="12700" cap="rnd" cmpd="sng">
                <a:solidFill>
                  <a:srgbClr val="1E569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43067" name="Freeform 59"/>
              <p:cNvSpPr>
                <a:spLocks/>
              </p:cNvSpPr>
              <p:nvPr/>
            </p:nvSpPr>
            <p:spPr bwMode="auto">
              <a:xfrm>
                <a:off x="2927" y="2849"/>
                <a:ext cx="35" cy="52"/>
              </a:xfrm>
              <a:custGeom>
                <a:avLst/>
                <a:gdLst>
                  <a:gd name="T0" fmla="*/ 34 w 35"/>
                  <a:gd name="T1" fmla="*/ 6 h 52"/>
                  <a:gd name="T2" fmla="*/ 18 w 35"/>
                  <a:gd name="T3" fmla="*/ 0 h 52"/>
                  <a:gd name="T4" fmla="*/ 8 w 35"/>
                  <a:gd name="T5" fmla="*/ 8 h 52"/>
                  <a:gd name="T6" fmla="*/ 4 w 35"/>
                  <a:gd name="T7" fmla="*/ 16 h 52"/>
                  <a:gd name="T8" fmla="*/ 0 w 35"/>
                  <a:gd name="T9" fmla="*/ 33 h 52"/>
                  <a:gd name="T10" fmla="*/ 4 w 35"/>
                  <a:gd name="T11" fmla="*/ 51 h 52"/>
                  <a:gd name="T12" fmla="*/ 24 w 35"/>
                  <a:gd name="T13" fmla="*/ 43 h 52"/>
                  <a:gd name="T14" fmla="*/ 34 w 35"/>
                  <a:gd name="T15" fmla="*/ 31 h 52"/>
                  <a:gd name="T16" fmla="*/ 34 w 35"/>
                  <a:gd name="T17" fmla="*/ 6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52">
                    <a:moveTo>
                      <a:pt x="34" y="6"/>
                    </a:moveTo>
                    <a:lnTo>
                      <a:pt x="18" y="0"/>
                    </a:lnTo>
                    <a:lnTo>
                      <a:pt x="8" y="8"/>
                    </a:lnTo>
                    <a:lnTo>
                      <a:pt x="4" y="16"/>
                    </a:lnTo>
                    <a:lnTo>
                      <a:pt x="0" y="33"/>
                    </a:lnTo>
                    <a:lnTo>
                      <a:pt x="4" y="51"/>
                    </a:lnTo>
                    <a:lnTo>
                      <a:pt x="24" y="43"/>
                    </a:lnTo>
                    <a:lnTo>
                      <a:pt x="34" y="31"/>
                    </a:lnTo>
                    <a:lnTo>
                      <a:pt x="34" y="6"/>
                    </a:lnTo>
                  </a:path>
                </a:pathLst>
              </a:custGeom>
              <a:gradFill rotWithShape="0">
                <a:gsLst>
                  <a:gs pos="0">
                    <a:srgbClr val="1E569C"/>
                  </a:gs>
                  <a:gs pos="100000">
                    <a:srgbClr val="1E569C">
                      <a:gamma/>
                      <a:tint val="30196"/>
                      <a:invGamma/>
                    </a:srgbClr>
                  </a:gs>
                </a:gsLst>
                <a:lin ang="2700000" scaled="1"/>
              </a:gradFill>
              <a:ln w="12700" cap="rnd" cmpd="sng">
                <a:solidFill>
                  <a:srgbClr val="1E569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43068" name="Freeform 60"/>
              <p:cNvSpPr>
                <a:spLocks/>
              </p:cNvSpPr>
              <p:nvPr/>
            </p:nvSpPr>
            <p:spPr bwMode="auto">
              <a:xfrm>
                <a:off x="2901" y="2794"/>
                <a:ext cx="35" cy="51"/>
              </a:xfrm>
              <a:custGeom>
                <a:avLst/>
                <a:gdLst>
                  <a:gd name="T0" fmla="*/ 34 w 35"/>
                  <a:gd name="T1" fmla="*/ 44 h 51"/>
                  <a:gd name="T2" fmla="*/ 18 w 35"/>
                  <a:gd name="T3" fmla="*/ 50 h 51"/>
                  <a:gd name="T4" fmla="*/ 6 w 35"/>
                  <a:gd name="T5" fmla="*/ 42 h 51"/>
                  <a:gd name="T6" fmla="*/ 2 w 35"/>
                  <a:gd name="T7" fmla="*/ 36 h 51"/>
                  <a:gd name="T8" fmla="*/ 0 w 35"/>
                  <a:gd name="T9" fmla="*/ 18 h 51"/>
                  <a:gd name="T10" fmla="*/ 2 w 35"/>
                  <a:gd name="T11" fmla="*/ 0 h 51"/>
                  <a:gd name="T12" fmla="*/ 22 w 35"/>
                  <a:gd name="T13" fmla="*/ 8 h 51"/>
                  <a:gd name="T14" fmla="*/ 34 w 35"/>
                  <a:gd name="T15" fmla="*/ 20 h 51"/>
                  <a:gd name="T16" fmla="*/ 34 w 35"/>
                  <a:gd name="T17" fmla="*/ 44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51">
                    <a:moveTo>
                      <a:pt x="34" y="44"/>
                    </a:moveTo>
                    <a:lnTo>
                      <a:pt x="18" y="50"/>
                    </a:lnTo>
                    <a:lnTo>
                      <a:pt x="6" y="42"/>
                    </a:lnTo>
                    <a:lnTo>
                      <a:pt x="2" y="36"/>
                    </a:lnTo>
                    <a:lnTo>
                      <a:pt x="0" y="18"/>
                    </a:lnTo>
                    <a:lnTo>
                      <a:pt x="2" y="0"/>
                    </a:lnTo>
                    <a:lnTo>
                      <a:pt x="22" y="8"/>
                    </a:lnTo>
                    <a:lnTo>
                      <a:pt x="34" y="20"/>
                    </a:lnTo>
                    <a:lnTo>
                      <a:pt x="34" y="44"/>
                    </a:lnTo>
                  </a:path>
                </a:pathLst>
              </a:custGeom>
              <a:gradFill rotWithShape="0">
                <a:gsLst>
                  <a:gs pos="0">
                    <a:srgbClr val="1E569C"/>
                  </a:gs>
                  <a:gs pos="100000">
                    <a:srgbClr val="1E569C">
                      <a:gamma/>
                      <a:tint val="30196"/>
                      <a:invGamma/>
                    </a:srgbClr>
                  </a:gs>
                </a:gsLst>
                <a:lin ang="2700000" scaled="1"/>
              </a:gradFill>
              <a:ln w="12700" cap="rnd" cmpd="sng">
                <a:solidFill>
                  <a:srgbClr val="1E569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43069" name="Freeform 61"/>
              <p:cNvSpPr>
                <a:spLocks/>
              </p:cNvSpPr>
              <p:nvPr/>
            </p:nvSpPr>
            <p:spPr bwMode="auto">
              <a:xfrm>
                <a:off x="2882" y="2703"/>
                <a:ext cx="305" cy="335"/>
              </a:xfrm>
              <a:custGeom>
                <a:avLst/>
                <a:gdLst>
                  <a:gd name="T0" fmla="*/ 6 w 305"/>
                  <a:gd name="T1" fmla="*/ 0 h 335"/>
                  <a:gd name="T2" fmla="*/ 30 w 305"/>
                  <a:gd name="T3" fmla="*/ 14 h 335"/>
                  <a:gd name="T4" fmla="*/ 46 w 305"/>
                  <a:gd name="T5" fmla="*/ 12 h 335"/>
                  <a:gd name="T6" fmla="*/ 64 w 305"/>
                  <a:gd name="T7" fmla="*/ 14 h 335"/>
                  <a:gd name="T8" fmla="*/ 82 w 305"/>
                  <a:gd name="T9" fmla="*/ 44 h 335"/>
                  <a:gd name="T10" fmla="*/ 84 w 305"/>
                  <a:gd name="T11" fmla="*/ 60 h 335"/>
                  <a:gd name="T12" fmla="*/ 102 w 305"/>
                  <a:gd name="T13" fmla="*/ 72 h 335"/>
                  <a:gd name="T14" fmla="*/ 120 w 305"/>
                  <a:gd name="T15" fmla="*/ 70 h 335"/>
                  <a:gd name="T16" fmla="*/ 128 w 305"/>
                  <a:gd name="T17" fmla="*/ 84 h 335"/>
                  <a:gd name="T18" fmla="*/ 138 w 305"/>
                  <a:gd name="T19" fmla="*/ 86 h 335"/>
                  <a:gd name="T20" fmla="*/ 146 w 305"/>
                  <a:gd name="T21" fmla="*/ 98 h 335"/>
                  <a:gd name="T22" fmla="*/ 158 w 305"/>
                  <a:gd name="T23" fmla="*/ 100 h 335"/>
                  <a:gd name="T24" fmla="*/ 168 w 305"/>
                  <a:gd name="T25" fmla="*/ 114 h 335"/>
                  <a:gd name="T26" fmla="*/ 186 w 305"/>
                  <a:gd name="T27" fmla="*/ 122 h 335"/>
                  <a:gd name="T28" fmla="*/ 192 w 305"/>
                  <a:gd name="T29" fmla="*/ 136 h 335"/>
                  <a:gd name="T30" fmla="*/ 214 w 305"/>
                  <a:gd name="T31" fmla="*/ 136 h 335"/>
                  <a:gd name="T32" fmla="*/ 230 w 305"/>
                  <a:gd name="T33" fmla="*/ 146 h 335"/>
                  <a:gd name="T34" fmla="*/ 240 w 305"/>
                  <a:gd name="T35" fmla="*/ 166 h 335"/>
                  <a:gd name="T36" fmla="*/ 228 w 305"/>
                  <a:gd name="T37" fmla="*/ 168 h 335"/>
                  <a:gd name="T38" fmla="*/ 222 w 305"/>
                  <a:gd name="T39" fmla="*/ 176 h 335"/>
                  <a:gd name="T40" fmla="*/ 250 w 305"/>
                  <a:gd name="T41" fmla="*/ 186 h 335"/>
                  <a:gd name="T42" fmla="*/ 256 w 305"/>
                  <a:gd name="T43" fmla="*/ 198 h 335"/>
                  <a:gd name="T44" fmla="*/ 266 w 305"/>
                  <a:gd name="T45" fmla="*/ 212 h 335"/>
                  <a:gd name="T46" fmla="*/ 268 w 305"/>
                  <a:gd name="T47" fmla="*/ 222 h 335"/>
                  <a:gd name="T48" fmla="*/ 278 w 305"/>
                  <a:gd name="T49" fmla="*/ 222 h 335"/>
                  <a:gd name="T50" fmla="*/ 304 w 305"/>
                  <a:gd name="T51" fmla="*/ 242 h 335"/>
                  <a:gd name="T52" fmla="*/ 296 w 305"/>
                  <a:gd name="T53" fmla="*/ 252 h 335"/>
                  <a:gd name="T54" fmla="*/ 298 w 305"/>
                  <a:gd name="T55" fmla="*/ 264 h 335"/>
                  <a:gd name="T56" fmla="*/ 302 w 305"/>
                  <a:gd name="T57" fmla="*/ 272 h 335"/>
                  <a:gd name="T58" fmla="*/ 304 w 305"/>
                  <a:gd name="T59" fmla="*/ 318 h 335"/>
                  <a:gd name="T60" fmla="*/ 288 w 305"/>
                  <a:gd name="T61" fmla="*/ 316 h 335"/>
                  <a:gd name="T62" fmla="*/ 274 w 305"/>
                  <a:gd name="T63" fmla="*/ 316 h 335"/>
                  <a:gd name="T64" fmla="*/ 274 w 305"/>
                  <a:gd name="T65" fmla="*/ 334 h 335"/>
                  <a:gd name="T66" fmla="*/ 250 w 305"/>
                  <a:gd name="T67" fmla="*/ 314 h 335"/>
                  <a:gd name="T68" fmla="*/ 212 w 305"/>
                  <a:gd name="T69" fmla="*/ 294 h 335"/>
                  <a:gd name="T70" fmla="*/ 188 w 305"/>
                  <a:gd name="T71" fmla="*/ 264 h 335"/>
                  <a:gd name="T72" fmla="*/ 154 w 305"/>
                  <a:gd name="T73" fmla="*/ 236 h 335"/>
                  <a:gd name="T74" fmla="*/ 146 w 305"/>
                  <a:gd name="T75" fmla="*/ 198 h 335"/>
                  <a:gd name="T76" fmla="*/ 128 w 305"/>
                  <a:gd name="T77" fmla="*/ 182 h 335"/>
                  <a:gd name="T78" fmla="*/ 110 w 305"/>
                  <a:gd name="T79" fmla="*/ 158 h 335"/>
                  <a:gd name="T80" fmla="*/ 112 w 305"/>
                  <a:gd name="T81" fmla="*/ 134 h 335"/>
                  <a:gd name="T82" fmla="*/ 72 w 305"/>
                  <a:gd name="T83" fmla="*/ 104 h 335"/>
                  <a:gd name="T84" fmla="*/ 70 w 305"/>
                  <a:gd name="T85" fmla="*/ 88 h 335"/>
                  <a:gd name="T86" fmla="*/ 64 w 305"/>
                  <a:gd name="T87" fmla="*/ 76 h 335"/>
                  <a:gd name="T88" fmla="*/ 42 w 305"/>
                  <a:gd name="T89" fmla="*/ 78 h 335"/>
                  <a:gd name="T90" fmla="*/ 36 w 305"/>
                  <a:gd name="T91" fmla="*/ 66 h 335"/>
                  <a:gd name="T92" fmla="*/ 2 w 305"/>
                  <a:gd name="T93" fmla="*/ 30 h 335"/>
                  <a:gd name="T94" fmla="*/ 0 w 305"/>
                  <a:gd name="T95" fmla="*/ 16 h 335"/>
                  <a:gd name="T96" fmla="*/ 6 w 305"/>
                  <a:gd name="T9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05" h="335">
                    <a:moveTo>
                      <a:pt x="6" y="0"/>
                    </a:moveTo>
                    <a:lnTo>
                      <a:pt x="30" y="14"/>
                    </a:lnTo>
                    <a:lnTo>
                      <a:pt x="46" y="12"/>
                    </a:lnTo>
                    <a:lnTo>
                      <a:pt x="64" y="14"/>
                    </a:lnTo>
                    <a:lnTo>
                      <a:pt x="82" y="44"/>
                    </a:lnTo>
                    <a:lnTo>
                      <a:pt x="84" y="60"/>
                    </a:lnTo>
                    <a:lnTo>
                      <a:pt x="102" y="72"/>
                    </a:lnTo>
                    <a:lnTo>
                      <a:pt x="120" y="70"/>
                    </a:lnTo>
                    <a:lnTo>
                      <a:pt x="128" y="84"/>
                    </a:lnTo>
                    <a:lnTo>
                      <a:pt x="138" y="86"/>
                    </a:lnTo>
                    <a:lnTo>
                      <a:pt x="146" y="98"/>
                    </a:lnTo>
                    <a:lnTo>
                      <a:pt x="158" y="100"/>
                    </a:lnTo>
                    <a:lnTo>
                      <a:pt x="168" y="114"/>
                    </a:lnTo>
                    <a:lnTo>
                      <a:pt x="186" y="122"/>
                    </a:lnTo>
                    <a:lnTo>
                      <a:pt x="192" y="136"/>
                    </a:lnTo>
                    <a:lnTo>
                      <a:pt x="214" y="136"/>
                    </a:lnTo>
                    <a:lnTo>
                      <a:pt x="230" y="146"/>
                    </a:lnTo>
                    <a:lnTo>
                      <a:pt x="240" y="166"/>
                    </a:lnTo>
                    <a:lnTo>
                      <a:pt x="228" y="168"/>
                    </a:lnTo>
                    <a:lnTo>
                      <a:pt x="222" y="176"/>
                    </a:lnTo>
                    <a:lnTo>
                      <a:pt x="250" y="186"/>
                    </a:lnTo>
                    <a:lnTo>
                      <a:pt x="256" y="198"/>
                    </a:lnTo>
                    <a:lnTo>
                      <a:pt x="266" y="212"/>
                    </a:lnTo>
                    <a:lnTo>
                      <a:pt x="268" y="222"/>
                    </a:lnTo>
                    <a:lnTo>
                      <a:pt x="278" y="222"/>
                    </a:lnTo>
                    <a:lnTo>
                      <a:pt x="304" y="242"/>
                    </a:lnTo>
                    <a:lnTo>
                      <a:pt x="296" y="252"/>
                    </a:lnTo>
                    <a:lnTo>
                      <a:pt x="298" y="264"/>
                    </a:lnTo>
                    <a:lnTo>
                      <a:pt x="302" y="272"/>
                    </a:lnTo>
                    <a:lnTo>
                      <a:pt x="304" y="318"/>
                    </a:lnTo>
                    <a:lnTo>
                      <a:pt x="288" y="316"/>
                    </a:lnTo>
                    <a:lnTo>
                      <a:pt x="274" y="316"/>
                    </a:lnTo>
                    <a:lnTo>
                      <a:pt x="274" y="334"/>
                    </a:lnTo>
                    <a:lnTo>
                      <a:pt x="250" y="314"/>
                    </a:lnTo>
                    <a:lnTo>
                      <a:pt x="212" y="294"/>
                    </a:lnTo>
                    <a:lnTo>
                      <a:pt x="188" y="264"/>
                    </a:lnTo>
                    <a:lnTo>
                      <a:pt x="154" y="236"/>
                    </a:lnTo>
                    <a:lnTo>
                      <a:pt x="146" y="198"/>
                    </a:lnTo>
                    <a:lnTo>
                      <a:pt x="128" y="182"/>
                    </a:lnTo>
                    <a:lnTo>
                      <a:pt x="110" y="158"/>
                    </a:lnTo>
                    <a:lnTo>
                      <a:pt x="112" y="134"/>
                    </a:lnTo>
                    <a:lnTo>
                      <a:pt x="72" y="104"/>
                    </a:lnTo>
                    <a:lnTo>
                      <a:pt x="70" y="88"/>
                    </a:lnTo>
                    <a:lnTo>
                      <a:pt x="64" y="76"/>
                    </a:lnTo>
                    <a:lnTo>
                      <a:pt x="42" y="78"/>
                    </a:lnTo>
                    <a:lnTo>
                      <a:pt x="36" y="66"/>
                    </a:lnTo>
                    <a:lnTo>
                      <a:pt x="2" y="30"/>
                    </a:lnTo>
                    <a:lnTo>
                      <a:pt x="0" y="16"/>
                    </a:lnTo>
                    <a:lnTo>
                      <a:pt x="6" y="0"/>
                    </a:lnTo>
                  </a:path>
                </a:pathLst>
              </a:custGeom>
              <a:gradFill rotWithShape="0">
                <a:gsLst>
                  <a:gs pos="0">
                    <a:srgbClr val="1E569C"/>
                  </a:gs>
                  <a:gs pos="100000">
                    <a:srgbClr val="1E569C">
                      <a:gamma/>
                      <a:tint val="30196"/>
                      <a:invGamma/>
                    </a:srgbClr>
                  </a:gs>
                </a:gsLst>
                <a:lin ang="2700000" scaled="1"/>
              </a:gradFill>
              <a:ln w="12700" cap="rnd" cmpd="sng">
                <a:solidFill>
                  <a:srgbClr val="1E569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43070" name="Freeform 62"/>
              <p:cNvSpPr>
                <a:spLocks/>
              </p:cNvSpPr>
              <p:nvPr/>
            </p:nvSpPr>
            <p:spPr bwMode="auto">
              <a:xfrm>
                <a:off x="4123" y="2900"/>
                <a:ext cx="66" cy="205"/>
              </a:xfrm>
              <a:custGeom>
                <a:avLst/>
                <a:gdLst>
                  <a:gd name="T0" fmla="*/ 65 w 66"/>
                  <a:gd name="T1" fmla="*/ 10 h 205"/>
                  <a:gd name="T2" fmla="*/ 37 w 66"/>
                  <a:gd name="T3" fmla="*/ 0 h 205"/>
                  <a:gd name="T4" fmla="*/ 37 w 66"/>
                  <a:gd name="T5" fmla="*/ 10 h 205"/>
                  <a:gd name="T6" fmla="*/ 18 w 66"/>
                  <a:gd name="T7" fmla="*/ 0 h 205"/>
                  <a:gd name="T8" fmla="*/ 18 w 66"/>
                  <a:gd name="T9" fmla="*/ 94 h 205"/>
                  <a:gd name="T10" fmla="*/ 0 w 66"/>
                  <a:gd name="T11" fmla="*/ 106 h 205"/>
                  <a:gd name="T12" fmla="*/ 18 w 66"/>
                  <a:gd name="T13" fmla="*/ 116 h 205"/>
                  <a:gd name="T14" fmla="*/ 18 w 66"/>
                  <a:gd name="T15" fmla="*/ 180 h 205"/>
                  <a:gd name="T16" fmla="*/ 22 w 66"/>
                  <a:gd name="T17" fmla="*/ 192 h 205"/>
                  <a:gd name="T18" fmla="*/ 37 w 66"/>
                  <a:gd name="T19" fmla="*/ 200 h 205"/>
                  <a:gd name="T20" fmla="*/ 37 w 66"/>
                  <a:gd name="T21" fmla="*/ 204 h 205"/>
                  <a:gd name="T22" fmla="*/ 65 w 66"/>
                  <a:gd name="T23" fmla="*/ 204 h 205"/>
                  <a:gd name="T24" fmla="*/ 65 w 66"/>
                  <a:gd name="T25" fmla="*/ 10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6" h="205">
                    <a:moveTo>
                      <a:pt x="65" y="10"/>
                    </a:moveTo>
                    <a:lnTo>
                      <a:pt x="37" y="0"/>
                    </a:lnTo>
                    <a:lnTo>
                      <a:pt x="37" y="10"/>
                    </a:lnTo>
                    <a:lnTo>
                      <a:pt x="18" y="0"/>
                    </a:lnTo>
                    <a:lnTo>
                      <a:pt x="18" y="94"/>
                    </a:lnTo>
                    <a:lnTo>
                      <a:pt x="0" y="106"/>
                    </a:lnTo>
                    <a:lnTo>
                      <a:pt x="18" y="116"/>
                    </a:lnTo>
                    <a:lnTo>
                      <a:pt x="18" y="180"/>
                    </a:lnTo>
                    <a:lnTo>
                      <a:pt x="22" y="192"/>
                    </a:lnTo>
                    <a:lnTo>
                      <a:pt x="37" y="200"/>
                    </a:lnTo>
                    <a:lnTo>
                      <a:pt x="37" y="204"/>
                    </a:lnTo>
                    <a:lnTo>
                      <a:pt x="65" y="204"/>
                    </a:lnTo>
                    <a:lnTo>
                      <a:pt x="65" y="10"/>
                    </a:lnTo>
                  </a:path>
                </a:pathLst>
              </a:custGeom>
              <a:gradFill rotWithShape="0">
                <a:gsLst>
                  <a:gs pos="0">
                    <a:srgbClr val="1E569C"/>
                  </a:gs>
                  <a:gs pos="100000">
                    <a:srgbClr val="1E569C">
                      <a:gamma/>
                      <a:tint val="30196"/>
                      <a:invGamma/>
                    </a:srgbClr>
                  </a:gs>
                </a:gsLst>
                <a:lin ang="2700000" scaled="1"/>
              </a:gradFill>
              <a:ln w="12700" cap="rnd" cmpd="sng">
                <a:solidFill>
                  <a:srgbClr val="1E569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43071" name="Freeform 63"/>
              <p:cNvSpPr>
                <a:spLocks/>
              </p:cNvSpPr>
              <p:nvPr/>
            </p:nvSpPr>
            <p:spPr bwMode="auto">
              <a:xfrm>
                <a:off x="3878" y="2832"/>
                <a:ext cx="264" cy="249"/>
              </a:xfrm>
              <a:custGeom>
                <a:avLst/>
                <a:gdLst>
                  <a:gd name="T0" fmla="*/ 263 w 264"/>
                  <a:gd name="T1" fmla="*/ 68 h 249"/>
                  <a:gd name="T2" fmla="*/ 263 w 264"/>
                  <a:gd name="T3" fmla="*/ 166 h 249"/>
                  <a:gd name="T4" fmla="*/ 245 w 264"/>
                  <a:gd name="T5" fmla="*/ 174 h 249"/>
                  <a:gd name="T6" fmla="*/ 263 w 264"/>
                  <a:gd name="T7" fmla="*/ 184 h 249"/>
                  <a:gd name="T8" fmla="*/ 263 w 264"/>
                  <a:gd name="T9" fmla="*/ 248 h 249"/>
                  <a:gd name="T10" fmla="*/ 247 w 264"/>
                  <a:gd name="T11" fmla="*/ 226 h 249"/>
                  <a:gd name="T12" fmla="*/ 231 w 264"/>
                  <a:gd name="T13" fmla="*/ 226 h 249"/>
                  <a:gd name="T14" fmla="*/ 215 w 264"/>
                  <a:gd name="T15" fmla="*/ 210 h 249"/>
                  <a:gd name="T16" fmla="*/ 215 w 264"/>
                  <a:gd name="T17" fmla="*/ 200 h 249"/>
                  <a:gd name="T18" fmla="*/ 211 w 264"/>
                  <a:gd name="T19" fmla="*/ 182 h 249"/>
                  <a:gd name="T20" fmla="*/ 193 w 264"/>
                  <a:gd name="T21" fmla="*/ 176 h 249"/>
                  <a:gd name="T22" fmla="*/ 175 w 264"/>
                  <a:gd name="T23" fmla="*/ 156 h 249"/>
                  <a:gd name="T24" fmla="*/ 165 w 264"/>
                  <a:gd name="T25" fmla="*/ 136 h 249"/>
                  <a:gd name="T26" fmla="*/ 145 w 264"/>
                  <a:gd name="T27" fmla="*/ 130 h 249"/>
                  <a:gd name="T28" fmla="*/ 133 w 264"/>
                  <a:gd name="T29" fmla="*/ 130 h 249"/>
                  <a:gd name="T30" fmla="*/ 112 w 264"/>
                  <a:gd name="T31" fmla="*/ 124 h 249"/>
                  <a:gd name="T32" fmla="*/ 104 w 264"/>
                  <a:gd name="T33" fmla="*/ 124 h 249"/>
                  <a:gd name="T34" fmla="*/ 94 w 264"/>
                  <a:gd name="T35" fmla="*/ 114 h 249"/>
                  <a:gd name="T36" fmla="*/ 76 w 264"/>
                  <a:gd name="T37" fmla="*/ 108 h 249"/>
                  <a:gd name="T38" fmla="*/ 76 w 264"/>
                  <a:gd name="T39" fmla="*/ 100 h 249"/>
                  <a:gd name="T40" fmla="*/ 68 w 264"/>
                  <a:gd name="T41" fmla="*/ 108 h 249"/>
                  <a:gd name="T42" fmla="*/ 68 w 264"/>
                  <a:gd name="T43" fmla="*/ 116 h 249"/>
                  <a:gd name="T44" fmla="*/ 54 w 264"/>
                  <a:gd name="T45" fmla="*/ 124 h 249"/>
                  <a:gd name="T46" fmla="*/ 46 w 264"/>
                  <a:gd name="T47" fmla="*/ 114 h 249"/>
                  <a:gd name="T48" fmla="*/ 44 w 264"/>
                  <a:gd name="T49" fmla="*/ 108 h 249"/>
                  <a:gd name="T50" fmla="*/ 36 w 264"/>
                  <a:gd name="T51" fmla="*/ 98 h 249"/>
                  <a:gd name="T52" fmla="*/ 36 w 264"/>
                  <a:gd name="T53" fmla="*/ 90 h 249"/>
                  <a:gd name="T54" fmla="*/ 28 w 264"/>
                  <a:gd name="T55" fmla="*/ 90 h 249"/>
                  <a:gd name="T56" fmla="*/ 20 w 264"/>
                  <a:gd name="T57" fmla="*/ 82 h 249"/>
                  <a:gd name="T58" fmla="*/ 24 w 264"/>
                  <a:gd name="T59" fmla="*/ 76 h 249"/>
                  <a:gd name="T60" fmla="*/ 56 w 264"/>
                  <a:gd name="T61" fmla="*/ 84 h 249"/>
                  <a:gd name="T62" fmla="*/ 68 w 264"/>
                  <a:gd name="T63" fmla="*/ 70 h 249"/>
                  <a:gd name="T64" fmla="*/ 58 w 264"/>
                  <a:gd name="T65" fmla="*/ 44 h 249"/>
                  <a:gd name="T66" fmla="*/ 24 w 264"/>
                  <a:gd name="T67" fmla="*/ 46 h 249"/>
                  <a:gd name="T68" fmla="*/ 14 w 264"/>
                  <a:gd name="T69" fmla="*/ 38 h 249"/>
                  <a:gd name="T70" fmla="*/ 0 w 264"/>
                  <a:gd name="T71" fmla="*/ 38 h 249"/>
                  <a:gd name="T72" fmla="*/ 0 w 264"/>
                  <a:gd name="T73" fmla="*/ 28 h 249"/>
                  <a:gd name="T74" fmla="*/ 6 w 264"/>
                  <a:gd name="T75" fmla="*/ 8 h 249"/>
                  <a:gd name="T76" fmla="*/ 14 w 264"/>
                  <a:gd name="T77" fmla="*/ 0 h 249"/>
                  <a:gd name="T78" fmla="*/ 28 w 264"/>
                  <a:gd name="T79" fmla="*/ 0 h 249"/>
                  <a:gd name="T80" fmla="*/ 46 w 264"/>
                  <a:gd name="T81" fmla="*/ 8 h 249"/>
                  <a:gd name="T82" fmla="*/ 60 w 264"/>
                  <a:gd name="T83" fmla="*/ 8 h 249"/>
                  <a:gd name="T84" fmla="*/ 80 w 264"/>
                  <a:gd name="T85" fmla="*/ 0 h 249"/>
                  <a:gd name="T86" fmla="*/ 76 w 264"/>
                  <a:gd name="T87" fmla="*/ 20 h 249"/>
                  <a:gd name="T88" fmla="*/ 74 w 264"/>
                  <a:gd name="T89" fmla="*/ 34 h 249"/>
                  <a:gd name="T90" fmla="*/ 78 w 264"/>
                  <a:gd name="T91" fmla="*/ 48 h 249"/>
                  <a:gd name="T92" fmla="*/ 84 w 264"/>
                  <a:gd name="T93" fmla="*/ 56 h 249"/>
                  <a:gd name="T94" fmla="*/ 104 w 264"/>
                  <a:gd name="T95" fmla="*/ 76 h 249"/>
                  <a:gd name="T96" fmla="*/ 114 w 264"/>
                  <a:gd name="T97" fmla="*/ 76 h 249"/>
                  <a:gd name="T98" fmla="*/ 135 w 264"/>
                  <a:gd name="T99" fmla="*/ 62 h 249"/>
                  <a:gd name="T100" fmla="*/ 141 w 264"/>
                  <a:gd name="T101" fmla="*/ 48 h 249"/>
                  <a:gd name="T102" fmla="*/ 155 w 264"/>
                  <a:gd name="T103" fmla="*/ 40 h 249"/>
                  <a:gd name="T104" fmla="*/ 171 w 264"/>
                  <a:gd name="T105" fmla="*/ 22 h 249"/>
                  <a:gd name="T106" fmla="*/ 177 w 264"/>
                  <a:gd name="T107" fmla="*/ 30 h 249"/>
                  <a:gd name="T108" fmla="*/ 185 w 264"/>
                  <a:gd name="T109" fmla="*/ 30 h 249"/>
                  <a:gd name="T110" fmla="*/ 199 w 264"/>
                  <a:gd name="T111" fmla="*/ 40 h 249"/>
                  <a:gd name="T112" fmla="*/ 209 w 264"/>
                  <a:gd name="T113" fmla="*/ 38 h 249"/>
                  <a:gd name="T114" fmla="*/ 215 w 264"/>
                  <a:gd name="T115" fmla="*/ 46 h 249"/>
                  <a:gd name="T116" fmla="*/ 233 w 264"/>
                  <a:gd name="T117" fmla="*/ 46 h 249"/>
                  <a:gd name="T118" fmla="*/ 247 w 264"/>
                  <a:gd name="T119" fmla="*/ 38 h 249"/>
                  <a:gd name="T120" fmla="*/ 263 w 264"/>
                  <a:gd name="T121" fmla="*/ 68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64" h="249">
                    <a:moveTo>
                      <a:pt x="263" y="68"/>
                    </a:moveTo>
                    <a:lnTo>
                      <a:pt x="263" y="166"/>
                    </a:lnTo>
                    <a:lnTo>
                      <a:pt x="245" y="174"/>
                    </a:lnTo>
                    <a:lnTo>
                      <a:pt x="263" y="184"/>
                    </a:lnTo>
                    <a:lnTo>
                      <a:pt x="263" y="248"/>
                    </a:lnTo>
                    <a:lnTo>
                      <a:pt x="247" y="226"/>
                    </a:lnTo>
                    <a:lnTo>
                      <a:pt x="231" y="226"/>
                    </a:lnTo>
                    <a:lnTo>
                      <a:pt x="215" y="210"/>
                    </a:lnTo>
                    <a:lnTo>
                      <a:pt x="215" y="200"/>
                    </a:lnTo>
                    <a:lnTo>
                      <a:pt x="211" y="182"/>
                    </a:lnTo>
                    <a:lnTo>
                      <a:pt x="193" y="176"/>
                    </a:lnTo>
                    <a:lnTo>
                      <a:pt x="175" y="156"/>
                    </a:lnTo>
                    <a:lnTo>
                      <a:pt x="165" y="136"/>
                    </a:lnTo>
                    <a:lnTo>
                      <a:pt x="145" y="130"/>
                    </a:lnTo>
                    <a:lnTo>
                      <a:pt x="133" y="130"/>
                    </a:lnTo>
                    <a:lnTo>
                      <a:pt x="112" y="124"/>
                    </a:lnTo>
                    <a:lnTo>
                      <a:pt x="104" y="124"/>
                    </a:lnTo>
                    <a:lnTo>
                      <a:pt x="94" y="114"/>
                    </a:lnTo>
                    <a:lnTo>
                      <a:pt x="76" y="108"/>
                    </a:lnTo>
                    <a:lnTo>
                      <a:pt x="76" y="100"/>
                    </a:lnTo>
                    <a:lnTo>
                      <a:pt x="68" y="108"/>
                    </a:lnTo>
                    <a:lnTo>
                      <a:pt x="68" y="116"/>
                    </a:lnTo>
                    <a:lnTo>
                      <a:pt x="54" y="124"/>
                    </a:lnTo>
                    <a:lnTo>
                      <a:pt x="46" y="114"/>
                    </a:lnTo>
                    <a:lnTo>
                      <a:pt x="44" y="108"/>
                    </a:lnTo>
                    <a:lnTo>
                      <a:pt x="36" y="98"/>
                    </a:lnTo>
                    <a:lnTo>
                      <a:pt x="36" y="90"/>
                    </a:lnTo>
                    <a:lnTo>
                      <a:pt x="28" y="90"/>
                    </a:lnTo>
                    <a:lnTo>
                      <a:pt x="20" y="82"/>
                    </a:lnTo>
                    <a:lnTo>
                      <a:pt x="24" y="76"/>
                    </a:lnTo>
                    <a:lnTo>
                      <a:pt x="56" y="84"/>
                    </a:lnTo>
                    <a:lnTo>
                      <a:pt x="68" y="70"/>
                    </a:lnTo>
                    <a:lnTo>
                      <a:pt x="58" y="44"/>
                    </a:lnTo>
                    <a:lnTo>
                      <a:pt x="24" y="46"/>
                    </a:lnTo>
                    <a:lnTo>
                      <a:pt x="14" y="38"/>
                    </a:lnTo>
                    <a:lnTo>
                      <a:pt x="0" y="38"/>
                    </a:lnTo>
                    <a:lnTo>
                      <a:pt x="0" y="28"/>
                    </a:lnTo>
                    <a:lnTo>
                      <a:pt x="6" y="8"/>
                    </a:lnTo>
                    <a:lnTo>
                      <a:pt x="14" y="0"/>
                    </a:lnTo>
                    <a:lnTo>
                      <a:pt x="28" y="0"/>
                    </a:lnTo>
                    <a:lnTo>
                      <a:pt x="46" y="8"/>
                    </a:lnTo>
                    <a:lnTo>
                      <a:pt x="60" y="8"/>
                    </a:lnTo>
                    <a:lnTo>
                      <a:pt x="80" y="0"/>
                    </a:lnTo>
                    <a:lnTo>
                      <a:pt x="76" y="20"/>
                    </a:lnTo>
                    <a:lnTo>
                      <a:pt x="74" y="34"/>
                    </a:lnTo>
                    <a:lnTo>
                      <a:pt x="78" y="48"/>
                    </a:lnTo>
                    <a:lnTo>
                      <a:pt x="84" y="56"/>
                    </a:lnTo>
                    <a:lnTo>
                      <a:pt x="104" y="76"/>
                    </a:lnTo>
                    <a:lnTo>
                      <a:pt x="114" y="76"/>
                    </a:lnTo>
                    <a:lnTo>
                      <a:pt x="135" y="62"/>
                    </a:lnTo>
                    <a:lnTo>
                      <a:pt x="141" y="48"/>
                    </a:lnTo>
                    <a:lnTo>
                      <a:pt x="155" y="40"/>
                    </a:lnTo>
                    <a:lnTo>
                      <a:pt x="171" y="22"/>
                    </a:lnTo>
                    <a:lnTo>
                      <a:pt x="177" y="30"/>
                    </a:lnTo>
                    <a:lnTo>
                      <a:pt x="185" y="30"/>
                    </a:lnTo>
                    <a:lnTo>
                      <a:pt x="199" y="40"/>
                    </a:lnTo>
                    <a:lnTo>
                      <a:pt x="209" y="38"/>
                    </a:lnTo>
                    <a:lnTo>
                      <a:pt x="215" y="46"/>
                    </a:lnTo>
                    <a:lnTo>
                      <a:pt x="233" y="46"/>
                    </a:lnTo>
                    <a:lnTo>
                      <a:pt x="247" y="38"/>
                    </a:lnTo>
                    <a:lnTo>
                      <a:pt x="263" y="68"/>
                    </a:lnTo>
                  </a:path>
                </a:pathLst>
              </a:custGeom>
              <a:gradFill rotWithShape="0">
                <a:gsLst>
                  <a:gs pos="0">
                    <a:srgbClr val="1E569C"/>
                  </a:gs>
                  <a:gs pos="100000">
                    <a:srgbClr val="1E569C">
                      <a:gamma/>
                      <a:tint val="30196"/>
                      <a:invGamma/>
                    </a:srgbClr>
                  </a:gs>
                </a:gsLst>
                <a:lin ang="2700000" scaled="1"/>
              </a:gradFill>
              <a:ln w="12700" cap="rnd" cmpd="sng">
                <a:solidFill>
                  <a:srgbClr val="1E569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43072" name="Freeform 64"/>
              <p:cNvSpPr>
                <a:spLocks/>
              </p:cNvSpPr>
              <p:nvPr/>
            </p:nvSpPr>
            <p:spPr bwMode="auto">
              <a:xfrm>
                <a:off x="3884" y="2991"/>
                <a:ext cx="46" cy="32"/>
              </a:xfrm>
              <a:custGeom>
                <a:avLst/>
                <a:gdLst>
                  <a:gd name="T0" fmla="*/ 0 w 46"/>
                  <a:gd name="T1" fmla="*/ 4 h 32"/>
                  <a:gd name="T2" fmla="*/ 20 w 46"/>
                  <a:gd name="T3" fmla="*/ 0 h 32"/>
                  <a:gd name="T4" fmla="*/ 33 w 46"/>
                  <a:gd name="T5" fmla="*/ 0 h 32"/>
                  <a:gd name="T6" fmla="*/ 43 w 46"/>
                  <a:gd name="T7" fmla="*/ 10 h 32"/>
                  <a:gd name="T8" fmla="*/ 45 w 46"/>
                  <a:gd name="T9" fmla="*/ 19 h 32"/>
                  <a:gd name="T10" fmla="*/ 43 w 46"/>
                  <a:gd name="T11" fmla="*/ 25 h 32"/>
                  <a:gd name="T12" fmla="*/ 33 w 46"/>
                  <a:gd name="T13" fmla="*/ 31 h 32"/>
                  <a:gd name="T14" fmla="*/ 20 w 46"/>
                  <a:gd name="T15" fmla="*/ 31 h 32"/>
                  <a:gd name="T16" fmla="*/ 4 w 46"/>
                  <a:gd name="T17" fmla="*/ 27 h 32"/>
                  <a:gd name="T18" fmla="*/ 0 w 46"/>
                  <a:gd name="T19" fmla="*/ 12 h 32"/>
                  <a:gd name="T20" fmla="*/ 0 w 46"/>
                  <a:gd name="T21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6" h="32">
                    <a:moveTo>
                      <a:pt x="0" y="4"/>
                    </a:moveTo>
                    <a:lnTo>
                      <a:pt x="20" y="0"/>
                    </a:lnTo>
                    <a:lnTo>
                      <a:pt x="33" y="0"/>
                    </a:lnTo>
                    <a:lnTo>
                      <a:pt x="43" y="10"/>
                    </a:lnTo>
                    <a:lnTo>
                      <a:pt x="45" y="19"/>
                    </a:lnTo>
                    <a:lnTo>
                      <a:pt x="43" y="25"/>
                    </a:lnTo>
                    <a:lnTo>
                      <a:pt x="33" y="31"/>
                    </a:lnTo>
                    <a:lnTo>
                      <a:pt x="20" y="31"/>
                    </a:lnTo>
                    <a:lnTo>
                      <a:pt x="4" y="27"/>
                    </a:lnTo>
                    <a:lnTo>
                      <a:pt x="0" y="12"/>
                    </a:lnTo>
                    <a:lnTo>
                      <a:pt x="0" y="4"/>
                    </a:lnTo>
                  </a:path>
                </a:pathLst>
              </a:custGeom>
              <a:gradFill rotWithShape="0">
                <a:gsLst>
                  <a:gs pos="0">
                    <a:srgbClr val="1E569C"/>
                  </a:gs>
                  <a:gs pos="100000">
                    <a:srgbClr val="1E569C">
                      <a:gamma/>
                      <a:tint val="30196"/>
                      <a:invGamma/>
                    </a:srgbClr>
                  </a:gs>
                </a:gsLst>
                <a:lin ang="2700000" scaled="1"/>
              </a:gradFill>
              <a:ln w="12700" cap="rnd" cmpd="sng">
                <a:solidFill>
                  <a:srgbClr val="1E569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43073" name="Freeform 65"/>
              <p:cNvSpPr>
                <a:spLocks/>
              </p:cNvSpPr>
              <p:nvPr/>
            </p:nvSpPr>
            <p:spPr bwMode="auto">
              <a:xfrm>
                <a:off x="3934" y="2957"/>
                <a:ext cx="43" cy="28"/>
              </a:xfrm>
              <a:custGeom>
                <a:avLst/>
                <a:gdLst>
                  <a:gd name="T0" fmla="*/ 0 w 43"/>
                  <a:gd name="T1" fmla="*/ 21 h 28"/>
                  <a:gd name="T2" fmla="*/ 18 w 43"/>
                  <a:gd name="T3" fmla="*/ 27 h 28"/>
                  <a:gd name="T4" fmla="*/ 32 w 43"/>
                  <a:gd name="T5" fmla="*/ 25 h 28"/>
                  <a:gd name="T6" fmla="*/ 40 w 43"/>
                  <a:gd name="T7" fmla="*/ 17 h 28"/>
                  <a:gd name="T8" fmla="*/ 42 w 43"/>
                  <a:gd name="T9" fmla="*/ 10 h 28"/>
                  <a:gd name="T10" fmla="*/ 38 w 43"/>
                  <a:gd name="T11" fmla="*/ 4 h 28"/>
                  <a:gd name="T12" fmla="*/ 32 w 43"/>
                  <a:gd name="T13" fmla="*/ 0 h 28"/>
                  <a:gd name="T14" fmla="*/ 18 w 43"/>
                  <a:gd name="T15" fmla="*/ 0 h 28"/>
                  <a:gd name="T16" fmla="*/ 4 w 43"/>
                  <a:gd name="T17" fmla="*/ 4 h 28"/>
                  <a:gd name="T18" fmla="*/ 0 w 43"/>
                  <a:gd name="T19" fmla="*/ 15 h 28"/>
                  <a:gd name="T20" fmla="*/ 0 w 43"/>
                  <a:gd name="T21" fmla="*/ 2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3" h="28">
                    <a:moveTo>
                      <a:pt x="0" y="21"/>
                    </a:moveTo>
                    <a:lnTo>
                      <a:pt x="18" y="27"/>
                    </a:lnTo>
                    <a:lnTo>
                      <a:pt x="32" y="25"/>
                    </a:lnTo>
                    <a:lnTo>
                      <a:pt x="40" y="17"/>
                    </a:lnTo>
                    <a:lnTo>
                      <a:pt x="42" y="10"/>
                    </a:lnTo>
                    <a:lnTo>
                      <a:pt x="38" y="4"/>
                    </a:lnTo>
                    <a:lnTo>
                      <a:pt x="32" y="0"/>
                    </a:lnTo>
                    <a:lnTo>
                      <a:pt x="18" y="0"/>
                    </a:lnTo>
                    <a:lnTo>
                      <a:pt x="4" y="4"/>
                    </a:lnTo>
                    <a:lnTo>
                      <a:pt x="0" y="15"/>
                    </a:lnTo>
                    <a:lnTo>
                      <a:pt x="0" y="21"/>
                    </a:lnTo>
                  </a:path>
                </a:pathLst>
              </a:custGeom>
              <a:gradFill rotWithShape="0">
                <a:gsLst>
                  <a:gs pos="0">
                    <a:srgbClr val="1E569C"/>
                  </a:gs>
                  <a:gs pos="100000">
                    <a:srgbClr val="1E569C">
                      <a:gamma/>
                      <a:tint val="30196"/>
                      <a:invGamma/>
                    </a:srgbClr>
                  </a:gs>
                </a:gsLst>
                <a:lin ang="2700000" scaled="1"/>
              </a:gradFill>
              <a:ln w="12700" cap="rnd" cmpd="sng">
                <a:solidFill>
                  <a:srgbClr val="1E569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43074" name="Freeform 66"/>
              <p:cNvSpPr>
                <a:spLocks/>
              </p:cNvSpPr>
              <p:nvPr/>
            </p:nvSpPr>
            <p:spPr bwMode="auto">
              <a:xfrm>
                <a:off x="3866" y="2945"/>
                <a:ext cx="47" cy="33"/>
              </a:xfrm>
              <a:custGeom>
                <a:avLst/>
                <a:gdLst>
                  <a:gd name="T0" fmla="*/ 46 w 47"/>
                  <a:gd name="T1" fmla="*/ 6 h 33"/>
                  <a:gd name="T2" fmla="*/ 26 w 47"/>
                  <a:gd name="T3" fmla="*/ 0 h 33"/>
                  <a:gd name="T4" fmla="*/ 12 w 47"/>
                  <a:gd name="T5" fmla="*/ 0 h 33"/>
                  <a:gd name="T6" fmla="*/ 2 w 47"/>
                  <a:gd name="T7" fmla="*/ 10 h 33"/>
                  <a:gd name="T8" fmla="*/ 0 w 47"/>
                  <a:gd name="T9" fmla="*/ 20 h 33"/>
                  <a:gd name="T10" fmla="*/ 2 w 47"/>
                  <a:gd name="T11" fmla="*/ 26 h 33"/>
                  <a:gd name="T12" fmla="*/ 12 w 47"/>
                  <a:gd name="T13" fmla="*/ 32 h 33"/>
                  <a:gd name="T14" fmla="*/ 26 w 47"/>
                  <a:gd name="T15" fmla="*/ 32 h 33"/>
                  <a:gd name="T16" fmla="*/ 40 w 47"/>
                  <a:gd name="T17" fmla="*/ 28 h 33"/>
                  <a:gd name="T18" fmla="*/ 46 w 47"/>
                  <a:gd name="T19" fmla="*/ 14 h 33"/>
                  <a:gd name="T20" fmla="*/ 46 w 47"/>
                  <a:gd name="T21" fmla="*/ 6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7" h="33">
                    <a:moveTo>
                      <a:pt x="46" y="6"/>
                    </a:moveTo>
                    <a:lnTo>
                      <a:pt x="26" y="0"/>
                    </a:lnTo>
                    <a:lnTo>
                      <a:pt x="12" y="0"/>
                    </a:lnTo>
                    <a:lnTo>
                      <a:pt x="2" y="10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12" y="32"/>
                    </a:lnTo>
                    <a:lnTo>
                      <a:pt x="26" y="32"/>
                    </a:lnTo>
                    <a:lnTo>
                      <a:pt x="40" y="28"/>
                    </a:lnTo>
                    <a:lnTo>
                      <a:pt x="46" y="14"/>
                    </a:lnTo>
                    <a:lnTo>
                      <a:pt x="46" y="6"/>
                    </a:lnTo>
                  </a:path>
                </a:pathLst>
              </a:custGeom>
              <a:gradFill rotWithShape="0">
                <a:gsLst>
                  <a:gs pos="0">
                    <a:srgbClr val="1E569C"/>
                  </a:gs>
                  <a:gs pos="100000">
                    <a:srgbClr val="1E569C">
                      <a:gamma/>
                      <a:tint val="30196"/>
                      <a:invGamma/>
                    </a:srgbClr>
                  </a:gs>
                </a:gsLst>
                <a:lin ang="2700000" scaled="1"/>
              </a:gradFill>
              <a:ln w="12700" cap="rnd" cmpd="sng">
                <a:solidFill>
                  <a:srgbClr val="1E569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43075" name="Freeform 67"/>
              <p:cNvSpPr>
                <a:spLocks/>
              </p:cNvSpPr>
              <p:nvPr/>
            </p:nvSpPr>
            <p:spPr bwMode="auto">
              <a:xfrm>
                <a:off x="3643" y="2897"/>
                <a:ext cx="80" cy="44"/>
              </a:xfrm>
              <a:custGeom>
                <a:avLst/>
                <a:gdLst>
                  <a:gd name="T0" fmla="*/ 63 w 80"/>
                  <a:gd name="T1" fmla="*/ 2 h 44"/>
                  <a:gd name="T2" fmla="*/ 55 w 80"/>
                  <a:gd name="T3" fmla="*/ 6 h 44"/>
                  <a:gd name="T4" fmla="*/ 36 w 80"/>
                  <a:gd name="T5" fmla="*/ 8 h 44"/>
                  <a:gd name="T6" fmla="*/ 20 w 80"/>
                  <a:gd name="T7" fmla="*/ 10 h 44"/>
                  <a:gd name="T8" fmla="*/ 10 w 80"/>
                  <a:gd name="T9" fmla="*/ 12 h 44"/>
                  <a:gd name="T10" fmla="*/ 4 w 80"/>
                  <a:gd name="T11" fmla="*/ 16 h 44"/>
                  <a:gd name="T12" fmla="*/ 0 w 80"/>
                  <a:gd name="T13" fmla="*/ 25 h 44"/>
                  <a:gd name="T14" fmla="*/ 2 w 80"/>
                  <a:gd name="T15" fmla="*/ 29 h 44"/>
                  <a:gd name="T16" fmla="*/ 14 w 80"/>
                  <a:gd name="T17" fmla="*/ 35 h 44"/>
                  <a:gd name="T18" fmla="*/ 26 w 80"/>
                  <a:gd name="T19" fmla="*/ 39 h 44"/>
                  <a:gd name="T20" fmla="*/ 38 w 80"/>
                  <a:gd name="T21" fmla="*/ 43 h 44"/>
                  <a:gd name="T22" fmla="*/ 49 w 80"/>
                  <a:gd name="T23" fmla="*/ 43 h 44"/>
                  <a:gd name="T24" fmla="*/ 59 w 80"/>
                  <a:gd name="T25" fmla="*/ 37 h 44"/>
                  <a:gd name="T26" fmla="*/ 65 w 80"/>
                  <a:gd name="T27" fmla="*/ 35 h 44"/>
                  <a:gd name="T28" fmla="*/ 71 w 80"/>
                  <a:gd name="T29" fmla="*/ 29 h 44"/>
                  <a:gd name="T30" fmla="*/ 75 w 80"/>
                  <a:gd name="T31" fmla="*/ 20 h 44"/>
                  <a:gd name="T32" fmla="*/ 75 w 80"/>
                  <a:gd name="T33" fmla="*/ 16 h 44"/>
                  <a:gd name="T34" fmla="*/ 79 w 80"/>
                  <a:gd name="T35" fmla="*/ 12 h 44"/>
                  <a:gd name="T36" fmla="*/ 79 w 80"/>
                  <a:gd name="T37" fmla="*/ 8 h 44"/>
                  <a:gd name="T38" fmla="*/ 77 w 80"/>
                  <a:gd name="T39" fmla="*/ 2 h 44"/>
                  <a:gd name="T40" fmla="*/ 75 w 80"/>
                  <a:gd name="T41" fmla="*/ 0 h 44"/>
                  <a:gd name="T42" fmla="*/ 63 w 80"/>
                  <a:gd name="T43" fmla="*/ 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0" h="44">
                    <a:moveTo>
                      <a:pt x="63" y="2"/>
                    </a:moveTo>
                    <a:lnTo>
                      <a:pt x="55" y="6"/>
                    </a:lnTo>
                    <a:lnTo>
                      <a:pt x="36" y="8"/>
                    </a:lnTo>
                    <a:lnTo>
                      <a:pt x="20" y="10"/>
                    </a:lnTo>
                    <a:lnTo>
                      <a:pt x="10" y="12"/>
                    </a:lnTo>
                    <a:lnTo>
                      <a:pt x="4" y="16"/>
                    </a:lnTo>
                    <a:lnTo>
                      <a:pt x="0" y="25"/>
                    </a:lnTo>
                    <a:lnTo>
                      <a:pt x="2" y="29"/>
                    </a:lnTo>
                    <a:lnTo>
                      <a:pt x="14" y="35"/>
                    </a:lnTo>
                    <a:lnTo>
                      <a:pt x="26" y="39"/>
                    </a:lnTo>
                    <a:lnTo>
                      <a:pt x="38" y="43"/>
                    </a:lnTo>
                    <a:lnTo>
                      <a:pt x="49" y="43"/>
                    </a:lnTo>
                    <a:lnTo>
                      <a:pt x="59" y="37"/>
                    </a:lnTo>
                    <a:lnTo>
                      <a:pt x="65" y="35"/>
                    </a:lnTo>
                    <a:lnTo>
                      <a:pt x="71" y="29"/>
                    </a:lnTo>
                    <a:lnTo>
                      <a:pt x="75" y="20"/>
                    </a:lnTo>
                    <a:lnTo>
                      <a:pt x="75" y="16"/>
                    </a:lnTo>
                    <a:lnTo>
                      <a:pt x="79" y="12"/>
                    </a:lnTo>
                    <a:lnTo>
                      <a:pt x="79" y="8"/>
                    </a:lnTo>
                    <a:lnTo>
                      <a:pt x="77" y="2"/>
                    </a:lnTo>
                    <a:lnTo>
                      <a:pt x="75" y="0"/>
                    </a:lnTo>
                    <a:lnTo>
                      <a:pt x="63" y="2"/>
                    </a:lnTo>
                  </a:path>
                </a:pathLst>
              </a:custGeom>
              <a:gradFill rotWithShape="0">
                <a:gsLst>
                  <a:gs pos="0">
                    <a:srgbClr val="1E569C"/>
                  </a:gs>
                  <a:gs pos="100000">
                    <a:srgbClr val="1E569C">
                      <a:gamma/>
                      <a:tint val="30196"/>
                      <a:invGamma/>
                    </a:srgbClr>
                  </a:gs>
                </a:gsLst>
                <a:lin ang="2700000" scaled="1"/>
              </a:gradFill>
              <a:ln w="12700" cap="rnd" cmpd="sng">
                <a:solidFill>
                  <a:srgbClr val="1E569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43076" name="Freeform 68"/>
              <p:cNvSpPr>
                <a:spLocks/>
              </p:cNvSpPr>
              <p:nvPr/>
            </p:nvSpPr>
            <p:spPr bwMode="auto">
              <a:xfrm>
                <a:off x="3590" y="3048"/>
                <a:ext cx="83" cy="42"/>
              </a:xfrm>
              <a:custGeom>
                <a:avLst/>
                <a:gdLst>
                  <a:gd name="T0" fmla="*/ 66 w 83"/>
                  <a:gd name="T1" fmla="*/ 0 h 42"/>
                  <a:gd name="T2" fmla="*/ 58 w 83"/>
                  <a:gd name="T3" fmla="*/ 6 h 42"/>
                  <a:gd name="T4" fmla="*/ 38 w 83"/>
                  <a:gd name="T5" fmla="*/ 8 h 42"/>
                  <a:gd name="T6" fmla="*/ 24 w 83"/>
                  <a:gd name="T7" fmla="*/ 10 h 42"/>
                  <a:gd name="T8" fmla="*/ 12 w 83"/>
                  <a:gd name="T9" fmla="*/ 14 h 42"/>
                  <a:gd name="T10" fmla="*/ 6 w 83"/>
                  <a:gd name="T11" fmla="*/ 18 h 42"/>
                  <a:gd name="T12" fmla="*/ 0 w 83"/>
                  <a:gd name="T13" fmla="*/ 23 h 42"/>
                  <a:gd name="T14" fmla="*/ 4 w 83"/>
                  <a:gd name="T15" fmla="*/ 27 h 42"/>
                  <a:gd name="T16" fmla="*/ 16 w 83"/>
                  <a:gd name="T17" fmla="*/ 33 h 42"/>
                  <a:gd name="T18" fmla="*/ 30 w 83"/>
                  <a:gd name="T19" fmla="*/ 37 h 42"/>
                  <a:gd name="T20" fmla="*/ 40 w 83"/>
                  <a:gd name="T21" fmla="*/ 41 h 42"/>
                  <a:gd name="T22" fmla="*/ 52 w 83"/>
                  <a:gd name="T23" fmla="*/ 39 h 42"/>
                  <a:gd name="T24" fmla="*/ 60 w 83"/>
                  <a:gd name="T25" fmla="*/ 35 h 42"/>
                  <a:gd name="T26" fmla="*/ 68 w 83"/>
                  <a:gd name="T27" fmla="*/ 33 h 42"/>
                  <a:gd name="T28" fmla="*/ 74 w 83"/>
                  <a:gd name="T29" fmla="*/ 27 h 42"/>
                  <a:gd name="T30" fmla="*/ 78 w 83"/>
                  <a:gd name="T31" fmla="*/ 20 h 42"/>
                  <a:gd name="T32" fmla="*/ 76 w 83"/>
                  <a:gd name="T33" fmla="*/ 18 h 42"/>
                  <a:gd name="T34" fmla="*/ 82 w 83"/>
                  <a:gd name="T35" fmla="*/ 14 h 42"/>
                  <a:gd name="T36" fmla="*/ 82 w 83"/>
                  <a:gd name="T37" fmla="*/ 8 h 42"/>
                  <a:gd name="T38" fmla="*/ 80 w 83"/>
                  <a:gd name="T39" fmla="*/ 4 h 42"/>
                  <a:gd name="T40" fmla="*/ 76 w 83"/>
                  <a:gd name="T41" fmla="*/ 0 h 42"/>
                  <a:gd name="T42" fmla="*/ 66 w 83"/>
                  <a:gd name="T43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3" h="42">
                    <a:moveTo>
                      <a:pt x="66" y="0"/>
                    </a:moveTo>
                    <a:lnTo>
                      <a:pt x="58" y="6"/>
                    </a:lnTo>
                    <a:lnTo>
                      <a:pt x="38" y="8"/>
                    </a:lnTo>
                    <a:lnTo>
                      <a:pt x="24" y="10"/>
                    </a:lnTo>
                    <a:lnTo>
                      <a:pt x="12" y="14"/>
                    </a:lnTo>
                    <a:lnTo>
                      <a:pt x="6" y="18"/>
                    </a:lnTo>
                    <a:lnTo>
                      <a:pt x="0" y="23"/>
                    </a:lnTo>
                    <a:lnTo>
                      <a:pt x="4" y="27"/>
                    </a:lnTo>
                    <a:lnTo>
                      <a:pt x="16" y="33"/>
                    </a:lnTo>
                    <a:lnTo>
                      <a:pt x="30" y="37"/>
                    </a:lnTo>
                    <a:lnTo>
                      <a:pt x="40" y="41"/>
                    </a:lnTo>
                    <a:lnTo>
                      <a:pt x="52" y="39"/>
                    </a:lnTo>
                    <a:lnTo>
                      <a:pt x="60" y="35"/>
                    </a:lnTo>
                    <a:lnTo>
                      <a:pt x="68" y="33"/>
                    </a:lnTo>
                    <a:lnTo>
                      <a:pt x="74" y="27"/>
                    </a:lnTo>
                    <a:lnTo>
                      <a:pt x="78" y="20"/>
                    </a:lnTo>
                    <a:lnTo>
                      <a:pt x="76" y="18"/>
                    </a:lnTo>
                    <a:lnTo>
                      <a:pt x="82" y="14"/>
                    </a:lnTo>
                    <a:lnTo>
                      <a:pt x="82" y="8"/>
                    </a:lnTo>
                    <a:lnTo>
                      <a:pt x="80" y="4"/>
                    </a:lnTo>
                    <a:lnTo>
                      <a:pt x="76" y="0"/>
                    </a:lnTo>
                    <a:lnTo>
                      <a:pt x="66" y="0"/>
                    </a:lnTo>
                  </a:path>
                </a:pathLst>
              </a:custGeom>
              <a:gradFill rotWithShape="0">
                <a:gsLst>
                  <a:gs pos="0">
                    <a:srgbClr val="1E569C"/>
                  </a:gs>
                  <a:gs pos="100000">
                    <a:srgbClr val="1E569C">
                      <a:gamma/>
                      <a:tint val="30196"/>
                      <a:invGamma/>
                    </a:srgbClr>
                  </a:gs>
                </a:gsLst>
                <a:lin ang="2700000" scaled="1"/>
              </a:gradFill>
              <a:ln w="12700" cap="rnd" cmpd="sng">
                <a:solidFill>
                  <a:srgbClr val="1E569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43077" name="Freeform 69"/>
              <p:cNvSpPr>
                <a:spLocks/>
              </p:cNvSpPr>
              <p:nvPr/>
            </p:nvSpPr>
            <p:spPr bwMode="auto">
              <a:xfrm>
                <a:off x="3693" y="2856"/>
                <a:ext cx="71" cy="33"/>
              </a:xfrm>
              <a:custGeom>
                <a:avLst/>
                <a:gdLst>
                  <a:gd name="T0" fmla="*/ 2 w 71"/>
                  <a:gd name="T1" fmla="*/ 6 h 33"/>
                  <a:gd name="T2" fmla="*/ 32 w 71"/>
                  <a:gd name="T3" fmla="*/ 0 h 33"/>
                  <a:gd name="T4" fmla="*/ 52 w 71"/>
                  <a:gd name="T5" fmla="*/ 0 h 33"/>
                  <a:gd name="T6" fmla="*/ 68 w 71"/>
                  <a:gd name="T7" fmla="*/ 10 h 33"/>
                  <a:gd name="T8" fmla="*/ 70 w 71"/>
                  <a:gd name="T9" fmla="*/ 20 h 33"/>
                  <a:gd name="T10" fmla="*/ 64 w 71"/>
                  <a:gd name="T11" fmla="*/ 26 h 33"/>
                  <a:gd name="T12" fmla="*/ 52 w 71"/>
                  <a:gd name="T13" fmla="*/ 32 h 33"/>
                  <a:gd name="T14" fmla="*/ 32 w 71"/>
                  <a:gd name="T15" fmla="*/ 32 h 33"/>
                  <a:gd name="T16" fmla="*/ 8 w 71"/>
                  <a:gd name="T17" fmla="*/ 26 h 33"/>
                  <a:gd name="T18" fmla="*/ 0 w 71"/>
                  <a:gd name="T19" fmla="*/ 14 h 33"/>
                  <a:gd name="T20" fmla="*/ 2 w 71"/>
                  <a:gd name="T21" fmla="*/ 6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1" h="33">
                    <a:moveTo>
                      <a:pt x="2" y="6"/>
                    </a:moveTo>
                    <a:lnTo>
                      <a:pt x="32" y="0"/>
                    </a:lnTo>
                    <a:lnTo>
                      <a:pt x="52" y="0"/>
                    </a:lnTo>
                    <a:lnTo>
                      <a:pt x="68" y="10"/>
                    </a:lnTo>
                    <a:lnTo>
                      <a:pt x="70" y="20"/>
                    </a:lnTo>
                    <a:lnTo>
                      <a:pt x="64" y="26"/>
                    </a:lnTo>
                    <a:lnTo>
                      <a:pt x="52" y="32"/>
                    </a:lnTo>
                    <a:lnTo>
                      <a:pt x="32" y="32"/>
                    </a:lnTo>
                    <a:lnTo>
                      <a:pt x="8" y="26"/>
                    </a:lnTo>
                    <a:lnTo>
                      <a:pt x="0" y="14"/>
                    </a:lnTo>
                    <a:lnTo>
                      <a:pt x="2" y="6"/>
                    </a:lnTo>
                  </a:path>
                </a:pathLst>
              </a:custGeom>
              <a:gradFill rotWithShape="0">
                <a:gsLst>
                  <a:gs pos="0">
                    <a:srgbClr val="1E569C"/>
                  </a:gs>
                  <a:gs pos="100000">
                    <a:srgbClr val="1E569C">
                      <a:gamma/>
                      <a:tint val="30196"/>
                      <a:invGamma/>
                    </a:srgbClr>
                  </a:gs>
                </a:gsLst>
                <a:lin ang="2700000" scaled="1"/>
              </a:gradFill>
              <a:ln w="12700" cap="rnd" cmpd="sng">
                <a:solidFill>
                  <a:srgbClr val="1E569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43078" name="Freeform 70"/>
              <p:cNvSpPr>
                <a:spLocks/>
              </p:cNvSpPr>
              <p:nvPr/>
            </p:nvSpPr>
            <p:spPr bwMode="auto">
              <a:xfrm>
                <a:off x="3566" y="3089"/>
                <a:ext cx="70" cy="35"/>
              </a:xfrm>
              <a:custGeom>
                <a:avLst/>
                <a:gdLst>
                  <a:gd name="T0" fmla="*/ 0 w 70"/>
                  <a:gd name="T1" fmla="*/ 6 h 35"/>
                  <a:gd name="T2" fmla="*/ 30 w 70"/>
                  <a:gd name="T3" fmla="*/ 0 h 35"/>
                  <a:gd name="T4" fmla="*/ 51 w 70"/>
                  <a:gd name="T5" fmla="*/ 2 h 35"/>
                  <a:gd name="T6" fmla="*/ 67 w 70"/>
                  <a:gd name="T7" fmla="*/ 12 h 35"/>
                  <a:gd name="T8" fmla="*/ 69 w 70"/>
                  <a:gd name="T9" fmla="*/ 20 h 35"/>
                  <a:gd name="T10" fmla="*/ 63 w 70"/>
                  <a:gd name="T11" fmla="*/ 26 h 35"/>
                  <a:gd name="T12" fmla="*/ 51 w 70"/>
                  <a:gd name="T13" fmla="*/ 34 h 35"/>
                  <a:gd name="T14" fmla="*/ 30 w 70"/>
                  <a:gd name="T15" fmla="*/ 34 h 35"/>
                  <a:gd name="T16" fmla="*/ 6 w 70"/>
                  <a:gd name="T17" fmla="*/ 28 h 35"/>
                  <a:gd name="T18" fmla="*/ 0 w 70"/>
                  <a:gd name="T19" fmla="*/ 16 h 35"/>
                  <a:gd name="T20" fmla="*/ 0 w 70"/>
                  <a:gd name="T21" fmla="*/ 6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35">
                    <a:moveTo>
                      <a:pt x="0" y="6"/>
                    </a:moveTo>
                    <a:lnTo>
                      <a:pt x="30" y="0"/>
                    </a:lnTo>
                    <a:lnTo>
                      <a:pt x="51" y="2"/>
                    </a:lnTo>
                    <a:lnTo>
                      <a:pt x="67" y="12"/>
                    </a:lnTo>
                    <a:lnTo>
                      <a:pt x="69" y="20"/>
                    </a:lnTo>
                    <a:lnTo>
                      <a:pt x="63" y="26"/>
                    </a:lnTo>
                    <a:lnTo>
                      <a:pt x="51" y="34"/>
                    </a:lnTo>
                    <a:lnTo>
                      <a:pt x="30" y="34"/>
                    </a:lnTo>
                    <a:lnTo>
                      <a:pt x="6" y="28"/>
                    </a:lnTo>
                    <a:lnTo>
                      <a:pt x="0" y="16"/>
                    </a:lnTo>
                    <a:lnTo>
                      <a:pt x="0" y="6"/>
                    </a:lnTo>
                  </a:path>
                </a:pathLst>
              </a:custGeom>
              <a:gradFill rotWithShape="0">
                <a:gsLst>
                  <a:gs pos="0">
                    <a:srgbClr val="1E569C"/>
                  </a:gs>
                  <a:gs pos="100000">
                    <a:srgbClr val="1E569C">
                      <a:gamma/>
                      <a:tint val="30196"/>
                      <a:invGamma/>
                    </a:srgbClr>
                  </a:gs>
                </a:gsLst>
                <a:lin ang="2700000" scaled="1"/>
              </a:gradFill>
              <a:ln w="12700" cap="rnd" cmpd="sng">
                <a:solidFill>
                  <a:srgbClr val="1E569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43079" name="Freeform 71"/>
              <p:cNvSpPr>
                <a:spLocks/>
              </p:cNvSpPr>
              <p:nvPr/>
            </p:nvSpPr>
            <p:spPr bwMode="auto">
              <a:xfrm>
                <a:off x="3737" y="3056"/>
                <a:ext cx="82" cy="42"/>
              </a:xfrm>
              <a:custGeom>
                <a:avLst/>
                <a:gdLst>
                  <a:gd name="T0" fmla="*/ 63 w 82"/>
                  <a:gd name="T1" fmla="*/ 41 h 42"/>
                  <a:gd name="T2" fmla="*/ 55 w 82"/>
                  <a:gd name="T3" fmla="*/ 35 h 42"/>
                  <a:gd name="T4" fmla="*/ 36 w 82"/>
                  <a:gd name="T5" fmla="*/ 33 h 42"/>
                  <a:gd name="T6" fmla="*/ 20 w 82"/>
                  <a:gd name="T7" fmla="*/ 33 h 42"/>
                  <a:gd name="T8" fmla="*/ 10 w 82"/>
                  <a:gd name="T9" fmla="*/ 29 h 42"/>
                  <a:gd name="T10" fmla="*/ 4 w 82"/>
                  <a:gd name="T11" fmla="*/ 25 h 42"/>
                  <a:gd name="T12" fmla="*/ 0 w 82"/>
                  <a:gd name="T13" fmla="*/ 20 h 42"/>
                  <a:gd name="T14" fmla="*/ 2 w 82"/>
                  <a:gd name="T15" fmla="*/ 14 h 42"/>
                  <a:gd name="T16" fmla="*/ 14 w 82"/>
                  <a:gd name="T17" fmla="*/ 10 h 42"/>
                  <a:gd name="T18" fmla="*/ 28 w 82"/>
                  <a:gd name="T19" fmla="*/ 4 h 42"/>
                  <a:gd name="T20" fmla="*/ 38 w 82"/>
                  <a:gd name="T21" fmla="*/ 0 h 42"/>
                  <a:gd name="T22" fmla="*/ 49 w 82"/>
                  <a:gd name="T23" fmla="*/ 2 h 42"/>
                  <a:gd name="T24" fmla="*/ 59 w 82"/>
                  <a:gd name="T25" fmla="*/ 6 h 42"/>
                  <a:gd name="T26" fmla="*/ 67 w 82"/>
                  <a:gd name="T27" fmla="*/ 10 h 42"/>
                  <a:gd name="T28" fmla="*/ 71 w 82"/>
                  <a:gd name="T29" fmla="*/ 16 h 42"/>
                  <a:gd name="T30" fmla="*/ 77 w 82"/>
                  <a:gd name="T31" fmla="*/ 23 h 42"/>
                  <a:gd name="T32" fmla="*/ 75 w 82"/>
                  <a:gd name="T33" fmla="*/ 25 h 42"/>
                  <a:gd name="T34" fmla="*/ 81 w 82"/>
                  <a:gd name="T35" fmla="*/ 29 h 42"/>
                  <a:gd name="T36" fmla="*/ 81 w 82"/>
                  <a:gd name="T37" fmla="*/ 33 h 42"/>
                  <a:gd name="T38" fmla="*/ 77 w 82"/>
                  <a:gd name="T39" fmla="*/ 39 h 42"/>
                  <a:gd name="T40" fmla="*/ 75 w 82"/>
                  <a:gd name="T41" fmla="*/ 41 h 42"/>
                  <a:gd name="T42" fmla="*/ 63 w 82"/>
                  <a:gd name="T43" fmla="*/ 4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2" h="42">
                    <a:moveTo>
                      <a:pt x="63" y="41"/>
                    </a:moveTo>
                    <a:lnTo>
                      <a:pt x="55" y="35"/>
                    </a:lnTo>
                    <a:lnTo>
                      <a:pt x="36" y="33"/>
                    </a:lnTo>
                    <a:lnTo>
                      <a:pt x="20" y="33"/>
                    </a:lnTo>
                    <a:lnTo>
                      <a:pt x="10" y="29"/>
                    </a:lnTo>
                    <a:lnTo>
                      <a:pt x="4" y="25"/>
                    </a:lnTo>
                    <a:lnTo>
                      <a:pt x="0" y="20"/>
                    </a:lnTo>
                    <a:lnTo>
                      <a:pt x="2" y="14"/>
                    </a:lnTo>
                    <a:lnTo>
                      <a:pt x="14" y="10"/>
                    </a:lnTo>
                    <a:lnTo>
                      <a:pt x="28" y="4"/>
                    </a:lnTo>
                    <a:lnTo>
                      <a:pt x="38" y="0"/>
                    </a:lnTo>
                    <a:lnTo>
                      <a:pt x="49" y="2"/>
                    </a:lnTo>
                    <a:lnTo>
                      <a:pt x="59" y="6"/>
                    </a:lnTo>
                    <a:lnTo>
                      <a:pt x="67" y="10"/>
                    </a:lnTo>
                    <a:lnTo>
                      <a:pt x="71" y="16"/>
                    </a:lnTo>
                    <a:lnTo>
                      <a:pt x="77" y="23"/>
                    </a:lnTo>
                    <a:lnTo>
                      <a:pt x="75" y="25"/>
                    </a:lnTo>
                    <a:lnTo>
                      <a:pt x="81" y="29"/>
                    </a:lnTo>
                    <a:lnTo>
                      <a:pt x="81" y="33"/>
                    </a:lnTo>
                    <a:lnTo>
                      <a:pt x="77" y="39"/>
                    </a:lnTo>
                    <a:lnTo>
                      <a:pt x="75" y="41"/>
                    </a:lnTo>
                    <a:lnTo>
                      <a:pt x="63" y="41"/>
                    </a:lnTo>
                  </a:path>
                </a:pathLst>
              </a:custGeom>
              <a:gradFill rotWithShape="0">
                <a:gsLst>
                  <a:gs pos="0">
                    <a:srgbClr val="1E569C"/>
                  </a:gs>
                  <a:gs pos="100000">
                    <a:srgbClr val="1E569C">
                      <a:gamma/>
                      <a:tint val="30196"/>
                      <a:invGamma/>
                    </a:srgbClr>
                  </a:gs>
                </a:gsLst>
                <a:lin ang="2700000" scaled="1"/>
              </a:gradFill>
              <a:ln w="12700" cap="rnd" cmpd="sng">
                <a:solidFill>
                  <a:srgbClr val="1E569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43080" name="Freeform 72"/>
              <p:cNvSpPr>
                <a:spLocks/>
              </p:cNvSpPr>
              <p:nvPr/>
            </p:nvSpPr>
            <p:spPr bwMode="auto">
              <a:xfrm>
                <a:off x="3441" y="3039"/>
                <a:ext cx="74" cy="47"/>
              </a:xfrm>
              <a:custGeom>
                <a:avLst/>
                <a:gdLst>
                  <a:gd name="T0" fmla="*/ 16 w 74"/>
                  <a:gd name="T1" fmla="*/ 46 h 47"/>
                  <a:gd name="T2" fmla="*/ 22 w 74"/>
                  <a:gd name="T3" fmla="*/ 40 h 47"/>
                  <a:gd name="T4" fmla="*/ 39 w 74"/>
                  <a:gd name="T5" fmla="*/ 38 h 47"/>
                  <a:gd name="T6" fmla="*/ 55 w 74"/>
                  <a:gd name="T7" fmla="*/ 36 h 47"/>
                  <a:gd name="T8" fmla="*/ 63 w 74"/>
                  <a:gd name="T9" fmla="*/ 32 h 47"/>
                  <a:gd name="T10" fmla="*/ 71 w 74"/>
                  <a:gd name="T11" fmla="*/ 28 h 47"/>
                  <a:gd name="T12" fmla="*/ 73 w 74"/>
                  <a:gd name="T13" fmla="*/ 20 h 47"/>
                  <a:gd name="T14" fmla="*/ 73 w 74"/>
                  <a:gd name="T15" fmla="*/ 16 h 47"/>
                  <a:gd name="T16" fmla="*/ 61 w 74"/>
                  <a:gd name="T17" fmla="*/ 8 h 47"/>
                  <a:gd name="T18" fmla="*/ 49 w 74"/>
                  <a:gd name="T19" fmla="*/ 4 h 47"/>
                  <a:gd name="T20" fmla="*/ 37 w 74"/>
                  <a:gd name="T21" fmla="*/ 0 h 47"/>
                  <a:gd name="T22" fmla="*/ 28 w 74"/>
                  <a:gd name="T23" fmla="*/ 2 h 47"/>
                  <a:gd name="T24" fmla="*/ 18 w 74"/>
                  <a:gd name="T25" fmla="*/ 6 h 47"/>
                  <a:gd name="T26" fmla="*/ 12 w 74"/>
                  <a:gd name="T27" fmla="*/ 8 h 47"/>
                  <a:gd name="T28" fmla="*/ 8 w 74"/>
                  <a:gd name="T29" fmla="*/ 16 h 47"/>
                  <a:gd name="T30" fmla="*/ 2 w 74"/>
                  <a:gd name="T31" fmla="*/ 26 h 47"/>
                  <a:gd name="T32" fmla="*/ 4 w 74"/>
                  <a:gd name="T33" fmla="*/ 28 h 47"/>
                  <a:gd name="T34" fmla="*/ 0 w 74"/>
                  <a:gd name="T35" fmla="*/ 32 h 47"/>
                  <a:gd name="T36" fmla="*/ 0 w 74"/>
                  <a:gd name="T37" fmla="*/ 38 h 47"/>
                  <a:gd name="T38" fmla="*/ 2 w 74"/>
                  <a:gd name="T39" fmla="*/ 42 h 47"/>
                  <a:gd name="T40" fmla="*/ 4 w 74"/>
                  <a:gd name="T41" fmla="*/ 46 h 47"/>
                  <a:gd name="T42" fmla="*/ 16 w 74"/>
                  <a:gd name="T43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74" h="47">
                    <a:moveTo>
                      <a:pt x="16" y="46"/>
                    </a:moveTo>
                    <a:lnTo>
                      <a:pt x="22" y="40"/>
                    </a:lnTo>
                    <a:lnTo>
                      <a:pt x="39" y="38"/>
                    </a:lnTo>
                    <a:lnTo>
                      <a:pt x="55" y="36"/>
                    </a:lnTo>
                    <a:lnTo>
                      <a:pt x="63" y="32"/>
                    </a:lnTo>
                    <a:lnTo>
                      <a:pt x="71" y="28"/>
                    </a:lnTo>
                    <a:lnTo>
                      <a:pt x="73" y="20"/>
                    </a:lnTo>
                    <a:lnTo>
                      <a:pt x="73" y="16"/>
                    </a:lnTo>
                    <a:lnTo>
                      <a:pt x="61" y="8"/>
                    </a:lnTo>
                    <a:lnTo>
                      <a:pt x="49" y="4"/>
                    </a:lnTo>
                    <a:lnTo>
                      <a:pt x="37" y="0"/>
                    </a:lnTo>
                    <a:lnTo>
                      <a:pt x="28" y="2"/>
                    </a:lnTo>
                    <a:lnTo>
                      <a:pt x="18" y="6"/>
                    </a:lnTo>
                    <a:lnTo>
                      <a:pt x="12" y="8"/>
                    </a:lnTo>
                    <a:lnTo>
                      <a:pt x="8" y="16"/>
                    </a:lnTo>
                    <a:lnTo>
                      <a:pt x="2" y="26"/>
                    </a:lnTo>
                    <a:lnTo>
                      <a:pt x="4" y="28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2"/>
                    </a:lnTo>
                    <a:lnTo>
                      <a:pt x="4" y="46"/>
                    </a:lnTo>
                    <a:lnTo>
                      <a:pt x="16" y="46"/>
                    </a:lnTo>
                  </a:path>
                </a:pathLst>
              </a:custGeom>
              <a:gradFill rotWithShape="0">
                <a:gsLst>
                  <a:gs pos="0">
                    <a:srgbClr val="1E569C"/>
                  </a:gs>
                  <a:gs pos="100000">
                    <a:srgbClr val="1E569C">
                      <a:gamma/>
                      <a:tint val="30196"/>
                      <a:invGamma/>
                    </a:srgbClr>
                  </a:gs>
                </a:gsLst>
                <a:lin ang="2700000" scaled="1"/>
              </a:gradFill>
              <a:ln w="12700" cap="rnd" cmpd="sng">
                <a:solidFill>
                  <a:srgbClr val="1E569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43081" name="Freeform 73"/>
              <p:cNvSpPr>
                <a:spLocks/>
              </p:cNvSpPr>
              <p:nvPr/>
            </p:nvSpPr>
            <p:spPr bwMode="auto">
              <a:xfrm>
                <a:off x="3837" y="2787"/>
                <a:ext cx="59" cy="34"/>
              </a:xfrm>
              <a:custGeom>
                <a:avLst/>
                <a:gdLst>
                  <a:gd name="T0" fmla="*/ 56 w 59"/>
                  <a:gd name="T1" fmla="*/ 6 h 34"/>
                  <a:gd name="T2" fmla="*/ 32 w 59"/>
                  <a:gd name="T3" fmla="*/ 0 h 34"/>
                  <a:gd name="T4" fmla="*/ 14 w 59"/>
                  <a:gd name="T5" fmla="*/ 0 h 34"/>
                  <a:gd name="T6" fmla="*/ 2 w 59"/>
                  <a:gd name="T7" fmla="*/ 10 h 34"/>
                  <a:gd name="T8" fmla="*/ 0 w 59"/>
                  <a:gd name="T9" fmla="*/ 21 h 34"/>
                  <a:gd name="T10" fmla="*/ 4 w 59"/>
                  <a:gd name="T11" fmla="*/ 27 h 34"/>
                  <a:gd name="T12" fmla="*/ 14 w 59"/>
                  <a:gd name="T13" fmla="*/ 33 h 34"/>
                  <a:gd name="T14" fmla="*/ 32 w 59"/>
                  <a:gd name="T15" fmla="*/ 33 h 34"/>
                  <a:gd name="T16" fmla="*/ 50 w 59"/>
                  <a:gd name="T17" fmla="*/ 27 h 34"/>
                  <a:gd name="T18" fmla="*/ 58 w 59"/>
                  <a:gd name="T19" fmla="*/ 14 h 34"/>
                  <a:gd name="T20" fmla="*/ 56 w 59"/>
                  <a:gd name="T21" fmla="*/ 6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34">
                    <a:moveTo>
                      <a:pt x="56" y="6"/>
                    </a:moveTo>
                    <a:lnTo>
                      <a:pt x="32" y="0"/>
                    </a:lnTo>
                    <a:lnTo>
                      <a:pt x="14" y="0"/>
                    </a:lnTo>
                    <a:lnTo>
                      <a:pt x="2" y="10"/>
                    </a:lnTo>
                    <a:lnTo>
                      <a:pt x="0" y="21"/>
                    </a:lnTo>
                    <a:lnTo>
                      <a:pt x="4" y="27"/>
                    </a:lnTo>
                    <a:lnTo>
                      <a:pt x="14" y="33"/>
                    </a:lnTo>
                    <a:lnTo>
                      <a:pt x="32" y="33"/>
                    </a:lnTo>
                    <a:lnTo>
                      <a:pt x="50" y="27"/>
                    </a:lnTo>
                    <a:lnTo>
                      <a:pt x="58" y="14"/>
                    </a:lnTo>
                    <a:lnTo>
                      <a:pt x="56" y="6"/>
                    </a:lnTo>
                  </a:path>
                </a:pathLst>
              </a:custGeom>
              <a:gradFill rotWithShape="0">
                <a:gsLst>
                  <a:gs pos="0">
                    <a:srgbClr val="1E569C"/>
                  </a:gs>
                  <a:gs pos="100000">
                    <a:srgbClr val="1E569C">
                      <a:gamma/>
                      <a:tint val="30196"/>
                      <a:invGamma/>
                    </a:srgbClr>
                  </a:gs>
                </a:gsLst>
                <a:lin ang="2700000" scaled="1"/>
              </a:gradFill>
              <a:ln w="12700" cap="rnd" cmpd="sng">
                <a:solidFill>
                  <a:srgbClr val="1E569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43082" name="Freeform 74"/>
              <p:cNvSpPr>
                <a:spLocks/>
              </p:cNvSpPr>
              <p:nvPr/>
            </p:nvSpPr>
            <p:spPr bwMode="auto">
              <a:xfrm>
                <a:off x="3490" y="3108"/>
                <a:ext cx="65" cy="33"/>
              </a:xfrm>
              <a:custGeom>
                <a:avLst/>
                <a:gdLst>
                  <a:gd name="T0" fmla="*/ 0 w 65"/>
                  <a:gd name="T1" fmla="*/ 4 h 33"/>
                  <a:gd name="T2" fmla="*/ 30 w 65"/>
                  <a:gd name="T3" fmla="*/ 0 h 33"/>
                  <a:gd name="T4" fmla="*/ 52 w 65"/>
                  <a:gd name="T5" fmla="*/ 6 h 33"/>
                  <a:gd name="T6" fmla="*/ 58 w 65"/>
                  <a:gd name="T7" fmla="*/ 10 h 33"/>
                  <a:gd name="T8" fmla="*/ 64 w 65"/>
                  <a:gd name="T9" fmla="*/ 22 h 33"/>
                  <a:gd name="T10" fmla="*/ 62 w 65"/>
                  <a:gd name="T11" fmla="*/ 32 h 33"/>
                  <a:gd name="T12" fmla="*/ 18 w 65"/>
                  <a:gd name="T13" fmla="*/ 28 h 33"/>
                  <a:gd name="T14" fmla="*/ 0 w 65"/>
                  <a:gd name="T15" fmla="*/ 20 h 33"/>
                  <a:gd name="T16" fmla="*/ 0 w 65"/>
                  <a:gd name="T17" fmla="*/ 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5" h="33">
                    <a:moveTo>
                      <a:pt x="0" y="4"/>
                    </a:moveTo>
                    <a:lnTo>
                      <a:pt x="30" y="0"/>
                    </a:lnTo>
                    <a:lnTo>
                      <a:pt x="52" y="6"/>
                    </a:lnTo>
                    <a:lnTo>
                      <a:pt x="58" y="10"/>
                    </a:lnTo>
                    <a:lnTo>
                      <a:pt x="64" y="22"/>
                    </a:lnTo>
                    <a:lnTo>
                      <a:pt x="62" y="32"/>
                    </a:lnTo>
                    <a:lnTo>
                      <a:pt x="18" y="28"/>
                    </a:lnTo>
                    <a:lnTo>
                      <a:pt x="0" y="20"/>
                    </a:lnTo>
                    <a:lnTo>
                      <a:pt x="0" y="4"/>
                    </a:lnTo>
                  </a:path>
                </a:pathLst>
              </a:custGeom>
              <a:gradFill rotWithShape="0">
                <a:gsLst>
                  <a:gs pos="0">
                    <a:srgbClr val="1E569C"/>
                  </a:gs>
                  <a:gs pos="100000">
                    <a:srgbClr val="1E569C">
                      <a:gamma/>
                      <a:tint val="30196"/>
                      <a:invGamma/>
                    </a:srgbClr>
                  </a:gs>
                </a:gsLst>
                <a:lin ang="2700000" scaled="1"/>
              </a:gradFill>
              <a:ln w="12700" cap="rnd" cmpd="sng">
                <a:solidFill>
                  <a:srgbClr val="1E569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43083" name="Freeform 75"/>
              <p:cNvSpPr>
                <a:spLocks/>
              </p:cNvSpPr>
              <p:nvPr/>
            </p:nvSpPr>
            <p:spPr bwMode="auto">
              <a:xfrm>
                <a:off x="3658" y="3084"/>
                <a:ext cx="67" cy="33"/>
              </a:xfrm>
              <a:custGeom>
                <a:avLst/>
                <a:gdLst>
                  <a:gd name="T0" fmla="*/ 0 w 67"/>
                  <a:gd name="T1" fmla="*/ 6 h 33"/>
                  <a:gd name="T2" fmla="*/ 30 w 67"/>
                  <a:gd name="T3" fmla="*/ 0 h 33"/>
                  <a:gd name="T4" fmla="*/ 50 w 67"/>
                  <a:gd name="T5" fmla="*/ 2 h 33"/>
                  <a:gd name="T6" fmla="*/ 64 w 67"/>
                  <a:gd name="T7" fmla="*/ 10 h 33"/>
                  <a:gd name="T8" fmla="*/ 66 w 67"/>
                  <a:gd name="T9" fmla="*/ 20 h 33"/>
                  <a:gd name="T10" fmla="*/ 62 w 67"/>
                  <a:gd name="T11" fmla="*/ 26 h 33"/>
                  <a:gd name="T12" fmla="*/ 50 w 67"/>
                  <a:gd name="T13" fmla="*/ 32 h 33"/>
                  <a:gd name="T14" fmla="*/ 30 w 67"/>
                  <a:gd name="T15" fmla="*/ 32 h 33"/>
                  <a:gd name="T16" fmla="*/ 6 w 67"/>
                  <a:gd name="T17" fmla="*/ 28 h 33"/>
                  <a:gd name="T18" fmla="*/ 0 w 67"/>
                  <a:gd name="T19" fmla="*/ 16 h 33"/>
                  <a:gd name="T20" fmla="*/ 0 w 67"/>
                  <a:gd name="T21" fmla="*/ 6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7" h="33">
                    <a:moveTo>
                      <a:pt x="0" y="6"/>
                    </a:moveTo>
                    <a:lnTo>
                      <a:pt x="30" y="0"/>
                    </a:lnTo>
                    <a:lnTo>
                      <a:pt x="50" y="2"/>
                    </a:lnTo>
                    <a:lnTo>
                      <a:pt x="64" y="10"/>
                    </a:lnTo>
                    <a:lnTo>
                      <a:pt x="66" y="20"/>
                    </a:lnTo>
                    <a:lnTo>
                      <a:pt x="62" y="26"/>
                    </a:lnTo>
                    <a:lnTo>
                      <a:pt x="50" y="32"/>
                    </a:lnTo>
                    <a:lnTo>
                      <a:pt x="30" y="32"/>
                    </a:lnTo>
                    <a:lnTo>
                      <a:pt x="6" y="28"/>
                    </a:lnTo>
                    <a:lnTo>
                      <a:pt x="0" y="16"/>
                    </a:lnTo>
                    <a:lnTo>
                      <a:pt x="0" y="6"/>
                    </a:lnTo>
                  </a:path>
                </a:pathLst>
              </a:custGeom>
              <a:gradFill rotWithShape="0">
                <a:gsLst>
                  <a:gs pos="0">
                    <a:srgbClr val="1E569C"/>
                  </a:gs>
                  <a:gs pos="100000">
                    <a:srgbClr val="1E569C">
                      <a:gamma/>
                      <a:tint val="30196"/>
                      <a:invGamma/>
                    </a:srgbClr>
                  </a:gs>
                </a:gsLst>
                <a:lin ang="2700000" scaled="1"/>
              </a:gradFill>
              <a:ln w="12700" cap="rnd" cmpd="sng">
                <a:solidFill>
                  <a:srgbClr val="1E569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43084" name="Freeform 76"/>
              <p:cNvSpPr>
                <a:spLocks/>
              </p:cNvSpPr>
              <p:nvPr/>
            </p:nvSpPr>
            <p:spPr bwMode="auto">
              <a:xfrm>
                <a:off x="3729" y="3092"/>
                <a:ext cx="46" cy="29"/>
              </a:xfrm>
              <a:custGeom>
                <a:avLst/>
                <a:gdLst>
                  <a:gd name="T0" fmla="*/ 0 w 46"/>
                  <a:gd name="T1" fmla="*/ 4 h 29"/>
                  <a:gd name="T2" fmla="*/ 20 w 46"/>
                  <a:gd name="T3" fmla="*/ 0 h 29"/>
                  <a:gd name="T4" fmla="*/ 33 w 46"/>
                  <a:gd name="T5" fmla="*/ 0 h 29"/>
                  <a:gd name="T6" fmla="*/ 43 w 46"/>
                  <a:gd name="T7" fmla="*/ 10 h 29"/>
                  <a:gd name="T8" fmla="*/ 45 w 46"/>
                  <a:gd name="T9" fmla="*/ 16 h 29"/>
                  <a:gd name="T10" fmla="*/ 43 w 46"/>
                  <a:gd name="T11" fmla="*/ 22 h 29"/>
                  <a:gd name="T12" fmla="*/ 33 w 46"/>
                  <a:gd name="T13" fmla="*/ 28 h 29"/>
                  <a:gd name="T14" fmla="*/ 20 w 46"/>
                  <a:gd name="T15" fmla="*/ 28 h 29"/>
                  <a:gd name="T16" fmla="*/ 6 w 46"/>
                  <a:gd name="T17" fmla="*/ 24 h 29"/>
                  <a:gd name="T18" fmla="*/ 0 w 46"/>
                  <a:gd name="T19" fmla="*/ 12 h 29"/>
                  <a:gd name="T20" fmla="*/ 0 w 46"/>
                  <a:gd name="T21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6" h="29">
                    <a:moveTo>
                      <a:pt x="0" y="4"/>
                    </a:moveTo>
                    <a:lnTo>
                      <a:pt x="20" y="0"/>
                    </a:lnTo>
                    <a:lnTo>
                      <a:pt x="33" y="0"/>
                    </a:lnTo>
                    <a:lnTo>
                      <a:pt x="43" y="10"/>
                    </a:lnTo>
                    <a:lnTo>
                      <a:pt x="45" y="16"/>
                    </a:lnTo>
                    <a:lnTo>
                      <a:pt x="43" y="22"/>
                    </a:lnTo>
                    <a:lnTo>
                      <a:pt x="33" y="28"/>
                    </a:lnTo>
                    <a:lnTo>
                      <a:pt x="20" y="28"/>
                    </a:lnTo>
                    <a:lnTo>
                      <a:pt x="6" y="24"/>
                    </a:lnTo>
                    <a:lnTo>
                      <a:pt x="0" y="12"/>
                    </a:lnTo>
                    <a:lnTo>
                      <a:pt x="0" y="4"/>
                    </a:lnTo>
                  </a:path>
                </a:pathLst>
              </a:custGeom>
              <a:gradFill rotWithShape="0">
                <a:gsLst>
                  <a:gs pos="0">
                    <a:srgbClr val="1E569C"/>
                  </a:gs>
                  <a:gs pos="100000">
                    <a:srgbClr val="1E569C">
                      <a:gamma/>
                      <a:tint val="30196"/>
                      <a:invGamma/>
                    </a:srgbClr>
                  </a:gs>
                </a:gsLst>
                <a:lin ang="2700000" scaled="1"/>
              </a:gradFill>
              <a:ln w="12700" cap="rnd" cmpd="sng">
                <a:solidFill>
                  <a:srgbClr val="1E569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43085" name="Freeform 77"/>
              <p:cNvSpPr>
                <a:spLocks/>
              </p:cNvSpPr>
              <p:nvPr/>
            </p:nvSpPr>
            <p:spPr bwMode="auto">
              <a:xfrm>
                <a:off x="3682" y="3046"/>
                <a:ext cx="63" cy="27"/>
              </a:xfrm>
              <a:custGeom>
                <a:avLst/>
                <a:gdLst>
                  <a:gd name="T0" fmla="*/ 0 w 63"/>
                  <a:gd name="T1" fmla="*/ 2 h 27"/>
                  <a:gd name="T2" fmla="*/ 28 w 63"/>
                  <a:gd name="T3" fmla="*/ 0 h 27"/>
                  <a:gd name="T4" fmla="*/ 46 w 63"/>
                  <a:gd name="T5" fmla="*/ 0 h 27"/>
                  <a:gd name="T6" fmla="*/ 62 w 63"/>
                  <a:gd name="T7" fmla="*/ 8 h 27"/>
                  <a:gd name="T8" fmla="*/ 62 w 63"/>
                  <a:gd name="T9" fmla="*/ 16 h 27"/>
                  <a:gd name="T10" fmla="*/ 60 w 63"/>
                  <a:gd name="T11" fmla="*/ 20 h 27"/>
                  <a:gd name="T12" fmla="*/ 46 w 63"/>
                  <a:gd name="T13" fmla="*/ 26 h 27"/>
                  <a:gd name="T14" fmla="*/ 28 w 63"/>
                  <a:gd name="T15" fmla="*/ 26 h 27"/>
                  <a:gd name="T16" fmla="*/ 6 w 63"/>
                  <a:gd name="T17" fmla="*/ 22 h 27"/>
                  <a:gd name="T18" fmla="*/ 0 w 63"/>
                  <a:gd name="T19" fmla="*/ 12 h 27"/>
                  <a:gd name="T20" fmla="*/ 0 w 63"/>
                  <a:gd name="T21" fmla="*/ 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3" h="27">
                    <a:moveTo>
                      <a:pt x="0" y="2"/>
                    </a:moveTo>
                    <a:lnTo>
                      <a:pt x="28" y="0"/>
                    </a:lnTo>
                    <a:lnTo>
                      <a:pt x="46" y="0"/>
                    </a:lnTo>
                    <a:lnTo>
                      <a:pt x="62" y="8"/>
                    </a:lnTo>
                    <a:lnTo>
                      <a:pt x="62" y="16"/>
                    </a:lnTo>
                    <a:lnTo>
                      <a:pt x="60" y="20"/>
                    </a:lnTo>
                    <a:lnTo>
                      <a:pt x="46" y="26"/>
                    </a:lnTo>
                    <a:lnTo>
                      <a:pt x="28" y="26"/>
                    </a:lnTo>
                    <a:lnTo>
                      <a:pt x="6" y="22"/>
                    </a:lnTo>
                    <a:lnTo>
                      <a:pt x="0" y="12"/>
                    </a:lnTo>
                    <a:lnTo>
                      <a:pt x="0" y="2"/>
                    </a:lnTo>
                  </a:path>
                </a:pathLst>
              </a:custGeom>
              <a:gradFill rotWithShape="0">
                <a:gsLst>
                  <a:gs pos="0">
                    <a:srgbClr val="1E569C"/>
                  </a:gs>
                  <a:gs pos="100000">
                    <a:srgbClr val="1E569C">
                      <a:gamma/>
                      <a:tint val="30196"/>
                      <a:invGamma/>
                    </a:srgbClr>
                  </a:gs>
                </a:gsLst>
                <a:lin ang="2700000" scaled="1"/>
              </a:gradFill>
              <a:ln w="12700" cap="rnd" cmpd="sng">
                <a:solidFill>
                  <a:srgbClr val="1E569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43086" name="Freeform 78"/>
              <p:cNvSpPr>
                <a:spLocks/>
              </p:cNvSpPr>
              <p:nvPr/>
            </p:nvSpPr>
            <p:spPr bwMode="auto">
              <a:xfrm>
                <a:off x="3498" y="3065"/>
                <a:ext cx="75" cy="40"/>
              </a:xfrm>
              <a:custGeom>
                <a:avLst/>
                <a:gdLst>
                  <a:gd name="T0" fmla="*/ 74 w 75"/>
                  <a:gd name="T1" fmla="*/ 4 h 40"/>
                  <a:gd name="T2" fmla="*/ 40 w 75"/>
                  <a:gd name="T3" fmla="*/ 0 h 40"/>
                  <a:gd name="T4" fmla="*/ 14 w 75"/>
                  <a:gd name="T5" fmla="*/ 6 h 40"/>
                  <a:gd name="T6" fmla="*/ 4 w 75"/>
                  <a:gd name="T7" fmla="*/ 10 h 40"/>
                  <a:gd name="T8" fmla="*/ 0 w 75"/>
                  <a:gd name="T9" fmla="*/ 25 h 40"/>
                  <a:gd name="T10" fmla="*/ 4 w 75"/>
                  <a:gd name="T11" fmla="*/ 39 h 40"/>
                  <a:gd name="T12" fmla="*/ 52 w 75"/>
                  <a:gd name="T13" fmla="*/ 35 h 40"/>
                  <a:gd name="T14" fmla="*/ 74 w 75"/>
                  <a:gd name="T15" fmla="*/ 25 h 40"/>
                  <a:gd name="T16" fmla="*/ 74 w 75"/>
                  <a:gd name="T17" fmla="*/ 4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40">
                    <a:moveTo>
                      <a:pt x="74" y="4"/>
                    </a:moveTo>
                    <a:lnTo>
                      <a:pt x="40" y="0"/>
                    </a:lnTo>
                    <a:lnTo>
                      <a:pt x="14" y="6"/>
                    </a:lnTo>
                    <a:lnTo>
                      <a:pt x="4" y="10"/>
                    </a:lnTo>
                    <a:lnTo>
                      <a:pt x="0" y="25"/>
                    </a:lnTo>
                    <a:lnTo>
                      <a:pt x="4" y="39"/>
                    </a:lnTo>
                    <a:lnTo>
                      <a:pt x="52" y="35"/>
                    </a:lnTo>
                    <a:lnTo>
                      <a:pt x="74" y="25"/>
                    </a:lnTo>
                    <a:lnTo>
                      <a:pt x="74" y="4"/>
                    </a:lnTo>
                  </a:path>
                </a:pathLst>
              </a:custGeom>
              <a:gradFill rotWithShape="0">
                <a:gsLst>
                  <a:gs pos="0">
                    <a:srgbClr val="1E569C"/>
                  </a:gs>
                  <a:gs pos="100000">
                    <a:srgbClr val="1E569C">
                      <a:gamma/>
                      <a:tint val="30196"/>
                      <a:invGamma/>
                    </a:srgbClr>
                  </a:gs>
                </a:gsLst>
                <a:lin ang="2700000" scaled="1"/>
              </a:gradFill>
              <a:ln w="12700" cap="rnd" cmpd="sng">
                <a:solidFill>
                  <a:srgbClr val="1E569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43087" name="Freeform 79"/>
              <p:cNvSpPr>
                <a:spLocks/>
              </p:cNvSpPr>
              <p:nvPr/>
            </p:nvSpPr>
            <p:spPr bwMode="auto">
              <a:xfrm>
                <a:off x="3171" y="3029"/>
                <a:ext cx="313" cy="112"/>
              </a:xfrm>
              <a:custGeom>
                <a:avLst/>
                <a:gdLst>
                  <a:gd name="T0" fmla="*/ 24 w 313"/>
                  <a:gd name="T1" fmla="*/ 0 h 112"/>
                  <a:gd name="T2" fmla="*/ 64 w 313"/>
                  <a:gd name="T3" fmla="*/ 0 h 112"/>
                  <a:gd name="T4" fmla="*/ 82 w 313"/>
                  <a:gd name="T5" fmla="*/ 14 h 112"/>
                  <a:gd name="T6" fmla="*/ 90 w 313"/>
                  <a:gd name="T7" fmla="*/ 22 h 112"/>
                  <a:gd name="T8" fmla="*/ 130 w 313"/>
                  <a:gd name="T9" fmla="*/ 22 h 112"/>
                  <a:gd name="T10" fmla="*/ 132 w 313"/>
                  <a:gd name="T11" fmla="*/ 12 h 112"/>
                  <a:gd name="T12" fmla="*/ 152 w 313"/>
                  <a:gd name="T13" fmla="*/ 8 h 112"/>
                  <a:gd name="T14" fmla="*/ 180 w 313"/>
                  <a:gd name="T15" fmla="*/ 6 h 112"/>
                  <a:gd name="T16" fmla="*/ 188 w 313"/>
                  <a:gd name="T17" fmla="*/ 16 h 112"/>
                  <a:gd name="T18" fmla="*/ 196 w 313"/>
                  <a:gd name="T19" fmla="*/ 16 h 112"/>
                  <a:gd name="T20" fmla="*/ 200 w 313"/>
                  <a:gd name="T21" fmla="*/ 20 h 112"/>
                  <a:gd name="T22" fmla="*/ 208 w 313"/>
                  <a:gd name="T23" fmla="*/ 22 h 112"/>
                  <a:gd name="T24" fmla="*/ 208 w 313"/>
                  <a:gd name="T25" fmla="*/ 28 h 112"/>
                  <a:gd name="T26" fmla="*/ 216 w 313"/>
                  <a:gd name="T27" fmla="*/ 36 h 112"/>
                  <a:gd name="T28" fmla="*/ 268 w 313"/>
                  <a:gd name="T29" fmla="*/ 40 h 112"/>
                  <a:gd name="T30" fmla="*/ 262 w 313"/>
                  <a:gd name="T31" fmla="*/ 48 h 112"/>
                  <a:gd name="T32" fmla="*/ 262 w 313"/>
                  <a:gd name="T33" fmla="*/ 57 h 112"/>
                  <a:gd name="T34" fmla="*/ 278 w 313"/>
                  <a:gd name="T35" fmla="*/ 77 h 112"/>
                  <a:gd name="T36" fmla="*/ 312 w 313"/>
                  <a:gd name="T37" fmla="*/ 85 h 112"/>
                  <a:gd name="T38" fmla="*/ 306 w 313"/>
                  <a:gd name="T39" fmla="*/ 111 h 112"/>
                  <a:gd name="T40" fmla="*/ 276 w 313"/>
                  <a:gd name="T41" fmla="*/ 111 h 112"/>
                  <a:gd name="T42" fmla="*/ 256 w 313"/>
                  <a:gd name="T43" fmla="*/ 105 h 112"/>
                  <a:gd name="T44" fmla="*/ 232 w 313"/>
                  <a:gd name="T45" fmla="*/ 81 h 112"/>
                  <a:gd name="T46" fmla="*/ 218 w 313"/>
                  <a:gd name="T47" fmla="*/ 75 h 112"/>
                  <a:gd name="T48" fmla="*/ 188 w 313"/>
                  <a:gd name="T49" fmla="*/ 75 h 112"/>
                  <a:gd name="T50" fmla="*/ 150 w 313"/>
                  <a:gd name="T51" fmla="*/ 81 h 112"/>
                  <a:gd name="T52" fmla="*/ 140 w 313"/>
                  <a:gd name="T53" fmla="*/ 75 h 112"/>
                  <a:gd name="T54" fmla="*/ 126 w 313"/>
                  <a:gd name="T55" fmla="*/ 67 h 112"/>
                  <a:gd name="T56" fmla="*/ 108 w 313"/>
                  <a:gd name="T57" fmla="*/ 67 h 112"/>
                  <a:gd name="T58" fmla="*/ 74 w 313"/>
                  <a:gd name="T59" fmla="*/ 61 h 112"/>
                  <a:gd name="T60" fmla="*/ 62 w 313"/>
                  <a:gd name="T61" fmla="*/ 50 h 112"/>
                  <a:gd name="T62" fmla="*/ 46 w 313"/>
                  <a:gd name="T63" fmla="*/ 50 h 112"/>
                  <a:gd name="T64" fmla="*/ 38 w 313"/>
                  <a:gd name="T65" fmla="*/ 44 h 112"/>
                  <a:gd name="T66" fmla="*/ 22 w 313"/>
                  <a:gd name="T67" fmla="*/ 44 h 112"/>
                  <a:gd name="T68" fmla="*/ 0 w 313"/>
                  <a:gd name="T69" fmla="*/ 28 h 112"/>
                  <a:gd name="T70" fmla="*/ 0 w 313"/>
                  <a:gd name="T71" fmla="*/ 16 h 112"/>
                  <a:gd name="T72" fmla="*/ 6 w 313"/>
                  <a:gd name="T73" fmla="*/ 14 h 112"/>
                  <a:gd name="T74" fmla="*/ 8 w 313"/>
                  <a:gd name="T75" fmla="*/ 6 h 112"/>
                  <a:gd name="T76" fmla="*/ 18 w 313"/>
                  <a:gd name="T77" fmla="*/ 6 h 112"/>
                  <a:gd name="T78" fmla="*/ 24 w 313"/>
                  <a:gd name="T79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13" h="112">
                    <a:moveTo>
                      <a:pt x="24" y="0"/>
                    </a:moveTo>
                    <a:lnTo>
                      <a:pt x="64" y="0"/>
                    </a:lnTo>
                    <a:lnTo>
                      <a:pt x="82" y="14"/>
                    </a:lnTo>
                    <a:lnTo>
                      <a:pt x="90" y="22"/>
                    </a:lnTo>
                    <a:lnTo>
                      <a:pt x="130" y="22"/>
                    </a:lnTo>
                    <a:lnTo>
                      <a:pt x="132" y="12"/>
                    </a:lnTo>
                    <a:lnTo>
                      <a:pt x="152" y="8"/>
                    </a:lnTo>
                    <a:lnTo>
                      <a:pt x="180" y="6"/>
                    </a:lnTo>
                    <a:lnTo>
                      <a:pt x="188" y="16"/>
                    </a:lnTo>
                    <a:lnTo>
                      <a:pt x="196" y="16"/>
                    </a:lnTo>
                    <a:lnTo>
                      <a:pt x="200" y="20"/>
                    </a:lnTo>
                    <a:lnTo>
                      <a:pt x="208" y="22"/>
                    </a:lnTo>
                    <a:lnTo>
                      <a:pt x="208" y="28"/>
                    </a:lnTo>
                    <a:lnTo>
                      <a:pt x="216" y="36"/>
                    </a:lnTo>
                    <a:lnTo>
                      <a:pt x="268" y="40"/>
                    </a:lnTo>
                    <a:lnTo>
                      <a:pt x="262" y="48"/>
                    </a:lnTo>
                    <a:lnTo>
                      <a:pt x="262" y="57"/>
                    </a:lnTo>
                    <a:lnTo>
                      <a:pt x="278" y="77"/>
                    </a:lnTo>
                    <a:lnTo>
                      <a:pt x="312" y="85"/>
                    </a:lnTo>
                    <a:lnTo>
                      <a:pt x="306" y="111"/>
                    </a:lnTo>
                    <a:lnTo>
                      <a:pt x="276" y="111"/>
                    </a:lnTo>
                    <a:lnTo>
                      <a:pt x="256" y="105"/>
                    </a:lnTo>
                    <a:lnTo>
                      <a:pt x="232" y="81"/>
                    </a:lnTo>
                    <a:lnTo>
                      <a:pt x="218" y="75"/>
                    </a:lnTo>
                    <a:lnTo>
                      <a:pt x="188" y="75"/>
                    </a:lnTo>
                    <a:lnTo>
                      <a:pt x="150" y="81"/>
                    </a:lnTo>
                    <a:lnTo>
                      <a:pt x="140" y="75"/>
                    </a:lnTo>
                    <a:lnTo>
                      <a:pt x="126" y="67"/>
                    </a:lnTo>
                    <a:lnTo>
                      <a:pt x="108" y="67"/>
                    </a:lnTo>
                    <a:lnTo>
                      <a:pt x="74" y="61"/>
                    </a:lnTo>
                    <a:lnTo>
                      <a:pt x="62" y="50"/>
                    </a:lnTo>
                    <a:lnTo>
                      <a:pt x="46" y="50"/>
                    </a:lnTo>
                    <a:lnTo>
                      <a:pt x="38" y="44"/>
                    </a:lnTo>
                    <a:lnTo>
                      <a:pt x="22" y="44"/>
                    </a:lnTo>
                    <a:lnTo>
                      <a:pt x="0" y="28"/>
                    </a:lnTo>
                    <a:lnTo>
                      <a:pt x="0" y="16"/>
                    </a:lnTo>
                    <a:lnTo>
                      <a:pt x="6" y="14"/>
                    </a:lnTo>
                    <a:lnTo>
                      <a:pt x="8" y="6"/>
                    </a:lnTo>
                    <a:lnTo>
                      <a:pt x="18" y="6"/>
                    </a:lnTo>
                    <a:lnTo>
                      <a:pt x="24" y="0"/>
                    </a:lnTo>
                  </a:path>
                </a:pathLst>
              </a:custGeom>
              <a:gradFill rotWithShape="0">
                <a:gsLst>
                  <a:gs pos="0">
                    <a:srgbClr val="1E569C"/>
                  </a:gs>
                  <a:gs pos="100000">
                    <a:srgbClr val="1E569C">
                      <a:gamma/>
                      <a:tint val="30196"/>
                      <a:invGamma/>
                    </a:srgbClr>
                  </a:gs>
                </a:gsLst>
                <a:lin ang="2700000" scaled="1"/>
              </a:gradFill>
              <a:ln w="12700" cap="rnd" cmpd="sng">
                <a:solidFill>
                  <a:srgbClr val="1E569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43088" name="Freeform 80"/>
              <p:cNvSpPr>
                <a:spLocks/>
              </p:cNvSpPr>
              <p:nvPr/>
            </p:nvSpPr>
            <p:spPr bwMode="auto">
              <a:xfrm>
                <a:off x="3514" y="2780"/>
                <a:ext cx="190" cy="229"/>
              </a:xfrm>
              <a:custGeom>
                <a:avLst/>
                <a:gdLst>
                  <a:gd name="T0" fmla="*/ 183 w 190"/>
                  <a:gd name="T1" fmla="*/ 36 h 229"/>
                  <a:gd name="T2" fmla="*/ 115 w 190"/>
                  <a:gd name="T3" fmla="*/ 60 h 229"/>
                  <a:gd name="T4" fmla="*/ 95 w 190"/>
                  <a:gd name="T5" fmla="*/ 52 h 229"/>
                  <a:gd name="T6" fmla="*/ 70 w 190"/>
                  <a:gd name="T7" fmla="*/ 56 h 229"/>
                  <a:gd name="T8" fmla="*/ 52 w 190"/>
                  <a:gd name="T9" fmla="*/ 72 h 229"/>
                  <a:gd name="T10" fmla="*/ 62 w 190"/>
                  <a:gd name="T11" fmla="*/ 74 h 229"/>
                  <a:gd name="T12" fmla="*/ 76 w 190"/>
                  <a:gd name="T13" fmla="*/ 100 h 229"/>
                  <a:gd name="T14" fmla="*/ 84 w 190"/>
                  <a:gd name="T15" fmla="*/ 86 h 229"/>
                  <a:gd name="T16" fmla="*/ 123 w 190"/>
                  <a:gd name="T17" fmla="*/ 76 h 229"/>
                  <a:gd name="T18" fmla="*/ 129 w 190"/>
                  <a:gd name="T19" fmla="*/ 66 h 229"/>
                  <a:gd name="T20" fmla="*/ 129 w 190"/>
                  <a:gd name="T21" fmla="*/ 92 h 229"/>
                  <a:gd name="T22" fmla="*/ 117 w 190"/>
                  <a:gd name="T23" fmla="*/ 104 h 229"/>
                  <a:gd name="T24" fmla="*/ 129 w 190"/>
                  <a:gd name="T25" fmla="*/ 168 h 229"/>
                  <a:gd name="T26" fmla="*/ 115 w 190"/>
                  <a:gd name="T27" fmla="*/ 176 h 229"/>
                  <a:gd name="T28" fmla="*/ 105 w 190"/>
                  <a:gd name="T29" fmla="*/ 190 h 229"/>
                  <a:gd name="T30" fmla="*/ 94 w 190"/>
                  <a:gd name="T31" fmla="*/ 168 h 229"/>
                  <a:gd name="T32" fmla="*/ 84 w 190"/>
                  <a:gd name="T33" fmla="*/ 152 h 229"/>
                  <a:gd name="T34" fmla="*/ 78 w 190"/>
                  <a:gd name="T35" fmla="*/ 136 h 229"/>
                  <a:gd name="T36" fmla="*/ 54 w 190"/>
                  <a:gd name="T37" fmla="*/ 156 h 229"/>
                  <a:gd name="T38" fmla="*/ 54 w 190"/>
                  <a:gd name="T39" fmla="*/ 170 h 229"/>
                  <a:gd name="T40" fmla="*/ 60 w 190"/>
                  <a:gd name="T41" fmla="*/ 184 h 229"/>
                  <a:gd name="T42" fmla="*/ 70 w 190"/>
                  <a:gd name="T43" fmla="*/ 218 h 229"/>
                  <a:gd name="T44" fmla="*/ 42 w 190"/>
                  <a:gd name="T45" fmla="*/ 226 h 229"/>
                  <a:gd name="T46" fmla="*/ 24 w 190"/>
                  <a:gd name="T47" fmla="*/ 164 h 229"/>
                  <a:gd name="T48" fmla="*/ 0 w 190"/>
                  <a:gd name="T49" fmla="*/ 122 h 229"/>
                  <a:gd name="T50" fmla="*/ 28 w 190"/>
                  <a:gd name="T51" fmla="*/ 102 h 229"/>
                  <a:gd name="T52" fmla="*/ 40 w 190"/>
                  <a:gd name="T53" fmla="*/ 82 h 229"/>
                  <a:gd name="T54" fmla="*/ 48 w 190"/>
                  <a:gd name="T55" fmla="*/ 38 h 229"/>
                  <a:gd name="T56" fmla="*/ 66 w 190"/>
                  <a:gd name="T57" fmla="*/ 30 h 229"/>
                  <a:gd name="T58" fmla="*/ 72 w 190"/>
                  <a:gd name="T59" fmla="*/ 16 h 229"/>
                  <a:gd name="T60" fmla="*/ 84 w 190"/>
                  <a:gd name="T61" fmla="*/ 22 h 229"/>
                  <a:gd name="T62" fmla="*/ 94 w 190"/>
                  <a:gd name="T63" fmla="*/ 30 h 229"/>
                  <a:gd name="T64" fmla="*/ 163 w 190"/>
                  <a:gd name="T65" fmla="*/ 24 h 229"/>
                  <a:gd name="T66" fmla="*/ 189 w 190"/>
                  <a:gd name="T67" fmla="*/ 0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90" h="229">
                    <a:moveTo>
                      <a:pt x="189" y="0"/>
                    </a:moveTo>
                    <a:lnTo>
                      <a:pt x="183" y="36"/>
                    </a:lnTo>
                    <a:lnTo>
                      <a:pt x="163" y="52"/>
                    </a:lnTo>
                    <a:lnTo>
                      <a:pt x="115" y="60"/>
                    </a:lnTo>
                    <a:lnTo>
                      <a:pt x="105" y="52"/>
                    </a:lnTo>
                    <a:lnTo>
                      <a:pt x="95" y="52"/>
                    </a:lnTo>
                    <a:lnTo>
                      <a:pt x="88" y="46"/>
                    </a:lnTo>
                    <a:lnTo>
                      <a:pt x="70" y="56"/>
                    </a:lnTo>
                    <a:lnTo>
                      <a:pt x="58" y="64"/>
                    </a:lnTo>
                    <a:lnTo>
                      <a:pt x="52" y="72"/>
                    </a:lnTo>
                    <a:lnTo>
                      <a:pt x="56" y="76"/>
                    </a:lnTo>
                    <a:lnTo>
                      <a:pt x="62" y="74"/>
                    </a:lnTo>
                    <a:lnTo>
                      <a:pt x="70" y="100"/>
                    </a:lnTo>
                    <a:lnTo>
                      <a:pt x="76" y="100"/>
                    </a:lnTo>
                    <a:lnTo>
                      <a:pt x="76" y="92"/>
                    </a:lnTo>
                    <a:lnTo>
                      <a:pt x="84" y="86"/>
                    </a:lnTo>
                    <a:lnTo>
                      <a:pt x="84" y="76"/>
                    </a:lnTo>
                    <a:lnTo>
                      <a:pt x="123" y="76"/>
                    </a:lnTo>
                    <a:lnTo>
                      <a:pt x="125" y="68"/>
                    </a:lnTo>
                    <a:lnTo>
                      <a:pt x="129" y="66"/>
                    </a:lnTo>
                    <a:lnTo>
                      <a:pt x="137" y="82"/>
                    </a:lnTo>
                    <a:lnTo>
                      <a:pt x="129" y="92"/>
                    </a:lnTo>
                    <a:lnTo>
                      <a:pt x="121" y="92"/>
                    </a:lnTo>
                    <a:lnTo>
                      <a:pt x="117" y="104"/>
                    </a:lnTo>
                    <a:lnTo>
                      <a:pt x="107" y="116"/>
                    </a:lnTo>
                    <a:lnTo>
                      <a:pt x="129" y="168"/>
                    </a:lnTo>
                    <a:lnTo>
                      <a:pt x="129" y="176"/>
                    </a:lnTo>
                    <a:lnTo>
                      <a:pt x="115" y="176"/>
                    </a:lnTo>
                    <a:lnTo>
                      <a:pt x="115" y="184"/>
                    </a:lnTo>
                    <a:lnTo>
                      <a:pt x="105" y="190"/>
                    </a:lnTo>
                    <a:lnTo>
                      <a:pt x="92" y="190"/>
                    </a:lnTo>
                    <a:lnTo>
                      <a:pt x="94" y="168"/>
                    </a:lnTo>
                    <a:lnTo>
                      <a:pt x="84" y="166"/>
                    </a:lnTo>
                    <a:lnTo>
                      <a:pt x="84" y="152"/>
                    </a:lnTo>
                    <a:lnTo>
                      <a:pt x="78" y="146"/>
                    </a:lnTo>
                    <a:lnTo>
                      <a:pt x="78" y="136"/>
                    </a:lnTo>
                    <a:lnTo>
                      <a:pt x="54" y="134"/>
                    </a:lnTo>
                    <a:lnTo>
                      <a:pt x="54" y="156"/>
                    </a:lnTo>
                    <a:lnTo>
                      <a:pt x="64" y="160"/>
                    </a:lnTo>
                    <a:lnTo>
                      <a:pt x="54" y="170"/>
                    </a:lnTo>
                    <a:lnTo>
                      <a:pt x="62" y="176"/>
                    </a:lnTo>
                    <a:lnTo>
                      <a:pt x="60" y="184"/>
                    </a:lnTo>
                    <a:lnTo>
                      <a:pt x="70" y="188"/>
                    </a:lnTo>
                    <a:lnTo>
                      <a:pt x="70" y="218"/>
                    </a:lnTo>
                    <a:lnTo>
                      <a:pt x="58" y="228"/>
                    </a:lnTo>
                    <a:lnTo>
                      <a:pt x="42" y="226"/>
                    </a:lnTo>
                    <a:lnTo>
                      <a:pt x="38" y="168"/>
                    </a:lnTo>
                    <a:lnTo>
                      <a:pt x="24" y="164"/>
                    </a:lnTo>
                    <a:lnTo>
                      <a:pt x="0" y="140"/>
                    </a:lnTo>
                    <a:lnTo>
                      <a:pt x="0" y="122"/>
                    </a:lnTo>
                    <a:lnTo>
                      <a:pt x="18" y="104"/>
                    </a:lnTo>
                    <a:lnTo>
                      <a:pt x="28" y="102"/>
                    </a:lnTo>
                    <a:lnTo>
                      <a:pt x="36" y="92"/>
                    </a:lnTo>
                    <a:lnTo>
                      <a:pt x="40" y="82"/>
                    </a:lnTo>
                    <a:lnTo>
                      <a:pt x="40" y="52"/>
                    </a:lnTo>
                    <a:lnTo>
                      <a:pt x="48" y="38"/>
                    </a:lnTo>
                    <a:lnTo>
                      <a:pt x="56" y="30"/>
                    </a:lnTo>
                    <a:lnTo>
                      <a:pt x="66" y="30"/>
                    </a:lnTo>
                    <a:lnTo>
                      <a:pt x="70" y="26"/>
                    </a:lnTo>
                    <a:lnTo>
                      <a:pt x="72" y="16"/>
                    </a:lnTo>
                    <a:lnTo>
                      <a:pt x="78" y="14"/>
                    </a:lnTo>
                    <a:lnTo>
                      <a:pt x="84" y="22"/>
                    </a:lnTo>
                    <a:lnTo>
                      <a:pt x="94" y="24"/>
                    </a:lnTo>
                    <a:lnTo>
                      <a:pt x="94" y="30"/>
                    </a:lnTo>
                    <a:lnTo>
                      <a:pt x="145" y="30"/>
                    </a:lnTo>
                    <a:lnTo>
                      <a:pt x="163" y="24"/>
                    </a:lnTo>
                    <a:lnTo>
                      <a:pt x="169" y="24"/>
                    </a:lnTo>
                    <a:lnTo>
                      <a:pt x="189" y="0"/>
                    </a:lnTo>
                  </a:path>
                </a:pathLst>
              </a:custGeom>
              <a:gradFill rotWithShape="0">
                <a:gsLst>
                  <a:gs pos="0">
                    <a:srgbClr val="1E569C"/>
                  </a:gs>
                  <a:gs pos="100000">
                    <a:srgbClr val="1E569C">
                      <a:gamma/>
                      <a:tint val="30196"/>
                      <a:invGamma/>
                    </a:srgbClr>
                  </a:gs>
                </a:gsLst>
                <a:lin ang="2700000" scaled="1"/>
              </a:gradFill>
              <a:ln w="12700" cap="rnd" cmpd="sng">
                <a:solidFill>
                  <a:srgbClr val="1E569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43089" name="Freeform 81"/>
              <p:cNvSpPr>
                <a:spLocks/>
              </p:cNvSpPr>
              <p:nvPr/>
            </p:nvSpPr>
            <p:spPr bwMode="auto">
              <a:xfrm>
                <a:off x="3742" y="2890"/>
                <a:ext cx="87" cy="49"/>
              </a:xfrm>
              <a:custGeom>
                <a:avLst/>
                <a:gdLst>
                  <a:gd name="T0" fmla="*/ 74 w 87"/>
                  <a:gd name="T1" fmla="*/ 0 h 49"/>
                  <a:gd name="T2" fmla="*/ 52 w 87"/>
                  <a:gd name="T3" fmla="*/ 2 h 49"/>
                  <a:gd name="T4" fmla="*/ 28 w 87"/>
                  <a:gd name="T5" fmla="*/ 10 h 49"/>
                  <a:gd name="T6" fmla="*/ 12 w 87"/>
                  <a:gd name="T7" fmla="*/ 18 h 49"/>
                  <a:gd name="T8" fmla="*/ 2 w 87"/>
                  <a:gd name="T9" fmla="*/ 24 h 49"/>
                  <a:gd name="T10" fmla="*/ 0 w 87"/>
                  <a:gd name="T11" fmla="*/ 34 h 49"/>
                  <a:gd name="T12" fmla="*/ 10 w 87"/>
                  <a:gd name="T13" fmla="*/ 40 h 49"/>
                  <a:gd name="T14" fmla="*/ 24 w 87"/>
                  <a:gd name="T15" fmla="*/ 40 h 49"/>
                  <a:gd name="T16" fmla="*/ 32 w 87"/>
                  <a:gd name="T17" fmla="*/ 40 h 49"/>
                  <a:gd name="T18" fmla="*/ 48 w 87"/>
                  <a:gd name="T19" fmla="*/ 48 h 49"/>
                  <a:gd name="T20" fmla="*/ 72 w 87"/>
                  <a:gd name="T21" fmla="*/ 48 h 49"/>
                  <a:gd name="T22" fmla="*/ 82 w 87"/>
                  <a:gd name="T23" fmla="*/ 38 h 49"/>
                  <a:gd name="T24" fmla="*/ 84 w 87"/>
                  <a:gd name="T25" fmla="*/ 24 h 49"/>
                  <a:gd name="T26" fmla="*/ 86 w 87"/>
                  <a:gd name="T27" fmla="*/ 8 h 49"/>
                  <a:gd name="T28" fmla="*/ 74 w 87"/>
                  <a:gd name="T2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7" h="49">
                    <a:moveTo>
                      <a:pt x="74" y="0"/>
                    </a:moveTo>
                    <a:lnTo>
                      <a:pt x="52" y="2"/>
                    </a:lnTo>
                    <a:lnTo>
                      <a:pt x="28" y="10"/>
                    </a:lnTo>
                    <a:lnTo>
                      <a:pt x="12" y="18"/>
                    </a:lnTo>
                    <a:lnTo>
                      <a:pt x="2" y="24"/>
                    </a:lnTo>
                    <a:lnTo>
                      <a:pt x="0" y="34"/>
                    </a:lnTo>
                    <a:lnTo>
                      <a:pt x="10" y="40"/>
                    </a:lnTo>
                    <a:lnTo>
                      <a:pt x="24" y="40"/>
                    </a:lnTo>
                    <a:lnTo>
                      <a:pt x="32" y="40"/>
                    </a:lnTo>
                    <a:lnTo>
                      <a:pt x="48" y="48"/>
                    </a:lnTo>
                    <a:lnTo>
                      <a:pt x="72" y="48"/>
                    </a:lnTo>
                    <a:lnTo>
                      <a:pt x="82" y="38"/>
                    </a:lnTo>
                    <a:lnTo>
                      <a:pt x="84" y="24"/>
                    </a:lnTo>
                    <a:lnTo>
                      <a:pt x="86" y="8"/>
                    </a:lnTo>
                    <a:lnTo>
                      <a:pt x="74" y="0"/>
                    </a:lnTo>
                  </a:path>
                </a:pathLst>
              </a:custGeom>
              <a:gradFill rotWithShape="0">
                <a:gsLst>
                  <a:gs pos="0">
                    <a:srgbClr val="1E569C"/>
                  </a:gs>
                  <a:gs pos="100000">
                    <a:srgbClr val="1E569C">
                      <a:gamma/>
                      <a:tint val="30196"/>
                      <a:invGamma/>
                    </a:srgbClr>
                  </a:gs>
                </a:gsLst>
                <a:lin ang="2700000" scaled="1"/>
              </a:gradFill>
              <a:ln w="12700" cap="rnd" cmpd="sng">
                <a:solidFill>
                  <a:srgbClr val="1E569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</p:grpSp>
        <p:grpSp>
          <p:nvGrpSpPr>
            <p:cNvPr id="11298" name="Group 82"/>
            <p:cNvGrpSpPr>
              <a:grpSpLocks/>
            </p:cNvGrpSpPr>
            <p:nvPr/>
          </p:nvGrpSpPr>
          <p:grpSpPr bwMode="auto">
            <a:xfrm>
              <a:off x="2205" y="2880"/>
              <a:ext cx="91" cy="311"/>
              <a:chOff x="2205" y="2880"/>
              <a:chExt cx="91" cy="311"/>
            </a:xfrm>
          </p:grpSpPr>
          <p:sp>
            <p:nvSpPr>
              <p:cNvPr id="43091" name="Freeform 83"/>
              <p:cNvSpPr>
                <a:spLocks/>
              </p:cNvSpPr>
              <p:nvPr/>
            </p:nvSpPr>
            <p:spPr bwMode="auto">
              <a:xfrm>
                <a:off x="2216" y="2988"/>
                <a:ext cx="21" cy="28"/>
              </a:xfrm>
              <a:custGeom>
                <a:avLst/>
                <a:gdLst>
                  <a:gd name="T0" fmla="*/ 0 w 21"/>
                  <a:gd name="T1" fmla="*/ 6 h 28"/>
                  <a:gd name="T2" fmla="*/ 6 w 21"/>
                  <a:gd name="T3" fmla="*/ 0 h 28"/>
                  <a:gd name="T4" fmla="*/ 14 w 21"/>
                  <a:gd name="T5" fmla="*/ 4 h 28"/>
                  <a:gd name="T6" fmla="*/ 18 w 21"/>
                  <a:gd name="T7" fmla="*/ 4 h 28"/>
                  <a:gd name="T8" fmla="*/ 20 w 21"/>
                  <a:gd name="T9" fmla="*/ 10 h 28"/>
                  <a:gd name="T10" fmla="*/ 20 w 21"/>
                  <a:gd name="T11" fmla="*/ 15 h 28"/>
                  <a:gd name="T12" fmla="*/ 12 w 21"/>
                  <a:gd name="T13" fmla="*/ 27 h 28"/>
                  <a:gd name="T14" fmla="*/ 2 w 21"/>
                  <a:gd name="T15" fmla="*/ 25 h 28"/>
                  <a:gd name="T16" fmla="*/ 0 w 21"/>
                  <a:gd name="T17" fmla="*/ 15 h 28"/>
                  <a:gd name="T18" fmla="*/ 0 w 21"/>
                  <a:gd name="T19" fmla="*/ 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28">
                    <a:moveTo>
                      <a:pt x="0" y="6"/>
                    </a:moveTo>
                    <a:lnTo>
                      <a:pt x="6" y="0"/>
                    </a:lnTo>
                    <a:lnTo>
                      <a:pt x="14" y="4"/>
                    </a:lnTo>
                    <a:lnTo>
                      <a:pt x="18" y="4"/>
                    </a:lnTo>
                    <a:lnTo>
                      <a:pt x="20" y="10"/>
                    </a:lnTo>
                    <a:lnTo>
                      <a:pt x="20" y="15"/>
                    </a:lnTo>
                    <a:lnTo>
                      <a:pt x="12" y="27"/>
                    </a:lnTo>
                    <a:lnTo>
                      <a:pt x="2" y="25"/>
                    </a:lnTo>
                    <a:lnTo>
                      <a:pt x="0" y="15"/>
                    </a:lnTo>
                    <a:lnTo>
                      <a:pt x="0" y="6"/>
                    </a:lnTo>
                  </a:path>
                </a:pathLst>
              </a:custGeom>
              <a:gradFill rotWithShape="0">
                <a:gsLst>
                  <a:gs pos="0">
                    <a:srgbClr val="1E569C"/>
                  </a:gs>
                  <a:gs pos="100000">
                    <a:srgbClr val="1E569C">
                      <a:gamma/>
                      <a:tint val="30196"/>
                      <a:invGamma/>
                    </a:srgbClr>
                  </a:gs>
                </a:gsLst>
                <a:lin ang="2700000" scaled="1"/>
              </a:gradFill>
              <a:ln w="12700" cap="rnd" cmpd="sng">
                <a:solidFill>
                  <a:srgbClr val="1E569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43092" name="Freeform 84"/>
              <p:cNvSpPr>
                <a:spLocks/>
              </p:cNvSpPr>
              <p:nvPr/>
            </p:nvSpPr>
            <p:spPr bwMode="auto">
              <a:xfrm>
                <a:off x="2270" y="2905"/>
                <a:ext cx="23" cy="29"/>
              </a:xfrm>
              <a:custGeom>
                <a:avLst/>
                <a:gdLst>
                  <a:gd name="T0" fmla="*/ 0 w 23"/>
                  <a:gd name="T1" fmla="*/ 4 h 29"/>
                  <a:gd name="T2" fmla="*/ 8 w 23"/>
                  <a:gd name="T3" fmla="*/ 0 h 29"/>
                  <a:gd name="T4" fmla="*/ 14 w 23"/>
                  <a:gd name="T5" fmla="*/ 2 h 29"/>
                  <a:gd name="T6" fmla="*/ 20 w 23"/>
                  <a:gd name="T7" fmla="*/ 4 h 29"/>
                  <a:gd name="T8" fmla="*/ 22 w 23"/>
                  <a:gd name="T9" fmla="*/ 10 h 29"/>
                  <a:gd name="T10" fmla="*/ 20 w 23"/>
                  <a:gd name="T11" fmla="*/ 18 h 29"/>
                  <a:gd name="T12" fmla="*/ 14 w 23"/>
                  <a:gd name="T13" fmla="*/ 28 h 29"/>
                  <a:gd name="T14" fmla="*/ 4 w 23"/>
                  <a:gd name="T15" fmla="*/ 26 h 29"/>
                  <a:gd name="T16" fmla="*/ 2 w 23"/>
                  <a:gd name="T17" fmla="*/ 18 h 29"/>
                  <a:gd name="T18" fmla="*/ 0 w 23"/>
                  <a:gd name="T19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" h="29">
                    <a:moveTo>
                      <a:pt x="0" y="4"/>
                    </a:moveTo>
                    <a:lnTo>
                      <a:pt x="8" y="0"/>
                    </a:lnTo>
                    <a:lnTo>
                      <a:pt x="14" y="2"/>
                    </a:lnTo>
                    <a:lnTo>
                      <a:pt x="20" y="4"/>
                    </a:lnTo>
                    <a:lnTo>
                      <a:pt x="22" y="10"/>
                    </a:lnTo>
                    <a:lnTo>
                      <a:pt x="20" y="18"/>
                    </a:lnTo>
                    <a:lnTo>
                      <a:pt x="14" y="28"/>
                    </a:lnTo>
                    <a:lnTo>
                      <a:pt x="4" y="26"/>
                    </a:lnTo>
                    <a:lnTo>
                      <a:pt x="2" y="18"/>
                    </a:lnTo>
                    <a:lnTo>
                      <a:pt x="0" y="4"/>
                    </a:lnTo>
                  </a:path>
                </a:pathLst>
              </a:custGeom>
              <a:gradFill rotWithShape="0">
                <a:gsLst>
                  <a:gs pos="0">
                    <a:srgbClr val="1E569C"/>
                  </a:gs>
                  <a:gs pos="100000">
                    <a:srgbClr val="1E569C">
                      <a:gamma/>
                      <a:tint val="30196"/>
                      <a:invGamma/>
                    </a:srgbClr>
                  </a:gs>
                </a:gsLst>
                <a:lin ang="2700000" scaled="1"/>
              </a:gradFill>
              <a:ln w="12700" cap="rnd" cmpd="sng">
                <a:solidFill>
                  <a:srgbClr val="1E569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43093" name="Freeform 85"/>
              <p:cNvSpPr>
                <a:spLocks/>
              </p:cNvSpPr>
              <p:nvPr/>
            </p:nvSpPr>
            <p:spPr bwMode="auto">
              <a:xfrm>
                <a:off x="2219" y="3022"/>
                <a:ext cx="22" cy="30"/>
              </a:xfrm>
              <a:custGeom>
                <a:avLst/>
                <a:gdLst>
                  <a:gd name="T0" fmla="*/ 0 w 22"/>
                  <a:gd name="T1" fmla="*/ 6 h 30"/>
                  <a:gd name="T2" fmla="*/ 6 w 22"/>
                  <a:gd name="T3" fmla="*/ 0 h 30"/>
                  <a:gd name="T4" fmla="*/ 15 w 22"/>
                  <a:gd name="T5" fmla="*/ 2 h 30"/>
                  <a:gd name="T6" fmla="*/ 19 w 22"/>
                  <a:gd name="T7" fmla="*/ 4 h 30"/>
                  <a:gd name="T8" fmla="*/ 21 w 22"/>
                  <a:gd name="T9" fmla="*/ 12 h 30"/>
                  <a:gd name="T10" fmla="*/ 21 w 22"/>
                  <a:gd name="T11" fmla="*/ 17 h 30"/>
                  <a:gd name="T12" fmla="*/ 13 w 22"/>
                  <a:gd name="T13" fmla="*/ 29 h 30"/>
                  <a:gd name="T14" fmla="*/ 2 w 22"/>
                  <a:gd name="T15" fmla="*/ 25 h 30"/>
                  <a:gd name="T16" fmla="*/ 0 w 22"/>
                  <a:gd name="T17" fmla="*/ 17 h 30"/>
                  <a:gd name="T18" fmla="*/ 0 w 22"/>
                  <a:gd name="T19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" h="30">
                    <a:moveTo>
                      <a:pt x="0" y="6"/>
                    </a:moveTo>
                    <a:lnTo>
                      <a:pt x="6" y="0"/>
                    </a:lnTo>
                    <a:lnTo>
                      <a:pt x="15" y="2"/>
                    </a:lnTo>
                    <a:lnTo>
                      <a:pt x="19" y="4"/>
                    </a:lnTo>
                    <a:lnTo>
                      <a:pt x="21" y="12"/>
                    </a:lnTo>
                    <a:lnTo>
                      <a:pt x="21" y="17"/>
                    </a:lnTo>
                    <a:lnTo>
                      <a:pt x="13" y="29"/>
                    </a:lnTo>
                    <a:lnTo>
                      <a:pt x="2" y="25"/>
                    </a:lnTo>
                    <a:lnTo>
                      <a:pt x="0" y="17"/>
                    </a:lnTo>
                    <a:lnTo>
                      <a:pt x="0" y="6"/>
                    </a:lnTo>
                  </a:path>
                </a:pathLst>
              </a:custGeom>
              <a:gradFill rotWithShape="0">
                <a:gsLst>
                  <a:gs pos="0">
                    <a:srgbClr val="1E569C"/>
                  </a:gs>
                  <a:gs pos="100000">
                    <a:srgbClr val="1E569C">
                      <a:gamma/>
                      <a:tint val="30196"/>
                      <a:invGamma/>
                    </a:srgbClr>
                  </a:gs>
                </a:gsLst>
                <a:lin ang="2700000" scaled="1"/>
              </a:gradFill>
              <a:ln w="12700" cap="rnd" cmpd="sng">
                <a:solidFill>
                  <a:srgbClr val="1E569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43094" name="Freeform 86"/>
              <p:cNvSpPr>
                <a:spLocks/>
              </p:cNvSpPr>
              <p:nvPr/>
            </p:nvSpPr>
            <p:spPr bwMode="auto">
              <a:xfrm>
                <a:off x="2226" y="3161"/>
                <a:ext cx="20" cy="30"/>
              </a:xfrm>
              <a:custGeom>
                <a:avLst/>
                <a:gdLst>
                  <a:gd name="T0" fmla="*/ 0 w 20"/>
                  <a:gd name="T1" fmla="*/ 6 h 30"/>
                  <a:gd name="T2" fmla="*/ 6 w 20"/>
                  <a:gd name="T3" fmla="*/ 0 h 30"/>
                  <a:gd name="T4" fmla="*/ 13 w 20"/>
                  <a:gd name="T5" fmla="*/ 2 h 30"/>
                  <a:gd name="T6" fmla="*/ 19 w 20"/>
                  <a:gd name="T7" fmla="*/ 4 h 30"/>
                  <a:gd name="T8" fmla="*/ 19 w 20"/>
                  <a:gd name="T9" fmla="*/ 10 h 30"/>
                  <a:gd name="T10" fmla="*/ 19 w 20"/>
                  <a:gd name="T11" fmla="*/ 19 h 30"/>
                  <a:gd name="T12" fmla="*/ 11 w 20"/>
                  <a:gd name="T13" fmla="*/ 29 h 30"/>
                  <a:gd name="T14" fmla="*/ 2 w 20"/>
                  <a:gd name="T15" fmla="*/ 27 h 30"/>
                  <a:gd name="T16" fmla="*/ 0 w 20"/>
                  <a:gd name="T17" fmla="*/ 19 h 30"/>
                  <a:gd name="T18" fmla="*/ 0 w 20"/>
                  <a:gd name="T19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" h="30">
                    <a:moveTo>
                      <a:pt x="0" y="6"/>
                    </a:moveTo>
                    <a:lnTo>
                      <a:pt x="6" y="0"/>
                    </a:lnTo>
                    <a:lnTo>
                      <a:pt x="13" y="2"/>
                    </a:lnTo>
                    <a:lnTo>
                      <a:pt x="19" y="4"/>
                    </a:lnTo>
                    <a:lnTo>
                      <a:pt x="19" y="10"/>
                    </a:lnTo>
                    <a:lnTo>
                      <a:pt x="19" y="19"/>
                    </a:lnTo>
                    <a:lnTo>
                      <a:pt x="11" y="29"/>
                    </a:lnTo>
                    <a:lnTo>
                      <a:pt x="2" y="27"/>
                    </a:lnTo>
                    <a:lnTo>
                      <a:pt x="0" y="19"/>
                    </a:lnTo>
                    <a:lnTo>
                      <a:pt x="0" y="6"/>
                    </a:lnTo>
                  </a:path>
                </a:pathLst>
              </a:custGeom>
              <a:gradFill rotWithShape="0">
                <a:gsLst>
                  <a:gs pos="0">
                    <a:srgbClr val="1E569C"/>
                  </a:gs>
                  <a:gs pos="100000">
                    <a:srgbClr val="1E569C">
                      <a:gamma/>
                      <a:tint val="30196"/>
                      <a:invGamma/>
                    </a:srgbClr>
                  </a:gs>
                </a:gsLst>
                <a:lin ang="2700000" scaled="1"/>
              </a:gradFill>
              <a:ln w="12700" cap="rnd" cmpd="sng">
                <a:solidFill>
                  <a:srgbClr val="1E569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43095" name="Freeform 87"/>
              <p:cNvSpPr>
                <a:spLocks/>
              </p:cNvSpPr>
              <p:nvPr/>
            </p:nvSpPr>
            <p:spPr bwMode="auto">
              <a:xfrm>
                <a:off x="2208" y="2880"/>
                <a:ext cx="29" cy="28"/>
              </a:xfrm>
              <a:custGeom>
                <a:avLst/>
                <a:gdLst>
                  <a:gd name="T0" fmla="*/ 0 w 29"/>
                  <a:gd name="T1" fmla="*/ 2 h 28"/>
                  <a:gd name="T2" fmla="*/ 12 w 29"/>
                  <a:gd name="T3" fmla="*/ 0 h 28"/>
                  <a:gd name="T4" fmla="*/ 24 w 29"/>
                  <a:gd name="T5" fmla="*/ 2 h 28"/>
                  <a:gd name="T6" fmla="*/ 26 w 29"/>
                  <a:gd name="T7" fmla="*/ 6 h 28"/>
                  <a:gd name="T8" fmla="*/ 28 w 29"/>
                  <a:gd name="T9" fmla="*/ 17 h 28"/>
                  <a:gd name="T10" fmla="*/ 26 w 29"/>
                  <a:gd name="T11" fmla="*/ 27 h 28"/>
                  <a:gd name="T12" fmla="*/ 8 w 29"/>
                  <a:gd name="T13" fmla="*/ 23 h 28"/>
                  <a:gd name="T14" fmla="*/ 0 w 29"/>
                  <a:gd name="T15" fmla="*/ 15 h 28"/>
                  <a:gd name="T16" fmla="*/ 0 w 29"/>
                  <a:gd name="T17" fmla="*/ 2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28">
                    <a:moveTo>
                      <a:pt x="0" y="2"/>
                    </a:moveTo>
                    <a:lnTo>
                      <a:pt x="12" y="0"/>
                    </a:lnTo>
                    <a:lnTo>
                      <a:pt x="24" y="2"/>
                    </a:lnTo>
                    <a:lnTo>
                      <a:pt x="26" y="6"/>
                    </a:lnTo>
                    <a:lnTo>
                      <a:pt x="28" y="17"/>
                    </a:lnTo>
                    <a:lnTo>
                      <a:pt x="26" y="27"/>
                    </a:lnTo>
                    <a:lnTo>
                      <a:pt x="8" y="23"/>
                    </a:lnTo>
                    <a:lnTo>
                      <a:pt x="0" y="15"/>
                    </a:lnTo>
                    <a:lnTo>
                      <a:pt x="0" y="2"/>
                    </a:lnTo>
                  </a:path>
                </a:pathLst>
              </a:custGeom>
              <a:gradFill rotWithShape="0">
                <a:gsLst>
                  <a:gs pos="0">
                    <a:srgbClr val="1E569C"/>
                  </a:gs>
                  <a:gs pos="100000">
                    <a:srgbClr val="1E569C">
                      <a:gamma/>
                      <a:tint val="30196"/>
                      <a:invGamma/>
                    </a:srgbClr>
                  </a:gs>
                </a:gsLst>
                <a:lin ang="2700000" scaled="1"/>
              </a:gradFill>
              <a:ln w="12700" cap="rnd" cmpd="sng">
                <a:solidFill>
                  <a:srgbClr val="1E569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43096" name="Freeform 88"/>
              <p:cNvSpPr>
                <a:spLocks/>
              </p:cNvSpPr>
              <p:nvPr/>
            </p:nvSpPr>
            <p:spPr bwMode="auto">
              <a:xfrm>
                <a:off x="2205" y="3073"/>
                <a:ext cx="30" cy="41"/>
              </a:xfrm>
              <a:custGeom>
                <a:avLst/>
                <a:gdLst>
                  <a:gd name="T0" fmla="*/ 29 w 30"/>
                  <a:gd name="T1" fmla="*/ 34 h 41"/>
                  <a:gd name="T2" fmla="*/ 29 w 30"/>
                  <a:gd name="T3" fmla="*/ 24 h 41"/>
                  <a:gd name="T4" fmla="*/ 25 w 30"/>
                  <a:gd name="T5" fmla="*/ 12 h 41"/>
                  <a:gd name="T6" fmla="*/ 19 w 30"/>
                  <a:gd name="T7" fmla="*/ 6 h 41"/>
                  <a:gd name="T8" fmla="*/ 15 w 30"/>
                  <a:gd name="T9" fmla="*/ 0 h 41"/>
                  <a:gd name="T10" fmla="*/ 8 w 30"/>
                  <a:gd name="T11" fmla="*/ 0 h 41"/>
                  <a:gd name="T12" fmla="*/ 4 w 30"/>
                  <a:gd name="T13" fmla="*/ 6 h 41"/>
                  <a:gd name="T14" fmla="*/ 4 w 30"/>
                  <a:gd name="T15" fmla="*/ 10 h 41"/>
                  <a:gd name="T16" fmla="*/ 4 w 30"/>
                  <a:gd name="T17" fmla="*/ 14 h 41"/>
                  <a:gd name="T18" fmla="*/ 0 w 30"/>
                  <a:gd name="T19" fmla="*/ 22 h 41"/>
                  <a:gd name="T20" fmla="*/ 0 w 30"/>
                  <a:gd name="T21" fmla="*/ 32 h 41"/>
                  <a:gd name="T22" fmla="*/ 6 w 30"/>
                  <a:gd name="T23" fmla="*/ 38 h 41"/>
                  <a:gd name="T24" fmla="*/ 15 w 30"/>
                  <a:gd name="T25" fmla="*/ 40 h 41"/>
                  <a:gd name="T26" fmla="*/ 25 w 30"/>
                  <a:gd name="T27" fmla="*/ 40 h 41"/>
                  <a:gd name="T28" fmla="*/ 29 w 30"/>
                  <a:gd name="T29" fmla="*/ 3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0" h="41">
                    <a:moveTo>
                      <a:pt x="29" y="34"/>
                    </a:moveTo>
                    <a:lnTo>
                      <a:pt x="29" y="24"/>
                    </a:lnTo>
                    <a:lnTo>
                      <a:pt x="25" y="12"/>
                    </a:lnTo>
                    <a:lnTo>
                      <a:pt x="19" y="6"/>
                    </a:lnTo>
                    <a:lnTo>
                      <a:pt x="15" y="0"/>
                    </a:lnTo>
                    <a:lnTo>
                      <a:pt x="8" y="0"/>
                    </a:lnTo>
                    <a:lnTo>
                      <a:pt x="4" y="6"/>
                    </a:lnTo>
                    <a:lnTo>
                      <a:pt x="4" y="10"/>
                    </a:lnTo>
                    <a:lnTo>
                      <a:pt x="4" y="14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6" y="38"/>
                    </a:lnTo>
                    <a:lnTo>
                      <a:pt x="15" y="40"/>
                    </a:lnTo>
                    <a:lnTo>
                      <a:pt x="25" y="40"/>
                    </a:lnTo>
                    <a:lnTo>
                      <a:pt x="29" y="34"/>
                    </a:lnTo>
                  </a:path>
                </a:pathLst>
              </a:custGeom>
              <a:gradFill rotWithShape="0">
                <a:gsLst>
                  <a:gs pos="0">
                    <a:srgbClr val="1E569C"/>
                  </a:gs>
                  <a:gs pos="100000">
                    <a:srgbClr val="1E569C">
                      <a:gamma/>
                      <a:tint val="30196"/>
                      <a:invGamma/>
                    </a:srgbClr>
                  </a:gs>
                </a:gsLst>
                <a:lin ang="2700000" scaled="1"/>
              </a:gradFill>
              <a:ln w="12700" cap="rnd" cmpd="sng">
                <a:solidFill>
                  <a:srgbClr val="1E569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43097" name="Freeform 89"/>
              <p:cNvSpPr>
                <a:spLocks/>
              </p:cNvSpPr>
              <p:nvPr/>
            </p:nvSpPr>
            <p:spPr bwMode="auto">
              <a:xfrm>
                <a:off x="2242" y="3121"/>
                <a:ext cx="25" cy="39"/>
              </a:xfrm>
              <a:custGeom>
                <a:avLst/>
                <a:gdLst>
                  <a:gd name="T0" fmla="*/ 24 w 25"/>
                  <a:gd name="T1" fmla="*/ 4 h 39"/>
                  <a:gd name="T2" fmla="*/ 24 w 25"/>
                  <a:gd name="T3" fmla="*/ 14 h 39"/>
                  <a:gd name="T4" fmla="*/ 18 w 25"/>
                  <a:gd name="T5" fmla="*/ 26 h 39"/>
                  <a:gd name="T6" fmla="*/ 14 w 25"/>
                  <a:gd name="T7" fmla="*/ 32 h 39"/>
                  <a:gd name="T8" fmla="*/ 12 w 25"/>
                  <a:gd name="T9" fmla="*/ 38 h 39"/>
                  <a:gd name="T10" fmla="*/ 8 w 25"/>
                  <a:gd name="T11" fmla="*/ 38 h 39"/>
                  <a:gd name="T12" fmla="*/ 4 w 25"/>
                  <a:gd name="T13" fmla="*/ 34 h 39"/>
                  <a:gd name="T14" fmla="*/ 4 w 25"/>
                  <a:gd name="T15" fmla="*/ 28 h 39"/>
                  <a:gd name="T16" fmla="*/ 2 w 25"/>
                  <a:gd name="T17" fmla="*/ 24 h 39"/>
                  <a:gd name="T18" fmla="*/ 0 w 25"/>
                  <a:gd name="T19" fmla="*/ 18 h 39"/>
                  <a:gd name="T20" fmla="*/ 0 w 25"/>
                  <a:gd name="T21" fmla="*/ 6 h 39"/>
                  <a:gd name="T22" fmla="*/ 4 w 25"/>
                  <a:gd name="T23" fmla="*/ 2 h 39"/>
                  <a:gd name="T24" fmla="*/ 10 w 25"/>
                  <a:gd name="T25" fmla="*/ 0 h 39"/>
                  <a:gd name="T26" fmla="*/ 20 w 25"/>
                  <a:gd name="T27" fmla="*/ 0 h 39"/>
                  <a:gd name="T28" fmla="*/ 24 w 25"/>
                  <a:gd name="T29" fmla="*/ 4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" h="39">
                    <a:moveTo>
                      <a:pt x="24" y="4"/>
                    </a:moveTo>
                    <a:lnTo>
                      <a:pt x="24" y="14"/>
                    </a:lnTo>
                    <a:lnTo>
                      <a:pt x="18" y="26"/>
                    </a:lnTo>
                    <a:lnTo>
                      <a:pt x="14" y="32"/>
                    </a:lnTo>
                    <a:lnTo>
                      <a:pt x="12" y="38"/>
                    </a:lnTo>
                    <a:lnTo>
                      <a:pt x="8" y="38"/>
                    </a:lnTo>
                    <a:lnTo>
                      <a:pt x="4" y="34"/>
                    </a:lnTo>
                    <a:lnTo>
                      <a:pt x="4" y="28"/>
                    </a:lnTo>
                    <a:lnTo>
                      <a:pt x="2" y="24"/>
                    </a:lnTo>
                    <a:lnTo>
                      <a:pt x="0" y="18"/>
                    </a:lnTo>
                    <a:lnTo>
                      <a:pt x="0" y="6"/>
                    </a:lnTo>
                    <a:lnTo>
                      <a:pt x="4" y="2"/>
                    </a:lnTo>
                    <a:lnTo>
                      <a:pt x="10" y="0"/>
                    </a:lnTo>
                    <a:lnTo>
                      <a:pt x="20" y="0"/>
                    </a:lnTo>
                    <a:lnTo>
                      <a:pt x="24" y="4"/>
                    </a:lnTo>
                  </a:path>
                </a:pathLst>
              </a:custGeom>
              <a:gradFill rotWithShape="0">
                <a:gsLst>
                  <a:gs pos="0">
                    <a:srgbClr val="1E569C"/>
                  </a:gs>
                  <a:gs pos="100000">
                    <a:srgbClr val="1E569C">
                      <a:gamma/>
                      <a:tint val="30196"/>
                      <a:invGamma/>
                    </a:srgbClr>
                  </a:gs>
                </a:gsLst>
                <a:lin ang="2700000" scaled="1"/>
              </a:gradFill>
              <a:ln w="12700" cap="rnd" cmpd="sng">
                <a:solidFill>
                  <a:srgbClr val="1E569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43098" name="Freeform 90"/>
              <p:cNvSpPr>
                <a:spLocks/>
              </p:cNvSpPr>
              <p:nvPr/>
            </p:nvSpPr>
            <p:spPr bwMode="auto">
              <a:xfrm>
                <a:off x="2260" y="3000"/>
                <a:ext cx="23" cy="28"/>
              </a:xfrm>
              <a:custGeom>
                <a:avLst/>
                <a:gdLst>
                  <a:gd name="T0" fmla="*/ 0 w 23"/>
                  <a:gd name="T1" fmla="*/ 4 h 28"/>
                  <a:gd name="T2" fmla="*/ 8 w 23"/>
                  <a:gd name="T3" fmla="*/ 0 h 28"/>
                  <a:gd name="T4" fmla="*/ 14 w 23"/>
                  <a:gd name="T5" fmla="*/ 2 h 28"/>
                  <a:gd name="T6" fmla="*/ 20 w 23"/>
                  <a:gd name="T7" fmla="*/ 2 h 28"/>
                  <a:gd name="T8" fmla="*/ 22 w 23"/>
                  <a:gd name="T9" fmla="*/ 10 h 28"/>
                  <a:gd name="T10" fmla="*/ 20 w 23"/>
                  <a:gd name="T11" fmla="*/ 15 h 28"/>
                  <a:gd name="T12" fmla="*/ 14 w 23"/>
                  <a:gd name="T13" fmla="*/ 27 h 28"/>
                  <a:gd name="T14" fmla="*/ 4 w 23"/>
                  <a:gd name="T15" fmla="*/ 25 h 28"/>
                  <a:gd name="T16" fmla="*/ 2 w 23"/>
                  <a:gd name="T17" fmla="*/ 15 h 28"/>
                  <a:gd name="T18" fmla="*/ 0 w 23"/>
                  <a:gd name="T1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" h="28">
                    <a:moveTo>
                      <a:pt x="0" y="4"/>
                    </a:moveTo>
                    <a:lnTo>
                      <a:pt x="8" y="0"/>
                    </a:lnTo>
                    <a:lnTo>
                      <a:pt x="14" y="2"/>
                    </a:lnTo>
                    <a:lnTo>
                      <a:pt x="20" y="2"/>
                    </a:lnTo>
                    <a:lnTo>
                      <a:pt x="22" y="10"/>
                    </a:lnTo>
                    <a:lnTo>
                      <a:pt x="20" y="15"/>
                    </a:lnTo>
                    <a:lnTo>
                      <a:pt x="14" y="27"/>
                    </a:lnTo>
                    <a:lnTo>
                      <a:pt x="4" y="25"/>
                    </a:lnTo>
                    <a:lnTo>
                      <a:pt x="2" y="15"/>
                    </a:lnTo>
                    <a:lnTo>
                      <a:pt x="0" y="4"/>
                    </a:lnTo>
                  </a:path>
                </a:pathLst>
              </a:custGeom>
              <a:gradFill rotWithShape="0">
                <a:gsLst>
                  <a:gs pos="0">
                    <a:srgbClr val="1E569C"/>
                  </a:gs>
                  <a:gs pos="100000">
                    <a:srgbClr val="1E569C">
                      <a:gamma/>
                      <a:tint val="30196"/>
                      <a:invGamma/>
                    </a:srgbClr>
                  </a:gs>
                </a:gsLst>
                <a:lin ang="2700000" scaled="1"/>
              </a:gradFill>
              <a:ln w="12700" cap="rnd" cmpd="sng">
                <a:solidFill>
                  <a:srgbClr val="1E569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43099" name="Freeform 91"/>
              <p:cNvSpPr>
                <a:spLocks/>
              </p:cNvSpPr>
              <p:nvPr/>
            </p:nvSpPr>
            <p:spPr bwMode="auto">
              <a:xfrm>
                <a:off x="2210" y="3113"/>
                <a:ext cx="23" cy="30"/>
              </a:xfrm>
              <a:custGeom>
                <a:avLst/>
                <a:gdLst>
                  <a:gd name="T0" fmla="*/ 0 w 23"/>
                  <a:gd name="T1" fmla="*/ 6 h 30"/>
                  <a:gd name="T2" fmla="*/ 6 w 23"/>
                  <a:gd name="T3" fmla="*/ 0 h 30"/>
                  <a:gd name="T4" fmla="*/ 14 w 23"/>
                  <a:gd name="T5" fmla="*/ 2 h 30"/>
                  <a:gd name="T6" fmla="*/ 20 w 23"/>
                  <a:gd name="T7" fmla="*/ 2 h 30"/>
                  <a:gd name="T8" fmla="*/ 22 w 23"/>
                  <a:gd name="T9" fmla="*/ 10 h 30"/>
                  <a:gd name="T10" fmla="*/ 22 w 23"/>
                  <a:gd name="T11" fmla="*/ 17 h 30"/>
                  <a:gd name="T12" fmla="*/ 14 w 23"/>
                  <a:gd name="T13" fmla="*/ 29 h 30"/>
                  <a:gd name="T14" fmla="*/ 4 w 23"/>
                  <a:gd name="T15" fmla="*/ 27 h 30"/>
                  <a:gd name="T16" fmla="*/ 2 w 23"/>
                  <a:gd name="T17" fmla="*/ 17 h 30"/>
                  <a:gd name="T18" fmla="*/ 0 w 23"/>
                  <a:gd name="T19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" h="30">
                    <a:moveTo>
                      <a:pt x="0" y="6"/>
                    </a:moveTo>
                    <a:lnTo>
                      <a:pt x="6" y="0"/>
                    </a:lnTo>
                    <a:lnTo>
                      <a:pt x="14" y="2"/>
                    </a:lnTo>
                    <a:lnTo>
                      <a:pt x="20" y="2"/>
                    </a:lnTo>
                    <a:lnTo>
                      <a:pt x="22" y="10"/>
                    </a:lnTo>
                    <a:lnTo>
                      <a:pt x="22" y="17"/>
                    </a:lnTo>
                    <a:lnTo>
                      <a:pt x="14" y="29"/>
                    </a:lnTo>
                    <a:lnTo>
                      <a:pt x="4" y="27"/>
                    </a:lnTo>
                    <a:lnTo>
                      <a:pt x="2" y="17"/>
                    </a:lnTo>
                    <a:lnTo>
                      <a:pt x="0" y="6"/>
                    </a:lnTo>
                  </a:path>
                </a:pathLst>
              </a:custGeom>
              <a:gradFill rotWithShape="0">
                <a:gsLst>
                  <a:gs pos="0">
                    <a:srgbClr val="1E569C"/>
                  </a:gs>
                  <a:gs pos="100000">
                    <a:srgbClr val="1E569C">
                      <a:gamma/>
                      <a:tint val="30196"/>
                      <a:invGamma/>
                    </a:srgbClr>
                  </a:gs>
                </a:gsLst>
                <a:lin ang="2700000" scaled="1"/>
              </a:gradFill>
              <a:ln w="12700" cap="rnd" cmpd="sng">
                <a:solidFill>
                  <a:srgbClr val="1E569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43100" name="Freeform 92"/>
              <p:cNvSpPr>
                <a:spLocks/>
              </p:cNvSpPr>
              <p:nvPr/>
            </p:nvSpPr>
            <p:spPr bwMode="auto">
              <a:xfrm>
                <a:off x="2255" y="3072"/>
                <a:ext cx="24" cy="28"/>
              </a:xfrm>
              <a:custGeom>
                <a:avLst/>
                <a:gdLst>
                  <a:gd name="T0" fmla="*/ 0 w 24"/>
                  <a:gd name="T1" fmla="*/ 4 h 28"/>
                  <a:gd name="T2" fmla="*/ 6 w 24"/>
                  <a:gd name="T3" fmla="*/ 0 h 28"/>
                  <a:gd name="T4" fmla="*/ 15 w 24"/>
                  <a:gd name="T5" fmla="*/ 0 h 28"/>
                  <a:gd name="T6" fmla="*/ 19 w 24"/>
                  <a:gd name="T7" fmla="*/ 2 h 28"/>
                  <a:gd name="T8" fmla="*/ 23 w 24"/>
                  <a:gd name="T9" fmla="*/ 10 h 28"/>
                  <a:gd name="T10" fmla="*/ 21 w 24"/>
                  <a:gd name="T11" fmla="*/ 15 h 28"/>
                  <a:gd name="T12" fmla="*/ 13 w 24"/>
                  <a:gd name="T13" fmla="*/ 27 h 28"/>
                  <a:gd name="T14" fmla="*/ 2 w 24"/>
                  <a:gd name="T15" fmla="*/ 25 h 28"/>
                  <a:gd name="T16" fmla="*/ 0 w 24"/>
                  <a:gd name="T17" fmla="*/ 15 h 28"/>
                  <a:gd name="T18" fmla="*/ 0 w 24"/>
                  <a:gd name="T1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28">
                    <a:moveTo>
                      <a:pt x="0" y="4"/>
                    </a:moveTo>
                    <a:lnTo>
                      <a:pt x="6" y="0"/>
                    </a:lnTo>
                    <a:lnTo>
                      <a:pt x="15" y="0"/>
                    </a:lnTo>
                    <a:lnTo>
                      <a:pt x="19" y="2"/>
                    </a:lnTo>
                    <a:lnTo>
                      <a:pt x="23" y="10"/>
                    </a:lnTo>
                    <a:lnTo>
                      <a:pt x="21" y="15"/>
                    </a:lnTo>
                    <a:lnTo>
                      <a:pt x="13" y="27"/>
                    </a:lnTo>
                    <a:lnTo>
                      <a:pt x="2" y="25"/>
                    </a:lnTo>
                    <a:lnTo>
                      <a:pt x="0" y="15"/>
                    </a:lnTo>
                    <a:lnTo>
                      <a:pt x="0" y="4"/>
                    </a:lnTo>
                  </a:path>
                </a:pathLst>
              </a:custGeom>
              <a:gradFill rotWithShape="0">
                <a:gsLst>
                  <a:gs pos="0">
                    <a:srgbClr val="1E569C"/>
                  </a:gs>
                  <a:gs pos="100000">
                    <a:srgbClr val="1E569C">
                      <a:gamma/>
                      <a:tint val="30196"/>
                      <a:invGamma/>
                    </a:srgbClr>
                  </a:gs>
                </a:gsLst>
                <a:lin ang="2700000" scaled="1"/>
              </a:gradFill>
              <a:ln w="12700" cap="rnd" cmpd="sng">
                <a:solidFill>
                  <a:srgbClr val="1E569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43101" name="Freeform 93"/>
              <p:cNvSpPr>
                <a:spLocks/>
              </p:cNvSpPr>
              <p:nvPr/>
            </p:nvSpPr>
            <p:spPr bwMode="auto">
              <a:xfrm>
                <a:off x="2237" y="2940"/>
                <a:ext cx="24" cy="40"/>
              </a:xfrm>
              <a:custGeom>
                <a:avLst/>
                <a:gdLst>
                  <a:gd name="T0" fmla="*/ 0 w 24"/>
                  <a:gd name="T1" fmla="*/ 33 h 40"/>
                  <a:gd name="T2" fmla="*/ 6 w 24"/>
                  <a:gd name="T3" fmla="*/ 39 h 40"/>
                  <a:gd name="T4" fmla="*/ 15 w 24"/>
                  <a:gd name="T5" fmla="*/ 37 h 40"/>
                  <a:gd name="T6" fmla="*/ 19 w 24"/>
                  <a:gd name="T7" fmla="*/ 35 h 40"/>
                  <a:gd name="T8" fmla="*/ 23 w 24"/>
                  <a:gd name="T9" fmla="*/ 25 h 40"/>
                  <a:gd name="T10" fmla="*/ 21 w 24"/>
                  <a:gd name="T11" fmla="*/ 16 h 40"/>
                  <a:gd name="T12" fmla="*/ 13 w 24"/>
                  <a:gd name="T13" fmla="*/ 0 h 40"/>
                  <a:gd name="T14" fmla="*/ 2 w 24"/>
                  <a:gd name="T15" fmla="*/ 2 h 40"/>
                  <a:gd name="T16" fmla="*/ 0 w 24"/>
                  <a:gd name="T17" fmla="*/ 16 h 40"/>
                  <a:gd name="T18" fmla="*/ 0 w 24"/>
                  <a:gd name="T19" fmla="*/ 3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40">
                    <a:moveTo>
                      <a:pt x="0" y="33"/>
                    </a:moveTo>
                    <a:lnTo>
                      <a:pt x="6" y="39"/>
                    </a:lnTo>
                    <a:lnTo>
                      <a:pt x="15" y="37"/>
                    </a:lnTo>
                    <a:lnTo>
                      <a:pt x="19" y="35"/>
                    </a:lnTo>
                    <a:lnTo>
                      <a:pt x="23" y="25"/>
                    </a:lnTo>
                    <a:lnTo>
                      <a:pt x="21" y="16"/>
                    </a:lnTo>
                    <a:lnTo>
                      <a:pt x="13" y="0"/>
                    </a:lnTo>
                    <a:lnTo>
                      <a:pt x="2" y="2"/>
                    </a:lnTo>
                    <a:lnTo>
                      <a:pt x="0" y="16"/>
                    </a:lnTo>
                    <a:lnTo>
                      <a:pt x="0" y="33"/>
                    </a:lnTo>
                  </a:path>
                </a:pathLst>
              </a:custGeom>
              <a:gradFill rotWithShape="0">
                <a:gsLst>
                  <a:gs pos="0">
                    <a:srgbClr val="1E569C"/>
                  </a:gs>
                  <a:gs pos="100000">
                    <a:srgbClr val="1E569C">
                      <a:gamma/>
                      <a:tint val="30196"/>
                      <a:invGamma/>
                    </a:srgbClr>
                  </a:gs>
                </a:gsLst>
                <a:lin ang="2700000" scaled="1"/>
              </a:gradFill>
              <a:ln w="12700" cap="rnd" cmpd="sng">
                <a:solidFill>
                  <a:srgbClr val="1E569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43102" name="Freeform 94"/>
              <p:cNvSpPr>
                <a:spLocks/>
              </p:cNvSpPr>
              <p:nvPr/>
            </p:nvSpPr>
            <p:spPr bwMode="auto">
              <a:xfrm>
                <a:off x="2232" y="3080"/>
                <a:ext cx="21" cy="20"/>
              </a:xfrm>
              <a:custGeom>
                <a:avLst/>
                <a:gdLst>
                  <a:gd name="T0" fmla="*/ 0 w 21"/>
                  <a:gd name="T1" fmla="*/ 15 h 20"/>
                  <a:gd name="T2" fmla="*/ 4 w 21"/>
                  <a:gd name="T3" fmla="*/ 19 h 20"/>
                  <a:gd name="T4" fmla="*/ 12 w 21"/>
                  <a:gd name="T5" fmla="*/ 17 h 20"/>
                  <a:gd name="T6" fmla="*/ 18 w 21"/>
                  <a:gd name="T7" fmla="*/ 17 h 20"/>
                  <a:gd name="T8" fmla="*/ 20 w 21"/>
                  <a:gd name="T9" fmla="*/ 11 h 20"/>
                  <a:gd name="T10" fmla="*/ 18 w 21"/>
                  <a:gd name="T11" fmla="*/ 6 h 20"/>
                  <a:gd name="T12" fmla="*/ 12 w 21"/>
                  <a:gd name="T13" fmla="*/ 0 h 20"/>
                  <a:gd name="T14" fmla="*/ 2 w 21"/>
                  <a:gd name="T15" fmla="*/ 0 h 20"/>
                  <a:gd name="T16" fmla="*/ 0 w 21"/>
                  <a:gd name="T17" fmla="*/ 6 h 20"/>
                  <a:gd name="T18" fmla="*/ 0 w 21"/>
                  <a:gd name="T19" fmla="*/ 15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20">
                    <a:moveTo>
                      <a:pt x="0" y="15"/>
                    </a:moveTo>
                    <a:lnTo>
                      <a:pt x="4" y="19"/>
                    </a:lnTo>
                    <a:lnTo>
                      <a:pt x="12" y="17"/>
                    </a:lnTo>
                    <a:lnTo>
                      <a:pt x="18" y="17"/>
                    </a:lnTo>
                    <a:lnTo>
                      <a:pt x="20" y="11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2" y="0"/>
                    </a:lnTo>
                    <a:lnTo>
                      <a:pt x="0" y="6"/>
                    </a:lnTo>
                    <a:lnTo>
                      <a:pt x="0" y="15"/>
                    </a:lnTo>
                  </a:path>
                </a:pathLst>
              </a:custGeom>
              <a:gradFill rotWithShape="0">
                <a:gsLst>
                  <a:gs pos="0">
                    <a:srgbClr val="1E569C"/>
                  </a:gs>
                  <a:gs pos="100000">
                    <a:srgbClr val="1E569C">
                      <a:gamma/>
                      <a:tint val="30196"/>
                      <a:invGamma/>
                    </a:srgbClr>
                  </a:gs>
                </a:gsLst>
                <a:lin ang="2700000" scaled="1"/>
              </a:gradFill>
              <a:ln w="12700" cap="rnd" cmpd="sng">
                <a:solidFill>
                  <a:srgbClr val="1E569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43103" name="Freeform 95"/>
              <p:cNvSpPr>
                <a:spLocks/>
              </p:cNvSpPr>
              <p:nvPr/>
            </p:nvSpPr>
            <p:spPr bwMode="auto">
              <a:xfrm>
                <a:off x="2245" y="3017"/>
                <a:ext cx="24" cy="25"/>
              </a:xfrm>
              <a:custGeom>
                <a:avLst/>
                <a:gdLst>
                  <a:gd name="T0" fmla="*/ 0 w 24"/>
                  <a:gd name="T1" fmla="*/ 22 h 25"/>
                  <a:gd name="T2" fmla="*/ 6 w 24"/>
                  <a:gd name="T3" fmla="*/ 24 h 25"/>
                  <a:gd name="T4" fmla="*/ 15 w 24"/>
                  <a:gd name="T5" fmla="*/ 24 h 25"/>
                  <a:gd name="T6" fmla="*/ 19 w 24"/>
                  <a:gd name="T7" fmla="*/ 22 h 25"/>
                  <a:gd name="T8" fmla="*/ 23 w 24"/>
                  <a:gd name="T9" fmla="*/ 16 h 25"/>
                  <a:gd name="T10" fmla="*/ 21 w 24"/>
                  <a:gd name="T11" fmla="*/ 10 h 25"/>
                  <a:gd name="T12" fmla="*/ 13 w 24"/>
                  <a:gd name="T13" fmla="*/ 0 h 25"/>
                  <a:gd name="T14" fmla="*/ 2 w 24"/>
                  <a:gd name="T15" fmla="*/ 0 h 25"/>
                  <a:gd name="T16" fmla="*/ 0 w 24"/>
                  <a:gd name="T17" fmla="*/ 10 h 25"/>
                  <a:gd name="T18" fmla="*/ 0 w 24"/>
                  <a:gd name="T19" fmla="*/ 2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25">
                    <a:moveTo>
                      <a:pt x="0" y="22"/>
                    </a:moveTo>
                    <a:lnTo>
                      <a:pt x="6" y="24"/>
                    </a:lnTo>
                    <a:lnTo>
                      <a:pt x="15" y="24"/>
                    </a:lnTo>
                    <a:lnTo>
                      <a:pt x="19" y="22"/>
                    </a:lnTo>
                    <a:lnTo>
                      <a:pt x="23" y="16"/>
                    </a:lnTo>
                    <a:lnTo>
                      <a:pt x="21" y="10"/>
                    </a:lnTo>
                    <a:lnTo>
                      <a:pt x="13" y="0"/>
                    </a:lnTo>
                    <a:lnTo>
                      <a:pt x="2" y="0"/>
                    </a:lnTo>
                    <a:lnTo>
                      <a:pt x="0" y="10"/>
                    </a:lnTo>
                    <a:lnTo>
                      <a:pt x="0" y="22"/>
                    </a:lnTo>
                  </a:path>
                </a:pathLst>
              </a:custGeom>
              <a:gradFill rotWithShape="0">
                <a:gsLst>
                  <a:gs pos="0">
                    <a:srgbClr val="1E569C"/>
                  </a:gs>
                  <a:gs pos="100000">
                    <a:srgbClr val="1E569C">
                      <a:gamma/>
                      <a:tint val="30196"/>
                      <a:invGamma/>
                    </a:srgbClr>
                  </a:gs>
                </a:gsLst>
                <a:lin ang="2700000" scaled="1"/>
              </a:gradFill>
              <a:ln w="12700" cap="rnd" cmpd="sng">
                <a:solidFill>
                  <a:srgbClr val="1E569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43104" name="Freeform 96"/>
              <p:cNvSpPr>
                <a:spLocks/>
              </p:cNvSpPr>
              <p:nvPr/>
            </p:nvSpPr>
            <p:spPr bwMode="auto">
              <a:xfrm>
                <a:off x="2244" y="2883"/>
                <a:ext cx="20" cy="25"/>
              </a:xfrm>
              <a:custGeom>
                <a:avLst/>
                <a:gdLst>
                  <a:gd name="T0" fmla="*/ 0 w 20"/>
                  <a:gd name="T1" fmla="*/ 22 h 25"/>
                  <a:gd name="T2" fmla="*/ 6 w 20"/>
                  <a:gd name="T3" fmla="*/ 24 h 25"/>
                  <a:gd name="T4" fmla="*/ 11 w 20"/>
                  <a:gd name="T5" fmla="*/ 24 h 25"/>
                  <a:gd name="T6" fmla="*/ 17 w 20"/>
                  <a:gd name="T7" fmla="*/ 22 h 25"/>
                  <a:gd name="T8" fmla="*/ 19 w 20"/>
                  <a:gd name="T9" fmla="*/ 16 h 25"/>
                  <a:gd name="T10" fmla="*/ 19 w 20"/>
                  <a:gd name="T11" fmla="*/ 10 h 25"/>
                  <a:gd name="T12" fmla="*/ 11 w 20"/>
                  <a:gd name="T13" fmla="*/ 0 h 25"/>
                  <a:gd name="T14" fmla="*/ 2 w 20"/>
                  <a:gd name="T15" fmla="*/ 2 h 25"/>
                  <a:gd name="T16" fmla="*/ 0 w 20"/>
                  <a:gd name="T17" fmla="*/ 10 h 25"/>
                  <a:gd name="T18" fmla="*/ 0 w 20"/>
                  <a:gd name="T19" fmla="*/ 2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" h="25">
                    <a:moveTo>
                      <a:pt x="0" y="22"/>
                    </a:moveTo>
                    <a:lnTo>
                      <a:pt x="6" y="24"/>
                    </a:lnTo>
                    <a:lnTo>
                      <a:pt x="11" y="24"/>
                    </a:lnTo>
                    <a:lnTo>
                      <a:pt x="17" y="22"/>
                    </a:lnTo>
                    <a:lnTo>
                      <a:pt x="19" y="16"/>
                    </a:lnTo>
                    <a:lnTo>
                      <a:pt x="19" y="10"/>
                    </a:lnTo>
                    <a:lnTo>
                      <a:pt x="11" y="0"/>
                    </a:lnTo>
                    <a:lnTo>
                      <a:pt x="2" y="2"/>
                    </a:lnTo>
                    <a:lnTo>
                      <a:pt x="0" y="10"/>
                    </a:lnTo>
                    <a:lnTo>
                      <a:pt x="0" y="22"/>
                    </a:lnTo>
                  </a:path>
                </a:pathLst>
              </a:custGeom>
              <a:gradFill rotWithShape="0">
                <a:gsLst>
                  <a:gs pos="0">
                    <a:srgbClr val="1E569C"/>
                  </a:gs>
                  <a:gs pos="100000">
                    <a:srgbClr val="1E569C">
                      <a:gamma/>
                      <a:tint val="30196"/>
                      <a:invGamma/>
                    </a:srgbClr>
                  </a:gs>
                </a:gsLst>
                <a:lin ang="2700000" scaled="1"/>
              </a:gradFill>
              <a:ln w="12700" cap="rnd" cmpd="sng">
                <a:solidFill>
                  <a:srgbClr val="1E569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43105" name="Freeform 97"/>
              <p:cNvSpPr>
                <a:spLocks/>
              </p:cNvSpPr>
              <p:nvPr/>
            </p:nvSpPr>
            <p:spPr bwMode="auto">
              <a:xfrm>
                <a:off x="2274" y="2940"/>
                <a:ext cx="22" cy="25"/>
              </a:xfrm>
              <a:custGeom>
                <a:avLst/>
                <a:gdLst>
                  <a:gd name="T0" fmla="*/ 0 w 22"/>
                  <a:gd name="T1" fmla="*/ 22 h 25"/>
                  <a:gd name="T2" fmla="*/ 10 w 22"/>
                  <a:gd name="T3" fmla="*/ 24 h 25"/>
                  <a:gd name="T4" fmla="*/ 17 w 22"/>
                  <a:gd name="T5" fmla="*/ 22 h 25"/>
                  <a:gd name="T6" fmla="*/ 19 w 22"/>
                  <a:gd name="T7" fmla="*/ 18 h 25"/>
                  <a:gd name="T8" fmla="*/ 21 w 22"/>
                  <a:gd name="T9" fmla="*/ 8 h 25"/>
                  <a:gd name="T10" fmla="*/ 19 w 22"/>
                  <a:gd name="T11" fmla="*/ 0 h 25"/>
                  <a:gd name="T12" fmla="*/ 6 w 22"/>
                  <a:gd name="T13" fmla="*/ 4 h 25"/>
                  <a:gd name="T14" fmla="*/ 0 w 22"/>
                  <a:gd name="T15" fmla="*/ 10 h 25"/>
                  <a:gd name="T16" fmla="*/ 0 w 22"/>
                  <a:gd name="T17" fmla="*/ 2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25">
                    <a:moveTo>
                      <a:pt x="0" y="22"/>
                    </a:moveTo>
                    <a:lnTo>
                      <a:pt x="10" y="24"/>
                    </a:lnTo>
                    <a:lnTo>
                      <a:pt x="17" y="22"/>
                    </a:lnTo>
                    <a:lnTo>
                      <a:pt x="19" y="18"/>
                    </a:lnTo>
                    <a:lnTo>
                      <a:pt x="21" y="8"/>
                    </a:lnTo>
                    <a:lnTo>
                      <a:pt x="19" y="0"/>
                    </a:lnTo>
                    <a:lnTo>
                      <a:pt x="6" y="4"/>
                    </a:lnTo>
                    <a:lnTo>
                      <a:pt x="0" y="10"/>
                    </a:lnTo>
                    <a:lnTo>
                      <a:pt x="0" y="22"/>
                    </a:lnTo>
                  </a:path>
                </a:pathLst>
              </a:custGeom>
              <a:gradFill rotWithShape="0">
                <a:gsLst>
                  <a:gs pos="0">
                    <a:srgbClr val="1E569C"/>
                  </a:gs>
                  <a:gs pos="100000">
                    <a:srgbClr val="1E569C">
                      <a:gamma/>
                      <a:tint val="30196"/>
                      <a:invGamma/>
                    </a:srgbClr>
                  </a:gs>
                </a:gsLst>
                <a:lin ang="2700000" scaled="1"/>
              </a:gradFill>
              <a:ln w="12700" cap="rnd" cmpd="sng">
                <a:solidFill>
                  <a:srgbClr val="1E569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43106" name="Freeform 98"/>
              <p:cNvSpPr>
                <a:spLocks/>
              </p:cNvSpPr>
              <p:nvPr/>
            </p:nvSpPr>
            <p:spPr bwMode="auto">
              <a:xfrm>
                <a:off x="2260" y="3097"/>
                <a:ext cx="23" cy="27"/>
              </a:xfrm>
              <a:custGeom>
                <a:avLst/>
                <a:gdLst>
                  <a:gd name="T0" fmla="*/ 0 w 23"/>
                  <a:gd name="T1" fmla="*/ 22 h 27"/>
                  <a:gd name="T2" fmla="*/ 10 w 23"/>
                  <a:gd name="T3" fmla="*/ 26 h 27"/>
                  <a:gd name="T4" fmla="*/ 18 w 23"/>
                  <a:gd name="T5" fmla="*/ 22 h 27"/>
                  <a:gd name="T6" fmla="*/ 20 w 23"/>
                  <a:gd name="T7" fmla="*/ 18 h 27"/>
                  <a:gd name="T8" fmla="*/ 22 w 23"/>
                  <a:gd name="T9" fmla="*/ 8 h 27"/>
                  <a:gd name="T10" fmla="*/ 20 w 23"/>
                  <a:gd name="T11" fmla="*/ 0 h 27"/>
                  <a:gd name="T12" fmla="*/ 8 w 23"/>
                  <a:gd name="T13" fmla="*/ 4 h 27"/>
                  <a:gd name="T14" fmla="*/ 0 w 23"/>
                  <a:gd name="T15" fmla="*/ 10 h 27"/>
                  <a:gd name="T16" fmla="*/ 0 w 23"/>
                  <a:gd name="T17" fmla="*/ 2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27">
                    <a:moveTo>
                      <a:pt x="0" y="22"/>
                    </a:moveTo>
                    <a:lnTo>
                      <a:pt x="10" y="26"/>
                    </a:lnTo>
                    <a:lnTo>
                      <a:pt x="18" y="22"/>
                    </a:lnTo>
                    <a:lnTo>
                      <a:pt x="20" y="18"/>
                    </a:lnTo>
                    <a:lnTo>
                      <a:pt x="22" y="8"/>
                    </a:lnTo>
                    <a:lnTo>
                      <a:pt x="20" y="0"/>
                    </a:lnTo>
                    <a:lnTo>
                      <a:pt x="8" y="4"/>
                    </a:lnTo>
                    <a:lnTo>
                      <a:pt x="0" y="10"/>
                    </a:lnTo>
                    <a:lnTo>
                      <a:pt x="0" y="22"/>
                    </a:lnTo>
                  </a:path>
                </a:pathLst>
              </a:custGeom>
              <a:gradFill rotWithShape="0">
                <a:gsLst>
                  <a:gs pos="0">
                    <a:srgbClr val="1E569C"/>
                  </a:gs>
                  <a:gs pos="100000">
                    <a:srgbClr val="1E569C">
                      <a:gamma/>
                      <a:tint val="30196"/>
                      <a:invGamma/>
                    </a:srgbClr>
                  </a:gs>
                </a:gsLst>
                <a:lin ang="2700000" scaled="1"/>
              </a:gradFill>
              <a:ln w="12700" cap="rnd" cmpd="sng">
                <a:solidFill>
                  <a:srgbClr val="1E569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43107" name="Freeform 99"/>
              <p:cNvSpPr>
                <a:spLocks/>
              </p:cNvSpPr>
              <p:nvPr/>
            </p:nvSpPr>
            <p:spPr bwMode="auto">
              <a:xfrm>
                <a:off x="2211" y="2945"/>
                <a:ext cx="24" cy="25"/>
              </a:xfrm>
              <a:custGeom>
                <a:avLst/>
                <a:gdLst>
                  <a:gd name="T0" fmla="*/ 0 w 24"/>
                  <a:gd name="T1" fmla="*/ 22 h 25"/>
                  <a:gd name="T2" fmla="*/ 13 w 24"/>
                  <a:gd name="T3" fmla="*/ 24 h 25"/>
                  <a:gd name="T4" fmla="*/ 21 w 24"/>
                  <a:gd name="T5" fmla="*/ 22 h 25"/>
                  <a:gd name="T6" fmla="*/ 23 w 24"/>
                  <a:gd name="T7" fmla="*/ 18 h 25"/>
                  <a:gd name="T8" fmla="*/ 23 w 24"/>
                  <a:gd name="T9" fmla="*/ 8 h 25"/>
                  <a:gd name="T10" fmla="*/ 23 w 24"/>
                  <a:gd name="T11" fmla="*/ 0 h 25"/>
                  <a:gd name="T12" fmla="*/ 8 w 24"/>
                  <a:gd name="T13" fmla="*/ 4 h 25"/>
                  <a:gd name="T14" fmla="*/ 0 w 24"/>
                  <a:gd name="T15" fmla="*/ 10 h 25"/>
                  <a:gd name="T16" fmla="*/ 0 w 24"/>
                  <a:gd name="T17" fmla="*/ 2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5">
                    <a:moveTo>
                      <a:pt x="0" y="22"/>
                    </a:moveTo>
                    <a:lnTo>
                      <a:pt x="13" y="24"/>
                    </a:lnTo>
                    <a:lnTo>
                      <a:pt x="21" y="22"/>
                    </a:lnTo>
                    <a:lnTo>
                      <a:pt x="23" y="18"/>
                    </a:lnTo>
                    <a:lnTo>
                      <a:pt x="23" y="8"/>
                    </a:lnTo>
                    <a:lnTo>
                      <a:pt x="23" y="0"/>
                    </a:lnTo>
                    <a:lnTo>
                      <a:pt x="8" y="4"/>
                    </a:lnTo>
                    <a:lnTo>
                      <a:pt x="0" y="10"/>
                    </a:lnTo>
                    <a:lnTo>
                      <a:pt x="0" y="22"/>
                    </a:lnTo>
                  </a:path>
                </a:pathLst>
              </a:custGeom>
              <a:gradFill rotWithShape="0">
                <a:gsLst>
                  <a:gs pos="0">
                    <a:srgbClr val="1E569C"/>
                  </a:gs>
                  <a:gs pos="100000">
                    <a:srgbClr val="1E569C">
                      <a:gamma/>
                      <a:tint val="30196"/>
                      <a:invGamma/>
                    </a:srgbClr>
                  </a:gs>
                </a:gsLst>
                <a:lin ang="2700000" scaled="1"/>
              </a:gradFill>
              <a:ln w="12700" cap="rnd" cmpd="sng">
                <a:solidFill>
                  <a:srgbClr val="1E569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</p:grpSp>
        <p:grpSp>
          <p:nvGrpSpPr>
            <p:cNvPr id="11299" name="Group 100"/>
            <p:cNvGrpSpPr>
              <a:grpSpLocks/>
            </p:cNvGrpSpPr>
            <p:nvPr/>
          </p:nvGrpSpPr>
          <p:grpSpPr bwMode="auto">
            <a:xfrm>
              <a:off x="3252" y="2652"/>
              <a:ext cx="295" cy="313"/>
              <a:chOff x="3252" y="2652"/>
              <a:chExt cx="295" cy="313"/>
            </a:xfrm>
          </p:grpSpPr>
          <p:sp>
            <p:nvSpPr>
              <p:cNvPr id="43109" name="Freeform 101"/>
              <p:cNvSpPr>
                <a:spLocks/>
              </p:cNvSpPr>
              <p:nvPr/>
            </p:nvSpPr>
            <p:spPr bwMode="auto">
              <a:xfrm>
                <a:off x="3265" y="2652"/>
                <a:ext cx="282" cy="191"/>
              </a:xfrm>
              <a:custGeom>
                <a:avLst/>
                <a:gdLst>
                  <a:gd name="T0" fmla="*/ 0 w 282"/>
                  <a:gd name="T1" fmla="*/ 162 h 191"/>
                  <a:gd name="T2" fmla="*/ 26 w 282"/>
                  <a:gd name="T3" fmla="*/ 188 h 191"/>
                  <a:gd name="T4" fmla="*/ 36 w 282"/>
                  <a:gd name="T5" fmla="*/ 190 h 191"/>
                  <a:gd name="T6" fmla="*/ 42 w 282"/>
                  <a:gd name="T7" fmla="*/ 180 h 191"/>
                  <a:gd name="T8" fmla="*/ 66 w 282"/>
                  <a:gd name="T9" fmla="*/ 172 h 191"/>
                  <a:gd name="T10" fmla="*/ 78 w 282"/>
                  <a:gd name="T11" fmla="*/ 166 h 191"/>
                  <a:gd name="T12" fmla="*/ 86 w 282"/>
                  <a:gd name="T13" fmla="*/ 160 h 191"/>
                  <a:gd name="T14" fmla="*/ 126 w 282"/>
                  <a:gd name="T15" fmla="*/ 160 h 191"/>
                  <a:gd name="T16" fmla="*/ 145 w 282"/>
                  <a:gd name="T17" fmla="*/ 152 h 191"/>
                  <a:gd name="T18" fmla="*/ 145 w 282"/>
                  <a:gd name="T19" fmla="*/ 138 h 191"/>
                  <a:gd name="T20" fmla="*/ 167 w 282"/>
                  <a:gd name="T21" fmla="*/ 114 h 191"/>
                  <a:gd name="T22" fmla="*/ 169 w 282"/>
                  <a:gd name="T23" fmla="*/ 106 h 191"/>
                  <a:gd name="T24" fmla="*/ 183 w 282"/>
                  <a:gd name="T25" fmla="*/ 92 h 191"/>
                  <a:gd name="T26" fmla="*/ 185 w 282"/>
                  <a:gd name="T27" fmla="*/ 76 h 191"/>
                  <a:gd name="T28" fmla="*/ 229 w 282"/>
                  <a:gd name="T29" fmla="*/ 76 h 191"/>
                  <a:gd name="T30" fmla="*/ 249 w 282"/>
                  <a:gd name="T31" fmla="*/ 70 h 191"/>
                  <a:gd name="T32" fmla="*/ 253 w 282"/>
                  <a:gd name="T33" fmla="*/ 56 h 191"/>
                  <a:gd name="T34" fmla="*/ 271 w 282"/>
                  <a:gd name="T35" fmla="*/ 50 h 191"/>
                  <a:gd name="T36" fmla="*/ 281 w 282"/>
                  <a:gd name="T37" fmla="*/ 50 h 191"/>
                  <a:gd name="T38" fmla="*/ 273 w 282"/>
                  <a:gd name="T39" fmla="*/ 42 h 191"/>
                  <a:gd name="T40" fmla="*/ 257 w 282"/>
                  <a:gd name="T41" fmla="*/ 42 h 191"/>
                  <a:gd name="T42" fmla="*/ 239 w 282"/>
                  <a:gd name="T43" fmla="*/ 34 h 191"/>
                  <a:gd name="T44" fmla="*/ 233 w 282"/>
                  <a:gd name="T45" fmla="*/ 42 h 191"/>
                  <a:gd name="T46" fmla="*/ 223 w 282"/>
                  <a:gd name="T47" fmla="*/ 34 h 191"/>
                  <a:gd name="T48" fmla="*/ 239 w 282"/>
                  <a:gd name="T49" fmla="*/ 14 h 191"/>
                  <a:gd name="T50" fmla="*/ 223 w 282"/>
                  <a:gd name="T51" fmla="*/ 0 h 191"/>
                  <a:gd name="T52" fmla="*/ 199 w 282"/>
                  <a:gd name="T53" fmla="*/ 14 h 191"/>
                  <a:gd name="T54" fmla="*/ 191 w 282"/>
                  <a:gd name="T55" fmla="*/ 30 h 191"/>
                  <a:gd name="T56" fmla="*/ 175 w 282"/>
                  <a:gd name="T57" fmla="*/ 50 h 191"/>
                  <a:gd name="T58" fmla="*/ 161 w 282"/>
                  <a:gd name="T59" fmla="*/ 64 h 191"/>
                  <a:gd name="T60" fmla="*/ 138 w 282"/>
                  <a:gd name="T61" fmla="*/ 68 h 191"/>
                  <a:gd name="T62" fmla="*/ 130 w 282"/>
                  <a:gd name="T63" fmla="*/ 74 h 191"/>
                  <a:gd name="T64" fmla="*/ 112 w 282"/>
                  <a:gd name="T65" fmla="*/ 94 h 191"/>
                  <a:gd name="T66" fmla="*/ 108 w 282"/>
                  <a:gd name="T67" fmla="*/ 106 h 191"/>
                  <a:gd name="T68" fmla="*/ 92 w 282"/>
                  <a:gd name="T69" fmla="*/ 112 h 191"/>
                  <a:gd name="T70" fmla="*/ 72 w 282"/>
                  <a:gd name="T71" fmla="*/ 112 h 191"/>
                  <a:gd name="T72" fmla="*/ 62 w 282"/>
                  <a:gd name="T73" fmla="*/ 124 h 191"/>
                  <a:gd name="T74" fmla="*/ 62 w 282"/>
                  <a:gd name="T75" fmla="*/ 144 h 191"/>
                  <a:gd name="T76" fmla="*/ 48 w 282"/>
                  <a:gd name="T77" fmla="*/ 152 h 191"/>
                  <a:gd name="T78" fmla="*/ 48 w 282"/>
                  <a:gd name="T79" fmla="*/ 160 h 191"/>
                  <a:gd name="T80" fmla="*/ 18 w 282"/>
                  <a:gd name="T81" fmla="*/ 160 h 191"/>
                  <a:gd name="T82" fmla="*/ 18 w 282"/>
                  <a:gd name="T83" fmla="*/ 152 h 191"/>
                  <a:gd name="T84" fmla="*/ 0 w 282"/>
                  <a:gd name="T85" fmla="*/ 144 h 191"/>
                  <a:gd name="T86" fmla="*/ 0 w 282"/>
                  <a:gd name="T87" fmla="*/ 162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82" h="191">
                    <a:moveTo>
                      <a:pt x="0" y="162"/>
                    </a:moveTo>
                    <a:lnTo>
                      <a:pt x="26" y="188"/>
                    </a:lnTo>
                    <a:lnTo>
                      <a:pt x="36" y="190"/>
                    </a:lnTo>
                    <a:lnTo>
                      <a:pt x="42" y="180"/>
                    </a:lnTo>
                    <a:lnTo>
                      <a:pt x="66" y="172"/>
                    </a:lnTo>
                    <a:lnTo>
                      <a:pt x="78" y="166"/>
                    </a:lnTo>
                    <a:lnTo>
                      <a:pt x="86" y="160"/>
                    </a:lnTo>
                    <a:lnTo>
                      <a:pt x="126" y="160"/>
                    </a:lnTo>
                    <a:lnTo>
                      <a:pt x="145" y="152"/>
                    </a:lnTo>
                    <a:lnTo>
                      <a:pt x="145" y="138"/>
                    </a:lnTo>
                    <a:lnTo>
                      <a:pt x="167" y="114"/>
                    </a:lnTo>
                    <a:lnTo>
                      <a:pt x="169" y="106"/>
                    </a:lnTo>
                    <a:lnTo>
                      <a:pt x="183" y="92"/>
                    </a:lnTo>
                    <a:lnTo>
                      <a:pt x="185" y="76"/>
                    </a:lnTo>
                    <a:lnTo>
                      <a:pt x="229" y="76"/>
                    </a:lnTo>
                    <a:lnTo>
                      <a:pt x="249" y="70"/>
                    </a:lnTo>
                    <a:lnTo>
                      <a:pt x="253" y="56"/>
                    </a:lnTo>
                    <a:lnTo>
                      <a:pt x="271" y="50"/>
                    </a:lnTo>
                    <a:lnTo>
                      <a:pt x="281" y="50"/>
                    </a:lnTo>
                    <a:lnTo>
                      <a:pt x="273" y="42"/>
                    </a:lnTo>
                    <a:lnTo>
                      <a:pt x="257" y="42"/>
                    </a:lnTo>
                    <a:lnTo>
                      <a:pt x="239" y="34"/>
                    </a:lnTo>
                    <a:lnTo>
                      <a:pt x="233" y="42"/>
                    </a:lnTo>
                    <a:lnTo>
                      <a:pt x="223" y="34"/>
                    </a:lnTo>
                    <a:lnTo>
                      <a:pt x="239" y="14"/>
                    </a:lnTo>
                    <a:lnTo>
                      <a:pt x="223" y="0"/>
                    </a:lnTo>
                    <a:lnTo>
                      <a:pt x="199" y="14"/>
                    </a:lnTo>
                    <a:lnTo>
                      <a:pt x="191" y="30"/>
                    </a:lnTo>
                    <a:lnTo>
                      <a:pt x="175" y="50"/>
                    </a:lnTo>
                    <a:lnTo>
                      <a:pt x="161" y="64"/>
                    </a:lnTo>
                    <a:lnTo>
                      <a:pt x="138" y="68"/>
                    </a:lnTo>
                    <a:lnTo>
                      <a:pt x="130" y="74"/>
                    </a:lnTo>
                    <a:lnTo>
                      <a:pt x="112" y="94"/>
                    </a:lnTo>
                    <a:lnTo>
                      <a:pt x="108" y="106"/>
                    </a:lnTo>
                    <a:lnTo>
                      <a:pt x="92" y="112"/>
                    </a:lnTo>
                    <a:lnTo>
                      <a:pt x="72" y="112"/>
                    </a:lnTo>
                    <a:lnTo>
                      <a:pt x="62" y="124"/>
                    </a:lnTo>
                    <a:lnTo>
                      <a:pt x="62" y="144"/>
                    </a:lnTo>
                    <a:lnTo>
                      <a:pt x="48" y="152"/>
                    </a:lnTo>
                    <a:lnTo>
                      <a:pt x="48" y="160"/>
                    </a:lnTo>
                    <a:lnTo>
                      <a:pt x="18" y="160"/>
                    </a:lnTo>
                    <a:lnTo>
                      <a:pt x="18" y="152"/>
                    </a:lnTo>
                    <a:lnTo>
                      <a:pt x="0" y="144"/>
                    </a:lnTo>
                    <a:lnTo>
                      <a:pt x="0" y="162"/>
                    </a:lnTo>
                  </a:path>
                </a:pathLst>
              </a:custGeom>
              <a:gradFill rotWithShape="0">
                <a:gsLst>
                  <a:gs pos="0">
                    <a:srgbClr val="1E569C"/>
                  </a:gs>
                  <a:gs pos="100000">
                    <a:srgbClr val="1E569C">
                      <a:gamma/>
                      <a:tint val="30196"/>
                      <a:invGamma/>
                    </a:srgbClr>
                  </a:gs>
                </a:gsLst>
                <a:lin ang="2700000" scaled="1"/>
              </a:gradFill>
              <a:ln w="12700" cap="rnd" cmpd="sng">
                <a:solidFill>
                  <a:srgbClr val="1E569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43110" name="Freeform 102"/>
              <p:cNvSpPr>
                <a:spLocks/>
              </p:cNvSpPr>
              <p:nvPr/>
            </p:nvSpPr>
            <p:spPr bwMode="auto">
              <a:xfrm>
                <a:off x="3252" y="2725"/>
                <a:ext cx="287" cy="240"/>
              </a:xfrm>
              <a:custGeom>
                <a:avLst/>
                <a:gdLst>
                  <a:gd name="T0" fmla="*/ 16 w 287"/>
                  <a:gd name="T1" fmla="*/ 88 h 240"/>
                  <a:gd name="T2" fmla="*/ 40 w 287"/>
                  <a:gd name="T3" fmla="*/ 114 h 240"/>
                  <a:gd name="T4" fmla="*/ 48 w 287"/>
                  <a:gd name="T5" fmla="*/ 114 h 240"/>
                  <a:gd name="T6" fmla="*/ 56 w 287"/>
                  <a:gd name="T7" fmla="*/ 102 h 240"/>
                  <a:gd name="T8" fmla="*/ 78 w 287"/>
                  <a:gd name="T9" fmla="*/ 98 h 240"/>
                  <a:gd name="T10" fmla="*/ 92 w 287"/>
                  <a:gd name="T11" fmla="*/ 92 h 240"/>
                  <a:gd name="T12" fmla="*/ 100 w 287"/>
                  <a:gd name="T13" fmla="*/ 82 h 240"/>
                  <a:gd name="T14" fmla="*/ 140 w 287"/>
                  <a:gd name="T15" fmla="*/ 84 h 240"/>
                  <a:gd name="T16" fmla="*/ 156 w 287"/>
                  <a:gd name="T17" fmla="*/ 78 h 240"/>
                  <a:gd name="T18" fmla="*/ 156 w 287"/>
                  <a:gd name="T19" fmla="*/ 62 h 240"/>
                  <a:gd name="T20" fmla="*/ 178 w 287"/>
                  <a:gd name="T21" fmla="*/ 38 h 240"/>
                  <a:gd name="T22" fmla="*/ 182 w 287"/>
                  <a:gd name="T23" fmla="*/ 28 h 240"/>
                  <a:gd name="T24" fmla="*/ 196 w 287"/>
                  <a:gd name="T25" fmla="*/ 18 h 240"/>
                  <a:gd name="T26" fmla="*/ 196 w 287"/>
                  <a:gd name="T27" fmla="*/ 0 h 240"/>
                  <a:gd name="T28" fmla="*/ 242 w 287"/>
                  <a:gd name="T29" fmla="*/ 0 h 240"/>
                  <a:gd name="T30" fmla="*/ 242 w 287"/>
                  <a:gd name="T31" fmla="*/ 10 h 240"/>
                  <a:gd name="T32" fmla="*/ 248 w 287"/>
                  <a:gd name="T33" fmla="*/ 18 h 240"/>
                  <a:gd name="T34" fmla="*/ 250 w 287"/>
                  <a:gd name="T35" fmla="*/ 24 h 240"/>
                  <a:gd name="T36" fmla="*/ 242 w 287"/>
                  <a:gd name="T37" fmla="*/ 32 h 240"/>
                  <a:gd name="T38" fmla="*/ 250 w 287"/>
                  <a:gd name="T39" fmla="*/ 42 h 240"/>
                  <a:gd name="T40" fmla="*/ 250 w 287"/>
                  <a:gd name="T41" fmla="*/ 62 h 240"/>
                  <a:gd name="T42" fmla="*/ 268 w 287"/>
                  <a:gd name="T43" fmla="*/ 80 h 240"/>
                  <a:gd name="T44" fmla="*/ 276 w 287"/>
                  <a:gd name="T45" fmla="*/ 84 h 240"/>
                  <a:gd name="T46" fmla="*/ 286 w 287"/>
                  <a:gd name="T47" fmla="*/ 92 h 240"/>
                  <a:gd name="T48" fmla="*/ 280 w 287"/>
                  <a:gd name="T49" fmla="*/ 92 h 240"/>
                  <a:gd name="T50" fmla="*/ 262 w 287"/>
                  <a:gd name="T51" fmla="*/ 102 h 240"/>
                  <a:gd name="T52" fmla="*/ 244 w 287"/>
                  <a:gd name="T53" fmla="*/ 123 h 240"/>
                  <a:gd name="T54" fmla="*/ 250 w 287"/>
                  <a:gd name="T55" fmla="*/ 147 h 240"/>
                  <a:gd name="T56" fmla="*/ 234 w 287"/>
                  <a:gd name="T57" fmla="*/ 145 h 240"/>
                  <a:gd name="T58" fmla="*/ 218 w 287"/>
                  <a:gd name="T59" fmla="*/ 161 h 240"/>
                  <a:gd name="T60" fmla="*/ 218 w 287"/>
                  <a:gd name="T61" fmla="*/ 189 h 240"/>
                  <a:gd name="T62" fmla="*/ 194 w 287"/>
                  <a:gd name="T63" fmla="*/ 231 h 240"/>
                  <a:gd name="T64" fmla="*/ 168 w 287"/>
                  <a:gd name="T65" fmla="*/ 239 h 240"/>
                  <a:gd name="T66" fmla="*/ 168 w 287"/>
                  <a:gd name="T67" fmla="*/ 233 h 240"/>
                  <a:gd name="T68" fmla="*/ 158 w 287"/>
                  <a:gd name="T69" fmla="*/ 221 h 240"/>
                  <a:gd name="T70" fmla="*/ 142 w 287"/>
                  <a:gd name="T71" fmla="*/ 219 h 240"/>
                  <a:gd name="T72" fmla="*/ 130 w 287"/>
                  <a:gd name="T73" fmla="*/ 215 h 240"/>
                  <a:gd name="T74" fmla="*/ 120 w 287"/>
                  <a:gd name="T75" fmla="*/ 219 h 240"/>
                  <a:gd name="T76" fmla="*/ 110 w 287"/>
                  <a:gd name="T77" fmla="*/ 231 h 240"/>
                  <a:gd name="T78" fmla="*/ 82 w 287"/>
                  <a:gd name="T79" fmla="*/ 229 h 240"/>
                  <a:gd name="T80" fmla="*/ 66 w 287"/>
                  <a:gd name="T81" fmla="*/ 215 h 240"/>
                  <a:gd name="T82" fmla="*/ 46 w 287"/>
                  <a:gd name="T83" fmla="*/ 215 h 240"/>
                  <a:gd name="T84" fmla="*/ 40 w 287"/>
                  <a:gd name="T85" fmla="*/ 205 h 240"/>
                  <a:gd name="T86" fmla="*/ 40 w 287"/>
                  <a:gd name="T87" fmla="*/ 193 h 240"/>
                  <a:gd name="T88" fmla="*/ 32 w 287"/>
                  <a:gd name="T89" fmla="*/ 191 h 240"/>
                  <a:gd name="T90" fmla="*/ 40 w 287"/>
                  <a:gd name="T91" fmla="*/ 175 h 240"/>
                  <a:gd name="T92" fmla="*/ 32 w 287"/>
                  <a:gd name="T93" fmla="*/ 161 h 240"/>
                  <a:gd name="T94" fmla="*/ 22 w 287"/>
                  <a:gd name="T95" fmla="*/ 171 h 240"/>
                  <a:gd name="T96" fmla="*/ 12 w 287"/>
                  <a:gd name="T97" fmla="*/ 155 h 240"/>
                  <a:gd name="T98" fmla="*/ 4 w 287"/>
                  <a:gd name="T99" fmla="*/ 145 h 240"/>
                  <a:gd name="T100" fmla="*/ 0 w 287"/>
                  <a:gd name="T101" fmla="*/ 133 h 240"/>
                  <a:gd name="T102" fmla="*/ 2 w 287"/>
                  <a:gd name="T103" fmla="*/ 92 h 240"/>
                  <a:gd name="T104" fmla="*/ 8 w 287"/>
                  <a:gd name="T105" fmla="*/ 82 h 240"/>
                  <a:gd name="T106" fmla="*/ 16 w 287"/>
                  <a:gd name="T107" fmla="*/ 88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87" h="240">
                    <a:moveTo>
                      <a:pt x="16" y="88"/>
                    </a:moveTo>
                    <a:lnTo>
                      <a:pt x="40" y="114"/>
                    </a:lnTo>
                    <a:lnTo>
                      <a:pt x="48" y="114"/>
                    </a:lnTo>
                    <a:lnTo>
                      <a:pt x="56" y="102"/>
                    </a:lnTo>
                    <a:lnTo>
                      <a:pt x="78" y="98"/>
                    </a:lnTo>
                    <a:lnTo>
                      <a:pt x="92" y="92"/>
                    </a:lnTo>
                    <a:lnTo>
                      <a:pt x="100" y="82"/>
                    </a:lnTo>
                    <a:lnTo>
                      <a:pt x="140" y="84"/>
                    </a:lnTo>
                    <a:lnTo>
                      <a:pt x="156" y="78"/>
                    </a:lnTo>
                    <a:lnTo>
                      <a:pt x="156" y="62"/>
                    </a:lnTo>
                    <a:lnTo>
                      <a:pt x="178" y="38"/>
                    </a:lnTo>
                    <a:lnTo>
                      <a:pt x="182" y="28"/>
                    </a:lnTo>
                    <a:lnTo>
                      <a:pt x="196" y="18"/>
                    </a:lnTo>
                    <a:lnTo>
                      <a:pt x="196" y="0"/>
                    </a:lnTo>
                    <a:lnTo>
                      <a:pt x="242" y="0"/>
                    </a:lnTo>
                    <a:lnTo>
                      <a:pt x="242" y="10"/>
                    </a:lnTo>
                    <a:lnTo>
                      <a:pt x="248" y="18"/>
                    </a:lnTo>
                    <a:lnTo>
                      <a:pt x="250" y="24"/>
                    </a:lnTo>
                    <a:lnTo>
                      <a:pt x="242" y="32"/>
                    </a:lnTo>
                    <a:lnTo>
                      <a:pt x="250" y="42"/>
                    </a:lnTo>
                    <a:lnTo>
                      <a:pt x="250" y="62"/>
                    </a:lnTo>
                    <a:lnTo>
                      <a:pt x="268" y="80"/>
                    </a:lnTo>
                    <a:lnTo>
                      <a:pt x="276" y="84"/>
                    </a:lnTo>
                    <a:lnTo>
                      <a:pt x="286" y="92"/>
                    </a:lnTo>
                    <a:lnTo>
                      <a:pt x="280" y="92"/>
                    </a:lnTo>
                    <a:lnTo>
                      <a:pt x="262" y="102"/>
                    </a:lnTo>
                    <a:lnTo>
                      <a:pt x="244" y="123"/>
                    </a:lnTo>
                    <a:lnTo>
                      <a:pt x="250" y="147"/>
                    </a:lnTo>
                    <a:lnTo>
                      <a:pt x="234" y="145"/>
                    </a:lnTo>
                    <a:lnTo>
                      <a:pt x="218" y="161"/>
                    </a:lnTo>
                    <a:lnTo>
                      <a:pt x="218" y="189"/>
                    </a:lnTo>
                    <a:lnTo>
                      <a:pt x="194" y="231"/>
                    </a:lnTo>
                    <a:lnTo>
                      <a:pt x="168" y="239"/>
                    </a:lnTo>
                    <a:lnTo>
                      <a:pt x="168" y="233"/>
                    </a:lnTo>
                    <a:lnTo>
                      <a:pt x="158" y="221"/>
                    </a:lnTo>
                    <a:lnTo>
                      <a:pt x="142" y="219"/>
                    </a:lnTo>
                    <a:lnTo>
                      <a:pt x="130" y="215"/>
                    </a:lnTo>
                    <a:lnTo>
                      <a:pt x="120" y="219"/>
                    </a:lnTo>
                    <a:lnTo>
                      <a:pt x="110" y="231"/>
                    </a:lnTo>
                    <a:lnTo>
                      <a:pt x="82" y="229"/>
                    </a:lnTo>
                    <a:lnTo>
                      <a:pt x="66" y="215"/>
                    </a:lnTo>
                    <a:lnTo>
                      <a:pt x="46" y="215"/>
                    </a:lnTo>
                    <a:lnTo>
                      <a:pt x="40" y="205"/>
                    </a:lnTo>
                    <a:lnTo>
                      <a:pt x="40" y="193"/>
                    </a:lnTo>
                    <a:lnTo>
                      <a:pt x="32" y="191"/>
                    </a:lnTo>
                    <a:lnTo>
                      <a:pt x="40" y="175"/>
                    </a:lnTo>
                    <a:lnTo>
                      <a:pt x="32" y="161"/>
                    </a:lnTo>
                    <a:lnTo>
                      <a:pt x="22" y="171"/>
                    </a:lnTo>
                    <a:lnTo>
                      <a:pt x="12" y="155"/>
                    </a:lnTo>
                    <a:lnTo>
                      <a:pt x="4" y="145"/>
                    </a:lnTo>
                    <a:lnTo>
                      <a:pt x="0" y="133"/>
                    </a:lnTo>
                    <a:lnTo>
                      <a:pt x="2" y="92"/>
                    </a:lnTo>
                    <a:lnTo>
                      <a:pt x="8" y="82"/>
                    </a:lnTo>
                    <a:lnTo>
                      <a:pt x="16" y="88"/>
                    </a:lnTo>
                  </a:path>
                </a:pathLst>
              </a:custGeom>
              <a:gradFill rotWithShape="0">
                <a:gsLst>
                  <a:gs pos="0">
                    <a:srgbClr val="1E569C"/>
                  </a:gs>
                  <a:gs pos="100000">
                    <a:srgbClr val="1E569C">
                      <a:gamma/>
                      <a:tint val="30196"/>
                      <a:invGamma/>
                    </a:srgbClr>
                  </a:gs>
                </a:gsLst>
                <a:lin ang="2700000" scaled="1"/>
              </a:gradFill>
              <a:ln w="12700" cap="rnd" cmpd="sng">
                <a:solidFill>
                  <a:srgbClr val="1E569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43111" name="Freeform 103"/>
              <p:cNvSpPr>
                <a:spLocks/>
              </p:cNvSpPr>
              <p:nvPr/>
            </p:nvSpPr>
            <p:spPr bwMode="auto">
              <a:xfrm>
                <a:off x="3357" y="2710"/>
                <a:ext cx="50" cy="40"/>
              </a:xfrm>
              <a:custGeom>
                <a:avLst/>
                <a:gdLst>
                  <a:gd name="T0" fmla="*/ 49 w 50"/>
                  <a:gd name="T1" fmla="*/ 8 h 40"/>
                  <a:gd name="T2" fmla="*/ 31 w 50"/>
                  <a:gd name="T3" fmla="*/ 0 h 40"/>
                  <a:gd name="T4" fmla="*/ 10 w 50"/>
                  <a:gd name="T5" fmla="*/ 6 h 40"/>
                  <a:gd name="T6" fmla="*/ 0 w 50"/>
                  <a:gd name="T7" fmla="*/ 20 h 40"/>
                  <a:gd name="T8" fmla="*/ 4 w 50"/>
                  <a:gd name="T9" fmla="*/ 33 h 40"/>
                  <a:gd name="T10" fmla="*/ 18 w 50"/>
                  <a:gd name="T11" fmla="*/ 39 h 40"/>
                  <a:gd name="T12" fmla="*/ 49 w 50"/>
                  <a:gd name="T13" fmla="*/ 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40">
                    <a:moveTo>
                      <a:pt x="49" y="8"/>
                    </a:moveTo>
                    <a:lnTo>
                      <a:pt x="31" y="0"/>
                    </a:lnTo>
                    <a:lnTo>
                      <a:pt x="10" y="6"/>
                    </a:lnTo>
                    <a:lnTo>
                      <a:pt x="0" y="20"/>
                    </a:lnTo>
                    <a:lnTo>
                      <a:pt x="4" y="33"/>
                    </a:lnTo>
                    <a:lnTo>
                      <a:pt x="18" y="39"/>
                    </a:lnTo>
                    <a:lnTo>
                      <a:pt x="49" y="8"/>
                    </a:lnTo>
                  </a:path>
                </a:pathLst>
              </a:custGeom>
              <a:gradFill rotWithShape="0">
                <a:gsLst>
                  <a:gs pos="0">
                    <a:srgbClr val="1E569C"/>
                  </a:gs>
                  <a:gs pos="100000">
                    <a:srgbClr val="1E569C">
                      <a:gamma/>
                      <a:tint val="30196"/>
                      <a:invGamma/>
                    </a:srgbClr>
                  </a:gs>
                </a:gsLst>
                <a:lin ang="2700000" scaled="1"/>
              </a:gradFill>
              <a:ln w="12700" cap="rnd" cmpd="sng">
                <a:solidFill>
                  <a:srgbClr val="1E569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</p:grpSp>
        <p:sp>
          <p:nvSpPr>
            <p:cNvPr id="43112" name="Freeform 104"/>
            <p:cNvSpPr>
              <a:spLocks/>
            </p:cNvSpPr>
            <p:nvPr/>
          </p:nvSpPr>
          <p:spPr bwMode="auto">
            <a:xfrm>
              <a:off x="3136" y="2837"/>
              <a:ext cx="19" cy="25"/>
            </a:xfrm>
            <a:custGeom>
              <a:avLst/>
              <a:gdLst>
                <a:gd name="T0" fmla="*/ 0 w 19"/>
                <a:gd name="T1" fmla="*/ 4 h 25"/>
                <a:gd name="T2" fmla="*/ 10 w 19"/>
                <a:gd name="T3" fmla="*/ 0 h 25"/>
                <a:gd name="T4" fmla="*/ 14 w 19"/>
                <a:gd name="T5" fmla="*/ 4 h 25"/>
                <a:gd name="T6" fmla="*/ 18 w 19"/>
                <a:gd name="T7" fmla="*/ 8 h 25"/>
                <a:gd name="T8" fmla="*/ 18 w 19"/>
                <a:gd name="T9" fmla="*/ 16 h 25"/>
                <a:gd name="T10" fmla="*/ 18 w 19"/>
                <a:gd name="T11" fmla="*/ 24 h 25"/>
                <a:gd name="T12" fmla="*/ 6 w 19"/>
                <a:gd name="T13" fmla="*/ 20 h 25"/>
                <a:gd name="T14" fmla="*/ 0 w 19"/>
                <a:gd name="T15" fmla="*/ 14 h 25"/>
                <a:gd name="T16" fmla="*/ 0 w 19"/>
                <a:gd name="T17" fmla="*/ 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25">
                  <a:moveTo>
                    <a:pt x="0" y="4"/>
                  </a:moveTo>
                  <a:lnTo>
                    <a:pt x="10" y="0"/>
                  </a:lnTo>
                  <a:lnTo>
                    <a:pt x="14" y="4"/>
                  </a:lnTo>
                  <a:lnTo>
                    <a:pt x="18" y="8"/>
                  </a:lnTo>
                  <a:lnTo>
                    <a:pt x="18" y="16"/>
                  </a:lnTo>
                  <a:lnTo>
                    <a:pt x="18" y="24"/>
                  </a:lnTo>
                  <a:lnTo>
                    <a:pt x="6" y="20"/>
                  </a:lnTo>
                  <a:lnTo>
                    <a:pt x="0" y="14"/>
                  </a:lnTo>
                  <a:lnTo>
                    <a:pt x="0" y="4"/>
                  </a:lnTo>
                </a:path>
              </a:pathLst>
            </a:custGeom>
            <a:gradFill rotWithShape="0">
              <a:gsLst>
                <a:gs pos="0">
                  <a:srgbClr val="1E569C"/>
                </a:gs>
                <a:gs pos="100000">
                  <a:srgbClr val="1E569C">
                    <a:gamma/>
                    <a:tint val="30196"/>
                    <a:invGamma/>
                  </a:srgbClr>
                </a:gs>
              </a:gsLst>
              <a:lin ang="2700000" scaled="1"/>
            </a:gradFill>
            <a:ln w="12700" cap="rnd" cmpd="sng">
              <a:solidFill>
                <a:srgbClr val="1E569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0000FF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502</Words>
  <Application>Microsoft Office PowerPoint</Application>
  <PresentationFormat>Affichage à l'écran (4:3)</PresentationFormat>
  <Paragraphs>238</Paragraphs>
  <Slides>25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26" baseType="lpstr">
      <vt:lpstr>Modèle par défaut</vt:lpstr>
      <vt:lpstr>Overseas by Herport</vt:lpstr>
      <vt:lpstr>Sommaire</vt:lpstr>
      <vt:lpstr> </vt:lpstr>
      <vt:lpstr>Our offices in France </vt:lpstr>
      <vt:lpstr>Overseas Network</vt:lpstr>
      <vt:lpstr>Our organization in China</vt:lpstr>
      <vt:lpstr>Our organization in India</vt:lpstr>
      <vt:lpstr>Bangladesh</vt:lpstr>
      <vt:lpstr>Partneship in Asia</vt:lpstr>
      <vt:lpstr>Partnership in Asia</vt:lpstr>
      <vt:lpstr>Our strenghts</vt:lpstr>
      <vt:lpstr>Our Know-how</vt:lpstr>
      <vt:lpstr>  </vt:lpstr>
      <vt:lpstr> Airfreight </vt:lpstr>
      <vt:lpstr> Seafreight </vt:lpstr>
      <vt:lpstr>TRACKING  </vt:lpstr>
      <vt:lpstr> Custom Clearance </vt:lpstr>
      <vt:lpstr>Our values      1/2</vt:lpstr>
      <vt:lpstr>Our Values     2/2 </vt:lpstr>
      <vt:lpstr>Our Paris Cdg Airport office 1/2</vt:lpstr>
      <vt:lpstr>Our Paris Cdg airport office 2/2</vt:lpstr>
      <vt:lpstr>Our main references</vt:lpstr>
      <vt:lpstr>Offices-France</vt:lpstr>
      <vt:lpstr>Présentation PowerPoint</vt:lpstr>
      <vt:lpstr>Présentation PowerPoint</vt:lpstr>
    </vt:vector>
  </TitlesOfParts>
  <Company>Herport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F.fellous</dc:creator>
  <cp:lastModifiedBy>Marc Landreau</cp:lastModifiedBy>
  <cp:revision>65</cp:revision>
  <cp:lastPrinted>2012-12-27T14:07:55Z</cp:lastPrinted>
  <dcterms:created xsi:type="dcterms:W3CDTF">2010-11-16T09:53:53Z</dcterms:created>
  <dcterms:modified xsi:type="dcterms:W3CDTF">2014-03-11T12:48:16Z</dcterms:modified>
</cp:coreProperties>
</file>