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6"/>
  </p:notesMasterIdLst>
  <p:sldIdLst>
    <p:sldId id="259" r:id="rId2"/>
    <p:sldId id="256" r:id="rId3"/>
    <p:sldId id="258" r:id="rId4"/>
    <p:sldId id="257" r:id="rId5"/>
  </p:sldIdLst>
  <p:sldSz cx="6858000" cy="9144000" type="screen4x3"/>
  <p:notesSz cx="6858000" cy="9144000"/>
  <p:embeddedFontLst>
    <p:embeddedFont>
      <p:font typeface="Calibri" panose="020F0502020204030204" pitchFamily="34" charset="0"/>
      <p:regular r:id="rId7"/>
      <p:bold r:id="rId8"/>
      <p:italic r:id="rId9"/>
      <p:boldItalic r:id="rId10"/>
    </p:embeddedFont>
    <p:embeddedFont>
      <p:font typeface="Lora" pitchFamily="2" charset="77"/>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D6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66"/>
    <p:restoredTop sz="94694"/>
  </p:normalViewPr>
  <p:slideViewPr>
    <p:cSldViewPr snapToGrid="0" snapToObjects="1">
      <p:cViewPr varScale="1">
        <p:scale>
          <a:sx n="91" d="100"/>
          <a:sy n="91" d="100"/>
        </p:scale>
        <p:origin x="38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82" name="Shape 82"/>
          <p:cNvSpPr>
            <a:spLocks noGrp="1" noRot="1" noChangeAspect="1"/>
          </p:cNvSpPr>
          <p:nvPr>
            <p:ph type="sldImg" idx="2"/>
          </p:nvPr>
        </p:nvSpPr>
        <p:spPr>
          <a:xfrm>
            <a:off x="2143125" y="685800"/>
            <a:ext cx="257175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9101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82" name="Shape 82"/>
          <p:cNvSpPr>
            <a:spLocks noGrp="1" noRot="1" noChangeAspect="1"/>
          </p:cNvSpPr>
          <p:nvPr>
            <p:ph type="sldImg" idx="2"/>
          </p:nvPr>
        </p:nvSpPr>
        <p:spPr>
          <a:xfrm>
            <a:off x="2143125" y="685800"/>
            <a:ext cx="257175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7" name="Shape 157"/>
          <p:cNvSpPr>
            <a:spLocks noGrp="1" noRot="1" noChangeAspect="1"/>
          </p:cNvSpPr>
          <p:nvPr>
            <p:ph type="sldImg" idx="2"/>
          </p:nvPr>
        </p:nvSpPr>
        <p:spPr>
          <a:xfrm>
            <a:off x="2143125" y="685800"/>
            <a:ext cx="257175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19" name="Shape 119"/>
          <p:cNvSpPr>
            <a:spLocks noGrp="1" noRot="1" noChangeAspect="1"/>
          </p:cNvSpPr>
          <p:nvPr>
            <p:ph type="sldImg" idx="2"/>
          </p:nvPr>
        </p:nvSpPr>
        <p:spPr>
          <a:xfrm>
            <a:off x="2143125" y="685800"/>
            <a:ext cx="257175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514350" y="1496484"/>
            <a:ext cx="5829300" cy="3183467"/>
          </a:xfrm>
          <a:prstGeom prst="rect">
            <a:avLst/>
          </a:prstGeom>
          <a:noFill/>
          <a:ln>
            <a:noFill/>
          </a:ln>
        </p:spPr>
        <p:txBody>
          <a:bodyPr spcFirstLastPara="1" wrap="square" lIns="91425" tIns="91425" rIns="91425" bIns="91425" anchor="b" anchorCtr="0"/>
          <a:lstStyle>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Shape 13"/>
          <p:cNvSpPr txBox="1">
            <a:spLocks noGrp="1"/>
          </p:cNvSpPr>
          <p:nvPr>
            <p:ph type="subTitle" idx="1"/>
          </p:nvPr>
        </p:nvSpPr>
        <p:spPr>
          <a:xfrm>
            <a:off x="857250" y="4802717"/>
            <a:ext cx="5143500" cy="2207683"/>
          </a:xfrm>
          <a:prstGeom prst="rect">
            <a:avLst/>
          </a:prstGeom>
          <a:noFill/>
          <a:ln>
            <a:noFill/>
          </a:ln>
        </p:spPr>
        <p:txBody>
          <a:bodyPr spcFirstLastPara="1" wrap="square" lIns="91425" tIns="91425" rIns="91425" bIns="91425" anchor="t" anchorCtr="0"/>
          <a:lstStyle>
            <a:lvl1pPr marR="0" lvl="0" algn="ctr" rtl="0">
              <a:lnSpc>
                <a:spcPct val="90000"/>
              </a:lnSpc>
              <a:spcBef>
                <a:spcPts val="75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1pPr>
            <a:lvl2pPr marR="0" lvl="1" algn="ctr"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2pPr>
            <a:lvl3pPr marR="0" lvl="2" algn="ctr" rtl="0">
              <a:lnSpc>
                <a:spcPct val="90000"/>
              </a:lnSpc>
              <a:spcBef>
                <a:spcPts val="375"/>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3pPr>
            <a:lvl4pPr marR="0" lvl="3"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R="0" lvl="4"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R="0" lvl="5"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Shape 15"/>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Shape 16"/>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67916" y="2279653"/>
            <a:ext cx="5915025" cy="3803649"/>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Shape 25"/>
          <p:cNvSpPr txBox="1">
            <a:spLocks noGrp="1"/>
          </p:cNvSpPr>
          <p:nvPr>
            <p:ph type="body" idx="1"/>
          </p:nvPr>
        </p:nvSpPr>
        <p:spPr>
          <a:xfrm>
            <a:off x="467916" y="6119286"/>
            <a:ext cx="5915025" cy="2000249"/>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75"/>
              </a:spcBef>
              <a:spcAft>
                <a:spcPts val="0"/>
              </a:spcAft>
              <a:buClr>
                <a:srgbClr val="888888"/>
              </a:buClr>
              <a:buSzPts val="1500"/>
              <a:buFont typeface="Arial"/>
              <a:buNone/>
              <a:defRPr sz="15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375"/>
              </a:spcBef>
              <a:spcAft>
                <a:spcPts val="0"/>
              </a:spcAft>
              <a:buClr>
                <a:srgbClr val="888888"/>
              </a:buClr>
              <a:buSzPts val="1350"/>
              <a:buFont typeface="Arial"/>
              <a:buNone/>
              <a:defRPr sz="135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375"/>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375"/>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375"/>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375"/>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375"/>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375"/>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26" name="Shape 26"/>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71488" y="486836"/>
            <a:ext cx="5915025" cy="1767417"/>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 name="Shape 31"/>
          <p:cNvSpPr txBox="1">
            <a:spLocks noGrp="1"/>
          </p:cNvSpPr>
          <p:nvPr>
            <p:ph type="body" idx="1"/>
          </p:nvPr>
        </p:nvSpPr>
        <p:spPr>
          <a:xfrm>
            <a:off x="471488" y="2434167"/>
            <a:ext cx="2914650" cy="5801784"/>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2"/>
          </p:nvPr>
        </p:nvSpPr>
        <p:spPr>
          <a:xfrm>
            <a:off x="3471863" y="2434167"/>
            <a:ext cx="2914650" cy="5801784"/>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72381" y="486836"/>
            <a:ext cx="5915025" cy="1767417"/>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 name="Shape 38"/>
          <p:cNvSpPr txBox="1">
            <a:spLocks noGrp="1"/>
          </p:cNvSpPr>
          <p:nvPr>
            <p:ph type="body" idx="1"/>
          </p:nvPr>
        </p:nvSpPr>
        <p:spPr>
          <a:xfrm>
            <a:off x="472381" y="2241551"/>
            <a:ext cx="2901255" cy="1098549"/>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75"/>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375"/>
              </a:spcBef>
              <a:spcAft>
                <a:spcPts val="0"/>
              </a:spcAft>
              <a:buClr>
                <a:schemeClr val="dk1"/>
              </a:buClr>
              <a:buSzPts val="1350"/>
              <a:buFont typeface="Arial"/>
              <a:buNone/>
              <a:defRPr sz="135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2"/>
          </p:nvPr>
        </p:nvSpPr>
        <p:spPr>
          <a:xfrm>
            <a:off x="472381" y="3340100"/>
            <a:ext cx="2901255" cy="4912784"/>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3"/>
          </p:nvPr>
        </p:nvSpPr>
        <p:spPr>
          <a:xfrm>
            <a:off x="3471863" y="2241551"/>
            <a:ext cx="2915543" cy="1098549"/>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75"/>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375"/>
              </a:spcBef>
              <a:spcAft>
                <a:spcPts val="0"/>
              </a:spcAft>
              <a:buClr>
                <a:schemeClr val="dk1"/>
              </a:buClr>
              <a:buSzPts val="1350"/>
              <a:buFont typeface="Arial"/>
              <a:buNone/>
              <a:defRPr sz="135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body" idx="4"/>
          </p:nvPr>
        </p:nvSpPr>
        <p:spPr>
          <a:xfrm>
            <a:off x="3471863" y="3340100"/>
            <a:ext cx="2915543" cy="4912784"/>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71488" y="486836"/>
            <a:ext cx="5915025" cy="1767417"/>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Shape 47"/>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Shape 51"/>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472381" y="609600"/>
            <a:ext cx="2211884" cy="2133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 name="Shape 56"/>
          <p:cNvSpPr txBox="1">
            <a:spLocks noGrp="1"/>
          </p:cNvSpPr>
          <p:nvPr>
            <p:ph type="body" idx="1"/>
          </p:nvPr>
        </p:nvSpPr>
        <p:spPr>
          <a:xfrm>
            <a:off x="2915543" y="1316569"/>
            <a:ext cx="3471863" cy="6498167"/>
          </a:xfrm>
          <a:prstGeom prst="rect">
            <a:avLst/>
          </a:prstGeom>
          <a:noFill/>
          <a:ln>
            <a:noFill/>
          </a:ln>
        </p:spPr>
        <p:txBody>
          <a:bodyPr spcFirstLastPara="1" wrap="square" lIns="91425" tIns="91425" rIns="91425" bIns="91425" anchor="t" anchorCtr="0"/>
          <a:lstStyle>
            <a:lvl1pPr marL="457200" marR="0" lvl="0" indent="-381000" algn="l" rtl="0">
              <a:lnSpc>
                <a:spcPct val="90000"/>
              </a:lnSpc>
              <a:spcBef>
                <a:spcPts val="75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375"/>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472381" y="2743200"/>
            <a:ext cx="2211884" cy="5082117"/>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75"/>
              </a:spcBef>
              <a:spcAft>
                <a:spcPts val="0"/>
              </a:spcAft>
              <a:buClr>
                <a:schemeClr val="dk1"/>
              </a:buClr>
              <a:buSzPts val="1050"/>
              <a:buFont typeface="Arial"/>
              <a:buNone/>
              <a:defRPr sz="10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375"/>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72381" y="609600"/>
            <a:ext cx="2211884" cy="2133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Shape 63"/>
          <p:cNvSpPr>
            <a:spLocks noGrp="1"/>
          </p:cNvSpPr>
          <p:nvPr>
            <p:ph type="pic" idx="2"/>
          </p:nvPr>
        </p:nvSpPr>
        <p:spPr>
          <a:xfrm>
            <a:off x="2915543" y="1316569"/>
            <a:ext cx="3471863" cy="6498167"/>
          </a:xfrm>
          <a:prstGeom prst="rect">
            <a:avLst/>
          </a:prstGeom>
          <a:noFill/>
          <a:ln>
            <a:noFill/>
          </a:ln>
        </p:spPr>
        <p:txBody>
          <a:bodyPr spcFirstLastPara="1" wrap="square" lIns="91425" tIns="91425" rIns="91425" bIns="91425" anchor="t" anchorCtr="0"/>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472381" y="2743200"/>
            <a:ext cx="2211884" cy="5082117"/>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375"/>
              </a:spcBef>
              <a:spcAft>
                <a:spcPts val="0"/>
              </a:spcAft>
              <a:buClr>
                <a:schemeClr val="dk1"/>
              </a:buClr>
              <a:buSzPts val="1050"/>
              <a:buFont typeface="Arial"/>
              <a:buNone/>
              <a:defRPr sz="10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375"/>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375"/>
              </a:spcBef>
              <a:spcAft>
                <a:spcPts val="0"/>
              </a:spcAft>
              <a:buClr>
                <a:schemeClr val="dk1"/>
              </a:buClr>
              <a:buSzPts val="75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471488" y="486836"/>
            <a:ext cx="5915025" cy="1767417"/>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Shape 70"/>
          <p:cNvSpPr txBox="1">
            <a:spLocks noGrp="1"/>
          </p:cNvSpPr>
          <p:nvPr>
            <p:ph type="body" idx="1"/>
          </p:nvPr>
        </p:nvSpPr>
        <p:spPr>
          <a:xfrm rot="5400000">
            <a:off x="528108" y="2377546"/>
            <a:ext cx="5801784" cy="5915025"/>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1772576" y="3622015"/>
            <a:ext cx="7749117" cy="1478756"/>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 name="Shape 76"/>
          <p:cNvSpPr txBox="1">
            <a:spLocks noGrp="1"/>
          </p:cNvSpPr>
          <p:nvPr>
            <p:ph type="body" idx="1"/>
          </p:nvPr>
        </p:nvSpPr>
        <p:spPr>
          <a:xfrm rot="5400000">
            <a:off x="-1227799" y="2186121"/>
            <a:ext cx="7749117" cy="4350544"/>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71488" y="486836"/>
            <a:ext cx="5915025" cy="1767417"/>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Shape 7"/>
          <p:cNvSpPr txBox="1">
            <a:spLocks noGrp="1"/>
          </p:cNvSpPr>
          <p:nvPr>
            <p:ph type="body" idx="1"/>
          </p:nvPr>
        </p:nvSpPr>
        <p:spPr>
          <a:xfrm>
            <a:off x="471488" y="2434167"/>
            <a:ext cx="5915025" cy="5801784"/>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471488" y="8475136"/>
            <a:ext cx="1543050" cy="486833"/>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ftr" idx="11"/>
          </p:nvPr>
        </p:nvSpPr>
        <p:spPr>
          <a:xfrm>
            <a:off x="2271713" y="8475136"/>
            <a:ext cx="2314575" cy="486833"/>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sldNum" idx="12"/>
          </p:nvPr>
        </p:nvSpPr>
        <p:spPr>
          <a:xfrm>
            <a:off x="4843463" y="8475136"/>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g"/><Relationship Id="rId3" Type="http://schemas.openxmlformats.org/officeDocument/2006/relationships/image" Target="../media/image2.jpg"/><Relationship Id="rId7" Type="http://schemas.openxmlformats.org/officeDocument/2006/relationships/image" Target="../media/image5.jpeg"/><Relationship Id="rId12" Type="http://schemas.openxmlformats.org/officeDocument/2006/relationships/image" Target="../media/image10.jpg"/><Relationship Id="rId17" Type="http://schemas.microsoft.com/office/2007/relationships/hdphoto" Target="../media/hdphoto1.wdp"/><Relationship Id="rId2" Type="http://schemas.openxmlformats.org/officeDocument/2006/relationships/notesSlide" Target="../notesSlides/notesSlide2.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tiff"/><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1.jpeg"/><Relationship Id="rId9" Type="http://schemas.openxmlformats.org/officeDocument/2006/relationships/image" Target="../media/image7.jpe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jpg"/><Relationship Id="rId7" Type="http://schemas.openxmlformats.org/officeDocument/2006/relationships/image" Target="../media/image19.jpg"/><Relationship Id="rId12" Type="http://schemas.openxmlformats.org/officeDocument/2006/relationships/image" Target="../media/image24.jpg"/><Relationship Id="rId17" Type="http://schemas.openxmlformats.org/officeDocument/2006/relationships/image" Target="../media/image29.jpg"/><Relationship Id="rId2" Type="http://schemas.openxmlformats.org/officeDocument/2006/relationships/notesSlide" Target="../notesSlides/notesSlide3.xml"/><Relationship Id="rId16" Type="http://schemas.openxmlformats.org/officeDocument/2006/relationships/image" Target="../media/image28.jp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jpg"/><Relationship Id="rId15" Type="http://schemas.openxmlformats.org/officeDocument/2006/relationships/image" Target="../media/image27.jpg"/><Relationship Id="rId10" Type="http://schemas.openxmlformats.org/officeDocument/2006/relationships/image" Target="../media/image22.jp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4.tiff"/><Relationship Id="rId11" Type="http://schemas.openxmlformats.org/officeDocument/2006/relationships/image" Target="../media/image39.png"/><Relationship Id="rId5" Type="http://schemas.openxmlformats.org/officeDocument/2006/relationships/image" Target="../media/image33.tiff"/><Relationship Id="rId15" Type="http://schemas.openxmlformats.org/officeDocument/2006/relationships/image" Target="../media/image43.png"/><Relationship Id="rId10" Type="http://schemas.openxmlformats.org/officeDocument/2006/relationships/image" Target="../media/image38.jpeg"/><Relationship Id="rId4" Type="http://schemas.openxmlformats.org/officeDocument/2006/relationships/image" Target="../media/image32.tiff"/><Relationship Id="rId9" Type="http://schemas.openxmlformats.org/officeDocument/2006/relationships/image" Target="../media/image37.jpg"/><Relationship Id="rId1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6" name="Picture 5" descr="A picture containing clipart&#10;&#10;Description automatically generated">
            <a:extLst>
              <a:ext uri="{FF2B5EF4-FFF2-40B4-BE49-F238E27FC236}">
                <a16:creationId xmlns:a16="http://schemas.microsoft.com/office/drawing/2014/main" id="{3837E963-F93E-9647-A9ED-B32E80B49450}"/>
              </a:ext>
            </a:extLst>
          </p:cNvPr>
          <p:cNvPicPr>
            <a:picLocks noChangeAspect="1"/>
          </p:cNvPicPr>
          <p:nvPr/>
        </p:nvPicPr>
        <p:blipFill>
          <a:blip r:embed="rId3"/>
          <a:stretch>
            <a:fillRect/>
          </a:stretch>
        </p:blipFill>
        <p:spPr>
          <a:xfrm>
            <a:off x="1495820" y="4109334"/>
            <a:ext cx="3866360" cy="925333"/>
          </a:xfrm>
          <a:prstGeom prst="rect">
            <a:avLst/>
          </a:prstGeom>
        </p:spPr>
      </p:pic>
      <p:sp>
        <p:nvSpPr>
          <p:cNvPr id="2" name="Rectangle 1">
            <a:extLst>
              <a:ext uri="{FF2B5EF4-FFF2-40B4-BE49-F238E27FC236}">
                <a16:creationId xmlns:a16="http://schemas.microsoft.com/office/drawing/2014/main" id="{C4973501-723E-B44D-B731-5894B46B769E}"/>
              </a:ext>
            </a:extLst>
          </p:cNvPr>
          <p:cNvSpPr/>
          <p:nvPr/>
        </p:nvSpPr>
        <p:spPr>
          <a:xfrm>
            <a:off x="839990" y="8599819"/>
            <a:ext cx="5178021" cy="307777"/>
          </a:xfrm>
          <a:prstGeom prst="rect">
            <a:avLst/>
          </a:prstGeom>
        </p:spPr>
        <p:txBody>
          <a:bodyPr wrap="none">
            <a:spAutoFit/>
          </a:bodyPr>
          <a:lstStyle/>
          <a:p>
            <a:pPr algn="ctr"/>
            <a:r>
              <a:rPr lang="en-US" dirty="0" err="1">
                <a:solidFill>
                  <a:schemeClr val="dk1"/>
                </a:solidFill>
                <a:latin typeface="Calibri"/>
                <a:cs typeface="Calibri"/>
                <a:sym typeface="Calibri"/>
              </a:rPr>
              <a:t>www.candesic.com</a:t>
            </a:r>
            <a:r>
              <a:rPr lang="en-US" dirty="0">
                <a:solidFill>
                  <a:schemeClr val="dk1"/>
                </a:solidFill>
                <a:latin typeface="Calibri"/>
                <a:cs typeface="Calibri"/>
                <a:sym typeface="Calibri"/>
              </a:rPr>
              <a:t> ∣ </a:t>
            </a:r>
            <a:r>
              <a:rPr lang="en-US" dirty="0"/>
              <a:t>+44(0) 20 7096 7684 </a:t>
            </a:r>
            <a:r>
              <a:rPr lang="en-US" dirty="0">
                <a:solidFill>
                  <a:schemeClr val="dk1"/>
                </a:solidFill>
                <a:latin typeface="Calibri"/>
                <a:cs typeface="Calibri"/>
                <a:sym typeface="Calibri"/>
              </a:rPr>
              <a:t>∣ </a:t>
            </a:r>
            <a:r>
              <a:rPr lang="en-US" dirty="0" err="1">
                <a:solidFill>
                  <a:schemeClr val="dk1"/>
                </a:solidFill>
                <a:latin typeface="Calibri"/>
                <a:cs typeface="Calibri"/>
                <a:sym typeface="Calibri"/>
              </a:rPr>
              <a:t>jtaylor@candesic.com</a:t>
            </a:r>
            <a:endParaRPr lang="en-US" dirty="0"/>
          </a:p>
        </p:txBody>
      </p:sp>
      <p:cxnSp>
        <p:nvCxnSpPr>
          <p:cNvPr id="53" name="Shape 106">
            <a:extLst>
              <a:ext uri="{FF2B5EF4-FFF2-40B4-BE49-F238E27FC236}">
                <a16:creationId xmlns:a16="http://schemas.microsoft.com/office/drawing/2014/main" id="{79F5529E-D91F-E243-AEAD-3E532AF9D6D0}"/>
              </a:ext>
            </a:extLst>
          </p:cNvPr>
          <p:cNvCxnSpPr>
            <a:cxnSpLocks/>
          </p:cNvCxnSpPr>
          <p:nvPr/>
        </p:nvCxnSpPr>
        <p:spPr>
          <a:xfrm>
            <a:off x="975732" y="8559912"/>
            <a:ext cx="4912112" cy="0"/>
          </a:xfrm>
          <a:prstGeom prst="straightConnector1">
            <a:avLst/>
          </a:prstGeom>
          <a:noFill/>
          <a:ln w="12700"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2678896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p:nvPr/>
        </p:nvSpPr>
        <p:spPr>
          <a:xfrm>
            <a:off x="0" y="1474055"/>
            <a:ext cx="2952900" cy="3665858"/>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7" name="Shape 87"/>
          <p:cNvSpPr txBox="1"/>
          <p:nvPr/>
        </p:nvSpPr>
        <p:spPr>
          <a:xfrm>
            <a:off x="85845" y="1513282"/>
            <a:ext cx="2789100" cy="3568152"/>
          </a:xfrm>
          <a:prstGeom prst="rect">
            <a:avLst/>
          </a:prstGeom>
          <a:noFill/>
          <a:ln>
            <a:noFill/>
          </a:ln>
        </p:spPr>
        <p:txBody>
          <a:bodyPr spcFirstLastPara="1" wrap="square" lIns="91425" tIns="45700" rIns="91425" bIns="45700" anchor="t" anchorCtr="0">
            <a:noAutofit/>
          </a:bodyPr>
          <a:lstStyle/>
          <a:p>
            <a:pPr lvl="0"/>
            <a:r>
              <a:rPr lang="en-GB" sz="1000" b="1" dirty="0">
                <a:latin typeface="Calibri" panose="020F0502020204030204" pitchFamily="34" charset="0"/>
                <a:cs typeface="Calibri" panose="020F0502020204030204" pitchFamily="34" charset="0"/>
              </a:rPr>
              <a:t>Candesic</a:t>
            </a:r>
            <a:r>
              <a:rPr lang="en-GB" sz="1000" dirty="0">
                <a:latin typeface="Calibri" panose="020F0502020204030204" pitchFamily="34" charset="0"/>
                <a:cs typeface="Calibri" panose="020F0502020204030204" pitchFamily="34" charset="0"/>
              </a:rPr>
              <a:t> </a:t>
            </a:r>
            <a:r>
              <a:rPr lang="en-GB" sz="1000" b="1" dirty="0">
                <a:latin typeface="Calibri" panose="020F0502020204030204" pitchFamily="34" charset="0"/>
                <a:cs typeface="Calibri" panose="020F0502020204030204" pitchFamily="34" charset="0"/>
              </a:rPr>
              <a:t>leads industry thinking </a:t>
            </a:r>
            <a:r>
              <a:rPr lang="en-GB" sz="1000" dirty="0">
                <a:latin typeface="Calibri" panose="020F0502020204030204" pitchFamily="34" charset="0"/>
                <a:cs typeface="Calibri" panose="020F0502020204030204" pitchFamily="34" charset="0"/>
              </a:rPr>
              <a:t>and brings unrivalled expertise to client issues. Our healthcare and life sciences practice is the leading provider of commercial due diligence for private equity transactions and business growth strategy.</a:t>
            </a:r>
          </a:p>
          <a:p>
            <a:pPr lvl="0"/>
            <a:endParaRPr lang="en-GB" sz="1000" dirty="0">
              <a:latin typeface="Calibri" panose="020F0502020204030204" pitchFamily="34" charset="0"/>
              <a:cs typeface="Calibri" panose="020F0502020204030204" pitchFamily="34" charset="0"/>
            </a:endParaRPr>
          </a:p>
          <a:p>
            <a:pPr lvl="0"/>
            <a:endParaRPr lang="en-GB" sz="1000" dirty="0">
              <a:latin typeface="Calibri" panose="020F0502020204030204" pitchFamily="34" charset="0"/>
              <a:cs typeface="Calibri" panose="020F0502020204030204" pitchFamily="34" charset="0"/>
            </a:endParaRPr>
          </a:p>
          <a:p>
            <a:pPr lvl="0"/>
            <a:endParaRPr lang="en-GB" sz="1000" dirty="0">
              <a:latin typeface="Calibri" panose="020F0502020204030204" pitchFamily="34" charset="0"/>
              <a:cs typeface="Calibri" panose="020F0502020204030204" pitchFamily="34" charset="0"/>
            </a:endParaRPr>
          </a:p>
          <a:p>
            <a:pPr lvl="0"/>
            <a:endParaRPr lang="en-GB" sz="1000" dirty="0">
              <a:latin typeface="Calibri" panose="020F0502020204030204" pitchFamily="34" charset="0"/>
              <a:cs typeface="Calibri" panose="020F0502020204030204" pitchFamily="34" charset="0"/>
            </a:endParaRPr>
          </a:p>
          <a:p>
            <a:pPr lvl="0"/>
            <a:endParaRPr lang="en-GB" sz="1000" dirty="0">
              <a:latin typeface="Calibri" panose="020F0502020204030204" pitchFamily="34" charset="0"/>
              <a:cs typeface="Calibri" panose="020F0502020204030204" pitchFamily="34" charset="0"/>
            </a:endParaRPr>
          </a:p>
          <a:p>
            <a:pPr lvl="0"/>
            <a:endParaRPr lang="en-GB" sz="1000" dirty="0">
              <a:latin typeface="Calibri" panose="020F0502020204030204" pitchFamily="34" charset="0"/>
              <a:cs typeface="Calibri" panose="020F0502020204030204" pitchFamily="34" charset="0"/>
            </a:endParaRPr>
          </a:p>
          <a:p>
            <a:pPr lvl="0"/>
            <a:r>
              <a:rPr lang="en-GB" sz="1000" dirty="0">
                <a:latin typeface="Calibri" panose="020F0502020204030204" pitchFamily="34" charset="0"/>
                <a:cs typeface="Calibri" panose="020F0502020204030204" pitchFamily="34" charset="0"/>
              </a:rPr>
              <a:t>Our team is composed of </a:t>
            </a:r>
            <a:r>
              <a:rPr lang="en-GB" sz="1000" b="1" dirty="0">
                <a:latin typeface="Calibri" panose="020F0502020204030204" pitchFamily="34" charset="0"/>
                <a:cs typeface="Calibri" panose="020F0502020204030204" pitchFamily="34" charset="0"/>
              </a:rPr>
              <a:t>medical doctors and life science academics</a:t>
            </a:r>
            <a:r>
              <a:rPr lang="en-GB" sz="1000" dirty="0">
                <a:latin typeface="Calibri" panose="020F0502020204030204" pitchFamily="34" charset="0"/>
                <a:cs typeface="Calibri" panose="020F0502020204030204" pitchFamily="34" charset="0"/>
              </a:rPr>
              <a:t> with business experience. For more than 17 years clients have retained confidence in our advice, analysis, access and deep expertise.</a:t>
            </a:r>
          </a:p>
          <a:p>
            <a:pPr lvl="0"/>
            <a:endParaRPr lang="en-GB" sz="1000" dirty="0">
              <a:latin typeface="Calibri" panose="020F0502020204030204" pitchFamily="34" charset="0"/>
              <a:cs typeface="Calibri" panose="020F0502020204030204" pitchFamily="34" charset="0"/>
            </a:endParaRPr>
          </a:p>
          <a:p>
            <a:r>
              <a:rPr lang="en-GB" sz="1000" dirty="0">
                <a:latin typeface="Calibri" panose="020F0502020204030204" pitchFamily="34" charset="0"/>
                <a:cs typeface="Calibri" panose="020F0502020204030204" pitchFamily="34" charset="0"/>
              </a:rPr>
              <a:t>We help businesses grow and support their decisions in which services to offer and in which geographies, to benchmark performance, streamline operations, reorganise management, and re-invent how they deliver </a:t>
            </a:r>
            <a:r>
              <a:rPr lang="en-GB" sz="1000" b="1" dirty="0">
                <a:latin typeface="Calibri" panose="020F0502020204030204" pitchFamily="34" charset="0"/>
                <a:cs typeface="Calibri" panose="020F0502020204030204" pitchFamily="34" charset="0"/>
              </a:rPr>
              <a:t>value to the marketplace</a:t>
            </a:r>
            <a:r>
              <a:rPr lang="en-GB" sz="1000" dirty="0">
                <a:latin typeface="Calibri" panose="020F0502020204030204" pitchFamily="34" charset="0"/>
                <a:cs typeface="Calibri" panose="020F0502020204030204" pitchFamily="34" charset="0"/>
              </a:rPr>
              <a:t>.</a:t>
            </a:r>
          </a:p>
          <a:p>
            <a:endParaRPr lang="en-GB" sz="1000" dirty="0">
              <a:latin typeface="Calibri" panose="020F0502020204030204" pitchFamily="34" charset="0"/>
              <a:cs typeface="Calibri" panose="020F0502020204030204" pitchFamily="34" charset="0"/>
            </a:endParaRPr>
          </a:p>
          <a:p>
            <a:pPr lvl="0"/>
            <a:endParaRPr sz="800" dirty="0">
              <a:latin typeface="Calibri" panose="020F0502020204030204" pitchFamily="34" charset="0"/>
              <a:cs typeface="Calibri" panose="020F0502020204030204" pitchFamily="34" charset="0"/>
            </a:endParaRPr>
          </a:p>
        </p:txBody>
      </p:sp>
      <p:sp>
        <p:nvSpPr>
          <p:cNvPr id="105" name="Shape 105"/>
          <p:cNvSpPr txBox="1"/>
          <p:nvPr/>
        </p:nvSpPr>
        <p:spPr>
          <a:xfrm>
            <a:off x="142875" y="5186313"/>
            <a:ext cx="6571288"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dirty="0">
                <a:solidFill>
                  <a:schemeClr val="dk1"/>
                </a:solidFill>
                <a:latin typeface="Lora"/>
                <a:ea typeface="Lora"/>
                <a:cs typeface="Lora"/>
                <a:sym typeface="Lora"/>
              </a:rPr>
              <a:t>OUR COMMITMENT TO HEALTHCARE AND LIFE SCIENCES IN THE NORTH WEST</a:t>
            </a:r>
            <a:endParaRPr sz="1200" dirty="0">
              <a:latin typeface="Lora"/>
              <a:ea typeface="Lora"/>
              <a:cs typeface="Lora"/>
              <a:sym typeface="Lora"/>
            </a:endParaRPr>
          </a:p>
        </p:txBody>
      </p:sp>
      <p:cxnSp>
        <p:nvCxnSpPr>
          <p:cNvPr id="106" name="Shape 106"/>
          <p:cNvCxnSpPr/>
          <p:nvPr/>
        </p:nvCxnSpPr>
        <p:spPr>
          <a:xfrm>
            <a:off x="142875" y="5476600"/>
            <a:ext cx="6491400" cy="0"/>
          </a:xfrm>
          <a:prstGeom prst="straightConnector1">
            <a:avLst/>
          </a:prstGeom>
          <a:noFill/>
          <a:ln w="12700" cap="flat" cmpd="sng">
            <a:solidFill>
              <a:schemeClr val="accent1"/>
            </a:solidFill>
            <a:prstDash val="solid"/>
            <a:miter lim="800000"/>
            <a:headEnd type="none" w="sm" len="sm"/>
            <a:tailEnd type="none" w="sm" len="sm"/>
          </a:ln>
        </p:spPr>
      </p:cxnSp>
      <p:sp>
        <p:nvSpPr>
          <p:cNvPr id="108" name="Shape 108"/>
          <p:cNvSpPr txBox="1"/>
          <p:nvPr/>
        </p:nvSpPr>
        <p:spPr>
          <a:xfrm>
            <a:off x="96075" y="5505500"/>
            <a:ext cx="2952900" cy="2692937"/>
          </a:xfrm>
          <a:prstGeom prst="rect">
            <a:avLst/>
          </a:prstGeom>
          <a:noFill/>
          <a:ln>
            <a:noFill/>
          </a:ln>
        </p:spPr>
        <p:txBody>
          <a:bodyPr spcFirstLastPara="1" wrap="square" lIns="91425" tIns="45700" rIns="91425" bIns="45700" anchor="t" anchorCtr="0">
            <a:noAutofit/>
          </a:bodyPr>
          <a:lstStyle/>
          <a:p>
            <a:pPr lvl="0" algn="just"/>
            <a:r>
              <a:rPr lang="en-GB" sz="1000" dirty="0">
                <a:solidFill>
                  <a:schemeClr val="dk1"/>
                </a:solidFill>
                <a:latin typeface="Calibri"/>
                <a:ea typeface="Calibri"/>
                <a:cs typeface="Calibri"/>
                <a:sym typeface="Calibri"/>
              </a:rPr>
              <a:t>Candesic has extensive experience working in the North West, both with local business and others from across the world as they grow in our region. </a:t>
            </a:r>
          </a:p>
          <a:p>
            <a:pPr lvl="0" algn="just"/>
            <a:endParaRPr lang="en-GB" sz="1000" dirty="0">
              <a:solidFill>
                <a:schemeClr val="dk1"/>
              </a:solidFill>
              <a:latin typeface="Calibri"/>
              <a:ea typeface="Calibri"/>
              <a:cs typeface="Calibri"/>
              <a:sym typeface="Calibri"/>
            </a:endParaRPr>
          </a:p>
          <a:p>
            <a:pPr lvl="0" algn="just"/>
            <a:r>
              <a:rPr lang="en-GB" sz="1000" dirty="0">
                <a:solidFill>
                  <a:schemeClr val="dk1"/>
                </a:solidFill>
                <a:latin typeface="Calibri"/>
                <a:ea typeface="Calibri"/>
                <a:cs typeface="Calibri"/>
                <a:sym typeface="Calibri"/>
              </a:rPr>
              <a:t>We also work for regional investors as they build their healthcare and life science portfolios. </a:t>
            </a:r>
          </a:p>
          <a:p>
            <a:pPr lvl="0" algn="just"/>
            <a:endParaRPr lang="en-GB" sz="1000" dirty="0">
              <a:solidFill>
                <a:schemeClr val="dk1"/>
              </a:solidFill>
              <a:latin typeface="Calibri"/>
              <a:ea typeface="Calibri"/>
              <a:cs typeface="Calibri"/>
              <a:sym typeface="Calibri"/>
            </a:endParaRPr>
          </a:p>
          <a:p>
            <a:pPr lvl="0" algn="just"/>
            <a:r>
              <a:rPr lang="en-GB" sz="1000" dirty="0">
                <a:solidFill>
                  <a:schemeClr val="dk1"/>
                </a:solidFill>
                <a:latin typeface="Calibri"/>
                <a:ea typeface="Calibri"/>
                <a:cs typeface="Calibri"/>
                <a:sym typeface="Calibri"/>
              </a:rPr>
              <a:t>Our team have been key advisors the NHS as the shape of our regional care delivery has changed. </a:t>
            </a:r>
          </a:p>
          <a:p>
            <a:pPr lvl="0" algn="just"/>
            <a:endParaRPr lang="en-GB" sz="1000" dirty="0">
              <a:solidFill>
                <a:schemeClr val="dk1"/>
              </a:solidFill>
              <a:latin typeface="Calibri"/>
              <a:ea typeface="Calibri"/>
              <a:cs typeface="Calibri"/>
              <a:sym typeface="Calibri"/>
            </a:endParaRPr>
          </a:p>
          <a:p>
            <a:pPr lvl="0" algn="just"/>
            <a:endParaRPr lang="en-GB" sz="1000" dirty="0">
              <a:solidFill>
                <a:schemeClr val="dk1"/>
              </a:solidFill>
              <a:latin typeface="Calibri"/>
              <a:ea typeface="Calibri"/>
              <a:cs typeface="Calibri"/>
              <a:sym typeface="Calibri"/>
            </a:endParaRPr>
          </a:p>
          <a:p>
            <a:pPr lvl="0" algn="just"/>
            <a:endParaRPr lang="en-GB" sz="1000" dirty="0">
              <a:solidFill>
                <a:schemeClr val="dk1"/>
              </a:solidFill>
              <a:latin typeface="Calibri"/>
              <a:ea typeface="Calibri"/>
              <a:cs typeface="Calibri"/>
              <a:sym typeface="Calibri"/>
            </a:endParaRPr>
          </a:p>
          <a:p>
            <a:pPr lvl="0" algn="just"/>
            <a:endParaRPr lang="en-GB" sz="1000" dirty="0">
              <a:solidFill>
                <a:schemeClr val="dk1"/>
              </a:solidFill>
              <a:latin typeface="Calibri"/>
              <a:ea typeface="Calibri"/>
              <a:cs typeface="Calibri"/>
              <a:sym typeface="Calibri"/>
            </a:endParaRPr>
          </a:p>
          <a:p>
            <a:pPr lvl="0" algn="just"/>
            <a:r>
              <a:rPr lang="en-GB" sz="1000" dirty="0">
                <a:solidFill>
                  <a:schemeClr val="dk1"/>
                </a:solidFill>
                <a:latin typeface="Calibri"/>
                <a:ea typeface="Calibri"/>
                <a:cs typeface="Calibri"/>
                <a:sym typeface="Calibri"/>
              </a:rPr>
              <a:t>  </a:t>
            </a:r>
            <a:endParaRPr sz="1000" dirty="0">
              <a:solidFill>
                <a:schemeClr val="dk1"/>
              </a:solidFill>
              <a:latin typeface="Calibri"/>
              <a:ea typeface="Calibri"/>
              <a:cs typeface="Calibri"/>
              <a:sym typeface="Calibri"/>
            </a:endParaRPr>
          </a:p>
        </p:txBody>
      </p:sp>
      <p:sp>
        <p:nvSpPr>
          <p:cNvPr id="109" name="Shape 109"/>
          <p:cNvSpPr/>
          <p:nvPr/>
        </p:nvSpPr>
        <p:spPr>
          <a:xfrm>
            <a:off x="3061650" y="5613525"/>
            <a:ext cx="3735900" cy="564986"/>
          </a:xfrm>
          <a:prstGeom prst="wedgeRectCallout">
            <a:avLst>
              <a:gd name="adj1" fmla="val -46845"/>
              <a:gd name="adj2" fmla="val 55922"/>
            </a:avLst>
          </a:prstGeom>
          <a:solidFill>
            <a:schemeClr val="accent1">
              <a:lumMod val="20000"/>
              <a:lumOff val="80000"/>
            </a:schemeClr>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110" name="Shape 110"/>
          <p:cNvSpPr txBox="1"/>
          <p:nvPr/>
        </p:nvSpPr>
        <p:spPr>
          <a:xfrm>
            <a:off x="3110775" y="5599799"/>
            <a:ext cx="3705900" cy="56498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800" i="1" dirty="0">
                <a:solidFill>
                  <a:schemeClr val="dk1"/>
                </a:solidFill>
                <a:latin typeface="Calibri"/>
                <a:ea typeface="Calibri"/>
                <a:cs typeface="Calibri"/>
                <a:sym typeface="Calibri"/>
              </a:rPr>
              <a:t>“This part of the country is where I grew up, where my family and friends live and is my home. I love my job – supporting the NHS, businesses and investors in the North West to improve care and develop world class life sciences.”</a:t>
            </a:r>
          </a:p>
          <a:p>
            <a:pPr marL="0" marR="0" lvl="0" indent="0" algn="r" rtl="0">
              <a:spcBef>
                <a:spcPts val="0"/>
              </a:spcBef>
              <a:spcAft>
                <a:spcPts val="0"/>
              </a:spcAft>
              <a:buNone/>
            </a:pPr>
            <a:r>
              <a:rPr lang="en-GB" sz="800" dirty="0">
                <a:solidFill>
                  <a:schemeClr val="dk1"/>
                </a:solidFill>
                <a:latin typeface="Calibri"/>
                <a:cs typeface="Calibri"/>
                <a:sym typeface="Calibri"/>
              </a:rPr>
              <a:t>- </a:t>
            </a:r>
            <a:r>
              <a:rPr lang="en-GB" sz="800" b="1" dirty="0">
                <a:solidFill>
                  <a:schemeClr val="dk1"/>
                </a:solidFill>
                <a:latin typeface="Calibri"/>
                <a:cs typeface="Calibri"/>
                <a:sym typeface="Calibri"/>
              </a:rPr>
              <a:t>Dr Joe Taylor</a:t>
            </a:r>
            <a:r>
              <a:rPr lang="en-GB" sz="800" dirty="0">
                <a:solidFill>
                  <a:schemeClr val="dk1"/>
                </a:solidFill>
                <a:latin typeface="Calibri"/>
                <a:cs typeface="Calibri"/>
                <a:sym typeface="Calibri"/>
              </a:rPr>
              <a:t>, Principal, Candesic </a:t>
            </a:r>
            <a:endParaRPr sz="800" dirty="0"/>
          </a:p>
        </p:txBody>
      </p:sp>
      <p:sp>
        <p:nvSpPr>
          <p:cNvPr id="113" name="Shape 113"/>
          <p:cNvSpPr txBox="1"/>
          <p:nvPr/>
        </p:nvSpPr>
        <p:spPr>
          <a:xfrm>
            <a:off x="197419" y="1802900"/>
            <a:ext cx="2690784" cy="3900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SzPts val="1100"/>
              <a:buNone/>
            </a:pPr>
            <a:endParaRPr dirty="0">
              <a:solidFill>
                <a:schemeClr val="dk1"/>
              </a:solidFill>
              <a:latin typeface="Calibri"/>
              <a:ea typeface="Calibri"/>
              <a:cs typeface="Calibri"/>
              <a:sym typeface="Calibri"/>
            </a:endParaRPr>
          </a:p>
        </p:txBody>
      </p:sp>
      <p:sp>
        <p:nvSpPr>
          <p:cNvPr id="38" name="Shape 85">
            <a:extLst>
              <a:ext uri="{FF2B5EF4-FFF2-40B4-BE49-F238E27FC236}">
                <a16:creationId xmlns:a16="http://schemas.microsoft.com/office/drawing/2014/main" id="{DC408DBC-192F-874D-893B-4479CF9786CA}"/>
              </a:ext>
            </a:extLst>
          </p:cNvPr>
          <p:cNvSpPr/>
          <p:nvPr/>
        </p:nvSpPr>
        <p:spPr>
          <a:xfrm>
            <a:off x="3103532" y="3129153"/>
            <a:ext cx="3500580" cy="625346"/>
          </a:xfrm>
          <a:prstGeom prst="wedgeRectCallout">
            <a:avLst>
              <a:gd name="adj1" fmla="val -46845"/>
              <a:gd name="adj2" fmla="val 55922"/>
            </a:avLst>
          </a:prstGeom>
          <a:solidFill>
            <a:srgbClr val="D5DBE5"/>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39" name="Shape 88">
            <a:extLst>
              <a:ext uri="{FF2B5EF4-FFF2-40B4-BE49-F238E27FC236}">
                <a16:creationId xmlns:a16="http://schemas.microsoft.com/office/drawing/2014/main" id="{2BBF419C-5368-2844-8E4E-197D647D9C18}"/>
              </a:ext>
            </a:extLst>
          </p:cNvPr>
          <p:cNvSpPr/>
          <p:nvPr/>
        </p:nvSpPr>
        <p:spPr>
          <a:xfrm>
            <a:off x="3138310" y="1317792"/>
            <a:ext cx="3500580" cy="625343"/>
          </a:xfrm>
          <a:prstGeom prst="wedgeRectCallout">
            <a:avLst>
              <a:gd name="adj1" fmla="val -46845"/>
              <a:gd name="adj2" fmla="val 55922"/>
            </a:avLst>
          </a:prstGeom>
          <a:solidFill>
            <a:srgbClr val="D5DBE5"/>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40" name="Shape 89">
            <a:extLst>
              <a:ext uri="{FF2B5EF4-FFF2-40B4-BE49-F238E27FC236}">
                <a16:creationId xmlns:a16="http://schemas.microsoft.com/office/drawing/2014/main" id="{C2E9CCCE-E453-D14A-ADF8-86633F1A5BF6}"/>
              </a:ext>
            </a:extLst>
          </p:cNvPr>
          <p:cNvSpPr txBox="1"/>
          <p:nvPr/>
        </p:nvSpPr>
        <p:spPr>
          <a:xfrm>
            <a:off x="3106425" y="60175"/>
            <a:ext cx="32277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dirty="0">
                <a:solidFill>
                  <a:schemeClr val="dk1"/>
                </a:solidFill>
                <a:latin typeface="Lora"/>
                <a:ea typeface="Lora"/>
                <a:cs typeface="Lora"/>
                <a:sym typeface="Lora"/>
              </a:rPr>
              <a:t>OUR TEAM AND PHILOSOPHY</a:t>
            </a:r>
            <a:endParaRPr sz="1200" dirty="0">
              <a:latin typeface="Lora"/>
              <a:ea typeface="Lora"/>
              <a:cs typeface="Lora"/>
              <a:sym typeface="Lora"/>
            </a:endParaRPr>
          </a:p>
        </p:txBody>
      </p:sp>
      <p:cxnSp>
        <p:nvCxnSpPr>
          <p:cNvPr id="41" name="Shape 90">
            <a:extLst>
              <a:ext uri="{FF2B5EF4-FFF2-40B4-BE49-F238E27FC236}">
                <a16:creationId xmlns:a16="http://schemas.microsoft.com/office/drawing/2014/main" id="{80636E4C-56CA-0A4F-97C0-336894E4E0EB}"/>
              </a:ext>
            </a:extLst>
          </p:cNvPr>
          <p:cNvCxnSpPr/>
          <p:nvPr/>
        </p:nvCxnSpPr>
        <p:spPr>
          <a:xfrm>
            <a:off x="3138310" y="360559"/>
            <a:ext cx="3495900" cy="0"/>
          </a:xfrm>
          <a:prstGeom prst="straightConnector1">
            <a:avLst/>
          </a:prstGeom>
          <a:noFill/>
          <a:ln w="12700" cap="flat" cmpd="sng">
            <a:solidFill>
              <a:schemeClr val="accent1"/>
            </a:solidFill>
            <a:prstDash val="solid"/>
            <a:miter lim="800000"/>
            <a:headEnd type="none" w="sm" len="sm"/>
            <a:tailEnd type="none" w="sm" len="sm"/>
          </a:ln>
        </p:spPr>
      </p:cxnSp>
      <p:sp>
        <p:nvSpPr>
          <p:cNvPr id="42" name="Shape 91">
            <a:extLst>
              <a:ext uri="{FF2B5EF4-FFF2-40B4-BE49-F238E27FC236}">
                <a16:creationId xmlns:a16="http://schemas.microsoft.com/office/drawing/2014/main" id="{B9DFC437-0A7E-0340-B778-0F7627754492}"/>
              </a:ext>
            </a:extLst>
          </p:cNvPr>
          <p:cNvSpPr txBox="1"/>
          <p:nvPr/>
        </p:nvSpPr>
        <p:spPr>
          <a:xfrm>
            <a:off x="3145084" y="414299"/>
            <a:ext cx="3595800" cy="87601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dirty="0">
                <a:solidFill>
                  <a:schemeClr val="dk1"/>
                </a:solidFill>
                <a:latin typeface="Calibri"/>
                <a:ea typeface="Calibri"/>
                <a:cs typeface="Calibri"/>
                <a:sym typeface="Calibri"/>
              </a:rPr>
              <a:t>Candesic provides a comprehensive range of consultancy services spanning transactional processes, strategic positioning and growth, and investment support. The unifying theme in our work is a commitment to working with businesses and investors who share our values in improving care and wellbeing. </a:t>
            </a:r>
            <a:endParaRPr sz="1000" dirty="0"/>
          </a:p>
        </p:txBody>
      </p:sp>
      <p:sp>
        <p:nvSpPr>
          <p:cNvPr id="43" name="Shape 92">
            <a:extLst>
              <a:ext uri="{FF2B5EF4-FFF2-40B4-BE49-F238E27FC236}">
                <a16:creationId xmlns:a16="http://schemas.microsoft.com/office/drawing/2014/main" id="{9498E8FC-4354-214A-B317-FEC05946ED71}"/>
              </a:ext>
            </a:extLst>
          </p:cNvPr>
          <p:cNvSpPr txBox="1"/>
          <p:nvPr/>
        </p:nvSpPr>
        <p:spPr>
          <a:xfrm>
            <a:off x="3145084" y="2055635"/>
            <a:ext cx="3479100" cy="1169934"/>
          </a:xfrm>
          <a:prstGeom prst="rect">
            <a:avLst/>
          </a:prstGeom>
          <a:noFill/>
          <a:ln>
            <a:noFill/>
          </a:ln>
        </p:spPr>
        <p:txBody>
          <a:bodyPr spcFirstLastPara="1" wrap="square" lIns="91425" tIns="45700" rIns="91425" bIns="45700" anchor="t" anchorCtr="0">
            <a:noAutofit/>
          </a:bodyPr>
          <a:lstStyle/>
          <a:p>
            <a:r>
              <a:rPr lang="en-GB" sz="1000" dirty="0">
                <a:latin typeface="Calibri" panose="020F0502020204030204" pitchFamily="34" charset="0"/>
                <a:cs typeface="Calibri" panose="020F0502020204030204" pitchFamily="34" charset="0"/>
              </a:rPr>
              <a:t>Candesic's Senior Team, Managers and Consultants have backgrounds in life sciences research and medical practice from world leading universities and hospitals. </a:t>
            </a:r>
          </a:p>
          <a:p>
            <a:endParaRPr lang="en-GB" sz="1000" dirty="0">
              <a:latin typeface="Calibri" panose="020F0502020204030204" pitchFamily="34" charset="0"/>
              <a:cs typeface="Calibri" panose="020F0502020204030204" pitchFamily="34" charset="0"/>
            </a:endParaRPr>
          </a:p>
          <a:p>
            <a:r>
              <a:rPr lang="en-GB" sz="1000" dirty="0">
                <a:latin typeface="Calibri" panose="020F0502020204030204" pitchFamily="34" charset="0"/>
                <a:cs typeface="Calibri" panose="020F0502020204030204" pitchFamily="34" charset="0"/>
              </a:rPr>
              <a:t>Combining high level strategy with deep understanding of regional economies sets Candesic apart.</a:t>
            </a:r>
          </a:p>
        </p:txBody>
      </p:sp>
      <p:sp>
        <p:nvSpPr>
          <p:cNvPr id="46" name="Shape 95">
            <a:extLst>
              <a:ext uri="{FF2B5EF4-FFF2-40B4-BE49-F238E27FC236}">
                <a16:creationId xmlns:a16="http://schemas.microsoft.com/office/drawing/2014/main" id="{206B00CA-BD45-3A4A-B788-DB3C3DEED525}"/>
              </a:ext>
            </a:extLst>
          </p:cNvPr>
          <p:cNvSpPr txBox="1"/>
          <p:nvPr/>
        </p:nvSpPr>
        <p:spPr>
          <a:xfrm>
            <a:off x="3204696" y="1317792"/>
            <a:ext cx="3455885" cy="678792"/>
          </a:xfrm>
          <a:prstGeom prst="rect">
            <a:avLst/>
          </a:prstGeom>
          <a:noFill/>
          <a:ln>
            <a:noFill/>
          </a:ln>
        </p:spPr>
        <p:txBody>
          <a:bodyPr spcFirstLastPara="1" wrap="square" lIns="91425" tIns="45700" rIns="91425" bIns="45700" anchor="t" anchorCtr="0">
            <a:noAutofit/>
          </a:bodyPr>
          <a:lstStyle/>
          <a:p>
            <a:pPr lvl="0"/>
            <a:r>
              <a:rPr lang="en-GB" sz="800" i="1" dirty="0">
                <a:solidFill>
                  <a:schemeClr val="dk1"/>
                </a:solidFill>
                <a:latin typeface="Calibri"/>
                <a:ea typeface="Calibri"/>
                <a:cs typeface="Calibri"/>
                <a:sym typeface="Calibri"/>
              </a:rPr>
              <a:t>“The Candesic team combine strategy with real life healthcare experience – they have their finger on the pulse and provide invaluable insight, vital for any investment thesis.”</a:t>
            </a:r>
          </a:p>
          <a:p>
            <a:pPr lvl="0" algn="r"/>
            <a:r>
              <a:rPr lang="en-GB" sz="800" dirty="0">
                <a:solidFill>
                  <a:schemeClr val="dk1"/>
                </a:solidFill>
                <a:latin typeface="Calibri"/>
                <a:cs typeface="Calibri"/>
                <a:sym typeface="Calibri"/>
              </a:rPr>
              <a:t>- Dr Tim Ringrose, CEO, </a:t>
            </a:r>
            <a:r>
              <a:rPr lang="en-GB" sz="800" b="1" dirty="0" err="1">
                <a:solidFill>
                  <a:schemeClr val="dk1"/>
                </a:solidFill>
                <a:latin typeface="Calibri"/>
                <a:cs typeface="Calibri"/>
                <a:sym typeface="Calibri"/>
              </a:rPr>
              <a:t>Cognitant</a:t>
            </a:r>
            <a:r>
              <a:rPr lang="en-GB" sz="800" b="1" dirty="0">
                <a:solidFill>
                  <a:schemeClr val="dk1"/>
                </a:solidFill>
                <a:latin typeface="Calibri"/>
                <a:cs typeface="Calibri"/>
                <a:sym typeface="Calibri"/>
              </a:rPr>
              <a:t> Group</a:t>
            </a:r>
            <a:endParaRPr sz="800" b="1" dirty="0"/>
          </a:p>
        </p:txBody>
      </p:sp>
      <p:sp>
        <p:nvSpPr>
          <p:cNvPr id="47" name="Shape 107">
            <a:extLst>
              <a:ext uri="{FF2B5EF4-FFF2-40B4-BE49-F238E27FC236}">
                <a16:creationId xmlns:a16="http://schemas.microsoft.com/office/drawing/2014/main" id="{F519C36B-44EC-3A49-9536-7DE44DB8E7CB}"/>
              </a:ext>
            </a:extLst>
          </p:cNvPr>
          <p:cNvSpPr txBox="1"/>
          <p:nvPr/>
        </p:nvSpPr>
        <p:spPr>
          <a:xfrm>
            <a:off x="3169681" y="3142968"/>
            <a:ext cx="3437894" cy="541808"/>
          </a:xfrm>
          <a:prstGeom prst="rect">
            <a:avLst/>
          </a:prstGeom>
          <a:noFill/>
          <a:ln>
            <a:noFill/>
          </a:ln>
        </p:spPr>
        <p:txBody>
          <a:bodyPr spcFirstLastPara="1" wrap="square" lIns="91425" tIns="45700" rIns="91425" bIns="45700" anchor="t" anchorCtr="0">
            <a:noAutofit/>
          </a:bodyPr>
          <a:lstStyle/>
          <a:p>
            <a:pPr lvl="0"/>
            <a:r>
              <a:rPr lang="en-GB" sz="800" i="1" dirty="0">
                <a:solidFill>
                  <a:schemeClr val="dk1"/>
                </a:solidFill>
                <a:latin typeface="Calibri" panose="020F0502020204030204" pitchFamily="34" charset="0"/>
                <a:ea typeface="Calibri"/>
                <a:cs typeface="Calibri" panose="020F0502020204030204" pitchFamily="34" charset="0"/>
                <a:sym typeface="Calibri"/>
              </a:rPr>
              <a:t>“We have worked with Candesic for over 10 years. The depth of analysis and insights they delivered in our last project together was outstanding and far exceeded even our high expectations.”</a:t>
            </a:r>
          </a:p>
          <a:p>
            <a:pPr lvl="0" algn="r"/>
            <a:r>
              <a:rPr lang="en-GB" sz="800" dirty="0">
                <a:solidFill>
                  <a:schemeClr val="dk1"/>
                </a:solidFill>
                <a:latin typeface="Calibri" panose="020F0502020204030204" pitchFamily="34" charset="0"/>
                <a:ea typeface="Calibri"/>
                <a:cs typeface="Calibri" panose="020F0502020204030204" pitchFamily="34" charset="0"/>
                <a:sym typeface="Calibri"/>
              </a:rPr>
              <a:t>- Bruno </a:t>
            </a:r>
            <a:r>
              <a:rPr lang="en-GB" sz="800" dirty="0" err="1">
                <a:solidFill>
                  <a:schemeClr val="dk1"/>
                </a:solidFill>
                <a:latin typeface="Calibri" panose="020F0502020204030204" pitchFamily="34" charset="0"/>
                <a:ea typeface="Calibri"/>
                <a:cs typeface="Calibri" panose="020F0502020204030204" pitchFamily="34" charset="0"/>
                <a:sym typeface="Calibri"/>
              </a:rPr>
              <a:t>Ladrier</a:t>
            </a:r>
            <a:r>
              <a:rPr lang="en-GB" sz="800" dirty="0">
                <a:solidFill>
                  <a:schemeClr val="dk1"/>
                </a:solidFill>
                <a:latin typeface="Calibri" panose="020F0502020204030204" pitchFamily="34" charset="0"/>
                <a:ea typeface="Calibri"/>
                <a:cs typeface="Calibri" panose="020F0502020204030204" pitchFamily="34" charset="0"/>
                <a:sym typeface="Calibri"/>
              </a:rPr>
              <a:t>, Partner, </a:t>
            </a:r>
            <a:r>
              <a:rPr lang="en-GB" sz="800" b="1" dirty="0" err="1">
                <a:solidFill>
                  <a:schemeClr val="dk1"/>
                </a:solidFill>
                <a:latin typeface="Calibri" panose="020F0502020204030204" pitchFamily="34" charset="0"/>
                <a:ea typeface="Calibri"/>
                <a:cs typeface="Calibri" panose="020F0502020204030204" pitchFamily="34" charset="0"/>
                <a:sym typeface="Calibri"/>
              </a:rPr>
              <a:t>Ardian</a:t>
            </a:r>
            <a:r>
              <a:rPr lang="en-GB" sz="800" dirty="0">
                <a:solidFill>
                  <a:schemeClr val="dk1"/>
                </a:solidFill>
                <a:latin typeface="Calibri" panose="020F0502020204030204" pitchFamily="34" charset="0"/>
                <a:ea typeface="Calibri"/>
                <a:cs typeface="Calibri" panose="020F0502020204030204" pitchFamily="34" charset="0"/>
                <a:sym typeface="Calibri"/>
              </a:rPr>
              <a:t> </a:t>
            </a:r>
            <a:endParaRPr sz="800" dirty="0">
              <a:solidFill>
                <a:schemeClr val="dk1"/>
              </a:solidFill>
              <a:latin typeface="Calibri" panose="020F0502020204030204" pitchFamily="34" charset="0"/>
              <a:ea typeface="Calibri"/>
              <a:cs typeface="Calibri" panose="020F0502020204030204" pitchFamily="34" charset="0"/>
              <a:sym typeface="Calibri"/>
            </a:endParaRPr>
          </a:p>
        </p:txBody>
      </p:sp>
      <p:pic>
        <p:nvPicPr>
          <p:cNvPr id="4" name="Picture 3">
            <a:extLst>
              <a:ext uri="{FF2B5EF4-FFF2-40B4-BE49-F238E27FC236}">
                <a16:creationId xmlns:a16="http://schemas.microsoft.com/office/drawing/2014/main" id="{DF804DD8-F559-694E-9004-98231A6865B3}"/>
              </a:ext>
            </a:extLst>
          </p:cNvPr>
          <p:cNvPicPr>
            <a:picLocks noChangeAspect="1"/>
          </p:cNvPicPr>
          <p:nvPr/>
        </p:nvPicPr>
        <p:blipFill>
          <a:blip r:embed="rId3"/>
          <a:stretch>
            <a:fillRect/>
          </a:stretch>
        </p:blipFill>
        <p:spPr>
          <a:xfrm>
            <a:off x="114107" y="8463751"/>
            <a:ext cx="6600056" cy="639380"/>
          </a:xfrm>
          <a:prstGeom prst="rect">
            <a:avLst/>
          </a:prstGeom>
        </p:spPr>
      </p:pic>
      <p:pic>
        <p:nvPicPr>
          <p:cNvPr id="6" name="Picture 5" descr="A picture containing clipart&#10;&#10;Description automatically generated">
            <a:extLst>
              <a:ext uri="{FF2B5EF4-FFF2-40B4-BE49-F238E27FC236}">
                <a16:creationId xmlns:a16="http://schemas.microsoft.com/office/drawing/2014/main" id="{3837E963-F93E-9647-A9ED-B32E80B49450}"/>
              </a:ext>
            </a:extLst>
          </p:cNvPr>
          <p:cNvPicPr>
            <a:picLocks noChangeAspect="1"/>
          </p:cNvPicPr>
          <p:nvPr/>
        </p:nvPicPr>
        <p:blipFill>
          <a:blip r:embed="rId4"/>
          <a:stretch>
            <a:fillRect/>
          </a:stretch>
        </p:blipFill>
        <p:spPr>
          <a:xfrm>
            <a:off x="96075" y="141308"/>
            <a:ext cx="2281309" cy="545984"/>
          </a:xfrm>
          <a:prstGeom prst="rect">
            <a:avLst/>
          </a:prstGeom>
        </p:spPr>
      </p:pic>
      <p:sp>
        <p:nvSpPr>
          <p:cNvPr id="48" name="Shape 92">
            <a:extLst>
              <a:ext uri="{FF2B5EF4-FFF2-40B4-BE49-F238E27FC236}">
                <a16:creationId xmlns:a16="http://schemas.microsoft.com/office/drawing/2014/main" id="{370A44C3-6951-F74D-8ABE-A18E44C87B99}"/>
              </a:ext>
            </a:extLst>
          </p:cNvPr>
          <p:cNvSpPr txBox="1"/>
          <p:nvPr/>
        </p:nvSpPr>
        <p:spPr>
          <a:xfrm>
            <a:off x="4003157" y="7280946"/>
            <a:ext cx="2711005" cy="516300"/>
          </a:xfrm>
          <a:prstGeom prst="rect">
            <a:avLst/>
          </a:prstGeom>
          <a:noFill/>
          <a:ln>
            <a:noFill/>
          </a:ln>
        </p:spPr>
        <p:txBody>
          <a:bodyPr spcFirstLastPara="1" wrap="square" lIns="91425" tIns="45700" rIns="91425" bIns="45700" anchor="t" anchorCtr="0">
            <a:noAutofit/>
          </a:bodyPr>
          <a:lstStyle/>
          <a:p>
            <a:r>
              <a:rPr lang="en-GB" sz="850" dirty="0">
                <a:solidFill>
                  <a:schemeClr val="dk1"/>
                </a:solidFill>
                <a:latin typeface="Calibri"/>
                <a:ea typeface="Calibri"/>
                <a:cs typeface="Calibri"/>
                <a:sym typeface="Calibri"/>
              </a:rPr>
              <a:t>Candesic’s North West team is led by </a:t>
            </a:r>
            <a:r>
              <a:rPr lang="en-GB" sz="850" b="1" dirty="0">
                <a:solidFill>
                  <a:schemeClr val="dk1"/>
                </a:solidFill>
                <a:latin typeface="Calibri"/>
                <a:ea typeface="Calibri"/>
                <a:cs typeface="Calibri"/>
                <a:sym typeface="Calibri"/>
              </a:rPr>
              <a:t>Dr Joe Taylor</a:t>
            </a:r>
            <a:r>
              <a:rPr lang="en-GB" sz="850" dirty="0">
                <a:solidFill>
                  <a:schemeClr val="dk1"/>
                </a:solidFill>
                <a:latin typeface="Calibri"/>
                <a:ea typeface="Calibri"/>
                <a:cs typeface="Calibri"/>
                <a:sym typeface="Calibri"/>
              </a:rPr>
              <a:t>. Joe was brought up in Greater Manchester before qualifying as a medical doctor and subsequently undertaking his doctoral research in neurophysiology at the University of Oxford. Joe has more than a decade of experience working with companies to secure investment and to drive growth.</a:t>
            </a:r>
            <a:endParaRPr lang="en-GB" sz="850" dirty="0"/>
          </a:p>
        </p:txBody>
      </p:sp>
      <p:sp>
        <p:nvSpPr>
          <p:cNvPr id="49" name="Shape 109">
            <a:extLst>
              <a:ext uri="{FF2B5EF4-FFF2-40B4-BE49-F238E27FC236}">
                <a16:creationId xmlns:a16="http://schemas.microsoft.com/office/drawing/2014/main" id="{A7BCC540-8D64-9B4D-AAF6-1578F0F42F1E}"/>
              </a:ext>
            </a:extLst>
          </p:cNvPr>
          <p:cNvSpPr/>
          <p:nvPr/>
        </p:nvSpPr>
        <p:spPr>
          <a:xfrm>
            <a:off x="3061567" y="6314766"/>
            <a:ext cx="3735900" cy="830881"/>
          </a:xfrm>
          <a:prstGeom prst="wedgeRectCallout">
            <a:avLst>
              <a:gd name="adj1" fmla="val -46845"/>
              <a:gd name="adj2" fmla="val 55922"/>
            </a:avLst>
          </a:prstGeom>
          <a:solidFill>
            <a:srgbClr val="D5DBE5"/>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50" name="Shape 110">
            <a:extLst>
              <a:ext uri="{FF2B5EF4-FFF2-40B4-BE49-F238E27FC236}">
                <a16:creationId xmlns:a16="http://schemas.microsoft.com/office/drawing/2014/main" id="{628A3F44-FFAF-0541-8776-85960BC3CD1F}"/>
              </a:ext>
            </a:extLst>
          </p:cNvPr>
          <p:cNvSpPr txBox="1"/>
          <p:nvPr/>
        </p:nvSpPr>
        <p:spPr>
          <a:xfrm>
            <a:off x="3110775" y="6320090"/>
            <a:ext cx="3705900" cy="474609"/>
          </a:xfrm>
          <a:prstGeom prst="rect">
            <a:avLst/>
          </a:prstGeom>
          <a:noFill/>
          <a:ln>
            <a:noFill/>
          </a:ln>
        </p:spPr>
        <p:txBody>
          <a:bodyPr spcFirstLastPara="1" wrap="square" lIns="91425" tIns="45700" rIns="91425" bIns="45700" anchor="t" anchorCtr="0">
            <a:noAutofit/>
          </a:bodyPr>
          <a:lstStyle/>
          <a:p>
            <a:pPr lvl="0"/>
            <a:r>
              <a:rPr lang="en-GB" sz="800" i="1" dirty="0">
                <a:latin typeface="Calibri" panose="020F0502020204030204" pitchFamily="34" charset="0"/>
                <a:cs typeface="Calibri" panose="020F0502020204030204" pitchFamily="34" charset="0"/>
              </a:rPr>
              <a:t>“Dr Joe Taylor and Candesic have proven to be very accommodating in educating the </a:t>
            </a:r>
            <a:r>
              <a:rPr lang="en-GB" sz="800" i="1" dirty="0" err="1">
                <a:latin typeface="Calibri" panose="020F0502020204030204" pitchFamily="34" charset="0"/>
                <a:cs typeface="Calibri" panose="020F0502020204030204" pitchFamily="34" charset="0"/>
              </a:rPr>
              <a:t>Ardenton</a:t>
            </a:r>
            <a:r>
              <a:rPr lang="en-GB" sz="800" i="1" dirty="0">
                <a:latin typeface="Calibri" panose="020F0502020204030204" pitchFamily="34" charset="0"/>
                <a:cs typeface="Calibri" panose="020F0502020204030204" pitchFamily="34" charset="0"/>
              </a:rPr>
              <a:t> investment team across the healthcare sector. Healthcare is an exciting and compelling sector and Candesic have gone the extra mile in order to invest time with </a:t>
            </a:r>
            <a:r>
              <a:rPr lang="en-GB" sz="800" i="1" dirty="0" err="1">
                <a:latin typeface="Calibri" panose="020F0502020204030204" pitchFamily="34" charset="0"/>
                <a:cs typeface="Calibri" panose="020F0502020204030204" pitchFamily="34" charset="0"/>
              </a:rPr>
              <a:t>Ardenton</a:t>
            </a:r>
            <a:r>
              <a:rPr lang="en-GB" sz="800" i="1" dirty="0">
                <a:latin typeface="Calibri" panose="020F0502020204030204" pitchFamily="34" charset="0"/>
                <a:cs typeface="Calibri" panose="020F0502020204030204" pitchFamily="34" charset="0"/>
              </a:rPr>
              <a:t>, enabling us to make a better appraisal of the opportunities and complexities of the space.”</a:t>
            </a:r>
          </a:p>
          <a:p>
            <a:pPr lvl="0" algn="r"/>
            <a:r>
              <a:rPr lang="en-GB" sz="800" dirty="0">
                <a:latin typeface="Calibri" panose="020F0502020204030204" pitchFamily="34" charset="0"/>
                <a:cs typeface="Calibri" panose="020F0502020204030204" pitchFamily="34" charset="0"/>
              </a:rPr>
              <a:t>- Michael Bradbury, Director at </a:t>
            </a:r>
            <a:r>
              <a:rPr lang="en-GB" sz="800" b="1" dirty="0" err="1">
                <a:latin typeface="Calibri" panose="020F0502020204030204" pitchFamily="34" charset="0"/>
                <a:cs typeface="Calibri" panose="020F0502020204030204" pitchFamily="34" charset="0"/>
              </a:rPr>
              <a:t>Ardenton</a:t>
            </a:r>
            <a:r>
              <a:rPr lang="en-GB" sz="800" dirty="0">
                <a:latin typeface="Calibri" panose="020F0502020204030204" pitchFamily="34" charset="0"/>
                <a:cs typeface="Calibri" panose="020F0502020204030204" pitchFamily="34" charset="0"/>
              </a:rPr>
              <a:t> </a:t>
            </a:r>
            <a:r>
              <a:rPr lang="en-GB" sz="800" b="1" dirty="0">
                <a:latin typeface="Calibri" panose="020F0502020204030204" pitchFamily="34" charset="0"/>
                <a:cs typeface="Calibri" panose="020F0502020204030204" pitchFamily="34" charset="0"/>
              </a:rPr>
              <a:t>Capital</a:t>
            </a:r>
            <a:r>
              <a:rPr lang="en-GB" sz="800" dirty="0">
                <a:latin typeface="Calibri" panose="020F0502020204030204" pitchFamily="34" charset="0"/>
                <a:cs typeface="Calibri" panose="020F0502020204030204" pitchFamily="34" charset="0"/>
              </a:rPr>
              <a:t> </a:t>
            </a:r>
            <a:endParaRPr sz="800" dirty="0">
              <a:latin typeface="Calibri" panose="020F0502020204030204" pitchFamily="34" charset="0"/>
              <a:cs typeface="Calibri" panose="020F0502020204030204" pitchFamily="34" charset="0"/>
            </a:endParaRPr>
          </a:p>
        </p:txBody>
      </p:sp>
      <p:pic>
        <p:nvPicPr>
          <p:cNvPr id="51" name="Picture 50">
            <a:extLst>
              <a:ext uri="{FF2B5EF4-FFF2-40B4-BE49-F238E27FC236}">
                <a16:creationId xmlns:a16="http://schemas.microsoft.com/office/drawing/2014/main" id="{66C1BF3B-6B54-F146-B0AE-FA0B22052B3B}"/>
              </a:ext>
            </a:extLst>
          </p:cNvPr>
          <p:cNvPicPr>
            <a:picLocks noChangeAspect="1"/>
          </p:cNvPicPr>
          <p:nvPr/>
        </p:nvPicPr>
        <p:blipFill>
          <a:blip r:embed="rId5"/>
          <a:stretch>
            <a:fillRect/>
          </a:stretch>
        </p:blipFill>
        <p:spPr>
          <a:xfrm>
            <a:off x="219626" y="7767947"/>
            <a:ext cx="1128689" cy="606460"/>
          </a:xfrm>
          <a:prstGeom prst="rect">
            <a:avLst/>
          </a:prstGeom>
        </p:spPr>
      </p:pic>
      <p:pic>
        <p:nvPicPr>
          <p:cNvPr id="8" name="Picture 7" descr="A close up of a logo&#10;&#10;Description automatically generated">
            <a:extLst>
              <a:ext uri="{FF2B5EF4-FFF2-40B4-BE49-F238E27FC236}">
                <a16:creationId xmlns:a16="http://schemas.microsoft.com/office/drawing/2014/main" id="{37B5A9D8-9824-9548-AE4C-DED8C5F4FDF1}"/>
              </a:ext>
            </a:extLst>
          </p:cNvPr>
          <p:cNvPicPr>
            <a:picLocks noChangeAspect="1"/>
          </p:cNvPicPr>
          <p:nvPr/>
        </p:nvPicPr>
        <p:blipFill>
          <a:blip r:embed="rId6"/>
          <a:stretch>
            <a:fillRect/>
          </a:stretch>
        </p:blipFill>
        <p:spPr>
          <a:xfrm>
            <a:off x="1569185" y="8001115"/>
            <a:ext cx="1341735" cy="348851"/>
          </a:xfrm>
          <a:prstGeom prst="rect">
            <a:avLst/>
          </a:prstGeom>
        </p:spPr>
      </p:pic>
      <p:pic>
        <p:nvPicPr>
          <p:cNvPr id="13" name="Picture 12" descr="A close up of a logo&#10;&#10;Description automatically generated">
            <a:extLst>
              <a:ext uri="{FF2B5EF4-FFF2-40B4-BE49-F238E27FC236}">
                <a16:creationId xmlns:a16="http://schemas.microsoft.com/office/drawing/2014/main" id="{37BF1CBA-1381-0C4F-B52B-65ED0BE9F6F1}"/>
              </a:ext>
            </a:extLst>
          </p:cNvPr>
          <p:cNvPicPr>
            <a:picLocks noChangeAspect="1"/>
          </p:cNvPicPr>
          <p:nvPr/>
        </p:nvPicPr>
        <p:blipFill rotWithShape="1">
          <a:blip r:embed="rId7"/>
          <a:srcRect b="19039"/>
          <a:stretch/>
        </p:blipFill>
        <p:spPr>
          <a:xfrm>
            <a:off x="4972576" y="8079451"/>
            <a:ext cx="1726073" cy="384298"/>
          </a:xfrm>
          <a:prstGeom prst="rect">
            <a:avLst/>
          </a:prstGeom>
        </p:spPr>
      </p:pic>
      <p:pic>
        <p:nvPicPr>
          <p:cNvPr id="15" name="Picture 14" descr="A close up of a logo&#10;&#10;Description automatically generated">
            <a:extLst>
              <a:ext uri="{FF2B5EF4-FFF2-40B4-BE49-F238E27FC236}">
                <a16:creationId xmlns:a16="http://schemas.microsoft.com/office/drawing/2014/main" id="{226B1618-E0FC-414B-B492-331676F9D6E8}"/>
              </a:ext>
            </a:extLst>
          </p:cNvPr>
          <p:cNvPicPr>
            <a:picLocks noChangeAspect="1"/>
          </p:cNvPicPr>
          <p:nvPr/>
        </p:nvPicPr>
        <p:blipFill>
          <a:blip r:embed="rId8"/>
          <a:stretch>
            <a:fillRect/>
          </a:stretch>
        </p:blipFill>
        <p:spPr>
          <a:xfrm>
            <a:off x="484585" y="667776"/>
            <a:ext cx="2529498" cy="806278"/>
          </a:xfrm>
          <a:prstGeom prst="rect">
            <a:avLst/>
          </a:prstGeom>
        </p:spPr>
      </p:pic>
      <p:pic>
        <p:nvPicPr>
          <p:cNvPr id="21" name="Picture 20" descr="A person sitting in front of a book shelf&#10;&#10;Description automatically generated">
            <a:extLst>
              <a:ext uri="{FF2B5EF4-FFF2-40B4-BE49-F238E27FC236}">
                <a16:creationId xmlns:a16="http://schemas.microsoft.com/office/drawing/2014/main" id="{BB1CFEF2-39AE-9247-8DF3-03009AA32F2A}"/>
              </a:ext>
            </a:extLst>
          </p:cNvPr>
          <p:cNvPicPr>
            <a:picLocks noChangeAspect="1"/>
          </p:cNvPicPr>
          <p:nvPr/>
        </p:nvPicPr>
        <p:blipFill>
          <a:blip r:embed="rId9"/>
          <a:stretch>
            <a:fillRect/>
          </a:stretch>
        </p:blipFill>
        <p:spPr>
          <a:xfrm>
            <a:off x="3164970" y="7359096"/>
            <a:ext cx="747811" cy="859983"/>
          </a:xfrm>
          <a:prstGeom prst="rect">
            <a:avLst/>
          </a:prstGeom>
        </p:spPr>
      </p:pic>
      <p:pic>
        <p:nvPicPr>
          <p:cNvPr id="60" name="Picture 59">
            <a:extLst>
              <a:ext uri="{FF2B5EF4-FFF2-40B4-BE49-F238E27FC236}">
                <a16:creationId xmlns:a16="http://schemas.microsoft.com/office/drawing/2014/main" id="{C0C7BF4C-9F2E-E74E-B75F-F396D1C5D35A}"/>
              </a:ext>
            </a:extLst>
          </p:cNvPr>
          <p:cNvPicPr>
            <a:picLocks noChangeAspect="1"/>
          </p:cNvPicPr>
          <p:nvPr/>
        </p:nvPicPr>
        <p:blipFill>
          <a:blip r:embed="rId10"/>
          <a:stretch>
            <a:fillRect/>
          </a:stretch>
        </p:blipFill>
        <p:spPr>
          <a:xfrm>
            <a:off x="1881572" y="7026400"/>
            <a:ext cx="991624" cy="321174"/>
          </a:xfrm>
          <a:prstGeom prst="rect">
            <a:avLst/>
          </a:prstGeom>
        </p:spPr>
      </p:pic>
      <p:pic>
        <p:nvPicPr>
          <p:cNvPr id="61" name="Picture 60">
            <a:extLst>
              <a:ext uri="{FF2B5EF4-FFF2-40B4-BE49-F238E27FC236}">
                <a16:creationId xmlns:a16="http://schemas.microsoft.com/office/drawing/2014/main" id="{ACEAD52F-0426-0D4A-A180-849377AEE0DB}"/>
              </a:ext>
            </a:extLst>
          </p:cNvPr>
          <p:cNvPicPr>
            <a:picLocks noChangeAspect="1"/>
          </p:cNvPicPr>
          <p:nvPr/>
        </p:nvPicPr>
        <p:blipFill>
          <a:blip r:embed="rId11"/>
          <a:stretch>
            <a:fillRect/>
          </a:stretch>
        </p:blipFill>
        <p:spPr>
          <a:xfrm>
            <a:off x="1593630" y="7470139"/>
            <a:ext cx="1269890" cy="387848"/>
          </a:xfrm>
          <a:prstGeom prst="rect">
            <a:avLst/>
          </a:prstGeom>
        </p:spPr>
      </p:pic>
      <p:pic>
        <p:nvPicPr>
          <p:cNvPr id="3" name="Picture 2">
            <a:extLst>
              <a:ext uri="{FF2B5EF4-FFF2-40B4-BE49-F238E27FC236}">
                <a16:creationId xmlns:a16="http://schemas.microsoft.com/office/drawing/2014/main" id="{E2568EC3-2CED-864F-A1CF-C8B2F403EA63}"/>
              </a:ext>
            </a:extLst>
          </p:cNvPr>
          <p:cNvPicPr>
            <a:picLocks noChangeAspect="1"/>
          </p:cNvPicPr>
          <p:nvPr/>
        </p:nvPicPr>
        <p:blipFill>
          <a:blip r:embed="rId12"/>
          <a:stretch>
            <a:fillRect/>
          </a:stretch>
        </p:blipFill>
        <p:spPr>
          <a:xfrm>
            <a:off x="256382" y="7333043"/>
            <a:ext cx="786092" cy="471655"/>
          </a:xfrm>
          <a:prstGeom prst="rect">
            <a:avLst/>
          </a:prstGeom>
        </p:spPr>
      </p:pic>
      <p:pic>
        <p:nvPicPr>
          <p:cNvPr id="10" name="Picture 9" descr="A picture containing clipart&#10;&#10;Description automatically generated">
            <a:extLst>
              <a:ext uri="{FF2B5EF4-FFF2-40B4-BE49-F238E27FC236}">
                <a16:creationId xmlns:a16="http://schemas.microsoft.com/office/drawing/2014/main" id="{98688BAB-B511-C64D-94E8-AC5D20808DAC}"/>
              </a:ext>
            </a:extLst>
          </p:cNvPr>
          <p:cNvPicPr>
            <a:picLocks noChangeAspect="1"/>
          </p:cNvPicPr>
          <p:nvPr/>
        </p:nvPicPr>
        <p:blipFill>
          <a:blip r:embed="rId13"/>
          <a:stretch>
            <a:fillRect/>
          </a:stretch>
        </p:blipFill>
        <p:spPr>
          <a:xfrm>
            <a:off x="261216" y="6997792"/>
            <a:ext cx="786092" cy="343308"/>
          </a:xfrm>
          <a:prstGeom prst="rect">
            <a:avLst/>
          </a:prstGeom>
        </p:spPr>
      </p:pic>
      <p:pic>
        <p:nvPicPr>
          <p:cNvPr id="34" name="Picture 33">
            <a:extLst>
              <a:ext uri="{FF2B5EF4-FFF2-40B4-BE49-F238E27FC236}">
                <a16:creationId xmlns:a16="http://schemas.microsoft.com/office/drawing/2014/main" id="{AE28F4C3-9F99-6E4D-8ECE-D9190570093F}"/>
              </a:ext>
            </a:extLst>
          </p:cNvPr>
          <p:cNvPicPr>
            <a:picLocks noChangeAspect="1"/>
          </p:cNvPicPr>
          <p:nvPr/>
        </p:nvPicPr>
        <p:blipFill rotWithShape="1">
          <a:blip r:embed="rId14"/>
          <a:srcRect l="4777" t="3243" r="10168" b="6732"/>
          <a:stretch/>
        </p:blipFill>
        <p:spPr>
          <a:xfrm>
            <a:off x="1229998" y="7162184"/>
            <a:ext cx="475795" cy="439032"/>
          </a:xfrm>
          <a:prstGeom prst="ellipse">
            <a:avLst/>
          </a:prstGeom>
        </p:spPr>
      </p:pic>
      <p:sp>
        <p:nvSpPr>
          <p:cNvPr id="35" name="Shape 92">
            <a:extLst>
              <a:ext uri="{FF2B5EF4-FFF2-40B4-BE49-F238E27FC236}">
                <a16:creationId xmlns:a16="http://schemas.microsoft.com/office/drawing/2014/main" id="{A98F81E3-1479-354B-869E-238BF7FAF7FD}"/>
              </a:ext>
            </a:extLst>
          </p:cNvPr>
          <p:cNvSpPr txBox="1"/>
          <p:nvPr/>
        </p:nvSpPr>
        <p:spPr>
          <a:xfrm>
            <a:off x="600801" y="2351721"/>
            <a:ext cx="2280773" cy="1169934"/>
          </a:xfrm>
          <a:prstGeom prst="rect">
            <a:avLst/>
          </a:prstGeom>
          <a:noFill/>
          <a:ln>
            <a:noFill/>
          </a:ln>
        </p:spPr>
        <p:txBody>
          <a:bodyPr spcFirstLastPara="1" wrap="square" lIns="91425" tIns="45700" rIns="91425" bIns="45700" anchor="t" anchorCtr="0">
            <a:noAutofit/>
          </a:bodyPr>
          <a:lstStyle/>
          <a:p>
            <a:r>
              <a:rPr lang="en-GB" sz="1000" dirty="0">
                <a:latin typeface="Calibri" panose="020F0502020204030204" pitchFamily="34" charset="0"/>
                <a:cs typeface="Calibri" panose="020F0502020204030204" pitchFamily="34" charset="0"/>
              </a:rPr>
              <a:t>The Candesic team founded our office in the </a:t>
            </a:r>
            <a:r>
              <a:rPr lang="en-GB" sz="1000" b="1" dirty="0">
                <a:latin typeface="Calibri" panose="020F0502020204030204" pitchFamily="34" charset="0"/>
                <a:cs typeface="Calibri" panose="020F0502020204030204" pitchFamily="34" charset="0"/>
              </a:rPr>
              <a:t>North West, </a:t>
            </a:r>
            <a:r>
              <a:rPr lang="en-GB" sz="1000" dirty="0">
                <a:latin typeface="Calibri" panose="020F0502020204030204" pitchFamily="34" charset="0"/>
                <a:cs typeface="Calibri" panose="020F0502020204030204" pitchFamily="34" charset="0"/>
              </a:rPr>
              <a:t>at Alderley Park,</a:t>
            </a:r>
            <a:r>
              <a:rPr lang="en-GB" sz="1000" b="1" dirty="0">
                <a:latin typeface="Calibri" panose="020F0502020204030204" pitchFamily="34" charset="0"/>
                <a:cs typeface="Calibri" panose="020F0502020204030204" pitchFamily="34" charset="0"/>
              </a:rPr>
              <a:t> </a:t>
            </a:r>
            <a:r>
              <a:rPr lang="en-GB" sz="1000" dirty="0">
                <a:latin typeface="Calibri" panose="020F0502020204030204" pitchFamily="34" charset="0"/>
                <a:cs typeface="Calibri" panose="020F0502020204030204" pitchFamily="34" charset="0"/>
              </a:rPr>
              <a:t>to support the journey of so many businesses and providers who have made the region their home. </a:t>
            </a:r>
          </a:p>
        </p:txBody>
      </p:sp>
      <p:pic>
        <p:nvPicPr>
          <p:cNvPr id="36" name="Picture 35" descr="A close up of a logo&#10;&#10;Description automatically generated">
            <a:extLst>
              <a:ext uri="{FF2B5EF4-FFF2-40B4-BE49-F238E27FC236}">
                <a16:creationId xmlns:a16="http://schemas.microsoft.com/office/drawing/2014/main" id="{CFB0247E-6FC9-AA48-89AD-5F649E111131}"/>
              </a:ext>
            </a:extLst>
          </p:cNvPr>
          <p:cNvPicPr>
            <a:picLocks noChangeAspect="1"/>
          </p:cNvPicPr>
          <p:nvPr/>
        </p:nvPicPr>
        <p:blipFill>
          <a:blip r:embed="rId15"/>
          <a:stretch>
            <a:fillRect/>
          </a:stretch>
        </p:blipFill>
        <p:spPr>
          <a:xfrm>
            <a:off x="-156322" y="2591867"/>
            <a:ext cx="1064482" cy="363343"/>
          </a:xfrm>
          <a:prstGeom prst="rect">
            <a:avLst/>
          </a:prstGeom>
        </p:spPr>
      </p:pic>
      <p:sp>
        <p:nvSpPr>
          <p:cNvPr id="5" name="Rectangle 4">
            <a:extLst>
              <a:ext uri="{FF2B5EF4-FFF2-40B4-BE49-F238E27FC236}">
                <a16:creationId xmlns:a16="http://schemas.microsoft.com/office/drawing/2014/main" id="{E65CD191-4257-6041-B06C-52F8A65CE026}"/>
              </a:ext>
            </a:extLst>
          </p:cNvPr>
          <p:cNvSpPr/>
          <p:nvPr/>
        </p:nvSpPr>
        <p:spPr>
          <a:xfrm>
            <a:off x="-8555" y="2359631"/>
            <a:ext cx="2952900" cy="837893"/>
          </a:xfrm>
          <a:prstGeom prst="rect">
            <a:avLst/>
          </a:prstGeom>
          <a:solidFill>
            <a:schemeClr val="tx2">
              <a:lumMod val="10000"/>
              <a:alpha val="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F32D5FA-A832-D64F-9037-E559125A57F6}"/>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9767" b="98876" l="4467" r="96000">
                        <a14:foregroundMark x1="91333" y1="50303" x2="91333" y2="50303"/>
                        <a14:foregroundMark x1="4533" y1="34313" x2="4533" y2="34313"/>
                        <a14:foregroundMark x1="49200" y1="93345" x2="49200" y2="93345"/>
                        <a14:foregroundMark x1="96000" y1="35955" x2="96000" y2="35955"/>
                        <a14:foregroundMark x1="47933" y1="98876" x2="47933" y2="98876"/>
                      </a14:backgroundRemoval>
                    </a14:imgEffect>
                  </a14:imgLayer>
                </a14:imgProps>
              </a:ext>
            </a:extLst>
          </a:blip>
          <a:stretch>
            <a:fillRect/>
          </a:stretch>
        </p:blipFill>
        <p:spPr>
          <a:xfrm rot="1200000">
            <a:off x="2536039" y="2832695"/>
            <a:ext cx="381410" cy="293939"/>
          </a:xfrm>
          <a:prstGeom prst="rect">
            <a:avLst/>
          </a:prstGeom>
        </p:spPr>
      </p:pic>
      <p:sp>
        <p:nvSpPr>
          <p:cNvPr id="44" name="Shape 92">
            <a:extLst>
              <a:ext uri="{FF2B5EF4-FFF2-40B4-BE49-F238E27FC236}">
                <a16:creationId xmlns:a16="http://schemas.microsoft.com/office/drawing/2014/main" id="{2511E623-DB06-6249-AF63-A0A7D5144FD3}"/>
              </a:ext>
            </a:extLst>
          </p:cNvPr>
          <p:cNvSpPr txBox="1"/>
          <p:nvPr/>
        </p:nvSpPr>
        <p:spPr>
          <a:xfrm>
            <a:off x="3103532" y="4588603"/>
            <a:ext cx="3479100" cy="551309"/>
          </a:xfrm>
          <a:prstGeom prst="rect">
            <a:avLst/>
          </a:prstGeom>
          <a:noFill/>
          <a:ln>
            <a:noFill/>
          </a:ln>
        </p:spPr>
        <p:txBody>
          <a:bodyPr spcFirstLastPara="1" wrap="square" lIns="91425" tIns="45700" rIns="91425" bIns="45700" anchor="t" anchorCtr="0">
            <a:noAutofit/>
          </a:bodyPr>
          <a:lstStyle/>
          <a:p>
            <a:endParaRPr lang="en-GB" sz="1000" dirty="0">
              <a:latin typeface="Calibri" panose="020F0502020204030204" pitchFamily="34" charset="0"/>
              <a:cs typeface="Calibri" panose="020F0502020204030204" pitchFamily="34" charset="0"/>
            </a:endParaRPr>
          </a:p>
          <a:p>
            <a:r>
              <a:rPr lang="en-GB" sz="1000" dirty="0">
                <a:latin typeface="Calibri" panose="020F0502020204030204" pitchFamily="34" charset="0"/>
                <a:cs typeface="Calibri" panose="020F0502020204030204" pitchFamily="34" charset="0"/>
              </a:rPr>
              <a:t>We look forward to conversations, collaborations and working alongside your teams in the North West. </a:t>
            </a:r>
          </a:p>
        </p:txBody>
      </p:sp>
      <p:sp>
        <p:nvSpPr>
          <p:cNvPr id="45" name="Shape 109">
            <a:extLst>
              <a:ext uri="{FF2B5EF4-FFF2-40B4-BE49-F238E27FC236}">
                <a16:creationId xmlns:a16="http://schemas.microsoft.com/office/drawing/2014/main" id="{8F887216-59C5-B64D-A981-8F7C5890609A}"/>
              </a:ext>
            </a:extLst>
          </p:cNvPr>
          <p:cNvSpPr/>
          <p:nvPr/>
        </p:nvSpPr>
        <p:spPr>
          <a:xfrm>
            <a:off x="3110774" y="3900109"/>
            <a:ext cx="3474129" cy="754493"/>
          </a:xfrm>
          <a:prstGeom prst="wedgeRectCallout">
            <a:avLst>
              <a:gd name="adj1" fmla="val -46845"/>
              <a:gd name="adj2" fmla="val 55922"/>
            </a:avLst>
          </a:prstGeom>
          <a:solidFill>
            <a:srgbClr val="D5DBE5"/>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52" name="Shape 110">
            <a:extLst>
              <a:ext uri="{FF2B5EF4-FFF2-40B4-BE49-F238E27FC236}">
                <a16:creationId xmlns:a16="http://schemas.microsoft.com/office/drawing/2014/main" id="{9C0908ED-F007-C24D-935F-8F715403555A}"/>
              </a:ext>
            </a:extLst>
          </p:cNvPr>
          <p:cNvSpPr txBox="1"/>
          <p:nvPr/>
        </p:nvSpPr>
        <p:spPr>
          <a:xfrm>
            <a:off x="3157880" y="3906385"/>
            <a:ext cx="3446231" cy="400450"/>
          </a:xfrm>
          <a:prstGeom prst="rect">
            <a:avLst/>
          </a:prstGeom>
          <a:noFill/>
          <a:ln>
            <a:noFill/>
          </a:ln>
        </p:spPr>
        <p:txBody>
          <a:bodyPr spcFirstLastPara="1" wrap="square" lIns="91425" tIns="45700" rIns="91425" bIns="45700" anchor="t" anchorCtr="0">
            <a:noAutofit/>
          </a:bodyPr>
          <a:lstStyle/>
          <a:p>
            <a:r>
              <a:rPr lang="en-GB" sz="800" i="1" dirty="0"/>
              <a:t>“The expert evidence Joe and his team were able to put together for me transformed our case and the Candesic team provided clear and robust advice that meant we were able to deliver a superb outcome for our client and their business.”</a:t>
            </a:r>
          </a:p>
          <a:p>
            <a:pPr algn="r"/>
            <a:r>
              <a:rPr lang="en-GB" sz="800" dirty="0"/>
              <a:t>- Lisa </a:t>
            </a:r>
            <a:r>
              <a:rPr lang="en-GB" sz="800" dirty="0" err="1"/>
              <a:t>Tye</a:t>
            </a:r>
            <a:r>
              <a:rPr lang="en-GB" sz="800" dirty="0"/>
              <a:t>, Partner, </a:t>
            </a:r>
            <a:r>
              <a:rPr lang="en-GB" sz="800" b="1" dirty="0" err="1"/>
              <a:t>Shoomiths</a:t>
            </a:r>
            <a:r>
              <a:rPr lang="en-GB" sz="800" dirty="0"/>
              <a:t>, Manchester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Shape 159"/>
          <p:cNvPicPr preferRelativeResize="0"/>
          <p:nvPr/>
        </p:nvPicPr>
        <p:blipFill rotWithShape="1">
          <a:blip r:embed="rId3">
            <a:alphaModFix/>
          </a:blip>
          <a:srcRect/>
          <a:stretch/>
        </p:blipFill>
        <p:spPr>
          <a:xfrm>
            <a:off x="5808846" y="1879039"/>
            <a:ext cx="890700" cy="890700"/>
          </a:xfrm>
          <a:prstGeom prst="rect">
            <a:avLst/>
          </a:prstGeom>
          <a:noFill/>
          <a:ln>
            <a:noFill/>
          </a:ln>
        </p:spPr>
      </p:pic>
      <p:pic>
        <p:nvPicPr>
          <p:cNvPr id="160" name="Shape 160"/>
          <p:cNvPicPr preferRelativeResize="0"/>
          <p:nvPr/>
        </p:nvPicPr>
        <p:blipFill rotWithShape="1">
          <a:blip r:embed="rId4">
            <a:alphaModFix/>
          </a:blip>
          <a:srcRect/>
          <a:stretch/>
        </p:blipFill>
        <p:spPr>
          <a:xfrm>
            <a:off x="4773109" y="3286819"/>
            <a:ext cx="1447800" cy="723900"/>
          </a:xfrm>
          <a:prstGeom prst="rect">
            <a:avLst/>
          </a:prstGeom>
          <a:noFill/>
          <a:ln>
            <a:noFill/>
          </a:ln>
        </p:spPr>
      </p:pic>
      <p:pic>
        <p:nvPicPr>
          <p:cNvPr id="162" name="Shape 162"/>
          <p:cNvPicPr preferRelativeResize="0"/>
          <p:nvPr/>
        </p:nvPicPr>
        <p:blipFill>
          <a:blip r:embed="rId5">
            <a:alphaModFix/>
          </a:blip>
          <a:stretch>
            <a:fillRect/>
          </a:stretch>
        </p:blipFill>
        <p:spPr>
          <a:xfrm>
            <a:off x="3863460" y="3381354"/>
            <a:ext cx="1191300" cy="1097250"/>
          </a:xfrm>
          <a:prstGeom prst="rect">
            <a:avLst/>
          </a:prstGeom>
          <a:noFill/>
          <a:ln>
            <a:noFill/>
          </a:ln>
        </p:spPr>
      </p:pic>
      <p:pic>
        <p:nvPicPr>
          <p:cNvPr id="163" name="Shape 163"/>
          <p:cNvPicPr preferRelativeResize="0"/>
          <p:nvPr/>
        </p:nvPicPr>
        <p:blipFill>
          <a:blip r:embed="rId6">
            <a:alphaModFix/>
          </a:blip>
          <a:stretch>
            <a:fillRect/>
          </a:stretch>
        </p:blipFill>
        <p:spPr>
          <a:xfrm>
            <a:off x="4087863" y="5005202"/>
            <a:ext cx="1316400" cy="850836"/>
          </a:xfrm>
          <a:prstGeom prst="rect">
            <a:avLst/>
          </a:prstGeom>
          <a:noFill/>
          <a:ln>
            <a:noFill/>
          </a:ln>
        </p:spPr>
      </p:pic>
      <p:sp>
        <p:nvSpPr>
          <p:cNvPr id="164" name="Shape 164"/>
          <p:cNvSpPr txBox="1"/>
          <p:nvPr/>
        </p:nvSpPr>
        <p:spPr>
          <a:xfrm>
            <a:off x="10047" y="10666"/>
            <a:ext cx="6491114" cy="261600"/>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en-US" sz="1100" b="1" dirty="0">
                <a:solidFill>
                  <a:schemeClr val="dk1"/>
                </a:solidFill>
                <a:latin typeface="Lora"/>
                <a:ea typeface="Lora"/>
                <a:cs typeface="Lora"/>
                <a:sym typeface="Lora"/>
              </a:rPr>
              <a:t>CANDESIC’S MODEL OF SUPPORT ACROSS INVESTMENT AND SECTOR STRATEGY </a:t>
            </a:r>
            <a:endParaRPr sz="1200" dirty="0">
              <a:latin typeface="Lora"/>
              <a:ea typeface="Lora"/>
              <a:cs typeface="Lora"/>
              <a:sym typeface="Lora"/>
            </a:endParaRPr>
          </a:p>
        </p:txBody>
      </p:sp>
      <p:cxnSp>
        <p:nvCxnSpPr>
          <p:cNvPr id="165" name="Shape 165"/>
          <p:cNvCxnSpPr/>
          <p:nvPr/>
        </p:nvCxnSpPr>
        <p:spPr>
          <a:xfrm>
            <a:off x="103060" y="269910"/>
            <a:ext cx="6651900" cy="0"/>
          </a:xfrm>
          <a:prstGeom prst="straightConnector1">
            <a:avLst/>
          </a:prstGeom>
          <a:noFill/>
          <a:ln w="12700" cap="flat" cmpd="sng">
            <a:solidFill>
              <a:schemeClr val="accent1"/>
            </a:solidFill>
            <a:prstDash val="solid"/>
            <a:miter lim="800000"/>
            <a:headEnd type="none" w="sm" len="sm"/>
            <a:tailEnd type="none" w="sm" len="sm"/>
          </a:ln>
        </p:spPr>
      </p:cxnSp>
      <p:sp>
        <p:nvSpPr>
          <p:cNvPr id="166" name="Shape 166"/>
          <p:cNvSpPr/>
          <p:nvPr/>
        </p:nvSpPr>
        <p:spPr>
          <a:xfrm>
            <a:off x="396910" y="1402582"/>
            <a:ext cx="1268400" cy="341700"/>
          </a:xfrm>
          <a:prstGeom prst="homePlate">
            <a:avLst>
              <a:gd name="adj" fmla="val 50000"/>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1800">
              <a:solidFill>
                <a:schemeClr val="lt1"/>
              </a:solidFill>
              <a:latin typeface="Calibri"/>
              <a:ea typeface="Calibri"/>
              <a:cs typeface="Calibri"/>
              <a:sym typeface="Calibri"/>
            </a:endParaRPr>
          </a:p>
        </p:txBody>
      </p:sp>
      <p:sp>
        <p:nvSpPr>
          <p:cNvPr id="167" name="Shape 167"/>
          <p:cNvSpPr/>
          <p:nvPr/>
        </p:nvSpPr>
        <p:spPr>
          <a:xfrm>
            <a:off x="1544170" y="1402582"/>
            <a:ext cx="1268400" cy="341700"/>
          </a:xfrm>
          <a:prstGeom prst="chevron">
            <a:avLst>
              <a:gd name="adj" fmla="val 50000"/>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1800">
              <a:solidFill>
                <a:schemeClr val="dk1"/>
              </a:solidFill>
              <a:latin typeface="Calibri"/>
              <a:ea typeface="Calibri"/>
              <a:cs typeface="Calibri"/>
              <a:sym typeface="Calibri"/>
            </a:endParaRPr>
          </a:p>
        </p:txBody>
      </p:sp>
      <p:sp>
        <p:nvSpPr>
          <p:cNvPr id="168" name="Shape 168"/>
          <p:cNvSpPr/>
          <p:nvPr/>
        </p:nvSpPr>
        <p:spPr>
          <a:xfrm>
            <a:off x="3847065" y="1402582"/>
            <a:ext cx="1268400" cy="341700"/>
          </a:xfrm>
          <a:prstGeom prst="chevron">
            <a:avLst>
              <a:gd name="adj" fmla="val 50000"/>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1800">
              <a:solidFill>
                <a:schemeClr val="dk1"/>
              </a:solidFill>
              <a:latin typeface="Calibri"/>
              <a:ea typeface="Calibri"/>
              <a:cs typeface="Calibri"/>
              <a:sym typeface="Calibri"/>
            </a:endParaRPr>
          </a:p>
        </p:txBody>
      </p:sp>
      <p:sp>
        <p:nvSpPr>
          <p:cNvPr id="169" name="Shape 169"/>
          <p:cNvSpPr/>
          <p:nvPr/>
        </p:nvSpPr>
        <p:spPr>
          <a:xfrm>
            <a:off x="4994325" y="1402582"/>
            <a:ext cx="1268400" cy="341700"/>
          </a:xfrm>
          <a:prstGeom prst="chevron">
            <a:avLst>
              <a:gd name="adj" fmla="val 50000"/>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1800">
              <a:solidFill>
                <a:schemeClr val="dk1"/>
              </a:solidFill>
              <a:latin typeface="Calibri"/>
              <a:ea typeface="Calibri"/>
              <a:cs typeface="Calibri"/>
              <a:sym typeface="Calibri"/>
            </a:endParaRPr>
          </a:p>
        </p:txBody>
      </p:sp>
      <p:sp>
        <p:nvSpPr>
          <p:cNvPr id="170" name="Shape 170"/>
          <p:cNvSpPr txBox="1"/>
          <p:nvPr/>
        </p:nvSpPr>
        <p:spPr>
          <a:xfrm>
            <a:off x="361742" y="1463781"/>
            <a:ext cx="1316400" cy="2154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a:solidFill>
                  <a:schemeClr val="dk1"/>
                </a:solidFill>
                <a:latin typeface="Calibri"/>
                <a:ea typeface="Calibri"/>
                <a:cs typeface="Calibri"/>
                <a:sym typeface="Calibri"/>
              </a:rPr>
              <a:t>Opportunity identification</a:t>
            </a:r>
            <a:endParaRPr/>
          </a:p>
        </p:txBody>
      </p:sp>
      <p:sp>
        <p:nvSpPr>
          <p:cNvPr id="171" name="Shape 171"/>
          <p:cNvSpPr txBox="1"/>
          <p:nvPr/>
        </p:nvSpPr>
        <p:spPr>
          <a:xfrm>
            <a:off x="1646190" y="1406741"/>
            <a:ext cx="1191300" cy="338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Calibri"/>
                <a:ea typeface="Calibri"/>
                <a:cs typeface="Calibri"/>
                <a:sym typeface="Calibri"/>
              </a:rPr>
              <a:t>Commercial &amp; </a:t>
            </a:r>
            <a:endParaRPr/>
          </a:p>
          <a:p>
            <a:pPr marL="0" marR="0" lvl="0" indent="0" algn="l" rtl="0">
              <a:spcBef>
                <a:spcPts val="0"/>
              </a:spcBef>
              <a:spcAft>
                <a:spcPts val="0"/>
              </a:spcAft>
              <a:buNone/>
            </a:pPr>
            <a:r>
              <a:rPr lang="en-US" sz="800" b="1">
                <a:solidFill>
                  <a:schemeClr val="dk1"/>
                </a:solidFill>
                <a:latin typeface="Calibri"/>
                <a:ea typeface="Calibri"/>
                <a:cs typeface="Calibri"/>
                <a:sym typeface="Calibri"/>
              </a:rPr>
              <a:t>technical diligence </a:t>
            </a:r>
            <a:endParaRPr/>
          </a:p>
        </p:txBody>
      </p:sp>
      <p:sp>
        <p:nvSpPr>
          <p:cNvPr id="172" name="Shape 172"/>
          <p:cNvSpPr txBox="1"/>
          <p:nvPr/>
        </p:nvSpPr>
        <p:spPr>
          <a:xfrm>
            <a:off x="3975041" y="1461464"/>
            <a:ext cx="1191300" cy="215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Calibri"/>
                <a:ea typeface="Calibri"/>
                <a:cs typeface="Calibri"/>
                <a:sym typeface="Calibri"/>
              </a:rPr>
              <a:t>Positioning for exit</a:t>
            </a:r>
            <a:endParaRPr/>
          </a:p>
        </p:txBody>
      </p:sp>
      <p:sp>
        <p:nvSpPr>
          <p:cNvPr id="173" name="Shape 173"/>
          <p:cNvSpPr txBox="1"/>
          <p:nvPr/>
        </p:nvSpPr>
        <p:spPr>
          <a:xfrm>
            <a:off x="5103463" y="1409468"/>
            <a:ext cx="1191300" cy="338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Calibri"/>
                <a:ea typeface="Calibri"/>
                <a:cs typeface="Calibri"/>
                <a:sym typeface="Calibri"/>
              </a:rPr>
              <a:t>Vendor commercial &amp; technology diligence</a:t>
            </a:r>
            <a:endParaRPr/>
          </a:p>
        </p:txBody>
      </p:sp>
      <p:sp>
        <p:nvSpPr>
          <p:cNvPr id="174" name="Shape 174"/>
          <p:cNvSpPr/>
          <p:nvPr/>
        </p:nvSpPr>
        <p:spPr>
          <a:xfrm>
            <a:off x="2694641" y="1405196"/>
            <a:ext cx="1268400" cy="341700"/>
          </a:xfrm>
          <a:prstGeom prst="chevron">
            <a:avLst>
              <a:gd name="adj" fmla="val 50000"/>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1800">
              <a:solidFill>
                <a:schemeClr val="dk1"/>
              </a:solidFill>
              <a:latin typeface="Calibri"/>
              <a:ea typeface="Calibri"/>
              <a:cs typeface="Calibri"/>
              <a:sym typeface="Calibri"/>
            </a:endParaRPr>
          </a:p>
        </p:txBody>
      </p:sp>
      <p:sp>
        <p:nvSpPr>
          <p:cNvPr id="175" name="Shape 175"/>
          <p:cNvSpPr txBox="1"/>
          <p:nvPr/>
        </p:nvSpPr>
        <p:spPr>
          <a:xfrm>
            <a:off x="2823452" y="1410696"/>
            <a:ext cx="890700" cy="338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Calibri"/>
                <a:ea typeface="Calibri"/>
                <a:cs typeface="Calibri"/>
                <a:sym typeface="Calibri"/>
              </a:rPr>
              <a:t>Post-acquisition strategy</a:t>
            </a:r>
            <a:endParaRPr/>
          </a:p>
        </p:txBody>
      </p:sp>
      <p:sp>
        <p:nvSpPr>
          <p:cNvPr id="176" name="Shape 176"/>
          <p:cNvSpPr txBox="1"/>
          <p:nvPr/>
        </p:nvSpPr>
        <p:spPr>
          <a:xfrm>
            <a:off x="4032810" y="3723666"/>
            <a:ext cx="923700" cy="42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000" b="1">
                <a:solidFill>
                  <a:schemeClr val="dk1"/>
                </a:solidFill>
                <a:latin typeface="Calibri"/>
                <a:ea typeface="Calibri"/>
                <a:cs typeface="Calibri"/>
                <a:sym typeface="Calibri"/>
              </a:rPr>
              <a:t>Support in</a:t>
            </a:r>
            <a:endParaRPr sz="1000"/>
          </a:p>
          <a:p>
            <a:pPr marL="0" marR="0" lvl="0" indent="0" algn="ctr" rtl="0">
              <a:spcBef>
                <a:spcPts val="0"/>
              </a:spcBef>
              <a:spcAft>
                <a:spcPts val="0"/>
              </a:spcAft>
              <a:buNone/>
            </a:pPr>
            <a:r>
              <a:rPr lang="en-US" sz="1000" b="1">
                <a:solidFill>
                  <a:schemeClr val="dk1"/>
                </a:solidFill>
                <a:latin typeface="Calibri"/>
                <a:ea typeface="Calibri"/>
                <a:cs typeface="Calibri"/>
                <a:sym typeface="Calibri"/>
              </a:rPr>
              <a:t>fundraising</a:t>
            </a:r>
            <a:endParaRPr sz="1000"/>
          </a:p>
        </p:txBody>
      </p:sp>
      <p:sp>
        <p:nvSpPr>
          <p:cNvPr id="177" name="Shape 177"/>
          <p:cNvSpPr/>
          <p:nvPr/>
        </p:nvSpPr>
        <p:spPr>
          <a:xfrm>
            <a:off x="3190472" y="1945850"/>
            <a:ext cx="1268400" cy="341700"/>
          </a:xfrm>
          <a:prstGeom prst="chevron">
            <a:avLst>
              <a:gd name="adj" fmla="val 50000"/>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1800">
              <a:solidFill>
                <a:schemeClr val="dk1"/>
              </a:solidFill>
              <a:latin typeface="Calibri"/>
              <a:ea typeface="Calibri"/>
              <a:cs typeface="Calibri"/>
              <a:sym typeface="Calibri"/>
            </a:endParaRPr>
          </a:p>
        </p:txBody>
      </p:sp>
      <p:sp>
        <p:nvSpPr>
          <p:cNvPr id="178" name="Shape 178"/>
          <p:cNvSpPr txBox="1"/>
          <p:nvPr/>
        </p:nvSpPr>
        <p:spPr>
          <a:xfrm>
            <a:off x="3304211" y="1951350"/>
            <a:ext cx="1139700" cy="338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Calibri"/>
                <a:ea typeface="Calibri"/>
                <a:cs typeface="Calibri"/>
                <a:sym typeface="Calibri"/>
              </a:rPr>
              <a:t>Identification &amp; diligence of bolt-ons</a:t>
            </a:r>
            <a:endParaRPr sz="800" b="1">
              <a:solidFill>
                <a:schemeClr val="dk1"/>
              </a:solidFill>
              <a:latin typeface="Calibri"/>
              <a:ea typeface="Calibri"/>
              <a:cs typeface="Calibri"/>
              <a:sym typeface="Calibri"/>
            </a:endParaRPr>
          </a:p>
        </p:txBody>
      </p:sp>
      <p:sp>
        <p:nvSpPr>
          <p:cNvPr id="179" name="Shape 179"/>
          <p:cNvSpPr/>
          <p:nvPr/>
        </p:nvSpPr>
        <p:spPr>
          <a:xfrm rot="5400000">
            <a:off x="3743882" y="750110"/>
            <a:ext cx="165900" cy="2271900"/>
          </a:xfrm>
          <a:prstGeom prst="rightBrace">
            <a:avLst>
              <a:gd name="adj1" fmla="val 8333"/>
              <a:gd name="adj2" fmla="val 50000"/>
            </a:avLst>
          </a:prstGeom>
          <a:noFill/>
          <a:ln w="12700" cap="flat" cmpd="sng">
            <a:solidFill>
              <a:srgbClr val="2F549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1800">
              <a:solidFill>
                <a:schemeClr val="dk1"/>
              </a:solidFill>
              <a:latin typeface="Calibri"/>
              <a:ea typeface="Calibri"/>
              <a:cs typeface="Calibri"/>
              <a:sym typeface="Calibri"/>
            </a:endParaRPr>
          </a:p>
        </p:txBody>
      </p:sp>
      <p:sp>
        <p:nvSpPr>
          <p:cNvPr id="180" name="Shape 180"/>
          <p:cNvSpPr/>
          <p:nvPr/>
        </p:nvSpPr>
        <p:spPr>
          <a:xfrm>
            <a:off x="3525700" y="5354325"/>
            <a:ext cx="190800" cy="3213000"/>
          </a:xfrm>
          <a:prstGeom prst="upDownArrow">
            <a:avLst>
              <a:gd name="adj1" fmla="val 50000"/>
              <a:gd name="adj2" fmla="val 50000"/>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1800">
              <a:solidFill>
                <a:schemeClr val="lt1"/>
              </a:solidFill>
              <a:latin typeface="Calibri"/>
              <a:ea typeface="Calibri"/>
              <a:cs typeface="Calibri"/>
              <a:sym typeface="Calibri"/>
            </a:endParaRPr>
          </a:p>
        </p:txBody>
      </p:sp>
      <p:sp>
        <p:nvSpPr>
          <p:cNvPr id="181" name="Shape 181"/>
          <p:cNvSpPr txBox="1"/>
          <p:nvPr/>
        </p:nvSpPr>
        <p:spPr>
          <a:xfrm>
            <a:off x="3166225" y="5011425"/>
            <a:ext cx="890400" cy="4191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a:solidFill>
                  <a:srgbClr val="073763"/>
                </a:solidFill>
                <a:latin typeface="Calibri"/>
                <a:ea typeface="Calibri"/>
                <a:cs typeface="Calibri"/>
                <a:sym typeface="Calibri"/>
              </a:rPr>
              <a:t>National</a:t>
            </a:r>
            <a:endParaRPr>
              <a:solidFill>
                <a:srgbClr val="073763"/>
              </a:solidFill>
            </a:endParaRPr>
          </a:p>
        </p:txBody>
      </p:sp>
      <p:sp>
        <p:nvSpPr>
          <p:cNvPr id="182" name="Shape 182"/>
          <p:cNvSpPr txBox="1"/>
          <p:nvPr/>
        </p:nvSpPr>
        <p:spPr>
          <a:xfrm>
            <a:off x="2664825" y="6780300"/>
            <a:ext cx="908400" cy="291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b="1">
                <a:solidFill>
                  <a:srgbClr val="073763"/>
                </a:solidFill>
                <a:latin typeface="Calibri"/>
                <a:ea typeface="Calibri"/>
                <a:cs typeface="Calibri"/>
                <a:sym typeface="Calibri"/>
              </a:rPr>
              <a:t>Regional</a:t>
            </a:r>
            <a:endParaRPr b="1">
              <a:solidFill>
                <a:srgbClr val="073763"/>
              </a:solidFill>
            </a:endParaRPr>
          </a:p>
        </p:txBody>
      </p:sp>
      <p:sp>
        <p:nvSpPr>
          <p:cNvPr id="183" name="Shape 183"/>
          <p:cNvSpPr txBox="1"/>
          <p:nvPr/>
        </p:nvSpPr>
        <p:spPr>
          <a:xfrm>
            <a:off x="3301075" y="8593500"/>
            <a:ext cx="620700" cy="261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a:solidFill>
                  <a:srgbClr val="073763"/>
                </a:solidFill>
                <a:latin typeface="Calibri"/>
                <a:ea typeface="Calibri"/>
                <a:cs typeface="Calibri"/>
                <a:sym typeface="Calibri"/>
              </a:rPr>
              <a:t>Local</a:t>
            </a:r>
            <a:endParaRPr b="1">
              <a:solidFill>
                <a:srgbClr val="073763"/>
              </a:solidFill>
            </a:endParaRPr>
          </a:p>
        </p:txBody>
      </p:sp>
      <p:sp>
        <p:nvSpPr>
          <p:cNvPr id="184" name="Shape 184"/>
          <p:cNvSpPr txBox="1"/>
          <p:nvPr/>
        </p:nvSpPr>
        <p:spPr>
          <a:xfrm>
            <a:off x="2299375" y="3584400"/>
            <a:ext cx="1001700" cy="62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dirty="0">
                <a:solidFill>
                  <a:schemeClr val="dk1"/>
                </a:solidFill>
                <a:latin typeface="Calibri"/>
                <a:ea typeface="Calibri"/>
                <a:cs typeface="Calibri"/>
                <a:sym typeface="Calibri"/>
              </a:rPr>
              <a:t>A full portfolio review of elderly residential care homes for </a:t>
            </a:r>
            <a:r>
              <a:rPr lang="en-US" sz="800" b="1" dirty="0">
                <a:solidFill>
                  <a:schemeClr val="dk1"/>
                </a:solidFill>
                <a:latin typeface="Calibri"/>
                <a:ea typeface="Calibri"/>
                <a:cs typeface="Calibri"/>
                <a:sym typeface="Calibri"/>
              </a:rPr>
              <a:t>HC One</a:t>
            </a:r>
            <a:endParaRPr dirty="0"/>
          </a:p>
        </p:txBody>
      </p:sp>
      <p:sp>
        <p:nvSpPr>
          <p:cNvPr id="185" name="Shape 185"/>
          <p:cNvSpPr txBox="1"/>
          <p:nvPr/>
        </p:nvSpPr>
        <p:spPr>
          <a:xfrm>
            <a:off x="4556897" y="2158726"/>
            <a:ext cx="1316400" cy="4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dirty="0">
                <a:solidFill>
                  <a:schemeClr val="dk1"/>
                </a:solidFill>
                <a:latin typeface="Calibri"/>
                <a:ea typeface="Calibri"/>
                <a:cs typeface="Calibri"/>
                <a:sym typeface="Calibri"/>
              </a:rPr>
              <a:t>Clinically oriented site visits and impartial service review for </a:t>
            </a:r>
            <a:r>
              <a:rPr lang="en-US" sz="800" b="1" dirty="0">
                <a:solidFill>
                  <a:schemeClr val="dk1"/>
                </a:solidFill>
                <a:latin typeface="Calibri"/>
                <a:ea typeface="Calibri"/>
                <a:cs typeface="Calibri"/>
                <a:sym typeface="Calibri"/>
              </a:rPr>
              <a:t>Swanton Care</a:t>
            </a:r>
            <a:endParaRPr dirty="0"/>
          </a:p>
        </p:txBody>
      </p:sp>
      <p:sp>
        <p:nvSpPr>
          <p:cNvPr id="186" name="Shape 186"/>
          <p:cNvSpPr txBox="1"/>
          <p:nvPr/>
        </p:nvSpPr>
        <p:spPr>
          <a:xfrm>
            <a:off x="105600" y="2368497"/>
            <a:ext cx="1851000" cy="34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dirty="0">
                <a:solidFill>
                  <a:schemeClr val="dk1"/>
                </a:solidFill>
                <a:latin typeface="Calibri"/>
                <a:ea typeface="Calibri"/>
                <a:cs typeface="Calibri"/>
                <a:sym typeface="Calibri"/>
              </a:rPr>
              <a:t>Pan-European identification of </a:t>
            </a:r>
            <a:r>
              <a:rPr lang="en-US" sz="800" dirty="0" err="1">
                <a:solidFill>
                  <a:schemeClr val="dk1"/>
                </a:solidFill>
                <a:latin typeface="Calibri"/>
                <a:ea typeface="Calibri"/>
                <a:cs typeface="Calibri"/>
                <a:sym typeface="Calibri"/>
              </a:rPr>
              <a:t>medTech</a:t>
            </a:r>
            <a:r>
              <a:rPr lang="en-US" sz="800" dirty="0">
                <a:solidFill>
                  <a:schemeClr val="dk1"/>
                </a:solidFill>
                <a:latin typeface="Calibri"/>
                <a:ea typeface="Calibri"/>
                <a:cs typeface="Calibri"/>
                <a:sym typeface="Calibri"/>
              </a:rPr>
              <a:t> M&amp;A opportunities for </a:t>
            </a:r>
            <a:r>
              <a:rPr lang="en-US" sz="800" b="1" dirty="0">
                <a:solidFill>
                  <a:schemeClr val="dk1"/>
                </a:solidFill>
                <a:latin typeface="Calibri"/>
                <a:ea typeface="Calibri"/>
                <a:cs typeface="Calibri"/>
                <a:sym typeface="Calibri"/>
              </a:rPr>
              <a:t>Phoenix Capital</a:t>
            </a:r>
            <a:endParaRPr dirty="0"/>
          </a:p>
        </p:txBody>
      </p:sp>
      <p:sp>
        <p:nvSpPr>
          <p:cNvPr id="187" name="Shape 187"/>
          <p:cNvSpPr txBox="1"/>
          <p:nvPr/>
        </p:nvSpPr>
        <p:spPr>
          <a:xfrm>
            <a:off x="2454291" y="354435"/>
            <a:ext cx="1851000" cy="4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Calibri"/>
                <a:ea typeface="Calibri"/>
                <a:cs typeface="Calibri"/>
                <a:sym typeface="Calibri"/>
              </a:rPr>
              <a:t>CDD of </a:t>
            </a:r>
            <a:r>
              <a:rPr lang="en-US" sz="800" b="1">
                <a:solidFill>
                  <a:schemeClr val="dk1"/>
                </a:solidFill>
                <a:latin typeface="Calibri"/>
                <a:ea typeface="Calibri"/>
                <a:cs typeface="Calibri"/>
                <a:sym typeface="Calibri"/>
              </a:rPr>
              <a:t>Envision Pharma </a:t>
            </a:r>
            <a:r>
              <a:rPr lang="en-US" sz="800">
                <a:solidFill>
                  <a:schemeClr val="dk1"/>
                </a:solidFill>
                <a:latin typeface="Calibri"/>
                <a:ea typeface="Calibri"/>
                <a:cs typeface="Calibri"/>
                <a:sym typeface="Calibri"/>
              </a:rPr>
              <a:t>across Europe and North America to support Ardian’s acquisition of this international group </a:t>
            </a:r>
            <a:endParaRPr sz="800" b="1">
              <a:solidFill>
                <a:schemeClr val="dk1"/>
              </a:solidFill>
              <a:latin typeface="Calibri"/>
              <a:ea typeface="Calibri"/>
              <a:cs typeface="Calibri"/>
              <a:sym typeface="Calibri"/>
            </a:endParaRPr>
          </a:p>
        </p:txBody>
      </p:sp>
      <p:sp>
        <p:nvSpPr>
          <p:cNvPr id="188" name="Shape 188"/>
          <p:cNvSpPr txBox="1"/>
          <p:nvPr/>
        </p:nvSpPr>
        <p:spPr>
          <a:xfrm>
            <a:off x="5401625" y="361750"/>
            <a:ext cx="1316400" cy="5847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a:solidFill>
                  <a:schemeClr val="dk1"/>
                </a:solidFill>
                <a:latin typeface="Calibri"/>
                <a:ea typeface="Calibri"/>
                <a:cs typeface="Calibri"/>
                <a:sym typeface="Calibri"/>
              </a:rPr>
              <a:t>VCCD for </a:t>
            </a:r>
            <a:r>
              <a:rPr lang="en-US" sz="800" b="1">
                <a:solidFill>
                  <a:schemeClr val="dk1"/>
                </a:solidFill>
                <a:latin typeface="Calibri"/>
                <a:ea typeface="Calibri"/>
                <a:cs typeface="Calibri"/>
                <a:sym typeface="Calibri"/>
              </a:rPr>
              <a:t>Brookdale Care</a:t>
            </a:r>
            <a:r>
              <a:rPr lang="en-US" sz="800">
                <a:solidFill>
                  <a:schemeClr val="dk1"/>
                </a:solidFill>
                <a:latin typeface="Calibri"/>
                <a:ea typeface="Calibri"/>
                <a:cs typeface="Calibri"/>
                <a:sym typeface="Calibri"/>
              </a:rPr>
              <a:t> evaluating comparative care quality of learning disability serves </a:t>
            </a:r>
            <a:endParaRPr sz="800" b="1">
              <a:solidFill>
                <a:schemeClr val="dk1"/>
              </a:solidFill>
              <a:latin typeface="Calibri"/>
              <a:ea typeface="Calibri"/>
              <a:cs typeface="Calibri"/>
              <a:sym typeface="Calibri"/>
            </a:endParaRPr>
          </a:p>
        </p:txBody>
      </p:sp>
      <p:sp>
        <p:nvSpPr>
          <p:cNvPr id="189" name="Shape 189"/>
          <p:cNvSpPr txBox="1"/>
          <p:nvPr/>
        </p:nvSpPr>
        <p:spPr>
          <a:xfrm>
            <a:off x="5019485" y="3687733"/>
            <a:ext cx="1372800" cy="4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Calibri"/>
                <a:ea typeface="Calibri"/>
                <a:cs typeface="Calibri"/>
                <a:sym typeface="Calibri"/>
              </a:rPr>
              <a:t>Support for </a:t>
            </a:r>
            <a:r>
              <a:rPr lang="en-US" sz="800" b="1">
                <a:solidFill>
                  <a:schemeClr val="dk1"/>
                </a:solidFill>
                <a:latin typeface="Calibri"/>
                <a:ea typeface="Calibri"/>
                <a:cs typeface="Calibri"/>
                <a:sym typeface="Calibri"/>
              </a:rPr>
              <a:t>Clinova </a:t>
            </a:r>
            <a:r>
              <a:rPr lang="en-US" sz="800">
                <a:solidFill>
                  <a:schemeClr val="dk1"/>
                </a:solidFill>
                <a:latin typeface="Calibri"/>
                <a:ea typeface="Calibri"/>
                <a:cs typeface="Calibri"/>
                <a:sym typeface="Calibri"/>
              </a:rPr>
              <a:t>in raising capital through the LSE ELITE platform</a:t>
            </a:r>
            <a:endParaRPr sz="800" b="1">
              <a:solidFill>
                <a:schemeClr val="dk1"/>
              </a:solidFill>
              <a:latin typeface="Calibri"/>
              <a:ea typeface="Calibri"/>
              <a:cs typeface="Calibri"/>
              <a:sym typeface="Calibri"/>
            </a:endParaRPr>
          </a:p>
        </p:txBody>
      </p:sp>
      <p:sp>
        <p:nvSpPr>
          <p:cNvPr id="190" name="Shape 190"/>
          <p:cNvSpPr txBox="1"/>
          <p:nvPr/>
        </p:nvSpPr>
        <p:spPr>
          <a:xfrm>
            <a:off x="4923455" y="2784870"/>
            <a:ext cx="1851000" cy="4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Calibri"/>
                <a:ea typeface="Calibri"/>
                <a:cs typeface="Calibri"/>
                <a:sym typeface="Calibri"/>
              </a:rPr>
              <a:t>Enabling </a:t>
            </a:r>
            <a:r>
              <a:rPr lang="en-US" sz="800" b="1">
                <a:solidFill>
                  <a:schemeClr val="dk1"/>
                </a:solidFill>
                <a:latin typeface="Calibri"/>
                <a:ea typeface="Calibri"/>
                <a:cs typeface="Calibri"/>
                <a:sym typeface="Calibri"/>
              </a:rPr>
              <a:t>BioLight </a:t>
            </a:r>
            <a:r>
              <a:rPr lang="en-US" sz="800">
                <a:solidFill>
                  <a:schemeClr val="dk1"/>
                </a:solidFill>
                <a:latin typeface="Calibri"/>
                <a:ea typeface="Calibri"/>
                <a:cs typeface="Calibri"/>
                <a:sym typeface="Calibri"/>
              </a:rPr>
              <a:t>to raise capital beyond Israel for commercialisation of ophthalmology technologies</a:t>
            </a:r>
            <a:endParaRPr sz="800" b="1">
              <a:solidFill>
                <a:schemeClr val="dk1"/>
              </a:solidFill>
              <a:latin typeface="Calibri"/>
              <a:ea typeface="Calibri"/>
              <a:cs typeface="Calibri"/>
              <a:sym typeface="Calibri"/>
            </a:endParaRPr>
          </a:p>
        </p:txBody>
      </p:sp>
      <p:sp>
        <p:nvSpPr>
          <p:cNvPr id="191" name="Shape 191"/>
          <p:cNvSpPr txBox="1"/>
          <p:nvPr/>
        </p:nvSpPr>
        <p:spPr>
          <a:xfrm>
            <a:off x="3849225" y="8039979"/>
            <a:ext cx="1851000" cy="959318"/>
          </a:xfrm>
          <a:prstGeom prst="rect">
            <a:avLst/>
          </a:prstGeom>
          <a:noFill/>
          <a:ln>
            <a:noFill/>
          </a:ln>
        </p:spPr>
        <p:txBody>
          <a:bodyPr spcFirstLastPara="1" wrap="square" lIns="91425" tIns="45700" rIns="91425" bIns="45700" anchor="t" anchorCtr="0">
            <a:noAutofit/>
          </a:bodyPr>
          <a:lstStyle/>
          <a:p>
            <a:pPr lvl="0"/>
            <a:r>
              <a:rPr lang="en-US" sz="1000" dirty="0">
                <a:solidFill>
                  <a:schemeClr val="dk1"/>
                </a:solidFill>
                <a:latin typeface="Calibri"/>
                <a:ea typeface="Calibri"/>
                <a:cs typeface="Calibri"/>
                <a:sym typeface="Calibri"/>
              </a:rPr>
              <a:t>Strategic review of cardiac care in acute and community settings resulting in new models to improve to improve population health for </a:t>
            </a:r>
            <a:r>
              <a:rPr lang="en-US" sz="1000" b="1" dirty="0">
                <a:solidFill>
                  <a:schemeClr val="dk1"/>
                </a:solidFill>
                <a:latin typeface="Calibri"/>
                <a:ea typeface="Calibri"/>
                <a:cs typeface="Calibri"/>
                <a:sym typeface="Calibri"/>
              </a:rPr>
              <a:t>University Hospitals </a:t>
            </a:r>
            <a:r>
              <a:rPr lang="en-US" sz="1000" b="1">
                <a:solidFill>
                  <a:schemeClr val="dk1"/>
                </a:solidFill>
                <a:latin typeface="Calibri"/>
                <a:ea typeface="Calibri"/>
                <a:cs typeface="Calibri"/>
                <a:sym typeface="Calibri"/>
              </a:rPr>
              <a:t>South Manchester</a:t>
            </a:r>
            <a:endParaRPr sz="1000" dirty="0">
              <a:solidFill>
                <a:schemeClr val="dk1"/>
              </a:solidFill>
              <a:latin typeface="Calibri"/>
              <a:ea typeface="Calibri"/>
              <a:cs typeface="Calibri"/>
              <a:sym typeface="Calibri"/>
            </a:endParaRPr>
          </a:p>
        </p:txBody>
      </p:sp>
      <p:sp>
        <p:nvSpPr>
          <p:cNvPr id="192" name="Shape 192"/>
          <p:cNvSpPr txBox="1"/>
          <p:nvPr/>
        </p:nvSpPr>
        <p:spPr>
          <a:xfrm>
            <a:off x="1241313" y="5087701"/>
            <a:ext cx="1851000" cy="62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Comprehensive review of community learning disability services for</a:t>
            </a:r>
            <a:r>
              <a:rPr lang="en-US" sz="1000" b="1">
                <a:solidFill>
                  <a:schemeClr val="dk1"/>
                </a:solidFill>
                <a:latin typeface="Calibri"/>
                <a:ea typeface="Calibri"/>
                <a:cs typeface="Calibri"/>
                <a:sym typeface="Calibri"/>
              </a:rPr>
              <a:t> NHS England</a:t>
            </a:r>
            <a:endParaRPr sz="1000"/>
          </a:p>
        </p:txBody>
      </p:sp>
      <p:sp>
        <p:nvSpPr>
          <p:cNvPr id="193" name="Shape 193"/>
          <p:cNvSpPr txBox="1"/>
          <p:nvPr/>
        </p:nvSpPr>
        <p:spPr>
          <a:xfrm>
            <a:off x="2345429" y="2592150"/>
            <a:ext cx="1316400" cy="4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dirty="0">
                <a:solidFill>
                  <a:schemeClr val="dk1"/>
                </a:solidFill>
                <a:latin typeface="Calibri"/>
                <a:ea typeface="Calibri"/>
                <a:cs typeface="Calibri"/>
                <a:sym typeface="Calibri"/>
              </a:rPr>
              <a:t>Helping </a:t>
            </a:r>
            <a:r>
              <a:rPr lang="en-US" sz="800" dirty="0" err="1">
                <a:solidFill>
                  <a:schemeClr val="dk1"/>
                </a:solidFill>
                <a:latin typeface="Calibri"/>
                <a:ea typeface="Calibri"/>
                <a:cs typeface="Calibri"/>
                <a:sym typeface="Calibri"/>
              </a:rPr>
              <a:t>Fishawack</a:t>
            </a:r>
            <a:r>
              <a:rPr lang="en-US" sz="800" dirty="0">
                <a:solidFill>
                  <a:schemeClr val="dk1"/>
                </a:solidFill>
                <a:latin typeface="Calibri"/>
                <a:ea typeface="Calibri"/>
                <a:cs typeface="Calibri"/>
                <a:sym typeface="Calibri"/>
              </a:rPr>
              <a:t> evaluate the acquisition of </a:t>
            </a:r>
            <a:r>
              <a:rPr lang="en-US" sz="800" b="1" dirty="0">
                <a:solidFill>
                  <a:schemeClr val="dk1"/>
                </a:solidFill>
                <a:latin typeface="Calibri"/>
                <a:ea typeface="Calibri"/>
                <a:cs typeface="Calibri"/>
                <a:sym typeface="Calibri"/>
              </a:rPr>
              <a:t>Carling Communications</a:t>
            </a:r>
            <a:endParaRPr dirty="0"/>
          </a:p>
        </p:txBody>
      </p:sp>
      <p:sp>
        <p:nvSpPr>
          <p:cNvPr id="194" name="Shape 194"/>
          <p:cNvSpPr txBox="1"/>
          <p:nvPr/>
        </p:nvSpPr>
        <p:spPr>
          <a:xfrm>
            <a:off x="2823461" y="878499"/>
            <a:ext cx="1851000" cy="4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Calibri"/>
                <a:ea typeface="Calibri"/>
                <a:cs typeface="Calibri"/>
                <a:sym typeface="Calibri"/>
              </a:rPr>
              <a:t>Vendor side consideration of </a:t>
            </a:r>
            <a:r>
              <a:rPr lang="en-US" sz="800" b="1">
                <a:solidFill>
                  <a:schemeClr val="dk1"/>
                </a:solidFill>
                <a:latin typeface="Calibri"/>
                <a:ea typeface="Calibri"/>
                <a:cs typeface="Calibri"/>
                <a:sym typeface="Calibri"/>
              </a:rPr>
              <a:t>Indiba’s</a:t>
            </a:r>
            <a:r>
              <a:rPr lang="en-US" sz="800">
                <a:solidFill>
                  <a:schemeClr val="dk1"/>
                </a:solidFill>
                <a:latin typeface="Calibri"/>
                <a:ea typeface="Calibri"/>
                <a:cs typeface="Calibri"/>
                <a:sym typeface="Calibri"/>
              </a:rPr>
              <a:t> technology, developed out of the Hospital Ramon y Cajal</a:t>
            </a:r>
            <a:endParaRPr sz="800" b="1">
              <a:solidFill>
                <a:schemeClr val="dk1"/>
              </a:solidFill>
              <a:latin typeface="Calibri"/>
              <a:ea typeface="Calibri"/>
              <a:cs typeface="Calibri"/>
              <a:sym typeface="Calibri"/>
            </a:endParaRPr>
          </a:p>
        </p:txBody>
      </p:sp>
      <p:sp>
        <p:nvSpPr>
          <p:cNvPr id="195" name="Shape 195"/>
          <p:cNvSpPr txBox="1"/>
          <p:nvPr/>
        </p:nvSpPr>
        <p:spPr>
          <a:xfrm>
            <a:off x="1497388" y="7745363"/>
            <a:ext cx="1851000" cy="67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Providing a clinical opinion to successfully challenge a CQC registration decision for </a:t>
            </a:r>
            <a:r>
              <a:rPr lang="en-US" sz="1000" b="1">
                <a:solidFill>
                  <a:schemeClr val="dk1"/>
                </a:solidFill>
                <a:latin typeface="Calibri"/>
                <a:ea typeface="Calibri"/>
                <a:cs typeface="Calibri"/>
                <a:sym typeface="Calibri"/>
              </a:rPr>
              <a:t>Kingsley Healthcare</a:t>
            </a:r>
            <a:endParaRPr sz="1000">
              <a:solidFill>
                <a:schemeClr val="dk1"/>
              </a:solidFill>
              <a:latin typeface="Calibri"/>
              <a:ea typeface="Calibri"/>
              <a:cs typeface="Calibri"/>
              <a:sym typeface="Calibri"/>
            </a:endParaRPr>
          </a:p>
        </p:txBody>
      </p:sp>
      <p:sp>
        <p:nvSpPr>
          <p:cNvPr id="196" name="Shape 196"/>
          <p:cNvSpPr txBox="1"/>
          <p:nvPr/>
        </p:nvSpPr>
        <p:spPr>
          <a:xfrm>
            <a:off x="5286775" y="6871700"/>
            <a:ext cx="1552200" cy="776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Development of the strategy for </a:t>
            </a:r>
            <a:r>
              <a:rPr lang="en-US" sz="1000" b="1">
                <a:solidFill>
                  <a:schemeClr val="dk1"/>
                </a:solidFill>
                <a:latin typeface="Calibri"/>
                <a:ea typeface="Calibri"/>
                <a:cs typeface="Calibri"/>
                <a:sym typeface="Calibri"/>
              </a:rPr>
              <a:t>Healthcare at Home </a:t>
            </a:r>
            <a:r>
              <a:rPr lang="en-US" sz="1000">
                <a:solidFill>
                  <a:schemeClr val="dk1"/>
                </a:solidFill>
                <a:latin typeface="Calibri"/>
                <a:ea typeface="Calibri"/>
                <a:cs typeface="Calibri"/>
                <a:sym typeface="Calibri"/>
              </a:rPr>
              <a:t>to deliver discharge services for NHS trusts</a:t>
            </a:r>
            <a:endParaRPr sz="1000" b="1">
              <a:solidFill>
                <a:schemeClr val="dk1"/>
              </a:solidFill>
              <a:latin typeface="Calibri"/>
              <a:ea typeface="Calibri"/>
              <a:cs typeface="Calibri"/>
              <a:sym typeface="Calibri"/>
            </a:endParaRPr>
          </a:p>
        </p:txBody>
      </p:sp>
      <p:sp>
        <p:nvSpPr>
          <p:cNvPr id="197" name="Shape 197"/>
          <p:cNvSpPr txBox="1"/>
          <p:nvPr/>
        </p:nvSpPr>
        <p:spPr>
          <a:xfrm>
            <a:off x="4019325" y="5715225"/>
            <a:ext cx="2581500" cy="672900"/>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en-US" sz="1000">
                <a:solidFill>
                  <a:schemeClr val="dk1"/>
                </a:solidFill>
                <a:latin typeface="Calibri"/>
                <a:ea typeface="Calibri"/>
                <a:cs typeface="Calibri"/>
                <a:sym typeface="Calibri"/>
              </a:rPr>
              <a:t>Facilitating communication between the </a:t>
            </a:r>
            <a:r>
              <a:rPr lang="en-US" sz="1000" b="1">
                <a:solidFill>
                  <a:schemeClr val="dk1"/>
                </a:solidFill>
                <a:latin typeface="Calibri"/>
                <a:ea typeface="Calibri"/>
                <a:cs typeface="Calibri"/>
                <a:sym typeface="Calibri"/>
              </a:rPr>
              <a:t>CQC, NHS England </a:t>
            </a:r>
            <a:r>
              <a:rPr lang="en-US" sz="1000">
                <a:solidFill>
                  <a:schemeClr val="dk1"/>
                </a:solidFill>
                <a:latin typeface="Calibri"/>
                <a:ea typeface="Calibri"/>
                <a:cs typeface="Calibri"/>
                <a:sym typeface="Calibri"/>
              </a:rPr>
              <a:t>and service providers to identify gold standards in learning disability care</a:t>
            </a:r>
            <a:endParaRPr sz="1000" b="1">
              <a:solidFill>
                <a:schemeClr val="dk1"/>
              </a:solidFill>
              <a:latin typeface="Calibri"/>
              <a:ea typeface="Calibri"/>
              <a:cs typeface="Calibri"/>
              <a:sym typeface="Calibri"/>
            </a:endParaRPr>
          </a:p>
        </p:txBody>
      </p:sp>
      <p:pic>
        <p:nvPicPr>
          <p:cNvPr id="198" name="Shape 198"/>
          <p:cNvPicPr preferRelativeResize="0"/>
          <p:nvPr/>
        </p:nvPicPr>
        <p:blipFill rotWithShape="1">
          <a:blip r:embed="rId7">
            <a:alphaModFix/>
          </a:blip>
          <a:srcRect/>
          <a:stretch/>
        </p:blipFill>
        <p:spPr>
          <a:xfrm>
            <a:off x="4674450" y="436075"/>
            <a:ext cx="908400" cy="436045"/>
          </a:xfrm>
          <a:prstGeom prst="rect">
            <a:avLst/>
          </a:prstGeom>
          <a:noFill/>
          <a:ln>
            <a:noFill/>
          </a:ln>
        </p:spPr>
      </p:pic>
      <p:pic>
        <p:nvPicPr>
          <p:cNvPr id="199" name="Shape 199"/>
          <p:cNvPicPr preferRelativeResize="0"/>
          <p:nvPr/>
        </p:nvPicPr>
        <p:blipFill rotWithShape="1">
          <a:blip r:embed="rId8">
            <a:alphaModFix/>
          </a:blip>
          <a:srcRect/>
          <a:stretch/>
        </p:blipFill>
        <p:spPr>
          <a:xfrm>
            <a:off x="1068400" y="863425"/>
            <a:ext cx="1749600" cy="461700"/>
          </a:xfrm>
          <a:prstGeom prst="rect">
            <a:avLst/>
          </a:prstGeom>
          <a:noFill/>
          <a:ln>
            <a:noFill/>
          </a:ln>
        </p:spPr>
      </p:pic>
      <p:pic>
        <p:nvPicPr>
          <p:cNvPr id="200" name="Shape 200"/>
          <p:cNvPicPr preferRelativeResize="0"/>
          <p:nvPr/>
        </p:nvPicPr>
        <p:blipFill rotWithShape="1">
          <a:blip r:embed="rId9">
            <a:alphaModFix/>
          </a:blip>
          <a:srcRect/>
          <a:stretch/>
        </p:blipFill>
        <p:spPr>
          <a:xfrm>
            <a:off x="102925" y="354437"/>
            <a:ext cx="2299261" cy="461700"/>
          </a:xfrm>
          <a:prstGeom prst="rect">
            <a:avLst/>
          </a:prstGeom>
          <a:noFill/>
          <a:ln>
            <a:noFill/>
          </a:ln>
        </p:spPr>
      </p:pic>
      <p:pic>
        <p:nvPicPr>
          <p:cNvPr id="201" name="Shape 201"/>
          <p:cNvPicPr preferRelativeResize="0"/>
          <p:nvPr/>
        </p:nvPicPr>
        <p:blipFill>
          <a:blip r:embed="rId10">
            <a:alphaModFix/>
          </a:blip>
          <a:stretch>
            <a:fillRect/>
          </a:stretch>
        </p:blipFill>
        <p:spPr>
          <a:xfrm>
            <a:off x="201550" y="2016035"/>
            <a:ext cx="2463273" cy="338700"/>
          </a:xfrm>
          <a:prstGeom prst="rect">
            <a:avLst/>
          </a:prstGeom>
          <a:noFill/>
          <a:ln>
            <a:noFill/>
          </a:ln>
        </p:spPr>
      </p:pic>
      <p:pic>
        <p:nvPicPr>
          <p:cNvPr id="202" name="Shape 202"/>
          <p:cNvPicPr preferRelativeResize="0"/>
          <p:nvPr/>
        </p:nvPicPr>
        <p:blipFill rotWithShape="1">
          <a:blip r:embed="rId11">
            <a:alphaModFix/>
          </a:blip>
          <a:srcRect/>
          <a:stretch/>
        </p:blipFill>
        <p:spPr>
          <a:xfrm>
            <a:off x="527700" y="3584350"/>
            <a:ext cx="1749601" cy="629190"/>
          </a:xfrm>
          <a:prstGeom prst="rect">
            <a:avLst/>
          </a:prstGeom>
          <a:noFill/>
          <a:ln>
            <a:noFill/>
          </a:ln>
        </p:spPr>
      </p:pic>
      <p:pic>
        <p:nvPicPr>
          <p:cNvPr id="203" name="Shape 203"/>
          <p:cNvPicPr preferRelativeResize="0"/>
          <p:nvPr/>
        </p:nvPicPr>
        <p:blipFill rotWithShape="1">
          <a:blip r:embed="rId12">
            <a:alphaModFix/>
          </a:blip>
          <a:srcRect l="15339" t="38141" r="17083" b="40217"/>
          <a:stretch/>
        </p:blipFill>
        <p:spPr>
          <a:xfrm>
            <a:off x="3721925" y="2869744"/>
            <a:ext cx="1268401" cy="291935"/>
          </a:xfrm>
          <a:prstGeom prst="rect">
            <a:avLst/>
          </a:prstGeom>
          <a:noFill/>
          <a:ln>
            <a:noFill/>
          </a:ln>
        </p:spPr>
      </p:pic>
      <p:pic>
        <p:nvPicPr>
          <p:cNvPr id="204" name="Shape 204"/>
          <p:cNvPicPr preferRelativeResize="0"/>
          <p:nvPr/>
        </p:nvPicPr>
        <p:blipFill rotWithShape="1">
          <a:blip r:embed="rId13">
            <a:alphaModFix/>
          </a:blip>
          <a:srcRect/>
          <a:stretch/>
        </p:blipFill>
        <p:spPr>
          <a:xfrm>
            <a:off x="1889947" y="2613440"/>
            <a:ext cx="400610" cy="419100"/>
          </a:xfrm>
          <a:prstGeom prst="rect">
            <a:avLst/>
          </a:prstGeom>
          <a:noFill/>
          <a:ln>
            <a:noFill/>
          </a:ln>
        </p:spPr>
      </p:pic>
      <p:cxnSp>
        <p:nvCxnSpPr>
          <p:cNvPr id="205" name="Shape 205"/>
          <p:cNvCxnSpPr/>
          <p:nvPr/>
        </p:nvCxnSpPr>
        <p:spPr>
          <a:xfrm>
            <a:off x="308550" y="4659425"/>
            <a:ext cx="6240900" cy="0"/>
          </a:xfrm>
          <a:prstGeom prst="straightConnector1">
            <a:avLst/>
          </a:prstGeom>
          <a:noFill/>
          <a:ln w="9525" cap="flat" cmpd="sng">
            <a:solidFill>
              <a:schemeClr val="dk2"/>
            </a:solidFill>
            <a:prstDash val="solid"/>
            <a:round/>
            <a:headEnd type="none" w="med" len="med"/>
            <a:tailEnd type="none" w="med" len="med"/>
          </a:ln>
        </p:spPr>
      </p:cxnSp>
      <p:pic>
        <p:nvPicPr>
          <p:cNvPr id="206" name="Shape 206"/>
          <p:cNvPicPr preferRelativeResize="0"/>
          <p:nvPr/>
        </p:nvPicPr>
        <p:blipFill>
          <a:blip r:embed="rId14">
            <a:alphaModFix/>
          </a:blip>
          <a:stretch>
            <a:fillRect/>
          </a:stretch>
        </p:blipFill>
        <p:spPr>
          <a:xfrm>
            <a:off x="255137" y="5075107"/>
            <a:ext cx="923825" cy="672993"/>
          </a:xfrm>
          <a:prstGeom prst="rect">
            <a:avLst/>
          </a:prstGeom>
          <a:noFill/>
          <a:ln>
            <a:noFill/>
          </a:ln>
        </p:spPr>
      </p:pic>
      <p:pic>
        <p:nvPicPr>
          <p:cNvPr id="207" name="Shape 207"/>
          <p:cNvPicPr preferRelativeResize="0"/>
          <p:nvPr/>
        </p:nvPicPr>
        <p:blipFill rotWithShape="1">
          <a:blip r:embed="rId15">
            <a:alphaModFix/>
          </a:blip>
          <a:srcRect/>
          <a:stretch/>
        </p:blipFill>
        <p:spPr>
          <a:xfrm>
            <a:off x="3734578" y="6780304"/>
            <a:ext cx="1552200" cy="776100"/>
          </a:xfrm>
          <a:prstGeom prst="rect">
            <a:avLst/>
          </a:prstGeom>
          <a:noFill/>
          <a:ln>
            <a:noFill/>
          </a:ln>
        </p:spPr>
      </p:pic>
      <p:pic>
        <p:nvPicPr>
          <p:cNvPr id="208" name="Shape 208"/>
          <p:cNvPicPr preferRelativeResize="0"/>
          <p:nvPr/>
        </p:nvPicPr>
        <p:blipFill rotWithShape="1">
          <a:blip r:embed="rId16">
            <a:alphaModFix/>
          </a:blip>
          <a:srcRect/>
          <a:stretch/>
        </p:blipFill>
        <p:spPr>
          <a:xfrm>
            <a:off x="124603" y="7828667"/>
            <a:ext cx="1372800" cy="506281"/>
          </a:xfrm>
          <a:prstGeom prst="rect">
            <a:avLst/>
          </a:prstGeom>
          <a:noFill/>
          <a:ln>
            <a:noFill/>
          </a:ln>
        </p:spPr>
      </p:pic>
      <p:grpSp>
        <p:nvGrpSpPr>
          <p:cNvPr id="209" name="Shape 209"/>
          <p:cNvGrpSpPr/>
          <p:nvPr/>
        </p:nvGrpSpPr>
        <p:grpSpPr>
          <a:xfrm>
            <a:off x="123825" y="6540032"/>
            <a:ext cx="1268400" cy="927568"/>
            <a:chOff x="123825" y="6159032"/>
            <a:chExt cx="1268400" cy="927568"/>
          </a:xfrm>
        </p:grpSpPr>
        <p:pic>
          <p:nvPicPr>
            <p:cNvPr id="210" name="Shape 210"/>
            <p:cNvPicPr preferRelativeResize="0"/>
            <p:nvPr/>
          </p:nvPicPr>
          <p:blipFill>
            <a:blip r:embed="rId14">
              <a:alphaModFix/>
            </a:blip>
            <a:stretch>
              <a:fillRect/>
            </a:stretch>
          </p:blipFill>
          <p:spPr>
            <a:xfrm>
              <a:off x="201562" y="6159032"/>
              <a:ext cx="923825" cy="672993"/>
            </a:xfrm>
            <a:prstGeom prst="rect">
              <a:avLst/>
            </a:prstGeom>
            <a:noFill/>
            <a:ln>
              <a:noFill/>
            </a:ln>
          </p:spPr>
        </p:pic>
        <p:sp>
          <p:nvSpPr>
            <p:cNvPr id="211" name="Shape 211"/>
            <p:cNvSpPr/>
            <p:nvPr/>
          </p:nvSpPr>
          <p:spPr>
            <a:xfrm>
              <a:off x="123825" y="6501900"/>
              <a:ext cx="1268400" cy="5847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12" name="Shape 212"/>
          <p:cNvSpPr txBox="1"/>
          <p:nvPr/>
        </p:nvSpPr>
        <p:spPr>
          <a:xfrm>
            <a:off x="1165125" y="6263433"/>
            <a:ext cx="1851000" cy="1038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Joining up acute and mental health NHS provision with independent providers to deliver integrated care in </a:t>
            </a:r>
            <a:r>
              <a:rPr lang="en-US" sz="1000" b="1">
                <a:solidFill>
                  <a:schemeClr val="dk1"/>
                </a:solidFill>
                <a:latin typeface="Calibri"/>
                <a:ea typeface="Calibri"/>
                <a:cs typeface="Calibri"/>
                <a:sym typeface="Calibri"/>
              </a:rPr>
              <a:t>Cambridgeshire and Peterborough </a:t>
            </a:r>
            <a:endParaRPr sz="1000"/>
          </a:p>
        </p:txBody>
      </p:sp>
      <p:pic>
        <p:nvPicPr>
          <p:cNvPr id="3" name="Picture 2" descr="A close up of a logo&#10;&#10;Description automatically generated">
            <a:extLst>
              <a:ext uri="{FF2B5EF4-FFF2-40B4-BE49-F238E27FC236}">
                <a16:creationId xmlns:a16="http://schemas.microsoft.com/office/drawing/2014/main" id="{258B465D-9F0D-EF46-8C5B-9B45458959C8}"/>
              </a:ext>
            </a:extLst>
          </p:cNvPr>
          <p:cNvPicPr>
            <a:picLocks noChangeAspect="1"/>
          </p:cNvPicPr>
          <p:nvPr/>
        </p:nvPicPr>
        <p:blipFill>
          <a:blip r:embed="rId17"/>
          <a:stretch>
            <a:fillRect/>
          </a:stretch>
        </p:blipFill>
        <p:spPr>
          <a:xfrm>
            <a:off x="176108" y="3023469"/>
            <a:ext cx="1161913" cy="477566"/>
          </a:xfrm>
          <a:prstGeom prst="rect">
            <a:avLst/>
          </a:prstGeom>
        </p:spPr>
      </p:pic>
      <p:sp>
        <p:nvSpPr>
          <p:cNvPr id="58" name="Shape 193">
            <a:extLst>
              <a:ext uri="{FF2B5EF4-FFF2-40B4-BE49-F238E27FC236}">
                <a16:creationId xmlns:a16="http://schemas.microsoft.com/office/drawing/2014/main" id="{F268352A-2849-0D47-A607-25C20D56D81E}"/>
              </a:ext>
            </a:extLst>
          </p:cNvPr>
          <p:cNvSpPr txBox="1"/>
          <p:nvPr/>
        </p:nvSpPr>
        <p:spPr>
          <a:xfrm>
            <a:off x="1320126" y="3131003"/>
            <a:ext cx="2402913" cy="4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dirty="0">
                <a:solidFill>
                  <a:schemeClr val="dk1"/>
                </a:solidFill>
                <a:latin typeface="Calibri"/>
                <a:ea typeface="Calibri"/>
                <a:cs typeface="Calibri"/>
                <a:sym typeface="Calibri"/>
              </a:rPr>
              <a:t>Development of an interoperability strategy for </a:t>
            </a:r>
            <a:r>
              <a:rPr lang="en-US" sz="800" b="1" dirty="0">
                <a:solidFill>
                  <a:schemeClr val="dk1"/>
                </a:solidFill>
                <a:latin typeface="Calibri"/>
                <a:ea typeface="Calibri"/>
                <a:cs typeface="Calibri"/>
                <a:sym typeface="Calibri"/>
              </a:rPr>
              <a:t>Servelec </a:t>
            </a:r>
            <a:r>
              <a:rPr lang="en-US" sz="800" dirty="0">
                <a:solidFill>
                  <a:schemeClr val="dk1"/>
                </a:solidFill>
                <a:latin typeface="Calibri"/>
                <a:ea typeface="Calibri"/>
                <a:cs typeface="Calibri"/>
                <a:sym typeface="Calibri"/>
              </a:rPr>
              <a:t>following investment by </a:t>
            </a:r>
            <a:r>
              <a:rPr lang="en-US" sz="800" b="1" dirty="0">
                <a:solidFill>
                  <a:schemeClr val="dk1"/>
                </a:solidFill>
                <a:latin typeface="Calibri"/>
                <a:ea typeface="Calibri"/>
                <a:cs typeface="Calibri"/>
                <a:sym typeface="Calibri"/>
              </a:rPr>
              <a:t>Montagu </a:t>
            </a:r>
            <a:endParaRPr dirty="0"/>
          </a:p>
        </p:txBody>
      </p:sp>
      <p:pic>
        <p:nvPicPr>
          <p:cNvPr id="5" name="Picture 4" descr="A close up of a logo&#10;&#10;Description automatically generated">
            <a:extLst>
              <a:ext uri="{FF2B5EF4-FFF2-40B4-BE49-F238E27FC236}">
                <a16:creationId xmlns:a16="http://schemas.microsoft.com/office/drawing/2014/main" id="{C7468ABA-CCDA-EF4F-B9ED-24CDAF0C44B6}"/>
              </a:ext>
            </a:extLst>
          </p:cNvPr>
          <p:cNvPicPr>
            <a:picLocks noChangeAspect="1"/>
          </p:cNvPicPr>
          <p:nvPr/>
        </p:nvPicPr>
        <p:blipFill>
          <a:blip r:embed="rId18"/>
          <a:stretch>
            <a:fillRect/>
          </a:stretch>
        </p:blipFill>
        <p:spPr>
          <a:xfrm>
            <a:off x="5760913" y="8131375"/>
            <a:ext cx="767808" cy="76780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5" name="Shape 125"/>
          <p:cNvSpPr txBox="1"/>
          <p:nvPr/>
        </p:nvSpPr>
        <p:spPr>
          <a:xfrm>
            <a:off x="3106425" y="3765250"/>
            <a:ext cx="3601800" cy="81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100" dirty="0">
                <a:solidFill>
                  <a:schemeClr val="dk1"/>
                </a:solidFill>
                <a:latin typeface="Calibri"/>
                <a:cs typeface="Calibri"/>
                <a:sym typeface="Calibri"/>
              </a:rPr>
              <a:t>Candesic supports investors to make the best decisions in life science and care sectors. </a:t>
            </a:r>
          </a:p>
          <a:p>
            <a:pPr marL="0" marR="0" lvl="0" indent="0" algn="l" rtl="0">
              <a:spcBef>
                <a:spcPts val="0"/>
              </a:spcBef>
              <a:spcAft>
                <a:spcPts val="0"/>
              </a:spcAft>
              <a:buNone/>
            </a:pPr>
            <a:endParaRPr lang="en-US" sz="1100" dirty="0">
              <a:solidFill>
                <a:schemeClr val="dk1"/>
              </a:solidFill>
              <a:latin typeface="Calibri"/>
              <a:cs typeface="Calibri"/>
              <a:sym typeface="Calibri"/>
            </a:endParaRPr>
          </a:p>
          <a:p>
            <a:pPr marL="0" marR="0" lvl="0" indent="0" algn="l" rtl="0">
              <a:spcBef>
                <a:spcPts val="0"/>
              </a:spcBef>
              <a:spcAft>
                <a:spcPts val="0"/>
              </a:spcAft>
              <a:buNone/>
            </a:pPr>
            <a:r>
              <a:rPr lang="en-US" sz="1100" dirty="0">
                <a:solidFill>
                  <a:schemeClr val="dk1"/>
                </a:solidFill>
                <a:latin typeface="Calibri"/>
                <a:cs typeface="Calibri"/>
                <a:sym typeface="Calibri"/>
              </a:rPr>
              <a:t>We are able to use our sector knowledge and experience to quickly bring investment teams up-to-speed in areas where they are not specialists. </a:t>
            </a:r>
          </a:p>
          <a:p>
            <a:pPr marL="0" marR="0" lvl="0" indent="0" algn="l" rtl="0">
              <a:spcBef>
                <a:spcPts val="0"/>
              </a:spcBef>
              <a:spcAft>
                <a:spcPts val="0"/>
              </a:spcAft>
              <a:buNone/>
            </a:pPr>
            <a:endParaRPr lang="en-US" sz="1100" dirty="0">
              <a:solidFill>
                <a:schemeClr val="dk1"/>
              </a:solidFill>
              <a:latin typeface="Calibri"/>
              <a:cs typeface="Calibri"/>
              <a:sym typeface="Calibri"/>
            </a:endParaRPr>
          </a:p>
          <a:p>
            <a:pPr marL="0" marR="0" lvl="0" indent="0" algn="l" rtl="0">
              <a:spcBef>
                <a:spcPts val="0"/>
              </a:spcBef>
              <a:spcAft>
                <a:spcPts val="0"/>
              </a:spcAft>
              <a:buNone/>
            </a:pPr>
            <a:r>
              <a:rPr lang="en-US" sz="1100" dirty="0">
                <a:solidFill>
                  <a:schemeClr val="dk1"/>
                </a:solidFill>
                <a:latin typeface="Calibri"/>
                <a:cs typeface="Calibri"/>
                <a:sym typeface="Calibri"/>
              </a:rPr>
              <a:t>Our large sector network allows us to flag investment opportunities and we are always happy to meet for discussions on broader sector trends as well as specific assets. </a:t>
            </a:r>
          </a:p>
          <a:p>
            <a:pPr marL="0" marR="0" lvl="0" indent="0" algn="l" rtl="0">
              <a:spcBef>
                <a:spcPts val="0"/>
              </a:spcBef>
              <a:spcAft>
                <a:spcPts val="0"/>
              </a:spcAft>
              <a:buNone/>
            </a:pPr>
            <a:endParaRPr lang="en-US" sz="1100" dirty="0">
              <a:solidFill>
                <a:schemeClr val="dk1"/>
              </a:solidFill>
              <a:latin typeface="Calibri"/>
              <a:cs typeface="Calibri"/>
              <a:sym typeface="Calibri"/>
            </a:endParaRPr>
          </a:p>
          <a:p>
            <a:pPr marL="0" marR="0" lvl="0" indent="0" algn="l" rtl="0">
              <a:spcBef>
                <a:spcPts val="0"/>
              </a:spcBef>
              <a:spcAft>
                <a:spcPts val="0"/>
              </a:spcAft>
              <a:buNone/>
            </a:pPr>
            <a:r>
              <a:rPr lang="en-US" sz="1100" dirty="0">
                <a:solidFill>
                  <a:schemeClr val="dk1"/>
                </a:solidFill>
                <a:latin typeface="Calibri"/>
                <a:cs typeface="Calibri"/>
                <a:sym typeface="Calibri"/>
              </a:rPr>
              <a:t>Candesic works with global investors, and international banks rely on our work to make their investment choices; in the North west we support regional investment. </a:t>
            </a:r>
          </a:p>
        </p:txBody>
      </p:sp>
      <p:sp>
        <p:nvSpPr>
          <p:cNvPr id="130" name="Shape 130"/>
          <p:cNvSpPr txBox="1"/>
          <p:nvPr/>
        </p:nvSpPr>
        <p:spPr>
          <a:xfrm>
            <a:off x="3106425" y="3314700"/>
            <a:ext cx="32277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dirty="0">
                <a:solidFill>
                  <a:schemeClr val="dk1"/>
                </a:solidFill>
                <a:latin typeface="Lora"/>
                <a:ea typeface="Lora"/>
                <a:cs typeface="Lora"/>
                <a:sym typeface="Lora"/>
              </a:rPr>
              <a:t>WE SUPPORT INVESTORS</a:t>
            </a:r>
            <a:endParaRPr sz="1200" dirty="0">
              <a:latin typeface="Lora"/>
              <a:ea typeface="Lora"/>
              <a:cs typeface="Lora"/>
              <a:sym typeface="Lora"/>
            </a:endParaRPr>
          </a:p>
        </p:txBody>
      </p:sp>
      <p:cxnSp>
        <p:nvCxnSpPr>
          <p:cNvPr id="131" name="Shape 131"/>
          <p:cNvCxnSpPr/>
          <p:nvPr/>
        </p:nvCxnSpPr>
        <p:spPr>
          <a:xfrm>
            <a:off x="3138310" y="3615084"/>
            <a:ext cx="3534000" cy="0"/>
          </a:xfrm>
          <a:prstGeom prst="straightConnector1">
            <a:avLst/>
          </a:prstGeom>
          <a:noFill/>
          <a:ln w="12700" cap="flat" cmpd="sng">
            <a:solidFill>
              <a:schemeClr val="accent1"/>
            </a:solidFill>
            <a:prstDash val="solid"/>
            <a:miter lim="800000"/>
            <a:headEnd type="none" w="sm" len="sm"/>
            <a:tailEnd type="none" w="sm" len="sm"/>
          </a:ln>
        </p:spPr>
      </p:cxnSp>
      <p:cxnSp>
        <p:nvCxnSpPr>
          <p:cNvPr id="135" name="Shape 135"/>
          <p:cNvCxnSpPr>
            <a:cxnSpLocks/>
          </p:cNvCxnSpPr>
          <p:nvPr/>
        </p:nvCxnSpPr>
        <p:spPr>
          <a:xfrm>
            <a:off x="162697" y="362184"/>
            <a:ext cx="6545528" cy="0"/>
          </a:xfrm>
          <a:prstGeom prst="straightConnector1">
            <a:avLst/>
          </a:prstGeom>
          <a:noFill/>
          <a:ln w="12700" cap="flat" cmpd="sng">
            <a:solidFill>
              <a:schemeClr val="accent1"/>
            </a:solidFill>
            <a:prstDash val="solid"/>
            <a:miter lim="800000"/>
            <a:headEnd type="none" w="sm" len="sm"/>
            <a:tailEnd type="none" w="sm" len="sm"/>
          </a:ln>
        </p:spPr>
      </p:cxnSp>
      <p:sp>
        <p:nvSpPr>
          <p:cNvPr id="154" name="Shape 154"/>
          <p:cNvSpPr txBox="1"/>
          <p:nvPr/>
        </p:nvSpPr>
        <p:spPr>
          <a:xfrm>
            <a:off x="115975" y="60175"/>
            <a:ext cx="2169900" cy="2616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None/>
            </a:pPr>
            <a:r>
              <a:rPr lang="en-US" sz="1200" b="1" dirty="0">
                <a:solidFill>
                  <a:schemeClr val="dk1"/>
                </a:solidFill>
                <a:latin typeface="Lora"/>
                <a:ea typeface="Lora"/>
                <a:cs typeface="Lora"/>
                <a:sym typeface="Lora"/>
              </a:rPr>
              <a:t>WHY WE DO OUR WORK</a:t>
            </a:r>
            <a:endParaRPr sz="1200" b="1" dirty="0">
              <a:solidFill>
                <a:schemeClr val="dk1"/>
              </a:solidFill>
              <a:latin typeface="Lora"/>
              <a:ea typeface="Lora"/>
              <a:cs typeface="Lora"/>
              <a:sym typeface="Lora"/>
            </a:endParaRPr>
          </a:p>
        </p:txBody>
      </p:sp>
      <p:pic>
        <p:nvPicPr>
          <p:cNvPr id="3" name="Picture 2" descr="A close up of a logo&#10;&#10;Description automatically generated">
            <a:extLst>
              <a:ext uri="{FF2B5EF4-FFF2-40B4-BE49-F238E27FC236}">
                <a16:creationId xmlns:a16="http://schemas.microsoft.com/office/drawing/2014/main" id="{C7992865-3AC1-B644-9A9F-DFE657EB03D9}"/>
              </a:ext>
            </a:extLst>
          </p:cNvPr>
          <p:cNvPicPr>
            <a:picLocks noChangeAspect="1"/>
          </p:cNvPicPr>
          <p:nvPr/>
        </p:nvPicPr>
        <p:blipFill>
          <a:blip r:embed="rId3"/>
          <a:stretch>
            <a:fillRect/>
          </a:stretch>
        </p:blipFill>
        <p:spPr>
          <a:xfrm>
            <a:off x="3197411" y="7876761"/>
            <a:ext cx="2095500" cy="762000"/>
          </a:xfrm>
          <a:prstGeom prst="rect">
            <a:avLst/>
          </a:prstGeom>
        </p:spPr>
      </p:pic>
      <p:pic>
        <p:nvPicPr>
          <p:cNvPr id="5" name="Picture 4">
            <a:extLst>
              <a:ext uri="{FF2B5EF4-FFF2-40B4-BE49-F238E27FC236}">
                <a16:creationId xmlns:a16="http://schemas.microsoft.com/office/drawing/2014/main" id="{5A0F9D09-4018-8D43-82A6-6ABB42723DA7}"/>
              </a:ext>
            </a:extLst>
          </p:cNvPr>
          <p:cNvPicPr>
            <a:picLocks noChangeAspect="1"/>
          </p:cNvPicPr>
          <p:nvPr/>
        </p:nvPicPr>
        <p:blipFill>
          <a:blip r:embed="rId4"/>
          <a:stretch>
            <a:fillRect/>
          </a:stretch>
        </p:blipFill>
        <p:spPr>
          <a:xfrm>
            <a:off x="2997169" y="6467710"/>
            <a:ext cx="1727627" cy="902824"/>
          </a:xfrm>
          <a:prstGeom prst="rect">
            <a:avLst/>
          </a:prstGeom>
        </p:spPr>
      </p:pic>
      <p:pic>
        <p:nvPicPr>
          <p:cNvPr id="6" name="Picture 5">
            <a:extLst>
              <a:ext uri="{FF2B5EF4-FFF2-40B4-BE49-F238E27FC236}">
                <a16:creationId xmlns:a16="http://schemas.microsoft.com/office/drawing/2014/main" id="{569B49F2-891F-6541-B823-844BCE8CB397}"/>
              </a:ext>
            </a:extLst>
          </p:cNvPr>
          <p:cNvPicPr>
            <a:picLocks noChangeAspect="1"/>
          </p:cNvPicPr>
          <p:nvPr/>
        </p:nvPicPr>
        <p:blipFill>
          <a:blip r:embed="rId5"/>
          <a:stretch>
            <a:fillRect/>
          </a:stretch>
        </p:blipFill>
        <p:spPr>
          <a:xfrm>
            <a:off x="5368464" y="7273588"/>
            <a:ext cx="1173459" cy="1173459"/>
          </a:xfrm>
          <a:prstGeom prst="rect">
            <a:avLst/>
          </a:prstGeom>
        </p:spPr>
      </p:pic>
      <p:pic>
        <p:nvPicPr>
          <p:cNvPr id="10" name="Picture 9">
            <a:extLst>
              <a:ext uri="{FF2B5EF4-FFF2-40B4-BE49-F238E27FC236}">
                <a16:creationId xmlns:a16="http://schemas.microsoft.com/office/drawing/2014/main" id="{647160DB-C7F0-EA43-A3CF-1B1CE114480C}"/>
              </a:ext>
            </a:extLst>
          </p:cNvPr>
          <p:cNvPicPr>
            <a:picLocks noChangeAspect="1"/>
          </p:cNvPicPr>
          <p:nvPr/>
        </p:nvPicPr>
        <p:blipFill>
          <a:blip r:embed="rId6"/>
          <a:stretch>
            <a:fillRect/>
          </a:stretch>
        </p:blipFill>
        <p:spPr>
          <a:xfrm>
            <a:off x="5776332" y="6739282"/>
            <a:ext cx="757212" cy="757212"/>
          </a:xfrm>
          <a:prstGeom prst="rect">
            <a:avLst/>
          </a:prstGeom>
        </p:spPr>
      </p:pic>
      <p:grpSp>
        <p:nvGrpSpPr>
          <p:cNvPr id="23" name="Group 22">
            <a:extLst>
              <a:ext uri="{FF2B5EF4-FFF2-40B4-BE49-F238E27FC236}">
                <a16:creationId xmlns:a16="http://schemas.microsoft.com/office/drawing/2014/main" id="{D7B54A6D-0861-CE48-A3F7-19F101D70F4A}"/>
              </a:ext>
            </a:extLst>
          </p:cNvPr>
          <p:cNvGrpSpPr/>
          <p:nvPr/>
        </p:nvGrpSpPr>
        <p:grpSpPr>
          <a:xfrm>
            <a:off x="1490622" y="426680"/>
            <a:ext cx="5259417" cy="497680"/>
            <a:chOff x="1490622" y="348619"/>
            <a:chExt cx="5259417" cy="497680"/>
          </a:xfrm>
        </p:grpSpPr>
        <p:sp>
          <p:nvSpPr>
            <p:cNvPr id="31" name="Shape 109">
              <a:extLst>
                <a:ext uri="{FF2B5EF4-FFF2-40B4-BE49-F238E27FC236}">
                  <a16:creationId xmlns:a16="http://schemas.microsoft.com/office/drawing/2014/main" id="{2FC2E67D-9426-3E41-BF7C-4CEBBEE81796}"/>
                </a:ext>
              </a:extLst>
            </p:cNvPr>
            <p:cNvSpPr/>
            <p:nvPr/>
          </p:nvSpPr>
          <p:spPr>
            <a:xfrm>
              <a:off x="1490622" y="348619"/>
              <a:ext cx="5259417" cy="497680"/>
            </a:xfrm>
            <a:prstGeom prst="wedgeRectCallout">
              <a:avLst>
                <a:gd name="adj1" fmla="val -46845"/>
                <a:gd name="adj2" fmla="val 55922"/>
              </a:avLst>
            </a:prstGeom>
            <a:solidFill>
              <a:schemeClr val="accent1">
                <a:lumMod val="20000"/>
                <a:lumOff val="80000"/>
              </a:schemeClr>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32" name="Shape 110">
              <a:extLst>
                <a:ext uri="{FF2B5EF4-FFF2-40B4-BE49-F238E27FC236}">
                  <a16:creationId xmlns:a16="http://schemas.microsoft.com/office/drawing/2014/main" id="{4E7FDBB9-93FE-DC42-BC93-6AC13D5E2456}"/>
                </a:ext>
              </a:extLst>
            </p:cNvPr>
            <p:cNvSpPr txBox="1"/>
            <p:nvPr/>
          </p:nvSpPr>
          <p:spPr>
            <a:xfrm>
              <a:off x="1552064" y="360560"/>
              <a:ext cx="5178767" cy="457580"/>
            </a:xfrm>
            <a:prstGeom prst="rect">
              <a:avLst/>
            </a:prstGeom>
            <a:noFill/>
            <a:ln>
              <a:noFill/>
            </a:ln>
          </p:spPr>
          <p:txBody>
            <a:bodyPr spcFirstLastPara="1" wrap="square" lIns="91425" tIns="45700" rIns="91425" bIns="45700" anchor="t" anchorCtr="0">
              <a:noAutofit/>
            </a:bodyPr>
            <a:lstStyle/>
            <a:p>
              <a:r>
                <a:rPr lang="en-GB" sz="800" i="1" dirty="0"/>
                <a:t>”The entirety of the Candesic team is on hand to support businesses and investors in the North West. Together we bring decades of experience working in life sciences and care across the world.”</a:t>
              </a:r>
            </a:p>
            <a:p>
              <a:pPr algn="r"/>
              <a:r>
                <a:rPr lang="en-GB" sz="800" dirty="0"/>
                <a:t> - </a:t>
              </a:r>
              <a:r>
                <a:rPr lang="en-GB" sz="800" b="1" dirty="0"/>
                <a:t>Dr Leonid Shapiro</a:t>
              </a:r>
              <a:r>
                <a:rPr lang="en-GB" sz="800" dirty="0"/>
                <a:t>, Managing Partner, Candesic </a:t>
              </a:r>
            </a:p>
          </p:txBody>
        </p:sp>
      </p:grpSp>
      <p:grpSp>
        <p:nvGrpSpPr>
          <p:cNvPr id="21" name="Group 20">
            <a:extLst>
              <a:ext uri="{FF2B5EF4-FFF2-40B4-BE49-F238E27FC236}">
                <a16:creationId xmlns:a16="http://schemas.microsoft.com/office/drawing/2014/main" id="{86C114F4-94CE-034C-A480-A556A78A8C49}"/>
              </a:ext>
            </a:extLst>
          </p:cNvPr>
          <p:cNvGrpSpPr/>
          <p:nvPr/>
        </p:nvGrpSpPr>
        <p:grpSpPr>
          <a:xfrm>
            <a:off x="1481807" y="1138336"/>
            <a:ext cx="5259417" cy="520393"/>
            <a:chOff x="1481807" y="1065849"/>
            <a:chExt cx="5259417" cy="520393"/>
          </a:xfrm>
        </p:grpSpPr>
        <p:sp>
          <p:nvSpPr>
            <p:cNvPr id="33" name="Shape 109">
              <a:extLst>
                <a:ext uri="{FF2B5EF4-FFF2-40B4-BE49-F238E27FC236}">
                  <a16:creationId xmlns:a16="http://schemas.microsoft.com/office/drawing/2014/main" id="{893E638C-97A9-B548-B659-603C018761D8}"/>
                </a:ext>
              </a:extLst>
            </p:cNvPr>
            <p:cNvSpPr/>
            <p:nvPr/>
          </p:nvSpPr>
          <p:spPr>
            <a:xfrm>
              <a:off x="1481807" y="1065849"/>
              <a:ext cx="5259417" cy="484840"/>
            </a:xfrm>
            <a:prstGeom prst="wedgeRectCallout">
              <a:avLst>
                <a:gd name="adj1" fmla="val -46845"/>
                <a:gd name="adj2" fmla="val 55922"/>
              </a:avLst>
            </a:prstGeom>
            <a:solidFill>
              <a:schemeClr val="accent1">
                <a:lumMod val="20000"/>
                <a:lumOff val="80000"/>
              </a:schemeClr>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34" name="Shape 110">
              <a:extLst>
                <a:ext uri="{FF2B5EF4-FFF2-40B4-BE49-F238E27FC236}">
                  <a16:creationId xmlns:a16="http://schemas.microsoft.com/office/drawing/2014/main" id="{74AEE8F2-4721-E94C-8A85-B41B869F23FD}"/>
                </a:ext>
              </a:extLst>
            </p:cNvPr>
            <p:cNvSpPr txBox="1"/>
            <p:nvPr/>
          </p:nvSpPr>
          <p:spPr>
            <a:xfrm>
              <a:off x="1543250" y="1074951"/>
              <a:ext cx="5187582" cy="511291"/>
            </a:xfrm>
            <a:prstGeom prst="rect">
              <a:avLst/>
            </a:prstGeom>
            <a:noFill/>
            <a:ln>
              <a:noFill/>
            </a:ln>
          </p:spPr>
          <p:txBody>
            <a:bodyPr spcFirstLastPara="1" wrap="square" lIns="91425" tIns="45700" rIns="91425" bIns="45700" anchor="t" anchorCtr="0">
              <a:noAutofit/>
            </a:bodyPr>
            <a:lstStyle/>
            <a:p>
              <a:r>
                <a:rPr lang="en-GB" sz="800" i="1" dirty="0"/>
                <a:t>“We look forward to supporting collaborations between businesses in the North West and our continental European clients. The region will continue to be attractive for international life sciences businesses.”</a:t>
              </a:r>
            </a:p>
            <a:p>
              <a:pPr algn="r"/>
              <a:r>
                <a:rPr lang="en-GB" sz="800" dirty="0"/>
                <a:t>– </a:t>
              </a:r>
              <a:r>
                <a:rPr lang="en-GB" sz="800" b="1" dirty="0"/>
                <a:t>Marc Kitten</a:t>
              </a:r>
              <a:r>
                <a:rPr lang="en-GB" sz="800" dirty="0"/>
                <a:t>, Partner, Candesic </a:t>
              </a:r>
            </a:p>
          </p:txBody>
        </p:sp>
      </p:grpSp>
      <p:grpSp>
        <p:nvGrpSpPr>
          <p:cNvPr id="22" name="Group 21">
            <a:extLst>
              <a:ext uri="{FF2B5EF4-FFF2-40B4-BE49-F238E27FC236}">
                <a16:creationId xmlns:a16="http://schemas.microsoft.com/office/drawing/2014/main" id="{ECADFC7E-40EB-1C4A-BC1E-7DE83523057E}"/>
              </a:ext>
            </a:extLst>
          </p:cNvPr>
          <p:cNvGrpSpPr/>
          <p:nvPr/>
        </p:nvGrpSpPr>
        <p:grpSpPr>
          <a:xfrm>
            <a:off x="1471414" y="1794882"/>
            <a:ext cx="5259417" cy="523910"/>
            <a:chOff x="1471414" y="1794882"/>
            <a:chExt cx="5259417" cy="523910"/>
          </a:xfrm>
        </p:grpSpPr>
        <p:sp>
          <p:nvSpPr>
            <p:cNvPr id="35" name="Shape 109">
              <a:extLst>
                <a:ext uri="{FF2B5EF4-FFF2-40B4-BE49-F238E27FC236}">
                  <a16:creationId xmlns:a16="http://schemas.microsoft.com/office/drawing/2014/main" id="{DFB70C55-82C9-534F-A7C6-0DCFE1DBCB57}"/>
                </a:ext>
              </a:extLst>
            </p:cNvPr>
            <p:cNvSpPr/>
            <p:nvPr/>
          </p:nvSpPr>
          <p:spPr>
            <a:xfrm>
              <a:off x="1471414" y="1809010"/>
              <a:ext cx="5259417" cy="509782"/>
            </a:xfrm>
            <a:prstGeom prst="wedgeRectCallout">
              <a:avLst>
                <a:gd name="adj1" fmla="val -46845"/>
                <a:gd name="adj2" fmla="val 55922"/>
              </a:avLst>
            </a:prstGeom>
            <a:solidFill>
              <a:schemeClr val="accent1">
                <a:lumMod val="20000"/>
                <a:lumOff val="80000"/>
              </a:schemeClr>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36" name="Shape 110">
              <a:extLst>
                <a:ext uri="{FF2B5EF4-FFF2-40B4-BE49-F238E27FC236}">
                  <a16:creationId xmlns:a16="http://schemas.microsoft.com/office/drawing/2014/main" id="{622EE9C5-A849-2C48-8257-136E4FF881D6}"/>
                </a:ext>
              </a:extLst>
            </p:cNvPr>
            <p:cNvSpPr txBox="1"/>
            <p:nvPr/>
          </p:nvSpPr>
          <p:spPr>
            <a:xfrm>
              <a:off x="1552064" y="1794882"/>
              <a:ext cx="5156161" cy="317649"/>
            </a:xfrm>
            <a:prstGeom prst="rect">
              <a:avLst/>
            </a:prstGeom>
            <a:noFill/>
            <a:ln>
              <a:noFill/>
            </a:ln>
          </p:spPr>
          <p:txBody>
            <a:bodyPr spcFirstLastPara="1" wrap="square" lIns="91425" tIns="45700" rIns="91425" bIns="45700" anchor="t" anchorCtr="0">
              <a:noAutofit/>
            </a:bodyPr>
            <a:lstStyle/>
            <a:p>
              <a:r>
                <a:rPr lang="en-GB" sz="800" i="1" dirty="0"/>
                <a:t>“This is an exciting time for the North West and we look forward to supporting continued growth and success in sectors close to our hearts. Let’s improve patient outcomes together.” </a:t>
              </a:r>
            </a:p>
            <a:p>
              <a:pPr algn="r"/>
              <a:r>
                <a:rPr lang="en-GB" sz="800" dirty="0"/>
                <a:t>- </a:t>
              </a:r>
              <a:r>
                <a:rPr lang="en-GB" sz="800" b="1" dirty="0"/>
                <a:t>Dr Michelle Tempest</a:t>
              </a:r>
              <a:r>
                <a:rPr lang="en-GB" sz="800" dirty="0"/>
                <a:t>, Partner, Candesic </a:t>
              </a:r>
            </a:p>
          </p:txBody>
        </p:sp>
      </p:grpSp>
      <p:pic>
        <p:nvPicPr>
          <p:cNvPr id="16" name="Picture 15" descr="A close up of a logo&#10;&#10;Description automatically generated">
            <a:extLst>
              <a:ext uri="{FF2B5EF4-FFF2-40B4-BE49-F238E27FC236}">
                <a16:creationId xmlns:a16="http://schemas.microsoft.com/office/drawing/2014/main" id="{382144FE-72A9-434F-A3EC-8E239754E7A7}"/>
              </a:ext>
            </a:extLst>
          </p:cNvPr>
          <p:cNvPicPr>
            <a:picLocks noChangeAspect="1"/>
          </p:cNvPicPr>
          <p:nvPr/>
        </p:nvPicPr>
        <p:blipFill rotWithShape="1">
          <a:blip r:embed="rId7"/>
          <a:srcRect t="18335" b="20097"/>
          <a:stretch/>
        </p:blipFill>
        <p:spPr>
          <a:xfrm>
            <a:off x="5579881" y="8109254"/>
            <a:ext cx="953663" cy="587149"/>
          </a:xfrm>
          <a:prstGeom prst="rect">
            <a:avLst/>
          </a:prstGeom>
        </p:spPr>
      </p:pic>
      <p:pic>
        <p:nvPicPr>
          <p:cNvPr id="18" name="Picture 17" descr="A drawing of a person&#10;&#10;Description automatically generated">
            <a:extLst>
              <a:ext uri="{FF2B5EF4-FFF2-40B4-BE49-F238E27FC236}">
                <a16:creationId xmlns:a16="http://schemas.microsoft.com/office/drawing/2014/main" id="{B3582B35-FC04-3440-BD1B-6921F92D938A}"/>
              </a:ext>
            </a:extLst>
          </p:cNvPr>
          <p:cNvPicPr>
            <a:picLocks noChangeAspect="1"/>
          </p:cNvPicPr>
          <p:nvPr/>
        </p:nvPicPr>
        <p:blipFill>
          <a:blip r:embed="rId8"/>
          <a:stretch>
            <a:fillRect/>
          </a:stretch>
        </p:blipFill>
        <p:spPr>
          <a:xfrm>
            <a:off x="3197411" y="7365841"/>
            <a:ext cx="1327145" cy="380999"/>
          </a:xfrm>
          <a:prstGeom prst="rect">
            <a:avLst/>
          </a:prstGeom>
        </p:spPr>
      </p:pic>
      <p:sp>
        <p:nvSpPr>
          <p:cNvPr id="45" name="Shape 130">
            <a:extLst>
              <a:ext uri="{FF2B5EF4-FFF2-40B4-BE49-F238E27FC236}">
                <a16:creationId xmlns:a16="http://schemas.microsoft.com/office/drawing/2014/main" id="{1E758055-180F-9347-AAEB-A4BBEFA982E2}"/>
              </a:ext>
            </a:extLst>
          </p:cNvPr>
          <p:cNvSpPr txBox="1"/>
          <p:nvPr/>
        </p:nvSpPr>
        <p:spPr>
          <a:xfrm>
            <a:off x="41911" y="2405010"/>
            <a:ext cx="32277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dirty="0">
                <a:solidFill>
                  <a:schemeClr val="dk1"/>
                </a:solidFill>
                <a:latin typeface="Lora"/>
                <a:ea typeface="Lora"/>
                <a:cs typeface="Lora"/>
                <a:sym typeface="Lora"/>
              </a:rPr>
              <a:t>CLIENTS &amp; PARTNERS VALUE US</a:t>
            </a:r>
            <a:endParaRPr sz="1200" dirty="0">
              <a:latin typeface="Lora"/>
              <a:ea typeface="Lora"/>
              <a:cs typeface="Lora"/>
              <a:sym typeface="Lora"/>
            </a:endParaRPr>
          </a:p>
        </p:txBody>
      </p:sp>
      <p:cxnSp>
        <p:nvCxnSpPr>
          <p:cNvPr id="46" name="Shape 131">
            <a:extLst>
              <a:ext uri="{FF2B5EF4-FFF2-40B4-BE49-F238E27FC236}">
                <a16:creationId xmlns:a16="http://schemas.microsoft.com/office/drawing/2014/main" id="{E5D0C5AB-B44A-2545-873A-529587D0CB4D}"/>
              </a:ext>
            </a:extLst>
          </p:cNvPr>
          <p:cNvCxnSpPr>
            <a:cxnSpLocks/>
          </p:cNvCxnSpPr>
          <p:nvPr/>
        </p:nvCxnSpPr>
        <p:spPr>
          <a:xfrm>
            <a:off x="73796" y="2705394"/>
            <a:ext cx="2843829" cy="0"/>
          </a:xfrm>
          <a:prstGeom prst="straightConnector1">
            <a:avLst/>
          </a:prstGeom>
          <a:noFill/>
          <a:ln w="12700" cap="flat" cmpd="sng">
            <a:solidFill>
              <a:schemeClr val="accent1"/>
            </a:solidFill>
            <a:prstDash val="solid"/>
            <a:miter lim="800000"/>
            <a:headEnd type="none" w="sm" len="sm"/>
            <a:tailEnd type="none" w="sm" len="sm"/>
          </a:ln>
        </p:spPr>
      </p:cxnSp>
      <p:grpSp>
        <p:nvGrpSpPr>
          <p:cNvPr id="47" name="Group 46">
            <a:extLst>
              <a:ext uri="{FF2B5EF4-FFF2-40B4-BE49-F238E27FC236}">
                <a16:creationId xmlns:a16="http://schemas.microsoft.com/office/drawing/2014/main" id="{61273D6E-F8ED-744D-AE4E-52E7E364DA9F}"/>
              </a:ext>
            </a:extLst>
          </p:cNvPr>
          <p:cNvGrpSpPr/>
          <p:nvPr/>
        </p:nvGrpSpPr>
        <p:grpSpPr>
          <a:xfrm>
            <a:off x="3467264" y="2568234"/>
            <a:ext cx="2784505" cy="669532"/>
            <a:chOff x="4904515" y="2841968"/>
            <a:chExt cx="1907896" cy="458752"/>
          </a:xfrm>
        </p:grpSpPr>
        <p:pic>
          <p:nvPicPr>
            <p:cNvPr id="48" name="Picture 47">
              <a:extLst>
                <a:ext uri="{FF2B5EF4-FFF2-40B4-BE49-F238E27FC236}">
                  <a16:creationId xmlns:a16="http://schemas.microsoft.com/office/drawing/2014/main" id="{BBC38B5B-1356-D447-A278-FF8C0FAA6803}"/>
                </a:ext>
              </a:extLst>
            </p:cNvPr>
            <p:cNvPicPr>
              <a:picLocks noChangeAspect="1"/>
            </p:cNvPicPr>
            <p:nvPr/>
          </p:nvPicPr>
          <p:blipFill>
            <a:blip r:embed="rId9"/>
            <a:stretch>
              <a:fillRect/>
            </a:stretch>
          </p:blipFill>
          <p:spPr>
            <a:xfrm>
              <a:off x="6373510" y="2841968"/>
              <a:ext cx="438901" cy="424107"/>
            </a:xfrm>
            <a:prstGeom prst="rect">
              <a:avLst/>
            </a:prstGeom>
          </p:spPr>
        </p:pic>
        <p:pic>
          <p:nvPicPr>
            <p:cNvPr id="49" name="Picture 48" descr="A close up of a logo&#10;&#10;Description automatically generated">
              <a:extLst>
                <a:ext uri="{FF2B5EF4-FFF2-40B4-BE49-F238E27FC236}">
                  <a16:creationId xmlns:a16="http://schemas.microsoft.com/office/drawing/2014/main" id="{E82B78B2-75A5-8349-A678-D26BEFFB144D}"/>
                </a:ext>
              </a:extLst>
            </p:cNvPr>
            <p:cNvPicPr>
              <a:picLocks noChangeAspect="1"/>
            </p:cNvPicPr>
            <p:nvPr/>
          </p:nvPicPr>
          <p:blipFill rotWithShape="1">
            <a:blip r:embed="rId10"/>
            <a:srcRect r="14323"/>
            <a:stretch/>
          </p:blipFill>
          <p:spPr>
            <a:xfrm rot="360000">
              <a:off x="4904515" y="2877241"/>
              <a:ext cx="1415895" cy="423479"/>
            </a:xfrm>
            <a:prstGeom prst="rect">
              <a:avLst/>
            </a:prstGeom>
          </p:spPr>
        </p:pic>
      </p:grpSp>
      <p:cxnSp>
        <p:nvCxnSpPr>
          <p:cNvPr id="140" name="Shape 140"/>
          <p:cNvCxnSpPr>
            <a:cxnSpLocks/>
          </p:cNvCxnSpPr>
          <p:nvPr/>
        </p:nvCxnSpPr>
        <p:spPr>
          <a:xfrm>
            <a:off x="3057525" y="2643143"/>
            <a:ext cx="0" cy="6378194"/>
          </a:xfrm>
          <a:prstGeom prst="straightConnector1">
            <a:avLst/>
          </a:prstGeom>
          <a:noFill/>
          <a:ln w="9525" cap="flat" cmpd="sng">
            <a:solidFill>
              <a:schemeClr val="dk2"/>
            </a:solidFill>
            <a:prstDash val="solid"/>
            <a:round/>
            <a:headEnd type="none" w="med" len="med"/>
            <a:tailEnd type="none" w="med" len="med"/>
          </a:ln>
        </p:spPr>
      </p:cxnSp>
      <p:pic>
        <p:nvPicPr>
          <p:cNvPr id="25" name="Graphic 24">
            <a:extLst>
              <a:ext uri="{FF2B5EF4-FFF2-40B4-BE49-F238E27FC236}">
                <a16:creationId xmlns:a16="http://schemas.microsoft.com/office/drawing/2014/main" id="{F88D7C4A-A58E-1F4F-BCCB-CF540F6EB7B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47407" y="6903805"/>
            <a:ext cx="897258" cy="428165"/>
          </a:xfrm>
          <a:prstGeom prst="rect">
            <a:avLst/>
          </a:prstGeom>
        </p:spPr>
      </p:pic>
      <p:sp>
        <p:nvSpPr>
          <p:cNvPr id="56" name="Shape 109">
            <a:extLst>
              <a:ext uri="{FF2B5EF4-FFF2-40B4-BE49-F238E27FC236}">
                <a16:creationId xmlns:a16="http://schemas.microsoft.com/office/drawing/2014/main" id="{56BE081C-19FB-9B45-B123-A4540915984B}"/>
              </a:ext>
            </a:extLst>
          </p:cNvPr>
          <p:cNvSpPr/>
          <p:nvPr/>
        </p:nvSpPr>
        <p:spPr>
          <a:xfrm>
            <a:off x="73796" y="2797068"/>
            <a:ext cx="2843829" cy="868934"/>
          </a:xfrm>
          <a:prstGeom prst="wedgeRectCallout">
            <a:avLst>
              <a:gd name="adj1" fmla="val -46845"/>
              <a:gd name="adj2" fmla="val 55922"/>
            </a:avLst>
          </a:prstGeom>
          <a:solidFill>
            <a:srgbClr val="D5DBE5"/>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57" name="Shape 110">
            <a:extLst>
              <a:ext uri="{FF2B5EF4-FFF2-40B4-BE49-F238E27FC236}">
                <a16:creationId xmlns:a16="http://schemas.microsoft.com/office/drawing/2014/main" id="{1C760F38-ADD6-8B4A-BC1E-ADC52549DF9B}"/>
              </a:ext>
            </a:extLst>
          </p:cNvPr>
          <p:cNvSpPr txBox="1"/>
          <p:nvPr/>
        </p:nvSpPr>
        <p:spPr>
          <a:xfrm>
            <a:off x="123003" y="2809427"/>
            <a:ext cx="2794621" cy="805657"/>
          </a:xfrm>
          <a:prstGeom prst="rect">
            <a:avLst/>
          </a:prstGeom>
          <a:noFill/>
          <a:ln>
            <a:noFill/>
          </a:ln>
        </p:spPr>
        <p:txBody>
          <a:bodyPr spcFirstLastPara="1" wrap="square" lIns="91425" tIns="45700" rIns="91425" bIns="45700" anchor="t" anchorCtr="0">
            <a:noAutofit/>
          </a:bodyPr>
          <a:lstStyle/>
          <a:p>
            <a:r>
              <a:rPr lang="en-GB" sz="800" i="1" dirty="0"/>
              <a:t>“Candesic is a growing part of our healthcare and life sciences ecosystem in Manchester. We’re very happy that Candesic has chosen to develop its presence in the North Wests and looking forward to working alongside them as the region continues to grow in these sectors.</a:t>
            </a:r>
          </a:p>
          <a:p>
            <a:pPr algn="r"/>
            <a:r>
              <a:rPr lang="en-GB" sz="800" dirty="0"/>
              <a:t>- Charlotte Lewis, Senior Associate, </a:t>
            </a:r>
            <a:r>
              <a:rPr lang="en-GB" sz="800" b="1" dirty="0"/>
              <a:t>Mills &amp; Reeve</a:t>
            </a:r>
          </a:p>
        </p:txBody>
      </p:sp>
      <p:sp>
        <p:nvSpPr>
          <p:cNvPr id="59" name="Shape 109">
            <a:extLst>
              <a:ext uri="{FF2B5EF4-FFF2-40B4-BE49-F238E27FC236}">
                <a16:creationId xmlns:a16="http://schemas.microsoft.com/office/drawing/2014/main" id="{5C1374FD-89F8-944B-AD02-6F2ADD9C0E4B}"/>
              </a:ext>
            </a:extLst>
          </p:cNvPr>
          <p:cNvSpPr/>
          <p:nvPr/>
        </p:nvSpPr>
        <p:spPr>
          <a:xfrm>
            <a:off x="73362" y="3824078"/>
            <a:ext cx="2843820" cy="1017190"/>
          </a:xfrm>
          <a:prstGeom prst="wedgeRectCallout">
            <a:avLst>
              <a:gd name="adj1" fmla="val -46845"/>
              <a:gd name="adj2" fmla="val 55922"/>
            </a:avLst>
          </a:prstGeom>
          <a:solidFill>
            <a:srgbClr val="D5DBE5"/>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60" name="Shape 110">
            <a:extLst>
              <a:ext uri="{FF2B5EF4-FFF2-40B4-BE49-F238E27FC236}">
                <a16:creationId xmlns:a16="http://schemas.microsoft.com/office/drawing/2014/main" id="{60B533A3-086B-0A47-B915-FF76A73744FC}"/>
              </a:ext>
            </a:extLst>
          </p:cNvPr>
          <p:cNvSpPr txBox="1"/>
          <p:nvPr/>
        </p:nvSpPr>
        <p:spPr>
          <a:xfrm>
            <a:off x="122570" y="3853022"/>
            <a:ext cx="2820984" cy="975451"/>
          </a:xfrm>
          <a:prstGeom prst="rect">
            <a:avLst/>
          </a:prstGeom>
          <a:noFill/>
          <a:ln>
            <a:noFill/>
          </a:ln>
        </p:spPr>
        <p:txBody>
          <a:bodyPr spcFirstLastPara="1" wrap="square" lIns="91425" tIns="45700" rIns="91425" bIns="45700" anchor="t" anchorCtr="0">
            <a:noAutofit/>
          </a:bodyPr>
          <a:lstStyle/>
          <a:p>
            <a:r>
              <a:rPr lang="en-GB" sz="800" i="1" dirty="0"/>
              <a:t>“We were able to leverage Candesic’s specialist knowledge in healthcare and technology to support a Montagu portfolio company in developing its strategic plan regarding software interoperability. The Candesic teams' presence in the North of England makes them a great partner for us”</a:t>
            </a:r>
          </a:p>
          <a:p>
            <a:pPr algn="r"/>
            <a:r>
              <a:rPr lang="en-GB" sz="800" dirty="0"/>
              <a:t>- Thomas Peyer, Full Potential Plan Principal, </a:t>
            </a:r>
            <a:r>
              <a:rPr lang="en-GB" sz="800" b="1" dirty="0"/>
              <a:t>Montagu</a:t>
            </a:r>
            <a:r>
              <a:rPr lang="en-GB" sz="800" dirty="0"/>
              <a:t> </a:t>
            </a:r>
          </a:p>
        </p:txBody>
      </p:sp>
      <p:sp>
        <p:nvSpPr>
          <p:cNvPr id="61" name="Shape 109">
            <a:extLst>
              <a:ext uri="{FF2B5EF4-FFF2-40B4-BE49-F238E27FC236}">
                <a16:creationId xmlns:a16="http://schemas.microsoft.com/office/drawing/2014/main" id="{9729E79E-3B79-9B40-8931-8FE648894252}"/>
              </a:ext>
            </a:extLst>
          </p:cNvPr>
          <p:cNvSpPr/>
          <p:nvPr/>
        </p:nvSpPr>
        <p:spPr>
          <a:xfrm>
            <a:off x="73362" y="5020445"/>
            <a:ext cx="2843816" cy="978291"/>
          </a:xfrm>
          <a:prstGeom prst="wedgeRectCallout">
            <a:avLst>
              <a:gd name="adj1" fmla="val -46845"/>
              <a:gd name="adj2" fmla="val 55922"/>
            </a:avLst>
          </a:prstGeom>
          <a:solidFill>
            <a:srgbClr val="D5DBE5"/>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62" name="Shape 110">
            <a:extLst>
              <a:ext uri="{FF2B5EF4-FFF2-40B4-BE49-F238E27FC236}">
                <a16:creationId xmlns:a16="http://schemas.microsoft.com/office/drawing/2014/main" id="{C419E143-E07C-2741-9367-8A71BC15D9A4}"/>
              </a:ext>
            </a:extLst>
          </p:cNvPr>
          <p:cNvSpPr txBox="1"/>
          <p:nvPr/>
        </p:nvSpPr>
        <p:spPr>
          <a:xfrm>
            <a:off x="122570" y="5020445"/>
            <a:ext cx="2735612" cy="978293"/>
          </a:xfrm>
          <a:prstGeom prst="rect">
            <a:avLst/>
          </a:prstGeom>
          <a:noFill/>
          <a:ln>
            <a:noFill/>
          </a:ln>
        </p:spPr>
        <p:txBody>
          <a:bodyPr spcFirstLastPara="1" wrap="square" lIns="91425" tIns="45700" rIns="91425" bIns="45700" anchor="t" anchorCtr="0">
            <a:noAutofit/>
          </a:bodyPr>
          <a:lstStyle/>
          <a:p>
            <a:r>
              <a:rPr lang="en-GB" sz="800" i="1" dirty="0"/>
              <a:t>“We value Candesic as an important partner in the North West as Lucid continues on our growth journey. Deep sector expertise combined with a commitment to great quality bioscience and healthcare businesses means the Candesic team share our values and are a pleasure to work with.” </a:t>
            </a:r>
          </a:p>
          <a:p>
            <a:pPr algn="r"/>
            <a:r>
              <a:rPr lang="en-GB" sz="800" dirty="0"/>
              <a:t>- Rob Apollo, Director at </a:t>
            </a:r>
            <a:r>
              <a:rPr lang="en-GB" sz="800" b="1" dirty="0"/>
              <a:t>Lucid Group</a:t>
            </a:r>
          </a:p>
        </p:txBody>
      </p:sp>
      <p:sp>
        <p:nvSpPr>
          <p:cNvPr id="63" name="Shape 109">
            <a:extLst>
              <a:ext uri="{FF2B5EF4-FFF2-40B4-BE49-F238E27FC236}">
                <a16:creationId xmlns:a16="http://schemas.microsoft.com/office/drawing/2014/main" id="{D7083EE7-7C36-514C-B40D-F89169B66E66}"/>
              </a:ext>
            </a:extLst>
          </p:cNvPr>
          <p:cNvSpPr/>
          <p:nvPr/>
        </p:nvSpPr>
        <p:spPr>
          <a:xfrm>
            <a:off x="73362" y="6160215"/>
            <a:ext cx="2843816" cy="1368693"/>
          </a:xfrm>
          <a:prstGeom prst="wedgeRectCallout">
            <a:avLst>
              <a:gd name="adj1" fmla="val -46845"/>
              <a:gd name="adj2" fmla="val 55922"/>
            </a:avLst>
          </a:prstGeom>
          <a:solidFill>
            <a:srgbClr val="D5DBE5"/>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64" name="Shape 110">
            <a:extLst>
              <a:ext uri="{FF2B5EF4-FFF2-40B4-BE49-F238E27FC236}">
                <a16:creationId xmlns:a16="http://schemas.microsoft.com/office/drawing/2014/main" id="{5FE4F369-255E-684E-A867-F71187E2CDD8}"/>
              </a:ext>
            </a:extLst>
          </p:cNvPr>
          <p:cNvSpPr txBox="1"/>
          <p:nvPr/>
        </p:nvSpPr>
        <p:spPr>
          <a:xfrm>
            <a:off x="122570" y="6160213"/>
            <a:ext cx="2820980" cy="730227"/>
          </a:xfrm>
          <a:prstGeom prst="rect">
            <a:avLst/>
          </a:prstGeom>
          <a:noFill/>
          <a:ln>
            <a:noFill/>
          </a:ln>
        </p:spPr>
        <p:txBody>
          <a:bodyPr spcFirstLastPara="1" wrap="square" lIns="91425" tIns="45700" rIns="91425" bIns="45700" anchor="t" anchorCtr="0">
            <a:noAutofit/>
          </a:bodyPr>
          <a:lstStyle/>
          <a:p>
            <a:r>
              <a:rPr lang="en-GB" sz="800" i="1" dirty="0"/>
              <a:t>“Over the last 2 years I have worked closely with  the team at Candesic seeking their expert advice on behalf of a wide range of promising SME’s in the life science sector. Throughout that time I have been impressed with not only their professionalism, expertise and agile approach to problem solving, but also their  market and industry knowledge and unique insights they have across the sector.”</a:t>
            </a:r>
          </a:p>
          <a:p>
            <a:pPr algn="r"/>
            <a:r>
              <a:rPr lang="en-GB" sz="800" dirty="0"/>
              <a:t>-   Colin Callow, Head of Programmes</a:t>
            </a:r>
            <a:r>
              <a:rPr lang="en-GB" sz="800" b="1" dirty="0"/>
              <a:t>, </a:t>
            </a:r>
          </a:p>
          <a:p>
            <a:pPr algn="r"/>
            <a:r>
              <a:rPr lang="en-GB" sz="800" b="1" dirty="0"/>
              <a:t>Innovation Agency -</a:t>
            </a:r>
            <a:r>
              <a:rPr lang="en-GB" sz="800" dirty="0"/>
              <a:t> North West Cost</a:t>
            </a:r>
          </a:p>
        </p:txBody>
      </p:sp>
      <p:sp>
        <p:nvSpPr>
          <p:cNvPr id="65" name="Shape 109">
            <a:extLst>
              <a:ext uri="{FF2B5EF4-FFF2-40B4-BE49-F238E27FC236}">
                <a16:creationId xmlns:a16="http://schemas.microsoft.com/office/drawing/2014/main" id="{C6A0BE77-B305-0E43-9646-A91483B9ABC5}"/>
              </a:ext>
            </a:extLst>
          </p:cNvPr>
          <p:cNvSpPr/>
          <p:nvPr/>
        </p:nvSpPr>
        <p:spPr>
          <a:xfrm>
            <a:off x="52290" y="7715957"/>
            <a:ext cx="2856588" cy="1119075"/>
          </a:xfrm>
          <a:prstGeom prst="wedgeRectCallout">
            <a:avLst>
              <a:gd name="adj1" fmla="val -46845"/>
              <a:gd name="adj2" fmla="val 55922"/>
            </a:avLst>
          </a:prstGeom>
          <a:solidFill>
            <a:srgbClr val="D5DBE5"/>
          </a:solidFill>
          <a:ln w="9525" cap="flat" cmpd="sng">
            <a:solidFill>
              <a:schemeClr val="dk1"/>
            </a:solidFill>
            <a:prstDash val="solid"/>
            <a:miter lim="800000"/>
            <a:headEnd type="none" w="sm" len="sm"/>
            <a:tailEnd type="none" w="sm" len="sm"/>
          </a:ln>
        </p:spPr>
        <p:txBody>
          <a:bodyPr spcFirstLastPara="1" wrap="square" lIns="71975" tIns="71975" rIns="71975" bIns="71975" anchor="ctr" anchorCtr="0">
            <a:noAutofit/>
          </a:bodyPr>
          <a:lstStyle/>
          <a:p>
            <a:pPr marL="914400" marR="0" lvl="2"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66" name="Shape 110">
            <a:extLst>
              <a:ext uri="{FF2B5EF4-FFF2-40B4-BE49-F238E27FC236}">
                <a16:creationId xmlns:a16="http://schemas.microsoft.com/office/drawing/2014/main" id="{8A44F6EB-B5E4-9F4D-9761-F4C8D675BA48}"/>
              </a:ext>
            </a:extLst>
          </p:cNvPr>
          <p:cNvSpPr txBox="1"/>
          <p:nvPr/>
        </p:nvSpPr>
        <p:spPr>
          <a:xfrm>
            <a:off x="101498" y="7715955"/>
            <a:ext cx="2808944" cy="1252891"/>
          </a:xfrm>
          <a:prstGeom prst="rect">
            <a:avLst/>
          </a:prstGeom>
          <a:noFill/>
          <a:ln>
            <a:noFill/>
          </a:ln>
        </p:spPr>
        <p:txBody>
          <a:bodyPr spcFirstLastPara="1" wrap="square" lIns="91425" tIns="45700" rIns="91425" bIns="45700" anchor="t" anchorCtr="0">
            <a:noAutofit/>
          </a:bodyPr>
          <a:lstStyle/>
          <a:p>
            <a:r>
              <a:rPr lang="en-GB" sz="800" i="1" dirty="0"/>
              <a:t>Working with the Candesic team in the North West we have the best chance of making progress to deliver the best quality community support for people with Learning Disabilities. Candesic has a brilliant group of people who really understand the challenges in community care and, together, we’re making progress to develop new service models fit for our time.”</a:t>
            </a:r>
          </a:p>
          <a:p>
            <a:pPr algn="r"/>
            <a:r>
              <a:rPr lang="en-GB" sz="800" dirty="0"/>
              <a:t>- Sir Stephen </a:t>
            </a:r>
            <a:r>
              <a:rPr lang="en-GB" sz="800" dirty="0" err="1"/>
              <a:t>Bubb</a:t>
            </a:r>
            <a:r>
              <a:rPr lang="en-GB" sz="800" dirty="0"/>
              <a:t>, Director, </a:t>
            </a:r>
            <a:r>
              <a:rPr lang="en-GB" sz="800" b="1" dirty="0"/>
              <a:t>Oxford Institute of Charity </a:t>
            </a:r>
          </a:p>
        </p:txBody>
      </p:sp>
      <p:pic>
        <p:nvPicPr>
          <p:cNvPr id="70" name="Picture 69">
            <a:extLst>
              <a:ext uri="{FF2B5EF4-FFF2-40B4-BE49-F238E27FC236}">
                <a16:creationId xmlns:a16="http://schemas.microsoft.com/office/drawing/2014/main" id="{5C7EABEA-5760-8749-8812-70C9FE005BB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97821" y="1782198"/>
            <a:ext cx="503843" cy="503843"/>
          </a:xfrm>
          <a:prstGeom prst="rect">
            <a:avLst/>
          </a:prstGeom>
        </p:spPr>
      </p:pic>
      <p:pic>
        <p:nvPicPr>
          <p:cNvPr id="71" name="Picture 70">
            <a:extLst>
              <a:ext uri="{FF2B5EF4-FFF2-40B4-BE49-F238E27FC236}">
                <a16:creationId xmlns:a16="http://schemas.microsoft.com/office/drawing/2014/main" id="{CFDD5E05-9EA7-B740-BC43-AB4F141FF89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97820" y="1128612"/>
            <a:ext cx="503843" cy="504287"/>
          </a:xfrm>
          <a:prstGeom prst="rect">
            <a:avLst/>
          </a:prstGeom>
        </p:spPr>
      </p:pic>
      <p:pic>
        <p:nvPicPr>
          <p:cNvPr id="72" name="Picture 71">
            <a:extLst>
              <a:ext uri="{FF2B5EF4-FFF2-40B4-BE49-F238E27FC236}">
                <a16:creationId xmlns:a16="http://schemas.microsoft.com/office/drawing/2014/main" id="{962FEE3B-04D0-8647-8880-087DCE85814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97821" y="479851"/>
            <a:ext cx="503843" cy="5056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22707</TotalTime>
  <Words>1324</Words>
  <Application>Microsoft Macintosh PowerPoint</Application>
  <PresentationFormat>On-screen Show (4:3)</PresentationFormat>
  <Paragraphs>97</Paragraphs>
  <Slides>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Calibri</vt:lpstr>
      <vt:lpstr>Arial</vt:lpstr>
      <vt:lpstr>Lora</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121</cp:revision>
  <cp:lastPrinted>2019-07-27T14:22:22Z</cp:lastPrinted>
  <dcterms:modified xsi:type="dcterms:W3CDTF">2019-08-07T12:27:56Z</dcterms:modified>
</cp:coreProperties>
</file>