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3" r:id="rId4"/>
    <p:sldId id="262" r:id="rId5"/>
    <p:sldId id="261" r:id="rId6"/>
    <p:sldId id="259" r:id="rId7"/>
    <p:sldId id="257" r:id="rId8"/>
    <p:sldId id="260" r:id="rId9"/>
  </p:sldIdLst>
  <p:sldSz cx="43891200" cy="219456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69AF10-86E2-4E82-7B3C-D29C3FE9879E}" v="7" dt="2019-08-05T17:02:58.2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>
        <p:scale>
          <a:sx n="30" d="100"/>
          <a:sy n="30" d="100"/>
        </p:scale>
        <p:origin x="516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3591562"/>
            <a:ext cx="32918400" cy="7640320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1526522"/>
            <a:ext cx="32918400" cy="5298438"/>
          </a:xfrm>
        </p:spPr>
        <p:txBody>
          <a:bodyPr/>
          <a:lstStyle>
            <a:lvl1pPr marL="0" indent="0" algn="ctr">
              <a:buNone/>
              <a:defRPr sz="770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800"/>
            </a:lvl3pPr>
            <a:lvl4pPr marL="4389120" indent="0" algn="ctr">
              <a:buNone/>
              <a:defRPr sz="5100"/>
            </a:lvl4pPr>
            <a:lvl5pPr marL="5852160" indent="0" algn="ctr">
              <a:buNone/>
              <a:defRPr sz="5100"/>
            </a:lvl5pPr>
            <a:lvl6pPr marL="7315200" indent="0" algn="ctr">
              <a:buNone/>
              <a:defRPr sz="5100"/>
            </a:lvl6pPr>
            <a:lvl7pPr marL="8778240" indent="0" algn="ctr">
              <a:buNone/>
              <a:defRPr sz="5100"/>
            </a:lvl7pPr>
            <a:lvl8pPr marL="10241280" indent="0" algn="ctr">
              <a:buNone/>
              <a:defRPr sz="5100"/>
            </a:lvl8pPr>
            <a:lvl9pPr marL="11704320" indent="0" algn="ctr">
              <a:buNone/>
              <a:defRPr sz="51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168400"/>
            <a:ext cx="9464040" cy="1859788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168400"/>
            <a:ext cx="27843480" cy="1859788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23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5471163"/>
            <a:ext cx="37856160" cy="9128758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14686283"/>
            <a:ext cx="37856160" cy="4800598"/>
          </a:xfrm>
        </p:spPr>
        <p:txBody>
          <a:bodyPr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4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5842000"/>
            <a:ext cx="18653760" cy="13924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5842000"/>
            <a:ext cx="18653760" cy="139242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5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168401"/>
            <a:ext cx="37856160" cy="424180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5379722"/>
            <a:ext cx="18568033" cy="263651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800" b="1"/>
            </a:lvl3pPr>
            <a:lvl4pPr marL="4389120" indent="0">
              <a:buNone/>
              <a:defRPr sz="5100" b="1"/>
            </a:lvl4pPr>
            <a:lvl5pPr marL="5852160" indent="0">
              <a:buNone/>
              <a:defRPr sz="5100" b="1"/>
            </a:lvl5pPr>
            <a:lvl6pPr marL="7315200" indent="0">
              <a:buNone/>
              <a:defRPr sz="5100" b="1"/>
            </a:lvl6pPr>
            <a:lvl7pPr marL="8778240" indent="0">
              <a:buNone/>
              <a:defRPr sz="5100" b="1"/>
            </a:lvl7pPr>
            <a:lvl8pPr marL="10241280" indent="0">
              <a:buNone/>
              <a:defRPr sz="5100" b="1"/>
            </a:lvl8pPr>
            <a:lvl9pPr marL="11704320" indent="0">
              <a:buNone/>
              <a:defRPr sz="5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8016240"/>
            <a:ext cx="18568033" cy="117906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5379722"/>
            <a:ext cx="18659477" cy="2636518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800" b="1"/>
            </a:lvl3pPr>
            <a:lvl4pPr marL="4389120" indent="0">
              <a:buNone/>
              <a:defRPr sz="5100" b="1"/>
            </a:lvl4pPr>
            <a:lvl5pPr marL="5852160" indent="0">
              <a:buNone/>
              <a:defRPr sz="5100" b="1"/>
            </a:lvl5pPr>
            <a:lvl6pPr marL="7315200" indent="0">
              <a:buNone/>
              <a:defRPr sz="5100" b="1"/>
            </a:lvl6pPr>
            <a:lvl7pPr marL="8778240" indent="0">
              <a:buNone/>
              <a:defRPr sz="5100" b="1"/>
            </a:lvl7pPr>
            <a:lvl8pPr marL="10241280" indent="0">
              <a:buNone/>
              <a:defRPr sz="5100" b="1"/>
            </a:lvl8pPr>
            <a:lvl9pPr marL="11704320" indent="0">
              <a:buNone/>
              <a:defRPr sz="5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8016240"/>
            <a:ext cx="18659477" cy="1179068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6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2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3159762"/>
            <a:ext cx="22219920" cy="15595600"/>
          </a:xfrm>
        </p:spPr>
        <p:txBody>
          <a:bodyPr/>
          <a:lstStyle>
            <a:lvl1pPr>
              <a:defRPr sz="10200"/>
            </a:lvl1pPr>
            <a:lvl2pPr>
              <a:defRPr sz="9000"/>
            </a:lvl2pPr>
            <a:lvl3pPr>
              <a:defRPr sz="77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00"/>
            </a:lvl1pPr>
            <a:lvl2pPr marL="1463040" indent="0">
              <a:buNone/>
              <a:defRPr sz="4500"/>
            </a:lvl2pPr>
            <a:lvl3pPr marL="2926080" indent="0">
              <a:buNone/>
              <a:defRPr sz="380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9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1463040"/>
            <a:ext cx="14156053" cy="5120640"/>
          </a:xfrm>
        </p:spPr>
        <p:txBody>
          <a:bodyPr anchor="b"/>
          <a:lstStyle>
            <a:lvl1pPr>
              <a:defRPr sz="10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3159762"/>
            <a:ext cx="22219920" cy="15595600"/>
          </a:xfrm>
        </p:spPr>
        <p:txBody>
          <a:bodyPr anchor="t"/>
          <a:lstStyle>
            <a:lvl1pPr marL="0" indent="0">
              <a:buNone/>
              <a:defRPr sz="10200"/>
            </a:lvl1pPr>
            <a:lvl2pPr marL="1463040" indent="0">
              <a:buNone/>
              <a:defRPr sz="9000"/>
            </a:lvl2pPr>
            <a:lvl3pPr marL="2926080" indent="0">
              <a:buNone/>
              <a:defRPr sz="770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6583680"/>
            <a:ext cx="14156053" cy="12197082"/>
          </a:xfrm>
        </p:spPr>
        <p:txBody>
          <a:bodyPr/>
          <a:lstStyle>
            <a:lvl1pPr marL="0" indent="0">
              <a:buNone/>
              <a:defRPr sz="5100"/>
            </a:lvl1pPr>
            <a:lvl2pPr marL="1463040" indent="0">
              <a:buNone/>
              <a:defRPr sz="4500"/>
            </a:lvl2pPr>
            <a:lvl3pPr marL="2926080" indent="0">
              <a:buNone/>
              <a:defRPr sz="380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0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168401"/>
            <a:ext cx="37856160" cy="4241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5842000"/>
            <a:ext cx="37856160" cy="13924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8/5/2019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20340322"/>
            <a:ext cx="1481328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20340322"/>
            <a:ext cx="9875520" cy="1168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19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 descr="A blurry image of a grass covered field&#10;&#10;Description generated with high confidence">
            <a:extLst>
              <a:ext uri="{FF2B5EF4-FFF2-40B4-BE49-F238E27FC236}">
                <a16:creationId xmlns:a16="http://schemas.microsoft.com/office/drawing/2014/main" id="{63DEB1CB-C4FB-493F-9D34-D6A938E9A8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" t="6514" r="-352" b="19652"/>
          <a:stretch/>
        </p:blipFill>
        <p:spPr>
          <a:xfrm>
            <a:off x="-155537" y="0"/>
            <a:ext cx="44243118" cy="220344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A76A48-2B33-4966-A44F-1AC002A5BBC2}"/>
              </a:ext>
            </a:extLst>
          </p:cNvPr>
          <p:cNvSpPr txBox="1"/>
          <p:nvPr/>
        </p:nvSpPr>
        <p:spPr>
          <a:xfrm>
            <a:off x="3089600" y="1341079"/>
            <a:ext cx="1969860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800" b="1">
                <a:latin typeface="Oswald"/>
                <a:ea typeface="Verdana"/>
                <a:cs typeface="Verdana"/>
              </a:rPr>
              <a:t>A Healthy </a:t>
            </a:r>
            <a:r>
              <a:rPr lang="en-US" sz="8800" b="1" dirty="0">
                <a:latin typeface="Oswald"/>
                <a:ea typeface="Verdana"/>
                <a:cs typeface="Verdana"/>
              </a:rPr>
              <a:t>HIPP Louisiana</a:t>
            </a:r>
            <a:endParaRPr lang="en-US" sz="9600" dirty="0">
              <a:latin typeface="Oswa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EC4DA-D0CC-481A-8F0A-86E576B62671}"/>
              </a:ext>
            </a:extLst>
          </p:cNvPr>
          <p:cNvSpPr txBox="1"/>
          <p:nvPr/>
        </p:nvSpPr>
        <p:spPr>
          <a:xfrm>
            <a:off x="23769886" y="936198"/>
            <a:ext cx="18362684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 Narrow" panose="020B0606020202030204" pitchFamily="34" charset="0"/>
              </a:rPr>
              <a:t>Louisiana Health Insurance Premium Payment (</a:t>
            </a:r>
            <a:r>
              <a:rPr lang="en-US" sz="2800" dirty="0" err="1">
                <a:latin typeface="Arial Narrow" panose="020B0606020202030204" pitchFamily="34" charset="0"/>
              </a:rPr>
              <a:t>LaHIPP</a:t>
            </a:r>
            <a:r>
              <a:rPr lang="en-US" sz="2800" dirty="0">
                <a:latin typeface="Arial Narrow" panose="020B0606020202030204" pitchFamily="34" charset="0"/>
              </a:rPr>
              <a:t>) program allows for Medicaid to pay the premium costs of member’s private health insurance when cost effective for the State.</a:t>
            </a:r>
          </a:p>
          <a:p>
            <a:endParaRPr lang="en-US" sz="2800" dirty="0">
              <a:latin typeface="Arial Narrow" panose="020B0606020202030204" pitchFamily="34" charset="0"/>
            </a:endParaRPr>
          </a:p>
          <a:p>
            <a:r>
              <a:rPr lang="en-US" sz="2800" dirty="0">
                <a:latin typeface="Arial Narrow" panose="020B0606020202030204" pitchFamily="34" charset="0"/>
              </a:rPr>
              <a:t>To increase program participation the State is implementing strategic changes to increase enrollment by 95%, resulting in an $11.2M cost savings to the State by the end of SFY23.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E1C0DF-630C-4EE6-A145-2758E1AB19E1}"/>
              </a:ext>
            </a:extLst>
          </p:cNvPr>
          <p:cNvSpPr txBox="1"/>
          <p:nvPr/>
        </p:nvSpPr>
        <p:spPr>
          <a:xfrm>
            <a:off x="4190845" y="6117848"/>
            <a:ext cx="15026352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 dirty="0">
              <a:latin typeface="Arial Narrow"/>
              <a:cs typeface="Calibri"/>
            </a:endParaRPr>
          </a:p>
          <a:p>
            <a:endParaRPr lang="en-US" sz="2800" dirty="0">
              <a:latin typeface="Arial Narrow"/>
              <a:cs typeface="Calibri"/>
            </a:endParaRPr>
          </a:p>
        </p:txBody>
      </p:sp>
      <p:pic>
        <p:nvPicPr>
          <p:cNvPr id="2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86DA10AE-03BC-4F13-99B4-064142607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95" y="18866444"/>
            <a:ext cx="5020573" cy="227114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31A2FCE-60BA-4FDF-94B0-810D08CE0BCF}"/>
              </a:ext>
            </a:extLst>
          </p:cNvPr>
          <p:cNvSpPr/>
          <p:nvPr/>
        </p:nvSpPr>
        <p:spPr>
          <a:xfrm>
            <a:off x="5857334" y="16467827"/>
            <a:ext cx="11593901" cy="398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Graphic 1</a:t>
            </a: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238B55C-7748-4C36-837B-4F91B2895772}"/>
              </a:ext>
            </a:extLst>
          </p:cNvPr>
          <p:cNvSpPr/>
          <p:nvPr/>
        </p:nvSpPr>
        <p:spPr>
          <a:xfrm>
            <a:off x="27181832" y="16467827"/>
            <a:ext cx="11593901" cy="3985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Graphic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EEE890-1D26-42C2-A993-450C2EF3CA2F}"/>
              </a:ext>
            </a:extLst>
          </p:cNvPr>
          <p:cNvSpPr/>
          <p:nvPr/>
        </p:nvSpPr>
        <p:spPr>
          <a:xfrm>
            <a:off x="3445729" y="4747429"/>
            <a:ext cx="15404235" cy="9917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Infographic 1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1334B1-6276-4DCC-8380-42CD18731B30}"/>
              </a:ext>
            </a:extLst>
          </p:cNvPr>
          <p:cNvSpPr/>
          <p:nvPr/>
        </p:nvSpPr>
        <p:spPr>
          <a:xfrm>
            <a:off x="25680721" y="4747429"/>
            <a:ext cx="15404235" cy="9917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cs typeface="Calibri"/>
              </a:rPr>
              <a:t>Infographic 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CFE92-A1D1-4C7A-AED3-C878930BE561}"/>
              </a:ext>
            </a:extLst>
          </p:cNvPr>
          <p:cNvSpPr txBox="1"/>
          <p:nvPr/>
        </p:nvSpPr>
        <p:spPr>
          <a:xfrm>
            <a:off x="2147520" y="1240658"/>
            <a:ext cx="54924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>
                <a:latin typeface="Arial"/>
                <a:cs typeface="Arial"/>
              </a:rPr>
              <a:t>Project Summary 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71197-4761-43AD-A15C-DADE921FCF83}"/>
              </a:ext>
            </a:extLst>
          </p:cNvPr>
          <p:cNvSpPr txBox="1"/>
          <p:nvPr/>
        </p:nvSpPr>
        <p:spPr>
          <a:xfrm>
            <a:off x="3708523" y="5297903"/>
            <a:ext cx="1502635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Arial"/>
                <a:ea typeface="+mn-lt"/>
                <a:cs typeface="Arial"/>
              </a:rPr>
              <a:t>Louisiana Health Insurance Premium Payment (LaHIPP) program allows for Medicaid to pay the premium costs of member’s private health insurance when cost effective for the State.</a:t>
            </a:r>
          </a:p>
          <a:p>
            <a:endParaRPr lang="en-US" sz="3600" dirty="0">
              <a:latin typeface="Arial"/>
              <a:ea typeface="+mn-lt"/>
              <a:cs typeface="Arial"/>
            </a:endParaRPr>
          </a:p>
          <a:p>
            <a:r>
              <a:rPr lang="en-US" sz="3600">
                <a:latin typeface="Arial"/>
                <a:ea typeface="+mn-lt"/>
                <a:cs typeface="Arial"/>
              </a:rPr>
              <a:t>To increase program participation the State is implementing strategic changes to increase enrollment by 95%, resulting in an $11.2M cost savings to the State by the end of SFY23.</a:t>
            </a:r>
            <a:endParaRPr lang="en-US" sz="3600" dirty="0">
              <a:latin typeface="Arial"/>
              <a:ea typeface="+mn-lt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64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CFE92-A1D1-4C7A-AED3-C878930BE561}"/>
              </a:ext>
            </a:extLst>
          </p:cNvPr>
          <p:cNvSpPr txBox="1"/>
          <p:nvPr/>
        </p:nvSpPr>
        <p:spPr>
          <a:xfrm>
            <a:off x="2147520" y="1240658"/>
            <a:ext cx="549242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/>
              <a:t>Wording for Infographic 1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71197-4761-43AD-A15C-DADE921FCF83}"/>
              </a:ext>
            </a:extLst>
          </p:cNvPr>
          <p:cNvSpPr txBox="1"/>
          <p:nvPr/>
        </p:nvSpPr>
        <p:spPr>
          <a:xfrm>
            <a:off x="3708523" y="5297903"/>
            <a:ext cx="15026352" cy="79714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latin typeface="Oswald"/>
                <a:cs typeface="Calibri"/>
              </a:rPr>
              <a:t>THE OBSTACLES:</a:t>
            </a:r>
            <a:endParaRPr lang="en-US" sz="3600" dirty="0"/>
          </a:p>
          <a:p>
            <a:endParaRPr lang="en-US" sz="2800" dirty="0">
              <a:latin typeface="Oswald"/>
              <a:cs typeface="Calibri"/>
            </a:endParaRPr>
          </a:p>
          <a:p>
            <a:r>
              <a:rPr lang="en-US" sz="2800" dirty="0">
                <a:latin typeface="Oswald"/>
                <a:cs typeface="Calibri"/>
              </a:rPr>
              <a:t>BUDGET CONSTRAINTS</a:t>
            </a:r>
          </a:p>
          <a:p>
            <a:r>
              <a:rPr lang="en-US" sz="2800" dirty="0">
                <a:latin typeface="Arial Narrow"/>
                <a:ea typeface="+mn-lt"/>
                <a:cs typeface="+mn-lt"/>
              </a:rPr>
              <a:t>Due to a budgetary shortfall the </a:t>
            </a:r>
            <a:r>
              <a:rPr lang="en-US" sz="2800" dirty="0" err="1">
                <a:latin typeface="Arial Narrow"/>
                <a:ea typeface="+mn-lt"/>
                <a:cs typeface="+mn-lt"/>
              </a:rPr>
              <a:t>LaHIPP</a:t>
            </a:r>
            <a:r>
              <a:rPr lang="en-US" sz="2800" dirty="0">
                <a:latin typeface="Arial Narrow"/>
                <a:ea typeface="+mn-lt"/>
                <a:cs typeface="+mn-lt"/>
              </a:rPr>
              <a:t> program was discontinued on Dec 2015.  By ending the program, all members were forced to cover their private insurance premiums, or switch to Medicaid. </a:t>
            </a:r>
            <a:endParaRPr lang="en-US" sz="2800" dirty="0">
              <a:latin typeface="Arial Narrow"/>
              <a:cs typeface="Calibri"/>
            </a:endParaRPr>
          </a:p>
          <a:p>
            <a:endParaRPr lang="en-US" sz="2800" dirty="0">
              <a:latin typeface="Oswald"/>
              <a:cs typeface="Calibri"/>
            </a:endParaRPr>
          </a:p>
          <a:p>
            <a:r>
              <a:rPr lang="en-US" sz="2800" dirty="0">
                <a:latin typeface="Oswald"/>
                <a:cs typeface="Calibri"/>
              </a:rPr>
              <a:t>LACK OF PUBLIC KNOWLEDGE</a:t>
            </a:r>
          </a:p>
          <a:p>
            <a:r>
              <a:rPr lang="en-US" sz="2800" dirty="0">
                <a:latin typeface="Arial Narrow"/>
                <a:cs typeface="Calibri"/>
              </a:rPr>
              <a:t>Members are unaware that this program exists or find it hard to believe that Medicaid will pay for their private health insurance. </a:t>
            </a:r>
          </a:p>
          <a:p>
            <a:endParaRPr lang="en-US" sz="2800" dirty="0">
              <a:latin typeface="Oswald"/>
              <a:cs typeface="Calibri"/>
            </a:endParaRPr>
          </a:p>
          <a:p>
            <a:r>
              <a:rPr lang="en-US" sz="2800" dirty="0">
                <a:latin typeface="Oswald"/>
                <a:cs typeface="Calibri"/>
              </a:rPr>
              <a:t>LACK OF PARTICIPATION</a:t>
            </a:r>
          </a:p>
          <a:p>
            <a:r>
              <a:rPr lang="en-US" sz="2800" dirty="0">
                <a:latin typeface="Arial Narrow"/>
                <a:cs typeface="Calibri"/>
              </a:rPr>
              <a:t>Cost effectiveness formula is too restrictive excluding a large portion of the viable population, including waiver, Fee for Service (FFS) members and the individual insurance market. </a:t>
            </a:r>
            <a:endParaRPr lang="en-US" sz="2800" dirty="0">
              <a:cs typeface="Calibri"/>
            </a:endParaRPr>
          </a:p>
          <a:p>
            <a:endParaRPr lang="en-US" sz="2800" dirty="0">
              <a:latin typeface="Arial Narrow"/>
              <a:cs typeface="Calibri"/>
            </a:endParaRPr>
          </a:p>
          <a:p>
            <a:pPr>
              <a:buFont typeface="Arial"/>
            </a:pPr>
            <a:r>
              <a:rPr lang="en-US" sz="2800" dirty="0">
                <a:latin typeface="Oswald"/>
                <a:cs typeface="Calibri"/>
              </a:rPr>
              <a:t>CROWD OUT</a:t>
            </a:r>
          </a:p>
          <a:p>
            <a:pPr>
              <a:buFont typeface="Arial"/>
            </a:pPr>
            <a:r>
              <a:rPr lang="en-US" sz="2800" dirty="0">
                <a:latin typeface="Arial Narrow"/>
                <a:cs typeface="Calibri"/>
              </a:rPr>
              <a:t>Crowd out occurs when members  choose public insurance in lieu of available private health insurance </a:t>
            </a:r>
            <a:endParaRPr lang="en-US" sz="2800" dirty="0">
              <a:latin typeface="Arial Narrow"/>
            </a:endParaRPr>
          </a:p>
          <a:p>
            <a:endParaRPr lang="en-US" sz="2800" dirty="0">
              <a:latin typeface="Arial Narrow"/>
              <a:cs typeface="Calibri"/>
            </a:endParaRPr>
          </a:p>
          <a:p>
            <a:endParaRPr lang="en-US" sz="2800" dirty="0">
              <a:latin typeface="Arial Narrow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52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CFE92-A1D1-4C7A-AED3-C878930BE561}"/>
              </a:ext>
            </a:extLst>
          </p:cNvPr>
          <p:cNvSpPr txBox="1"/>
          <p:nvPr/>
        </p:nvSpPr>
        <p:spPr>
          <a:xfrm>
            <a:off x="2147520" y="1240658"/>
            <a:ext cx="549242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 dirty="0">
                <a:latin typeface="Arial"/>
                <a:cs typeface="Arial"/>
              </a:rPr>
              <a:t>Wording for </a:t>
            </a:r>
            <a:r>
              <a:rPr lang="en-US" sz="4800">
                <a:latin typeface="Arial"/>
                <a:cs typeface="Arial"/>
              </a:rPr>
              <a:t>Infographic 2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D71197-4761-43AD-A15C-DADE921FCF83}"/>
              </a:ext>
            </a:extLst>
          </p:cNvPr>
          <p:cNvSpPr txBox="1"/>
          <p:nvPr/>
        </p:nvSpPr>
        <p:spPr>
          <a:xfrm>
            <a:off x="3708523" y="5297903"/>
            <a:ext cx="15026352" cy="111722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latin typeface="Arial"/>
                <a:cs typeface="Calibri"/>
              </a:rPr>
              <a:t>THE SOLUTIONS: </a:t>
            </a:r>
            <a:endParaRPr lang="en-US" sz="3600">
              <a:latin typeface="Arial"/>
              <a:ea typeface="+mn-lt"/>
              <a:cs typeface="+mn-lt"/>
            </a:endParaRPr>
          </a:p>
          <a:p>
            <a:endParaRPr lang="en-US" sz="3600" dirty="0">
              <a:latin typeface="Arial"/>
              <a:ea typeface="+mn-lt"/>
              <a:cs typeface="+mn-lt"/>
            </a:endParaRPr>
          </a:p>
          <a:p>
            <a:r>
              <a:rPr lang="en-US" sz="3600">
                <a:latin typeface="Arial"/>
                <a:ea typeface="+mn-lt"/>
                <a:cs typeface="+mn-lt"/>
              </a:rPr>
              <a:t>PROGRAM RESTORED</a:t>
            </a:r>
          </a:p>
          <a:p>
            <a:r>
              <a:rPr lang="en-US" sz="3600">
                <a:latin typeface="Arial"/>
                <a:ea typeface="+mn-lt"/>
                <a:cs typeface="+mn-lt"/>
              </a:rPr>
              <a:t>LaHIPP was reinstated in April 2017, restoring LDH’s focus on promoting employer-sponsored insurance. </a:t>
            </a:r>
          </a:p>
          <a:p>
            <a:endParaRPr lang="en-US" sz="3600" dirty="0">
              <a:latin typeface="Arial"/>
              <a:ea typeface="+mn-lt"/>
              <a:cs typeface="+mn-lt"/>
            </a:endParaRPr>
          </a:p>
          <a:p>
            <a:r>
              <a:rPr lang="en-US" sz="3600">
                <a:latin typeface="Arial"/>
                <a:cs typeface="Calibri"/>
              </a:rPr>
              <a:t>INCREASE AWARENESS AND PUBLIC KNOWLEDGE</a:t>
            </a:r>
            <a:endParaRPr lang="en-US" sz="3600">
              <a:latin typeface="Arial"/>
              <a:ea typeface="+mn-lt"/>
              <a:cs typeface="+mn-lt"/>
            </a:endParaRPr>
          </a:p>
          <a:p>
            <a:r>
              <a:rPr lang="en-US" sz="3600">
                <a:latin typeface="Arial"/>
                <a:ea typeface="+mn-lt"/>
                <a:cs typeface="+mn-lt"/>
              </a:rPr>
              <a:t>LDH has contracted a marketing firm to develop a comprehensive marketing and outreach strategy aimed at engaging providers, employers, insurance companies and members. </a:t>
            </a:r>
          </a:p>
          <a:p>
            <a:endParaRPr lang="en-US" sz="3600" dirty="0">
              <a:latin typeface="Arial"/>
              <a:ea typeface="+mn-lt"/>
              <a:cs typeface="+mn-lt"/>
            </a:endParaRPr>
          </a:p>
          <a:p>
            <a:r>
              <a:rPr lang="en-US" sz="3600">
                <a:latin typeface="Arial"/>
                <a:cs typeface="Calibri"/>
              </a:rPr>
              <a:t>INCREASE PARTICIPATION</a:t>
            </a:r>
            <a:endParaRPr lang="en-US" sz="3600">
              <a:latin typeface="Arial"/>
              <a:ea typeface="+mn-lt"/>
              <a:cs typeface="+mn-lt"/>
            </a:endParaRPr>
          </a:p>
          <a:p>
            <a:r>
              <a:rPr lang="en-US" sz="3600">
                <a:latin typeface="Arial"/>
                <a:ea typeface="+mn-lt"/>
                <a:cs typeface="+mn-lt"/>
              </a:rPr>
              <a:t>Refinement of the cost effectiveness formula increased the pool of members eligible for the program, including waiver, Fee for Service (FFS) members and the individual insurance market. . </a:t>
            </a:r>
          </a:p>
          <a:p>
            <a:endParaRPr lang="en-US" sz="3600" dirty="0">
              <a:latin typeface="Arial"/>
              <a:ea typeface="+mn-lt"/>
              <a:cs typeface="+mn-lt"/>
            </a:endParaRPr>
          </a:p>
          <a:p>
            <a:r>
              <a:rPr lang="en-US" sz="3600">
                <a:latin typeface="Arial"/>
                <a:cs typeface="Calibri"/>
              </a:rPr>
              <a:t>DATA AND ANALYTICS</a:t>
            </a:r>
            <a:endParaRPr lang="en-US" sz="3600">
              <a:latin typeface="Arial"/>
              <a:ea typeface="+mn-lt"/>
              <a:cs typeface="+mn-lt"/>
            </a:endParaRPr>
          </a:p>
          <a:p>
            <a:r>
              <a:rPr lang="en-US" sz="3600">
                <a:latin typeface="Arial"/>
                <a:ea typeface="+mn-lt"/>
                <a:cs typeface="+mn-lt"/>
              </a:rPr>
              <a:t>The use of data mining identifies individuals and populations to be targeted for program outreach</a:t>
            </a:r>
          </a:p>
          <a:p>
            <a:endParaRPr lang="en-US" sz="3600" dirty="0">
              <a:latin typeface="Arial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67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F84CC7C-A284-4057-BC65-7B41F87A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7727" y="3772966"/>
            <a:ext cx="25620452" cy="154654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CCFE92-A1D1-4C7A-AED3-C878930BE561}"/>
              </a:ext>
            </a:extLst>
          </p:cNvPr>
          <p:cNvSpPr txBox="1"/>
          <p:nvPr/>
        </p:nvSpPr>
        <p:spPr>
          <a:xfrm>
            <a:off x="2147520" y="1240658"/>
            <a:ext cx="54924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/>
              <a:t>Graphic 1</a:t>
            </a:r>
            <a:endParaRPr lang="en-US" sz="48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D49166-6BB2-453C-A04D-192EF95CDD83}"/>
              </a:ext>
            </a:extLst>
          </p:cNvPr>
          <p:cNvSpPr txBox="1"/>
          <p:nvPr/>
        </p:nvSpPr>
        <p:spPr>
          <a:xfrm>
            <a:off x="28771633" y="6642652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Funding Lost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1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CFE92-A1D1-4C7A-AED3-C878930BE561}"/>
              </a:ext>
            </a:extLst>
          </p:cNvPr>
          <p:cNvSpPr txBox="1"/>
          <p:nvPr/>
        </p:nvSpPr>
        <p:spPr>
          <a:xfrm>
            <a:off x="2147520" y="1240658"/>
            <a:ext cx="54924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/>
              <a:t>Data for Graphic 1</a:t>
            </a:r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C8A0CBA-0910-47DB-B0CC-1038F4DB7D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130065"/>
              </p:ext>
            </p:extLst>
          </p:nvPr>
        </p:nvGraphicFramePr>
        <p:xfrm>
          <a:off x="14324930" y="4678512"/>
          <a:ext cx="14541210" cy="12325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7070">
                  <a:extLst>
                    <a:ext uri="{9D8B030D-6E8A-4147-A177-3AD203B41FA5}">
                      <a16:colId xmlns:a16="http://schemas.microsoft.com/office/drawing/2014/main" val="451685021"/>
                    </a:ext>
                  </a:extLst>
                </a:gridCol>
                <a:gridCol w="4847070">
                  <a:extLst>
                    <a:ext uri="{9D8B030D-6E8A-4147-A177-3AD203B41FA5}">
                      <a16:colId xmlns:a16="http://schemas.microsoft.com/office/drawing/2014/main" val="3124414971"/>
                    </a:ext>
                  </a:extLst>
                </a:gridCol>
                <a:gridCol w="4847070">
                  <a:extLst>
                    <a:ext uri="{9D8B030D-6E8A-4147-A177-3AD203B41FA5}">
                      <a16:colId xmlns:a16="http://schemas.microsoft.com/office/drawing/2014/main" val="3588106601"/>
                    </a:ext>
                  </a:extLst>
                </a:gridCol>
              </a:tblGrid>
              <a:tr h="3563458">
                <a:tc>
                  <a:txBody>
                    <a:bodyPr/>
                    <a:lstStyle/>
                    <a:p>
                      <a:r>
                        <a:rPr lang="en-US"/>
                        <a:t>Fiscal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LaHIPP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Key Events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26264231"/>
                  </a:ext>
                </a:extLst>
              </a:tr>
              <a:tr h="1577141">
                <a:tc>
                  <a:txBody>
                    <a:bodyPr/>
                    <a:lstStyle/>
                    <a:p>
                      <a:r>
                        <a:rPr lang="en-US"/>
                        <a:t>FY12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2279887"/>
                  </a:ext>
                </a:extLst>
              </a:tr>
              <a:tr h="1577141">
                <a:tc>
                  <a:txBody>
                    <a:bodyPr/>
                    <a:lstStyle/>
                    <a:p>
                      <a:r>
                        <a:rPr lang="en-US"/>
                        <a:t>FY13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5180073"/>
                  </a:ext>
                </a:extLst>
              </a:tr>
              <a:tr h="1577141">
                <a:tc>
                  <a:txBody>
                    <a:bodyPr/>
                    <a:lstStyle/>
                    <a:p>
                      <a:r>
                        <a:rPr lang="en-US"/>
                        <a:t>FY14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39237"/>
                  </a:ext>
                </a:extLst>
              </a:tr>
              <a:tr h="2453228">
                <a:tc>
                  <a:txBody>
                    <a:bodyPr/>
                    <a:lstStyle/>
                    <a:p>
                      <a:r>
                        <a:rPr lang="en-US"/>
                        <a:t>FY15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Funding Lost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42665876"/>
                  </a:ext>
                </a:extLst>
              </a:tr>
              <a:tr h="1577141">
                <a:tc>
                  <a:txBody>
                    <a:bodyPr/>
                    <a:lstStyle/>
                    <a:p>
                      <a:r>
                        <a:rPr lang="en-US"/>
                        <a:t>FY16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1009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68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F06D1EB-E2FF-42C8-ADF1-57F600321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1781" y="3059724"/>
            <a:ext cx="25749905" cy="16019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FCE845-FD08-4EDB-9001-327B46EDB26E}"/>
              </a:ext>
            </a:extLst>
          </p:cNvPr>
          <p:cNvSpPr txBox="1"/>
          <p:nvPr/>
        </p:nvSpPr>
        <p:spPr>
          <a:xfrm>
            <a:off x="14543167" y="13925697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Program Restored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02250A-FD9E-4971-B79E-7096B2C6B106}"/>
              </a:ext>
            </a:extLst>
          </p:cNvPr>
          <p:cNvSpPr txBox="1"/>
          <p:nvPr/>
        </p:nvSpPr>
        <p:spPr>
          <a:xfrm>
            <a:off x="17978224" y="11958761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Current</a:t>
            </a:r>
            <a:endParaRPr lang="en-US" sz="32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8BC633-FBF6-4C2C-B091-18DE4D9863AB}"/>
              </a:ext>
            </a:extLst>
          </p:cNvPr>
          <p:cNvSpPr txBox="1"/>
          <p:nvPr/>
        </p:nvSpPr>
        <p:spPr>
          <a:xfrm>
            <a:off x="21488586" y="10549450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Marketing Firm Engaged</a:t>
            </a:r>
            <a:endParaRPr lang="en-US" sz="3200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A32181-8DD6-4C1C-AA48-A0F3A10B49B8}"/>
              </a:ext>
            </a:extLst>
          </p:cNvPr>
          <p:cNvSpPr txBox="1"/>
          <p:nvPr/>
        </p:nvSpPr>
        <p:spPr>
          <a:xfrm>
            <a:off x="23128477" y="11996413"/>
            <a:ext cx="27432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cs typeface="Calibri"/>
              </a:rPr>
              <a:t>Formula Refine</a:t>
            </a:r>
            <a:r>
              <a:rPr lang="en-US" sz="3200" dirty="0">
                <a:cs typeface="Calibri"/>
              </a:rPr>
              <a:t>d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EE92F5-CE81-4786-92A4-3FEA7C919E68}"/>
              </a:ext>
            </a:extLst>
          </p:cNvPr>
          <p:cNvSpPr txBox="1"/>
          <p:nvPr/>
        </p:nvSpPr>
        <p:spPr>
          <a:xfrm>
            <a:off x="2147520" y="1240658"/>
            <a:ext cx="54924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/>
              <a:t>Graphic 2</a:t>
            </a:r>
            <a:endParaRPr lang="en-US" sz="4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2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CCFE92-A1D1-4C7A-AED3-C878930BE561}"/>
              </a:ext>
            </a:extLst>
          </p:cNvPr>
          <p:cNvSpPr txBox="1"/>
          <p:nvPr/>
        </p:nvSpPr>
        <p:spPr>
          <a:xfrm>
            <a:off x="2147520" y="1240658"/>
            <a:ext cx="5492429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800"/>
              <a:t>Data for Graphic 2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8E60B50-E384-4E7A-971B-41FF1887FA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60735"/>
              </p:ext>
            </p:extLst>
          </p:nvPr>
        </p:nvGraphicFramePr>
        <p:xfrm>
          <a:off x="4347713" y="5643976"/>
          <a:ext cx="35655570" cy="8402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5190">
                  <a:extLst>
                    <a:ext uri="{9D8B030D-6E8A-4147-A177-3AD203B41FA5}">
                      <a16:colId xmlns:a16="http://schemas.microsoft.com/office/drawing/2014/main" val="1325173606"/>
                    </a:ext>
                  </a:extLst>
                </a:gridCol>
                <a:gridCol w="11885190">
                  <a:extLst>
                    <a:ext uri="{9D8B030D-6E8A-4147-A177-3AD203B41FA5}">
                      <a16:colId xmlns:a16="http://schemas.microsoft.com/office/drawing/2014/main" val="1651127893"/>
                    </a:ext>
                  </a:extLst>
                </a:gridCol>
                <a:gridCol w="11885190">
                  <a:extLst>
                    <a:ext uri="{9D8B030D-6E8A-4147-A177-3AD203B41FA5}">
                      <a16:colId xmlns:a16="http://schemas.microsoft.com/office/drawing/2014/main" val="827886301"/>
                    </a:ext>
                  </a:extLst>
                </a:gridCol>
              </a:tblGrid>
              <a:tr h="1070335">
                <a:tc>
                  <a:txBody>
                    <a:bodyPr/>
                    <a:lstStyle/>
                    <a:p>
                      <a:r>
                        <a:rPr lang="en-US"/>
                        <a:t>Fiscal Year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LaHIPP Cases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Key Events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3517863"/>
                  </a:ext>
                </a:extLst>
              </a:tr>
              <a:tr h="1070335">
                <a:tc>
                  <a:txBody>
                    <a:bodyPr/>
                    <a:lstStyle/>
                    <a:p>
                      <a:r>
                        <a:rPr lang="en-US"/>
                        <a:t>FY17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Program Restored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6486476"/>
                  </a:ext>
                </a:extLst>
              </a:tr>
              <a:tr h="1070335">
                <a:tc>
                  <a:txBody>
                    <a:bodyPr/>
                    <a:lstStyle/>
                    <a:p>
                      <a:r>
                        <a:rPr lang="en-US"/>
                        <a:t>FY19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435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Current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846340"/>
                  </a:ext>
                </a:extLst>
              </a:tr>
              <a:tr h="1980459">
                <a:tc>
                  <a:txBody>
                    <a:bodyPr/>
                    <a:lstStyle/>
                    <a:p>
                      <a:r>
                        <a:rPr lang="en-US"/>
                        <a:t>FY20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566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Marketing Firm Engaged</a:t>
                      </a:r>
                    </a:p>
                    <a:p>
                      <a:pPr lvl="0">
                        <a:buNone/>
                      </a:pPr>
                      <a:r>
                        <a:rPr lang="en-US"/>
                        <a:t>Formula Refined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7559485"/>
                  </a:ext>
                </a:extLst>
              </a:tr>
              <a:tr h="1070335">
                <a:tc>
                  <a:txBody>
                    <a:bodyPr/>
                    <a:lstStyle/>
                    <a:p>
                      <a:r>
                        <a:rPr lang="en-US"/>
                        <a:t>FY21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848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6438557"/>
                  </a:ext>
                </a:extLst>
              </a:tr>
              <a:tr h="1070335">
                <a:tc>
                  <a:txBody>
                    <a:bodyPr/>
                    <a:lstStyle/>
                    <a:p>
                      <a:r>
                        <a:rPr lang="en-US"/>
                        <a:t>FY22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1,103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279081"/>
                  </a:ext>
                </a:extLst>
              </a:tr>
              <a:tr h="1070335">
                <a:tc>
                  <a:txBody>
                    <a:bodyPr/>
                    <a:lstStyle/>
                    <a:p>
                      <a:r>
                        <a:rPr lang="en-US"/>
                        <a:t>FY23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1,434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3557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5181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4758</TotalTime>
  <Words>114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Duplessis</dc:creator>
  <cp:lastModifiedBy>Shannon Duplessis</cp:lastModifiedBy>
  <cp:revision>729</cp:revision>
  <cp:lastPrinted>2019-08-01T21:15:19Z</cp:lastPrinted>
  <dcterms:created xsi:type="dcterms:W3CDTF">2013-07-15T20:26:40Z</dcterms:created>
  <dcterms:modified xsi:type="dcterms:W3CDTF">2019-08-05T17:28:40Z</dcterms:modified>
</cp:coreProperties>
</file>