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handoutMasterIdLst>
    <p:handoutMasterId r:id="rId4"/>
  </p:handoutMasterIdLst>
  <p:sldIdLst>
    <p:sldId id="256" r:id="rId2"/>
    <p:sldId id="257" r:id="rId3"/>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8644"/>
    <a:srgbClr val="A0CD63"/>
    <a:srgbClr val="5494C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8"/>
  </p:normalViewPr>
  <p:slideViewPr>
    <p:cSldViewPr snapToGrid="0" snapToObjects="1">
      <p:cViewPr varScale="1">
        <p:scale>
          <a:sx n="75" d="100"/>
          <a:sy n="75" d="100"/>
        </p:scale>
        <p:origin x="3224" y="184"/>
      </p:cViewPr>
      <p:guideLst/>
    </p:cSldViewPr>
  </p:slideViewPr>
  <p:notesTextViewPr>
    <p:cViewPr>
      <p:scale>
        <a:sx n="1" d="1"/>
        <a:sy n="1" d="1"/>
      </p:scale>
      <p:origin x="0" y="0"/>
    </p:cViewPr>
  </p:notesTextViewPr>
  <p:sorterViewPr>
    <p:cViewPr>
      <p:scale>
        <a:sx n="285" d="100"/>
        <a:sy n="285" d="100"/>
      </p:scale>
      <p:origin x="0" y="0"/>
    </p:cViewPr>
  </p:sorterViewPr>
  <p:notesViewPr>
    <p:cSldViewPr snapToGrid="0" snapToObjects="1">
      <p:cViewPr varScale="1">
        <p:scale>
          <a:sx n="87" d="100"/>
          <a:sy n="87" d="100"/>
        </p:scale>
        <p:origin x="3904"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50802DF-D747-8A45-A312-110ADDE10ED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C299604-7E1F-3843-A181-87A7EC2315C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9D96126-EFBF-0344-8CC0-6E8BC7AA4858}" type="datetimeFigureOut">
              <a:rPr lang="en-US" smtClean="0"/>
              <a:t>7/30/19</a:t>
            </a:fld>
            <a:endParaRPr lang="en-US"/>
          </a:p>
        </p:txBody>
      </p:sp>
      <p:sp>
        <p:nvSpPr>
          <p:cNvPr id="4" name="Footer Placeholder 3">
            <a:extLst>
              <a:ext uri="{FF2B5EF4-FFF2-40B4-BE49-F238E27FC236}">
                <a16:creationId xmlns:a16="http://schemas.microsoft.com/office/drawing/2014/main" id="{A54E1F11-9E48-9840-9936-3EFA1777885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34AE6E8-91CC-0B43-8B12-BA9648D1B39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2D9BCB4-A085-F14B-A210-1CF792E9F2AA}" type="slidenum">
              <a:rPr lang="en-US" smtClean="0"/>
              <a:t>‹#›</a:t>
            </a:fld>
            <a:endParaRPr lang="en-US"/>
          </a:p>
        </p:txBody>
      </p:sp>
    </p:spTree>
    <p:extLst>
      <p:ext uri="{BB962C8B-B14F-4D97-AF65-F5344CB8AC3E}">
        <p14:creationId xmlns:p14="http://schemas.microsoft.com/office/powerpoint/2010/main" val="80894203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CD4762D-2F44-9241-AA43-F266E48E7169}" type="datetimeFigureOut">
              <a:rPr lang="en-US" smtClean="0"/>
              <a:t>7/30/19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E135BA-2614-614A-B1A8-3DAAB3E3A05A}" type="slidenum">
              <a:rPr lang="en-US" smtClean="0"/>
              <a:t>‹#›</a:t>
            </a:fld>
            <a:endParaRPr lang="en-US"/>
          </a:p>
        </p:txBody>
      </p:sp>
    </p:spTree>
    <p:extLst>
      <p:ext uri="{BB962C8B-B14F-4D97-AF65-F5344CB8AC3E}">
        <p14:creationId xmlns:p14="http://schemas.microsoft.com/office/powerpoint/2010/main" val="2724986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D4762D-2F44-9241-AA43-F266E48E7169}" type="datetimeFigureOut">
              <a:rPr lang="en-US" smtClean="0"/>
              <a:t>7/30/19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E135BA-2614-614A-B1A8-3DAAB3E3A05A}" type="slidenum">
              <a:rPr lang="en-US" smtClean="0"/>
              <a:t>‹#›</a:t>
            </a:fld>
            <a:endParaRPr lang="en-US"/>
          </a:p>
        </p:txBody>
      </p:sp>
    </p:spTree>
    <p:extLst>
      <p:ext uri="{BB962C8B-B14F-4D97-AF65-F5344CB8AC3E}">
        <p14:creationId xmlns:p14="http://schemas.microsoft.com/office/powerpoint/2010/main" val="4002963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D4762D-2F44-9241-AA43-F266E48E7169}" type="datetimeFigureOut">
              <a:rPr lang="en-US" smtClean="0"/>
              <a:t>7/30/19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E135BA-2614-614A-B1A8-3DAAB3E3A05A}" type="slidenum">
              <a:rPr lang="en-US" smtClean="0"/>
              <a:t>‹#›</a:t>
            </a:fld>
            <a:endParaRPr lang="en-US"/>
          </a:p>
        </p:txBody>
      </p:sp>
    </p:spTree>
    <p:extLst>
      <p:ext uri="{BB962C8B-B14F-4D97-AF65-F5344CB8AC3E}">
        <p14:creationId xmlns:p14="http://schemas.microsoft.com/office/powerpoint/2010/main" val="2957525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D4762D-2F44-9241-AA43-F266E48E7169}" type="datetimeFigureOut">
              <a:rPr lang="en-US" smtClean="0"/>
              <a:t>7/30/19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E135BA-2614-614A-B1A8-3DAAB3E3A05A}" type="slidenum">
              <a:rPr lang="en-US" smtClean="0"/>
              <a:t>‹#›</a:t>
            </a:fld>
            <a:endParaRPr lang="en-US"/>
          </a:p>
        </p:txBody>
      </p:sp>
    </p:spTree>
    <p:extLst>
      <p:ext uri="{BB962C8B-B14F-4D97-AF65-F5344CB8AC3E}">
        <p14:creationId xmlns:p14="http://schemas.microsoft.com/office/powerpoint/2010/main" val="1708818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D4762D-2F44-9241-AA43-F266E48E7169}" type="datetimeFigureOut">
              <a:rPr lang="en-US" smtClean="0"/>
              <a:t>7/30/19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E135BA-2614-614A-B1A8-3DAAB3E3A05A}" type="slidenum">
              <a:rPr lang="en-US" smtClean="0"/>
              <a:t>‹#›</a:t>
            </a:fld>
            <a:endParaRPr lang="en-US"/>
          </a:p>
        </p:txBody>
      </p:sp>
    </p:spTree>
    <p:extLst>
      <p:ext uri="{BB962C8B-B14F-4D97-AF65-F5344CB8AC3E}">
        <p14:creationId xmlns:p14="http://schemas.microsoft.com/office/powerpoint/2010/main" val="357712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CD4762D-2F44-9241-AA43-F266E48E7169}" type="datetimeFigureOut">
              <a:rPr lang="en-US" smtClean="0"/>
              <a:t>7/30/19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E135BA-2614-614A-B1A8-3DAAB3E3A05A}" type="slidenum">
              <a:rPr lang="en-US" smtClean="0"/>
              <a:t>‹#›</a:t>
            </a:fld>
            <a:endParaRPr lang="en-US"/>
          </a:p>
        </p:txBody>
      </p:sp>
    </p:spTree>
    <p:extLst>
      <p:ext uri="{BB962C8B-B14F-4D97-AF65-F5344CB8AC3E}">
        <p14:creationId xmlns:p14="http://schemas.microsoft.com/office/powerpoint/2010/main" val="289778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CD4762D-2F44-9241-AA43-F266E48E7169}" type="datetimeFigureOut">
              <a:rPr lang="en-US" smtClean="0"/>
              <a:t>7/30/19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E135BA-2614-614A-B1A8-3DAAB3E3A05A}" type="slidenum">
              <a:rPr lang="en-US" smtClean="0"/>
              <a:t>‹#›</a:t>
            </a:fld>
            <a:endParaRPr lang="en-US"/>
          </a:p>
        </p:txBody>
      </p:sp>
    </p:spTree>
    <p:extLst>
      <p:ext uri="{BB962C8B-B14F-4D97-AF65-F5344CB8AC3E}">
        <p14:creationId xmlns:p14="http://schemas.microsoft.com/office/powerpoint/2010/main" val="2266809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CD4762D-2F44-9241-AA43-F266E48E7169}" type="datetimeFigureOut">
              <a:rPr lang="en-US" smtClean="0"/>
              <a:t>7/30/19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E135BA-2614-614A-B1A8-3DAAB3E3A05A}" type="slidenum">
              <a:rPr lang="en-US" smtClean="0"/>
              <a:t>‹#›</a:t>
            </a:fld>
            <a:endParaRPr lang="en-US"/>
          </a:p>
        </p:txBody>
      </p:sp>
    </p:spTree>
    <p:extLst>
      <p:ext uri="{BB962C8B-B14F-4D97-AF65-F5344CB8AC3E}">
        <p14:creationId xmlns:p14="http://schemas.microsoft.com/office/powerpoint/2010/main" val="2883448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D4762D-2F44-9241-AA43-F266E48E7169}" type="datetimeFigureOut">
              <a:rPr lang="en-US" smtClean="0"/>
              <a:t>7/30/19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E135BA-2614-614A-B1A8-3DAAB3E3A05A}" type="slidenum">
              <a:rPr lang="en-US" smtClean="0"/>
              <a:t>‹#›</a:t>
            </a:fld>
            <a:endParaRPr lang="en-US"/>
          </a:p>
        </p:txBody>
      </p:sp>
    </p:spTree>
    <p:extLst>
      <p:ext uri="{BB962C8B-B14F-4D97-AF65-F5344CB8AC3E}">
        <p14:creationId xmlns:p14="http://schemas.microsoft.com/office/powerpoint/2010/main" val="899411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CD4762D-2F44-9241-AA43-F266E48E7169}" type="datetimeFigureOut">
              <a:rPr lang="en-US" smtClean="0"/>
              <a:t>7/30/19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E135BA-2614-614A-B1A8-3DAAB3E3A05A}" type="slidenum">
              <a:rPr lang="en-US" smtClean="0"/>
              <a:t>‹#›</a:t>
            </a:fld>
            <a:endParaRPr lang="en-US"/>
          </a:p>
        </p:txBody>
      </p:sp>
    </p:spTree>
    <p:extLst>
      <p:ext uri="{BB962C8B-B14F-4D97-AF65-F5344CB8AC3E}">
        <p14:creationId xmlns:p14="http://schemas.microsoft.com/office/powerpoint/2010/main" val="583634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CD4762D-2F44-9241-AA43-F266E48E7169}" type="datetimeFigureOut">
              <a:rPr lang="en-US" smtClean="0"/>
              <a:t>7/30/19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E135BA-2614-614A-B1A8-3DAAB3E3A05A}" type="slidenum">
              <a:rPr lang="en-US" smtClean="0"/>
              <a:t>‹#›</a:t>
            </a:fld>
            <a:endParaRPr lang="en-US"/>
          </a:p>
        </p:txBody>
      </p:sp>
    </p:spTree>
    <p:extLst>
      <p:ext uri="{BB962C8B-B14F-4D97-AF65-F5344CB8AC3E}">
        <p14:creationId xmlns:p14="http://schemas.microsoft.com/office/powerpoint/2010/main" val="2270013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2CD4762D-2F44-9241-AA43-F266E48E7169}" type="datetimeFigureOut">
              <a:rPr lang="en-US" smtClean="0"/>
              <a:t>7/30/19</a:t>
            </a:fld>
            <a:endParaRPr 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49E135BA-2614-614A-B1A8-3DAAB3E3A05A}" type="slidenum">
              <a:rPr lang="en-US" smtClean="0"/>
              <a:t>‹#›</a:t>
            </a:fld>
            <a:endParaRPr lang="en-US"/>
          </a:p>
        </p:txBody>
      </p:sp>
    </p:spTree>
    <p:extLst>
      <p:ext uri="{BB962C8B-B14F-4D97-AF65-F5344CB8AC3E}">
        <p14:creationId xmlns:p14="http://schemas.microsoft.com/office/powerpoint/2010/main" val="15286759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info@hellohappiness.io"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tiff"/><Relationship Id="rId4" Type="http://schemas.openxmlformats.org/officeDocument/2006/relationships/hyperlink" Target="http://www.linkedin.com/in/asergiocost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tiff"/><Relationship Id="rId1" Type="http://schemas.openxmlformats.org/officeDocument/2006/relationships/slideLayout" Target="../slideLayouts/slideLayout1.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AB19C332-2F7C-1E4C-BBB5-8C223433DAAA}"/>
              </a:ext>
            </a:extLst>
          </p:cNvPr>
          <p:cNvSpPr/>
          <p:nvPr/>
        </p:nvSpPr>
        <p:spPr>
          <a:xfrm>
            <a:off x="1470457" y="2165926"/>
            <a:ext cx="3945466" cy="474422"/>
          </a:xfrm>
          <a:prstGeom prst="roundRect">
            <a:avLst>
              <a:gd name="adj" fmla="val 50000"/>
            </a:avLst>
          </a:prstGeom>
          <a:solidFill>
            <a:schemeClr val="accent2"/>
          </a:solidFill>
          <a:ln>
            <a:solidFill>
              <a:srgbClr val="DA8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4" name="Picture 3">
            <a:extLst>
              <a:ext uri="{FF2B5EF4-FFF2-40B4-BE49-F238E27FC236}">
                <a16:creationId xmlns:a16="http://schemas.microsoft.com/office/drawing/2014/main" id="{58C31928-9768-AA41-B0AA-273E0A9337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3460" y="284624"/>
            <a:ext cx="1671073" cy="939105"/>
          </a:xfrm>
          <a:prstGeom prst="rect">
            <a:avLst/>
          </a:prstGeom>
        </p:spPr>
      </p:pic>
      <p:sp>
        <p:nvSpPr>
          <p:cNvPr id="5" name="TextBox 4">
            <a:extLst>
              <a:ext uri="{FF2B5EF4-FFF2-40B4-BE49-F238E27FC236}">
                <a16:creationId xmlns:a16="http://schemas.microsoft.com/office/drawing/2014/main" id="{7DADB7AB-9E18-AF4F-B533-3271A887E4B6}"/>
              </a:ext>
            </a:extLst>
          </p:cNvPr>
          <p:cNvSpPr txBox="1"/>
          <p:nvPr/>
        </p:nvSpPr>
        <p:spPr>
          <a:xfrm>
            <a:off x="2139042" y="6194906"/>
            <a:ext cx="4631239" cy="2292935"/>
          </a:xfrm>
          <a:prstGeom prst="rect">
            <a:avLst/>
          </a:prstGeom>
          <a:noFill/>
        </p:spPr>
        <p:txBody>
          <a:bodyPr wrap="square" rtlCol="0">
            <a:spAutoFit/>
          </a:bodyPr>
          <a:lstStyle/>
          <a:p>
            <a:r>
              <a:rPr lang="en-GB" sz="1100" dirty="0">
                <a:latin typeface="Lato" panose="020F0502020204030203" pitchFamily="34" charset="0"/>
                <a:ea typeface="Lato" panose="020F0502020204030203" pitchFamily="34" charset="0"/>
                <a:cs typeface="Lato" panose="020F0502020204030203" pitchFamily="34" charset="0"/>
              </a:rPr>
              <a:t>Sergio joined the University of Bath School of Management as a Lecturer in Entrepreneurship in 2015. He completed his PhD in Entrepreneurship at Strathclyde Business School in 2014, receiving the prestigious Academy of Management’s Heizer Doctoral Dissertation Award. He began his business career as a Production Engineer for Infineon, and later as a Sales Engineer for Siemens. After his MBA, he served as a Strategy Consultant for Porto Business School. Originally from Portugal, Sergio enjoys designing and launching new ideas, international communities, mindfulness retreats, and musical improvisation. He nurtures a close connection to Plum Village Mindfulness Centre, where he has practiced and volunteered over 9 months. He has a broad experience of sharing the benefits of mindfulness with others.</a:t>
            </a:r>
          </a:p>
        </p:txBody>
      </p:sp>
      <p:sp>
        <p:nvSpPr>
          <p:cNvPr id="9" name="TextBox 8">
            <a:extLst>
              <a:ext uri="{FF2B5EF4-FFF2-40B4-BE49-F238E27FC236}">
                <a16:creationId xmlns:a16="http://schemas.microsoft.com/office/drawing/2014/main" id="{FDC609E6-D95C-6641-AF14-7537BFA81268}"/>
              </a:ext>
            </a:extLst>
          </p:cNvPr>
          <p:cNvSpPr txBox="1"/>
          <p:nvPr/>
        </p:nvSpPr>
        <p:spPr>
          <a:xfrm>
            <a:off x="1950944" y="1223626"/>
            <a:ext cx="2946640" cy="230832"/>
          </a:xfrm>
          <a:prstGeom prst="rect">
            <a:avLst/>
          </a:prstGeom>
          <a:noFill/>
        </p:spPr>
        <p:txBody>
          <a:bodyPr wrap="none" rtlCol="0">
            <a:spAutoFit/>
          </a:bodyPr>
          <a:lstStyle/>
          <a:p>
            <a:r>
              <a:rPr lang="en-US" sz="900" b="1" i="1" dirty="0">
                <a:latin typeface="Lato" panose="020F0502020204030203" pitchFamily="34" charset="0"/>
                <a:ea typeface="Lato" panose="020F0502020204030203" pitchFamily="34" charset="0"/>
                <a:cs typeface="Lato" panose="020F0502020204030203" pitchFamily="34" charset="0"/>
              </a:rPr>
              <a:t>Mindfulness, Design and Entrepreneurship for Happiness</a:t>
            </a:r>
          </a:p>
        </p:txBody>
      </p:sp>
      <p:sp>
        <p:nvSpPr>
          <p:cNvPr id="11" name="Title 1">
            <a:extLst>
              <a:ext uri="{FF2B5EF4-FFF2-40B4-BE49-F238E27FC236}">
                <a16:creationId xmlns:a16="http://schemas.microsoft.com/office/drawing/2014/main" id="{E972F8FF-FCF2-974A-A3E1-67C8ED4E6D47}"/>
              </a:ext>
            </a:extLst>
          </p:cNvPr>
          <p:cNvSpPr>
            <a:spLocks noGrp="1"/>
          </p:cNvSpPr>
          <p:nvPr>
            <p:ph type="ctrTitle"/>
          </p:nvPr>
        </p:nvSpPr>
        <p:spPr>
          <a:xfrm>
            <a:off x="78247" y="1532433"/>
            <a:ext cx="6692035" cy="596856"/>
          </a:xfrm>
        </p:spPr>
        <p:txBody>
          <a:bodyPr>
            <a:noAutofit/>
          </a:bodyPr>
          <a:lstStyle/>
          <a:p>
            <a:r>
              <a:rPr lang="en-US" sz="2800" b="1" dirty="0">
                <a:solidFill>
                  <a:schemeClr val="tx1">
                    <a:lumMod val="75000"/>
                    <a:lumOff val="25000"/>
                  </a:schemeClr>
                </a:solidFill>
                <a:latin typeface="Arial Narrow" panose="020B0604020202020204" pitchFamily="34" charset="0"/>
                <a:ea typeface="Lato" panose="020F0502020204030203" pitchFamily="34" charset="0"/>
                <a:cs typeface="Arial Narrow" panose="020B0604020202020204" pitchFamily="34" charset="0"/>
              </a:rPr>
              <a:t>MINDFUL ENTREPRENEURSHIP PROGRAM</a:t>
            </a:r>
          </a:p>
        </p:txBody>
      </p:sp>
      <p:sp>
        <p:nvSpPr>
          <p:cNvPr id="10" name="Title 1">
            <a:extLst>
              <a:ext uri="{FF2B5EF4-FFF2-40B4-BE49-F238E27FC236}">
                <a16:creationId xmlns:a16="http://schemas.microsoft.com/office/drawing/2014/main" id="{B5A2B6B5-A187-614F-8FA5-D015ACBCE444}"/>
              </a:ext>
            </a:extLst>
          </p:cNvPr>
          <p:cNvSpPr txBox="1">
            <a:spLocks/>
          </p:cNvSpPr>
          <p:nvPr/>
        </p:nvSpPr>
        <p:spPr>
          <a:xfrm>
            <a:off x="537374" y="2632372"/>
            <a:ext cx="5773783" cy="837615"/>
          </a:xfrm>
          <a:prstGeom prst="rect">
            <a:avLst/>
          </a:prstGeom>
          <a:noFill/>
          <a:ln w="38100">
            <a:noFill/>
          </a:ln>
        </p:spPr>
        <p:txBody>
          <a:bodyPr vert="horz" lIns="91440" tIns="45720" rIns="91440" bIns="45720" rtlCol="0" anchor="ctr">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nSpc>
                <a:spcPct val="110000"/>
              </a:lnSpc>
            </a:pPr>
            <a:r>
              <a:rPr lang="en-US" sz="2000" b="1" dirty="0">
                <a:latin typeface="Lato" panose="020F0502020204030203" pitchFamily="34" charset="0"/>
                <a:ea typeface="Lato" panose="020F0502020204030203" pitchFamily="34" charset="0"/>
                <a:cs typeface="Lato" panose="020F0502020204030203" pitchFamily="34" charset="0"/>
              </a:rPr>
              <a:t>Thursday 5th September 2019</a:t>
            </a:r>
          </a:p>
          <a:p>
            <a:pPr>
              <a:lnSpc>
                <a:spcPct val="110000"/>
              </a:lnSpc>
            </a:pPr>
            <a:r>
              <a:rPr lang="en-US" sz="2000" b="1" dirty="0">
                <a:latin typeface="Lato" panose="020F0502020204030203" pitchFamily="34" charset="0"/>
                <a:ea typeface="Lato" panose="020F0502020204030203" pitchFamily="34" charset="0"/>
                <a:cs typeface="Lato" panose="020F0502020204030203" pitchFamily="34" charset="0"/>
              </a:rPr>
              <a:t>19:30 to 21:00</a:t>
            </a:r>
          </a:p>
        </p:txBody>
      </p:sp>
      <p:sp>
        <p:nvSpPr>
          <p:cNvPr id="12" name="Title 1">
            <a:extLst>
              <a:ext uri="{FF2B5EF4-FFF2-40B4-BE49-F238E27FC236}">
                <a16:creationId xmlns:a16="http://schemas.microsoft.com/office/drawing/2014/main" id="{6A42BE27-E425-2949-B1AD-0CE5CF15422F}"/>
              </a:ext>
            </a:extLst>
          </p:cNvPr>
          <p:cNvSpPr txBox="1">
            <a:spLocks/>
          </p:cNvSpPr>
          <p:nvPr/>
        </p:nvSpPr>
        <p:spPr>
          <a:xfrm>
            <a:off x="1439333" y="3292341"/>
            <a:ext cx="5418667" cy="451568"/>
          </a:xfrm>
          <a:prstGeom prst="rect">
            <a:avLst/>
          </a:prstGeom>
          <a:noFill/>
          <a:ln w="38100">
            <a:noFill/>
          </a:ln>
        </p:spPr>
        <p:txBody>
          <a:bodyPr vert="horz" lIns="91440" tIns="45720" rIns="91440" bIns="45720" rtlCol="0" anchor="ctr">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10000"/>
              </a:lnSpc>
            </a:pPr>
            <a:r>
              <a:rPr lang="en-US" sz="1400" b="1" dirty="0">
                <a:latin typeface="Lato" panose="020F0502020204030203" pitchFamily="34" charset="0"/>
                <a:ea typeface="Lato" panose="020F0502020204030203" pitchFamily="34" charset="0"/>
                <a:cs typeface="Lato" panose="020F0502020204030203" pitchFamily="34" charset="0"/>
              </a:rPr>
              <a:t>Venue: </a:t>
            </a:r>
            <a:r>
              <a:rPr lang="en-US" sz="1400" dirty="0">
                <a:latin typeface="Lato" panose="020F0502020204030203" pitchFamily="34" charset="0"/>
                <a:ea typeface="Lato" panose="020F0502020204030203" pitchFamily="34" charset="0"/>
                <a:cs typeface="Lato" panose="020F0502020204030203" pitchFamily="34" charset="0"/>
              </a:rPr>
              <a:t>Maui Coworking, C/ </a:t>
            </a:r>
            <a:r>
              <a:rPr lang="en-US" sz="1400" dirty="0" err="1">
                <a:latin typeface="Lato" panose="020F0502020204030203" pitchFamily="34" charset="0"/>
                <a:ea typeface="Lato" panose="020F0502020204030203" pitchFamily="34" charset="0"/>
                <a:cs typeface="Lato" panose="020F0502020204030203" pitchFamily="34" charset="0"/>
              </a:rPr>
              <a:t>Perelló</a:t>
            </a:r>
            <a:r>
              <a:rPr lang="en-US" sz="1400" dirty="0">
                <a:latin typeface="Lato" panose="020F0502020204030203" pitchFamily="34" charset="0"/>
                <a:ea typeface="Lato" panose="020F0502020204030203" pitchFamily="34" charset="0"/>
                <a:cs typeface="Lato" panose="020F0502020204030203" pitchFamily="34" charset="0"/>
              </a:rPr>
              <a:t> 78, Barcelona</a:t>
            </a:r>
          </a:p>
        </p:txBody>
      </p:sp>
      <p:sp>
        <p:nvSpPr>
          <p:cNvPr id="14" name="Title 1">
            <a:extLst>
              <a:ext uri="{FF2B5EF4-FFF2-40B4-BE49-F238E27FC236}">
                <a16:creationId xmlns:a16="http://schemas.microsoft.com/office/drawing/2014/main" id="{B04A260D-639C-9C45-8506-8D0CFC07C5BF}"/>
              </a:ext>
            </a:extLst>
          </p:cNvPr>
          <p:cNvSpPr txBox="1">
            <a:spLocks/>
          </p:cNvSpPr>
          <p:nvPr/>
        </p:nvSpPr>
        <p:spPr>
          <a:xfrm>
            <a:off x="355094" y="9070430"/>
            <a:ext cx="6138344" cy="672019"/>
          </a:xfrm>
          <a:prstGeom prst="rect">
            <a:avLst/>
          </a:prstGeom>
          <a:noFill/>
          <a:ln w="38100">
            <a:noFill/>
          </a:ln>
        </p:spPr>
        <p:txBody>
          <a:bodyPr vert="horz" lIns="91440" tIns="45720" rIns="91440" bIns="45720" rtlCol="0" anchor="ctr">
            <a:normAutofit fontScale="925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10000"/>
              </a:lnSpc>
            </a:pPr>
            <a:r>
              <a:rPr lang="en-US" sz="1700" b="1" dirty="0">
                <a:latin typeface="Lato" panose="020F0502020204030203" pitchFamily="34" charset="0"/>
                <a:ea typeface="Lato" panose="020F0502020204030203" pitchFamily="34" charset="0"/>
                <a:cs typeface="Lato" panose="020F0502020204030203" pitchFamily="34" charset="0"/>
              </a:rPr>
              <a:t>Information &amp; Booking</a:t>
            </a:r>
            <a:endParaRPr lang="en-US" sz="1700" dirty="0">
              <a:latin typeface="Lato" panose="020F0502020204030203" pitchFamily="34" charset="0"/>
              <a:ea typeface="Lato" panose="020F0502020204030203" pitchFamily="34" charset="0"/>
              <a:cs typeface="Lato" panose="020F0502020204030203" pitchFamily="34" charset="0"/>
            </a:endParaRPr>
          </a:p>
          <a:p>
            <a:pPr algn="l">
              <a:lnSpc>
                <a:spcPct val="110000"/>
              </a:lnSpc>
            </a:pPr>
            <a:r>
              <a:rPr lang="en-US" sz="1400" b="1" dirty="0">
                <a:latin typeface="Lato" panose="020F0502020204030203" pitchFamily="34" charset="0"/>
                <a:ea typeface="Lato" panose="020F0502020204030203" pitchFamily="34" charset="0"/>
                <a:cs typeface="Lato" panose="020F0502020204030203" pitchFamily="34" charset="0"/>
              </a:rPr>
              <a:t>Email: </a:t>
            </a:r>
            <a:r>
              <a:rPr lang="en-US" sz="1400" dirty="0">
                <a:latin typeface="Lato" panose="020F0502020204030203" pitchFamily="34" charset="0"/>
                <a:ea typeface="Lato" panose="020F0502020204030203" pitchFamily="34" charset="0"/>
                <a:cs typeface="Lato" panose="020F0502020204030203" pitchFamily="34" charset="0"/>
                <a:hlinkClick r:id="rId3"/>
              </a:rPr>
              <a:t>info@hellohappiness.io</a:t>
            </a:r>
            <a:r>
              <a:rPr lang="en-US" sz="1400" dirty="0">
                <a:latin typeface="Lato" panose="020F0502020204030203" pitchFamily="34" charset="0"/>
                <a:ea typeface="Lato" panose="020F0502020204030203" pitchFamily="34" charset="0"/>
                <a:cs typeface="Lato" panose="020F0502020204030203" pitchFamily="34" charset="0"/>
              </a:rPr>
              <a:t> 	</a:t>
            </a:r>
            <a:r>
              <a:rPr lang="en-US" sz="1400" b="1" dirty="0">
                <a:latin typeface="Lato" panose="020F0502020204030203" pitchFamily="34" charset="0"/>
                <a:ea typeface="Lato" panose="020F0502020204030203" pitchFamily="34" charset="0"/>
                <a:cs typeface="Lato" panose="020F0502020204030203" pitchFamily="34" charset="0"/>
              </a:rPr>
              <a:t>Tel:</a:t>
            </a:r>
            <a:r>
              <a:rPr lang="en-US" sz="1400" dirty="0">
                <a:latin typeface="Lato" panose="020F0502020204030203" pitchFamily="34" charset="0"/>
                <a:ea typeface="Lato" panose="020F0502020204030203" pitchFamily="34" charset="0"/>
                <a:cs typeface="Lato" panose="020F0502020204030203" pitchFamily="34" charset="0"/>
              </a:rPr>
              <a:t> </a:t>
            </a:r>
            <a:r>
              <a:rPr lang="en-US" sz="1400" b="1" dirty="0">
                <a:latin typeface="Lato" panose="020F0502020204030203" pitchFamily="34" charset="0"/>
                <a:ea typeface="Lato" panose="020F0502020204030203" pitchFamily="34" charset="0"/>
                <a:cs typeface="Lato" panose="020F0502020204030203" pitchFamily="34" charset="0"/>
              </a:rPr>
              <a:t>+34 623 187 908 </a:t>
            </a:r>
            <a:r>
              <a:rPr lang="en-US" sz="1200" i="1" dirty="0">
                <a:latin typeface="Lato" panose="020F0502020204030203" pitchFamily="34" charset="0"/>
                <a:ea typeface="Lato" panose="020F0502020204030203" pitchFamily="34" charset="0"/>
                <a:cs typeface="Lato" panose="020F0502020204030203" pitchFamily="34" charset="0"/>
              </a:rPr>
              <a:t>(Facetime and WhatsApp)</a:t>
            </a:r>
            <a:endParaRPr lang="en-US" sz="1400" i="1" dirty="0">
              <a:latin typeface="Lato" panose="020F0502020204030203" pitchFamily="34" charset="0"/>
              <a:ea typeface="Lato" panose="020F0502020204030203" pitchFamily="34" charset="0"/>
              <a:cs typeface="Lato" panose="020F0502020204030203" pitchFamily="34" charset="0"/>
            </a:endParaRPr>
          </a:p>
        </p:txBody>
      </p:sp>
      <p:sp>
        <p:nvSpPr>
          <p:cNvPr id="15" name="Title 1">
            <a:extLst>
              <a:ext uri="{FF2B5EF4-FFF2-40B4-BE49-F238E27FC236}">
                <a16:creationId xmlns:a16="http://schemas.microsoft.com/office/drawing/2014/main" id="{2A56710A-7BFC-8943-8F54-5EF2D6B6F6D9}"/>
              </a:ext>
            </a:extLst>
          </p:cNvPr>
          <p:cNvSpPr txBox="1">
            <a:spLocks/>
          </p:cNvSpPr>
          <p:nvPr/>
        </p:nvSpPr>
        <p:spPr>
          <a:xfrm>
            <a:off x="384455" y="2056832"/>
            <a:ext cx="6138344" cy="542878"/>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000" b="1" dirty="0">
                <a:solidFill>
                  <a:schemeClr val="bg1"/>
                </a:solidFill>
                <a:latin typeface="Lato" panose="020F0502020204030203" pitchFamily="34" charset="0"/>
                <a:ea typeface="Lato" panose="020F0502020204030203" pitchFamily="34" charset="0"/>
                <a:cs typeface="Lato" panose="020F0502020204030203" pitchFamily="34" charset="0"/>
              </a:rPr>
              <a:t>FREE INFORMATION SESSION</a:t>
            </a:r>
          </a:p>
        </p:txBody>
      </p:sp>
      <p:sp>
        <p:nvSpPr>
          <p:cNvPr id="16" name="TextBox 15">
            <a:extLst>
              <a:ext uri="{FF2B5EF4-FFF2-40B4-BE49-F238E27FC236}">
                <a16:creationId xmlns:a16="http://schemas.microsoft.com/office/drawing/2014/main" id="{33A0AB82-BABA-4740-B57A-D507F627B766}"/>
              </a:ext>
            </a:extLst>
          </p:cNvPr>
          <p:cNvSpPr txBox="1"/>
          <p:nvPr/>
        </p:nvSpPr>
        <p:spPr>
          <a:xfrm>
            <a:off x="367229" y="5765586"/>
            <a:ext cx="6205152" cy="369332"/>
          </a:xfrm>
          <a:prstGeom prst="rect">
            <a:avLst/>
          </a:prstGeom>
          <a:noFill/>
        </p:spPr>
        <p:txBody>
          <a:bodyPr wrap="square" rtlCol="0">
            <a:spAutoFit/>
          </a:bodyPr>
          <a:lstStyle/>
          <a:p>
            <a:r>
              <a:rPr lang="en-GB" sz="1400" b="1" dirty="0">
                <a:solidFill>
                  <a:srgbClr val="A0CD63"/>
                </a:solidFill>
                <a:latin typeface="Lato" panose="020F0502020204030203" pitchFamily="34" charset="0"/>
                <a:ea typeface="Lato" panose="020F0502020204030203" pitchFamily="34" charset="0"/>
                <a:cs typeface="Lato" panose="020F0502020204030203" pitchFamily="34" charset="0"/>
              </a:rPr>
              <a:t>FACILITATOR: </a:t>
            </a:r>
            <a:r>
              <a:rPr lang="en-GB" sz="1200" i="1" dirty="0">
                <a:latin typeface="Lato" panose="020F0502020204030203" pitchFamily="34" charset="0"/>
                <a:ea typeface="Lato" panose="020F0502020204030203" pitchFamily="34" charset="0"/>
                <a:cs typeface="Lato" panose="020F0502020204030203" pitchFamily="34" charset="0"/>
              </a:rPr>
              <a:t>Dr Sergio Costa, Visiting Research and Teaching Fellow, University of Bath</a:t>
            </a:r>
          </a:p>
          <a:p>
            <a:endParaRPr lang="en-GB" sz="400" i="1" dirty="0">
              <a:latin typeface="Lato" panose="020F0502020204030203" pitchFamily="34" charset="0"/>
              <a:ea typeface="Lato" panose="020F0502020204030203" pitchFamily="34" charset="0"/>
              <a:cs typeface="Lato" panose="020F0502020204030203" pitchFamily="34" charset="0"/>
            </a:endParaRPr>
          </a:p>
        </p:txBody>
      </p:sp>
      <p:sp>
        <p:nvSpPr>
          <p:cNvPr id="17" name="TextBox 16">
            <a:extLst>
              <a:ext uri="{FF2B5EF4-FFF2-40B4-BE49-F238E27FC236}">
                <a16:creationId xmlns:a16="http://schemas.microsoft.com/office/drawing/2014/main" id="{9F2BFB24-7F47-C844-A5C6-8313BF7428C0}"/>
              </a:ext>
            </a:extLst>
          </p:cNvPr>
          <p:cNvSpPr txBox="1"/>
          <p:nvPr/>
        </p:nvSpPr>
        <p:spPr>
          <a:xfrm>
            <a:off x="364562" y="8560590"/>
            <a:ext cx="5773760" cy="307777"/>
          </a:xfrm>
          <a:prstGeom prst="rect">
            <a:avLst/>
          </a:prstGeom>
          <a:noFill/>
        </p:spPr>
        <p:txBody>
          <a:bodyPr wrap="square" rtlCol="0">
            <a:spAutoFit/>
          </a:bodyPr>
          <a:lstStyle/>
          <a:p>
            <a:r>
              <a:rPr lang="en-GB" sz="1400" dirty="0">
                <a:latin typeface="Lato" panose="020F0502020204030203" pitchFamily="34" charset="0"/>
                <a:ea typeface="Lato" panose="020F0502020204030203" pitchFamily="34" charset="0"/>
                <a:cs typeface="Lato" panose="020F0502020204030203" pitchFamily="34" charset="0"/>
              </a:rPr>
              <a:t>More about the facilitator: </a:t>
            </a:r>
            <a:r>
              <a:rPr lang="en-GB" sz="1400" dirty="0">
                <a:latin typeface="Lato" panose="020F0502020204030203" pitchFamily="34" charset="0"/>
                <a:ea typeface="Lato" panose="020F0502020204030203" pitchFamily="34" charset="0"/>
                <a:cs typeface="Lato" panose="020F0502020204030203" pitchFamily="34" charset="0"/>
                <a:hlinkClick r:id="rId4"/>
              </a:rPr>
              <a:t>www.linkedin.com/in/asergiocosta</a:t>
            </a:r>
            <a:r>
              <a:rPr lang="en-GB" sz="1400" dirty="0">
                <a:latin typeface="Lato" panose="020F0502020204030203" pitchFamily="34" charset="0"/>
                <a:ea typeface="Lato" panose="020F0502020204030203" pitchFamily="34" charset="0"/>
                <a:cs typeface="Lato" panose="020F0502020204030203" pitchFamily="34" charset="0"/>
              </a:rPr>
              <a:t> </a:t>
            </a:r>
          </a:p>
        </p:txBody>
      </p:sp>
      <p:pic>
        <p:nvPicPr>
          <p:cNvPr id="2" name="Picture 1">
            <a:extLst>
              <a:ext uri="{FF2B5EF4-FFF2-40B4-BE49-F238E27FC236}">
                <a16:creationId xmlns:a16="http://schemas.microsoft.com/office/drawing/2014/main" id="{31DBD0FA-AAE0-1141-9607-41B0424370D6}"/>
              </a:ext>
            </a:extLst>
          </p:cNvPr>
          <p:cNvPicPr>
            <a:picLocks noChangeAspect="1"/>
          </p:cNvPicPr>
          <p:nvPr/>
        </p:nvPicPr>
        <p:blipFill>
          <a:blip r:embed="rId5"/>
          <a:stretch>
            <a:fillRect/>
          </a:stretch>
        </p:blipFill>
        <p:spPr>
          <a:xfrm>
            <a:off x="440667" y="6272680"/>
            <a:ext cx="1613102" cy="2106809"/>
          </a:xfrm>
          <a:prstGeom prst="rect">
            <a:avLst/>
          </a:prstGeom>
        </p:spPr>
      </p:pic>
      <p:sp>
        <p:nvSpPr>
          <p:cNvPr id="18" name="TextBox 17">
            <a:extLst>
              <a:ext uri="{FF2B5EF4-FFF2-40B4-BE49-F238E27FC236}">
                <a16:creationId xmlns:a16="http://schemas.microsoft.com/office/drawing/2014/main" id="{91C405E9-10E4-FF4F-A864-DA3B9961DF6A}"/>
              </a:ext>
            </a:extLst>
          </p:cNvPr>
          <p:cNvSpPr txBox="1"/>
          <p:nvPr/>
        </p:nvSpPr>
        <p:spPr>
          <a:xfrm>
            <a:off x="364563" y="3941439"/>
            <a:ext cx="6327472" cy="1508105"/>
          </a:xfrm>
          <a:prstGeom prst="rect">
            <a:avLst/>
          </a:prstGeom>
          <a:noFill/>
          <a:ln w="57150">
            <a:noFill/>
          </a:ln>
        </p:spPr>
        <p:txBody>
          <a:bodyPr wrap="square" rtlCol="0">
            <a:spAutoFit/>
          </a:bodyPr>
          <a:lstStyle/>
          <a:p>
            <a:r>
              <a:rPr lang="en-US" sz="1200" dirty="0">
                <a:latin typeface="Lato" panose="020F0502020204030203" pitchFamily="34" charset="0"/>
                <a:ea typeface="Lato" panose="020F0502020204030203" pitchFamily="34" charset="0"/>
                <a:cs typeface="Lato" panose="020F0502020204030203" pitchFamily="34" charset="0"/>
              </a:rPr>
              <a:t>The purpose of this </a:t>
            </a:r>
            <a:r>
              <a:rPr lang="en-US" sz="1200" b="1" dirty="0">
                <a:latin typeface="Lato" panose="020F0502020204030203" pitchFamily="34" charset="0"/>
                <a:ea typeface="Lato" panose="020F0502020204030203" pitchFamily="34" charset="0"/>
                <a:cs typeface="Lato" panose="020F0502020204030203" pitchFamily="34" charset="0"/>
              </a:rPr>
              <a:t>free</a:t>
            </a:r>
            <a:r>
              <a:rPr lang="en-US" sz="1200" dirty="0">
                <a:latin typeface="Lato" panose="020F0502020204030203" pitchFamily="34" charset="0"/>
                <a:ea typeface="Lato" panose="020F0502020204030203" pitchFamily="34" charset="0"/>
                <a:cs typeface="Lato" panose="020F0502020204030203" pitchFamily="34" charset="0"/>
              </a:rPr>
              <a:t> </a:t>
            </a:r>
            <a:r>
              <a:rPr lang="en-US" sz="1200" b="1" dirty="0">
                <a:latin typeface="Lato" panose="020F0502020204030203" pitchFamily="34" charset="0"/>
                <a:ea typeface="Lato" panose="020F0502020204030203" pitchFamily="34" charset="0"/>
                <a:cs typeface="Lato" panose="020F0502020204030203" pitchFamily="34" charset="0"/>
              </a:rPr>
              <a:t>Information</a:t>
            </a:r>
            <a:r>
              <a:rPr lang="en-US" sz="1200" dirty="0">
                <a:latin typeface="Lato" panose="020F0502020204030203" pitchFamily="34" charset="0"/>
                <a:ea typeface="Lato" panose="020F0502020204030203" pitchFamily="34" charset="0"/>
                <a:cs typeface="Lato" panose="020F0502020204030203" pitchFamily="34" charset="0"/>
              </a:rPr>
              <a:t> </a:t>
            </a:r>
            <a:r>
              <a:rPr lang="en-US" sz="1200" b="1" dirty="0">
                <a:latin typeface="Lato" panose="020F0502020204030203" pitchFamily="34" charset="0"/>
                <a:ea typeface="Lato" panose="020F0502020204030203" pitchFamily="34" charset="0"/>
                <a:cs typeface="Lato" panose="020F0502020204030203" pitchFamily="34" charset="0"/>
              </a:rPr>
              <a:t>Session </a:t>
            </a:r>
            <a:r>
              <a:rPr lang="en-US" sz="1200" dirty="0">
                <a:latin typeface="Lato" panose="020F0502020204030203" pitchFamily="34" charset="0"/>
                <a:ea typeface="Lato" panose="020F0502020204030203" pitchFamily="34" charset="0"/>
                <a:cs typeface="Lato" panose="020F0502020204030203" pitchFamily="34" charset="0"/>
              </a:rPr>
              <a:t>is to</a:t>
            </a:r>
            <a:r>
              <a:rPr lang="en-US" sz="1200" b="1" dirty="0">
                <a:latin typeface="Lato" panose="020F0502020204030203" pitchFamily="34" charset="0"/>
                <a:ea typeface="Lato" panose="020F0502020204030203" pitchFamily="34" charset="0"/>
                <a:cs typeface="Lato" panose="020F0502020204030203" pitchFamily="34" charset="0"/>
              </a:rPr>
              <a:t> </a:t>
            </a:r>
            <a:r>
              <a:rPr lang="en-US" sz="1200" dirty="0">
                <a:latin typeface="Lato" panose="020F0502020204030203" pitchFamily="34" charset="0"/>
                <a:ea typeface="Lato" panose="020F0502020204030203" pitchFamily="34" charset="0"/>
                <a:cs typeface="Lato" panose="020F0502020204030203" pitchFamily="34" charset="0"/>
              </a:rPr>
              <a:t>give you a real insight into the</a:t>
            </a:r>
            <a:r>
              <a:rPr lang="en-US" sz="1200" b="1" dirty="0">
                <a:latin typeface="Lato" panose="020F0502020204030203" pitchFamily="34" charset="0"/>
                <a:ea typeface="Lato" panose="020F0502020204030203" pitchFamily="34" charset="0"/>
                <a:cs typeface="Lato" panose="020F0502020204030203" pitchFamily="34" charset="0"/>
              </a:rPr>
              <a:t> Mindfulness Entrepreneurship Program </a:t>
            </a:r>
            <a:r>
              <a:rPr lang="en-US" sz="1200" dirty="0">
                <a:latin typeface="Lato" panose="020F0502020204030203" pitchFamily="34" charset="0"/>
                <a:ea typeface="Lato" panose="020F0502020204030203" pitchFamily="34" charset="0"/>
                <a:cs typeface="Lato" panose="020F0502020204030203" pitchFamily="34" charset="0"/>
              </a:rPr>
              <a:t>and how it can help you make the most of your professional and personal life. </a:t>
            </a:r>
          </a:p>
          <a:p>
            <a:endParaRPr lang="en-US" sz="1600" b="1" dirty="0">
              <a:latin typeface="Lato" panose="020F0502020204030203" pitchFamily="34" charset="0"/>
              <a:ea typeface="Lato" panose="020F0502020204030203" pitchFamily="34" charset="0"/>
              <a:cs typeface="Lato" panose="020F0502020204030203" pitchFamily="34" charset="0"/>
            </a:endParaRPr>
          </a:p>
          <a:p>
            <a:r>
              <a:rPr lang="en-US" sz="1600" b="1" dirty="0">
                <a:solidFill>
                  <a:srgbClr val="5494C1"/>
                </a:solidFill>
                <a:latin typeface="Lato" panose="020F0502020204030203" pitchFamily="34" charset="0"/>
                <a:ea typeface="Lato" panose="020F0502020204030203" pitchFamily="34" charset="0"/>
                <a:cs typeface="Lato" panose="020F0502020204030203" pitchFamily="34" charset="0"/>
              </a:rPr>
              <a:t>WHO CAN COME</a:t>
            </a:r>
          </a:p>
          <a:p>
            <a:r>
              <a:rPr lang="en-US" sz="1200" dirty="0">
                <a:latin typeface="Lato" panose="020F0502020204030203" pitchFamily="34" charset="0"/>
                <a:ea typeface="Lato" panose="020F0502020204030203" pitchFamily="34" charset="0"/>
                <a:cs typeface="Lato" panose="020F0502020204030203" pitchFamily="34" charset="0"/>
              </a:rPr>
              <a:t>Whether you come on your own, or with friends or family, you’ll be warmly welcomed. Please see information below to get in contact or to book a seat.</a:t>
            </a:r>
          </a:p>
        </p:txBody>
      </p:sp>
    </p:spTree>
    <p:extLst>
      <p:ext uri="{BB962C8B-B14F-4D97-AF65-F5344CB8AC3E}">
        <p14:creationId xmlns:p14="http://schemas.microsoft.com/office/powerpoint/2010/main" val="4103268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5F83530-16EB-0243-8B7C-1095766E4069}"/>
              </a:ext>
            </a:extLst>
          </p:cNvPr>
          <p:cNvPicPr>
            <a:picLocks noChangeAspect="1"/>
          </p:cNvPicPr>
          <p:nvPr/>
        </p:nvPicPr>
        <p:blipFill rotWithShape="1">
          <a:blip r:embed="rId2"/>
          <a:srcRect b="18772"/>
          <a:stretch/>
        </p:blipFill>
        <p:spPr>
          <a:xfrm>
            <a:off x="0" y="-7751"/>
            <a:ext cx="6858000" cy="1472778"/>
          </a:xfrm>
          <a:prstGeom prst="rect">
            <a:avLst/>
          </a:prstGeom>
        </p:spPr>
      </p:pic>
      <p:sp>
        <p:nvSpPr>
          <p:cNvPr id="6" name="TextBox 5">
            <a:extLst>
              <a:ext uri="{FF2B5EF4-FFF2-40B4-BE49-F238E27FC236}">
                <a16:creationId xmlns:a16="http://schemas.microsoft.com/office/drawing/2014/main" id="{3E26DB6F-227E-534F-8786-0136492CA2B4}"/>
              </a:ext>
            </a:extLst>
          </p:cNvPr>
          <p:cNvSpPr txBox="1"/>
          <p:nvPr/>
        </p:nvSpPr>
        <p:spPr>
          <a:xfrm>
            <a:off x="3365497" y="5646609"/>
            <a:ext cx="3177648" cy="2862322"/>
          </a:xfrm>
          <a:prstGeom prst="rect">
            <a:avLst/>
          </a:prstGeom>
          <a:noFill/>
        </p:spPr>
        <p:txBody>
          <a:bodyPr wrap="square" rtlCol="0">
            <a:spAutoFit/>
          </a:bodyPr>
          <a:lstStyle/>
          <a:p>
            <a:r>
              <a:rPr lang="en-GB" sz="1200" dirty="0">
                <a:latin typeface="Lato" panose="020F0502020204030203" pitchFamily="34" charset="0"/>
                <a:ea typeface="Lato" panose="020F0502020204030203" pitchFamily="34" charset="0"/>
                <a:cs typeface="Lato" panose="020F0502020204030203" pitchFamily="34" charset="0"/>
              </a:rPr>
              <a:t>This Program differs from existing entrepreneurial programs in many ways: </a:t>
            </a:r>
          </a:p>
          <a:p>
            <a:endParaRPr lang="en-GB" sz="500" dirty="0">
              <a:latin typeface="Lato" panose="020F0502020204030203" pitchFamily="34" charset="0"/>
              <a:ea typeface="Lato" panose="020F0502020204030203" pitchFamily="34" charset="0"/>
              <a:cs typeface="Lato" panose="020F0502020204030203" pitchFamily="34" charset="0"/>
            </a:endParaRPr>
          </a:p>
          <a:p>
            <a:pPr marL="228600" indent="-228600">
              <a:buAutoNum type="arabicParenR"/>
            </a:pPr>
            <a:r>
              <a:rPr lang="en-GB" sz="1200" dirty="0">
                <a:latin typeface="Lato" panose="020F0502020204030203" pitchFamily="34" charset="0"/>
                <a:ea typeface="Lato" panose="020F0502020204030203" pitchFamily="34" charset="0"/>
                <a:cs typeface="Lato" panose="020F0502020204030203" pitchFamily="34" charset="0"/>
              </a:rPr>
              <a:t>Uses mindfulness and self analysis to look deeply into yourself</a:t>
            </a:r>
          </a:p>
          <a:p>
            <a:pPr marL="228600" indent="-228600">
              <a:buAutoNum type="arabicParenR"/>
            </a:pPr>
            <a:r>
              <a:rPr lang="en-GB" sz="1200" dirty="0">
                <a:latin typeface="Lato" panose="020F0502020204030203" pitchFamily="34" charset="0"/>
                <a:ea typeface="Lato" panose="020F0502020204030203" pitchFamily="34" charset="0"/>
                <a:cs typeface="Lato" panose="020F0502020204030203" pitchFamily="34" charset="0"/>
              </a:rPr>
              <a:t>Design and execution decisions are based on happiness rather than only financials </a:t>
            </a:r>
          </a:p>
          <a:p>
            <a:pPr marL="228600" indent="-228600">
              <a:buAutoNum type="arabicParenR"/>
            </a:pPr>
            <a:r>
              <a:rPr lang="en-GB" sz="1200" dirty="0">
                <a:latin typeface="Lato" panose="020F0502020204030203" pitchFamily="34" charset="0"/>
                <a:ea typeface="Lato" panose="020F0502020204030203" pitchFamily="34" charset="0"/>
                <a:cs typeface="Lato" panose="020F0502020204030203" pitchFamily="34" charset="0"/>
              </a:rPr>
              <a:t>Holistic and inclusive design process, integrating work and life, and building synergies between your different parts.</a:t>
            </a:r>
          </a:p>
          <a:p>
            <a:endParaRPr lang="en-GB" sz="700" dirty="0">
              <a:latin typeface="Lato" panose="020F0502020204030203" pitchFamily="34" charset="0"/>
              <a:ea typeface="Lato" panose="020F0502020204030203" pitchFamily="34" charset="0"/>
              <a:cs typeface="Lato" panose="020F0502020204030203" pitchFamily="34" charset="0"/>
            </a:endParaRPr>
          </a:p>
          <a:p>
            <a:r>
              <a:rPr lang="en-GB" sz="1200" dirty="0">
                <a:latin typeface="Lato" panose="020F0502020204030203" pitchFamily="34" charset="0"/>
                <a:ea typeface="Lato" panose="020F0502020204030203" pitchFamily="34" charset="0"/>
                <a:cs typeface="Lato" panose="020F0502020204030203" pitchFamily="34" charset="0"/>
              </a:rPr>
              <a:t>The Program’s format includes lectures, individual work, group sharing, guided activities, experiential exercises, video, audio, handouts and other resources.</a:t>
            </a:r>
          </a:p>
        </p:txBody>
      </p:sp>
      <p:sp>
        <p:nvSpPr>
          <p:cNvPr id="8" name="TextBox 7">
            <a:extLst>
              <a:ext uri="{FF2B5EF4-FFF2-40B4-BE49-F238E27FC236}">
                <a16:creationId xmlns:a16="http://schemas.microsoft.com/office/drawing/2014/main" id="{B8D74CF8-E147-D341-8C5E-96F4E9C02982}"/>
              </a:ext>
            </a:extLst>
          </p:cNvPr>
          <p:cNvSpPr txBox="1"/>
          <p:nvPr/>
        </p:nvSpPr>
        <p:spPr>
          <a:xfrm>
            <a:off x="2092738" y="8857169"/>
            <a:ext cx="2375009" cy="461665"/>
          </a:xfrm>
          <a:prstGeom prst="rect">
            <a:avLst/>
          </a:prstGeom>
          <a:noFill/>
        </p:spPr>
        <p:txBody>
          <a:bodyPr wrap="none" rtlCol="0">
            <a:spAutoFit/>
          </a:bodyPr>
          <a:lstStyle/>
          <a:p>
            <a:r>
              <a:rPr lang="en-US" sz="2400" dirty="0">
                <a:latin typeface="Anke Calligraphic FG" pitchFamily="2" charset="0"/>
              </a:rPr>
              <a:t>the way out is in</a:t>
            </a:r>
            <a:endParaRPr lang="en-US" sz="700" dirty="0">
              <a:latin typeface="Anke Calligraphic FG" pitchFamily="2" charset="0"/>
            </a:endParaRPr>
          </a:p>
        </p:txBody>
      </p:sp>
      <p:sp>
        <p:nvSpPr>
          <p:cNvPr id="12" name="Title 1">
            <a:extLst>
              <a:ext uri="{FF2B5EF4-FFF2-40B4-BE49-F238E27FC236}">
                <a16:creationId xmlns:a16="http://schemas.microsoft.com/office/drawing/2014/main" id="{D34213D7-CD89-2249-8D78-CC61EB6FA891}"/>
              </a:ext>
            </a:extLst>
          </p:cNvPr>
          <p:cNvSpPr txBox="1">
            <a:spLocks/>
          </p:cNvSpPr>
          <p:nvPr/>
        </p:nvSpPr>
        <p:spPr>
          <a:xfrm>
            <a:off x="352410" y="1663590"/>
            <a:ext cx="5775350" cy="441528"/>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1600" b="1" dirty="0">
                <a:solidFill>
                  <a:srgbClr val="5494C1"/>
                </a:solidFill>
                <a:latin typeface="Lato" panose="020F0502020204030203" pitchFamily="34" charset="0"/>
                <a:ea typeface="Lato" panose="020F0502020204030203" pitchFamily="34" charset="0"/>
                <a:cs typeface="Lato" panose="020F0502020204030203" pitchFamily="34" charset="0"/>
              </a:rPr>
              <a:t>THE PROGRAM</a:t>
            </a:r>
          </a:p>
        </p:txBody>
      </p:sp>
      <p:sp>
        <p:nvSpPr>
          <p:cNvPr id="14" name="Title 1">
            <a:extLst>
              <a:ext uri="{FF2B5EF4-FFF2-40B4-BE49-F238E27FC236}">
                <a16:creationId xmlns:a16="http://schemas.microsoft.com/office/drawing/2014/main" id="{0FBA30E3-4395-354F-A8CC-17037488BCAA}"/>
              </a:ext>
            </a:extLst>
          </p:cNvPr>
          <p:cNvSpPr txBox="1">
            <a:spLocks/>
          </p:cNvSpPr>
          <p:nvPr/>
        </p:nvSpPr>
        <p:spPr>
          <a:xfrm>
            <a:off x="365847" y="5151648"/>
            <a:ext cx="2380886" cy="441528"/>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1600" b="1" dirty="0">
                <a:solidFill>
                  <a:srgbClr val="DA8644"/>
                </a:solidFill>
                <a:latin typeface="Lato" panose="020F0502020204030203" pitchFamily="34" charset="0"/>
                <a:ea typeface="Lato" panose="020F0502020204030203" pitchFamily="34" charset="0"/>
                <a:cs typeface="Lato" panose="020F0502020204030203" pitchFamily="34" charset="0"/>
              </a:rPr>
              <a:t>WHY</a:t>
            </a:r>
          </a:p>
        </p:txBody>
      </p:sp>
      <p:sp>
        <p:nvSpPr>
          <p:cNvPr id="15" name="Title 1">
            <a:extLst>
              <a:ext uri="{FF2B5EF4-FFF2-40B4-BE49-F238E27FC236}">
                <a16:creationId xmlns:a16="http://schemas.microsoft.com/office/drawing/2014/main" id="{E9CA4B2E-9C1A-E54F-ABC3-6393D3083575}"/>
              </a:ext>
            </a:extLst>
          </p:cNvPr>
          <p:cNvSpPr txBox="1">
            <a:spLocks/>
          </p:cNvSpPr>
          <p:nvPr/>
        </p:nvSpPr>
        <p:spPr>
          <a:xfrm>
            <a:off x="3365497" y="5151648"/>
            <a:ext cx="1723963" cy="441528"/>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1600" b="1" dirty="0">
                <a:solidFill>
                  <a:srgbClr val="A0CD63"/>
                </a:solidFill>
                <a:latin typeface="Lato" panose="020F0502020204030203" pitchFamily="34" charset="0"/>
                <a:ea typeface="Lato" panose="020F0502020204030203" pitchFamily="34" charset="0"/>
                <a:cs typeface="Lato" panose="020F0502020204030203" pitchFamily="34" charset="0"/>
              </a:rPr>
              <a:t>HOW</a:t>
            </a:r>
          </a:p>
        </p:txBody>
      </p:sp>
      <p:sp>
        <p:nvSpPr>
          <p:cNvPr id="17" name="TextBox 16">
            <a:extLst>
              <a:ext uri="{FF2B5EF4-FFF2-40B4-BE49-F238E27FC236}">
                <a16:creationId xmlns:a16="http://schemas.microsoft.com/office/drawing/2014/main" id="{BC69B73F-D800-7841-8A55-E0B12531F038}"/>
              </a:ext>
            </a:extLst>
          </p:cNvPr>
          <p:cNvSpPr txBox="1"/>
          <p:nvPr/>
        </p:nvSpPr>
        <p:spPr>
          <a:xfrm>
            <a:off x="379607" y="2144802"/>
            <a:ext cx="2900636" cy="2616101"/>
          </a:xfrm>
          <a:prstGeom prst="rect">
            <a:avLst/>
          </a:prstGeom>
          <a:noFill/>
        </p:spPr>
        <p:txBody>
          <a:bodyPr wrap="square" rtlCol="0">
            <a:spAutoFit/>
          </a:bodyPr>
          <a:lstStyle/>
          <a:p>
            <a:r>
              <a:rPr lang="en-US" sz="1200" b="1" dirty="0">
                <a:latin typeface="Lato" panose="020F0502020204030203" pitchFamily="34" charset="0"/>
                <a:ea typeface="Lato" panose="020F0502020204030203" pitchFamily="34" charset="0"/>
                <a:cs typeface="Lato" panose="020F0502020204030203" pitchFamily="34" charset="0"/>
              </a:rPr>
              <a:t>The Mindful Entrepreneurship Program </a:t>
            </a:r>
            <a:r>
              <a:rPr lang="en-US" sz="1200" dirty="0">
                <a:latin typeface="Lato" panose="020F0502020204030203" pitchFamily="34" charset="0"/>
                <a:ea typeface="Lato" panose="020F0502020204030203" pitchFamily="34" charset="0"/>
                <a:cs typeface="Lato" panose="020F0502020204030203" pitchFamily="34" charset="0"/>
              </a:rPr>
              <a:t>is a </a:t>
            </a:r>
            <a:r>
              <a:rPr lang="en-US" sz="1200" b="1" dirty="0">
                <a:latin typeface="Lato" panose="020F0502020204030203" pitchFamily="34" charset="0"/>
                <a:ea typeface="Lato" panose="020F0502020204030203" pitchFamily="34" charset="0"/>
                <a:cs typeface="Lato" panose="020F0502020204030203" pitchFamily="34" charset="0"/>
              </a:rPr>
              <a:t>4-month long transformative journey </a:t>
            </a:r>
            <a:r>
              <a:rPr lang="en-US" sz="1200" dirty="0">
                <a:latin typeface="Lato" panose="020F0502020204030203" pitchFamily="34" charset="0"/>
                <a:ea typeface="Lato" panose="020F0502020204030203" pitchFamily="34" charset="0"/>
                <a:cs typeface="Lato" panose="020F0502020204030203" pitchFamily="34" charset="0"/>
              </a:rPr>
              <a:t>designed</a:t>
            </a:r>
            <a:r>
              <a:rPr lang="en-US" sz="1200" b="1" dirty="0">
                <a:latin typeface="Lato" panose="020F0502020204030203" pitchFamily="34" charset="0"/>
                <a:ea typeface="Lato" panose="020F0502020204030203" pitchFamily="34" charset="0"/>
                <a:cs typeface="Lato" panose="020F0502020204030203" pitchFamily="34" charset="0"/>
              </a:rPr>
              <a:t> </a:t>
            </a:r>
            <a:r>
              <a:rPr lang="en-US" sz="1200" dirty="0">
                <a:latin typeface="Lato" panose="020F0502020204030203" pitchFamily="34" charset="0"/>
                <a:ea typeface="Lato" panose="020F0502020204030203" pitchFamily="34" charset="0"/>
                <a:cs typeface="Lato" panose="020F0502020204030203" pitchFamily="34" charset="0"/>
              </a:rPr>
              <a:t>for people who feel stuck or not entirely satisfied with their professional and/or personal life. It will be of </a:t>
            </a:r>
            <a:r>
              <a:rPr lang="pt-PT" sz="1200" dirty="0">
                <a:latin typeface="Lato" panose="020F0502020204030203" pitchFamily="34" charset="0"/>
                <a:ea typeface="Lato" panose="020F0502020204030203" pitchFamily="34" charset="0"/>
                <a:cs typeface="Lato" panose="020F0502020204030203" pitchFamily="34" charset="0"/>
              </a:rPr>
              <a:t>b</a:t>
            </a:r>
            <a:r>
              <a:rPr lang="en-GB" sz="1200" dirty="0" err="1">
                <a:latin typeface="Lato" panose="020F0502020204030203" pitchFamily="34" charset="0"/>
                <a:ea typeface="Lato" panose="020F0502020204030203" pitchFamily="34" charset="0"/>
                <a:cs typeface="Lato" panose="020F0502020204030203" pitchFamily="34" charset="0"/>
              </a:rPr>
              <a:t>enefit</a:t>
            </a:r>
            <a:r>
              <a:rPr lang="en-GB" sz="1200" dirty="0">
                <a:latin typeface="Lato" panose="020F0502020204030203" pitchFamily="34" charset="0"/>
                <a:ea typeface="Lato" panose="020F0502020204030203" pitchFamily="34" charset="0"/>
                <a:cs typeface="Lato" panose="020F0502020204030203" pitchFamily="34" charset="0"/>
              </a:rPr>
              <a:t> for everyone, at any stage. </a:t>
            </a:r>
          </a:p>
          <a:p>
            <a:endParaRPr lang="en-GB" sz="800" dirty="0">
              <a:latin typeface="Lato" panose="020F0502020204030203" pitchFamily="34" charset="0"/>
              <a:ea typeface="Lato" panose="020F0502020204030203" pitchFamily="34" charset="0"/>
              <a:cs typeface="Lato" panose="020F0502020204030203" pitchFamily="34" charset="0"/>
            </a:endParaRPr>
          </a:p>
          <a:p>
            <a:r>
              <a:rPr lang="en-GB" sz="1200" dirty="0">
                <a:latin typeface="Lato" panose="020F0502020204030203" pitchFamily="34" charset="0"/>
                <a:ea typeface="Lato" panose="020F0502020204030203" pitchFamily="34" charset="0"/>
                <a:cs typeface="Lato" panose="020F0502020204030203" pitchFamily="34" charset="0"/>
              </a:rPr>
              <a:t>The Program </a:t>
            </a:r>
            <a:r>
              <a:rPr lang="pt-PT" sz="1200" dirty="0" err="1">
                <a:latin typeface="Lato" panose="020F0502020204030203" pitchFamily="34" charset="0"/>
                <a:ea typeface="Lato" panose="020F0502020204030203" pitchFamily="34" charset="0"/>
                <a:cs typeface="Lato" panose="020F0502020204030203" pitchFamily="34" charset="0"/>
              </a:rPr>
              <a:t>entails</a:t>
            </a:r>
            <a:r>
              <a:rPr lang="pt-PT" sz="1200" dirty="0">
                <a:latin typeface="Lato" panose="020F0502020204030203" pitchFamily="34" charset="0"/>
                <a:ea typeface="Lato" panose="020F0502020204030203" pitchFamily="34" charset="0"/>
                <a:cs typeface="Lato" panose="020F0502020204030203" pitchFamily="34" charset="0"/>
              </a:rPr>
              <a:t> a </a:t>
            </a:r>
            <a:r>
              <a:rPr lang="pt-PT" sz="1200" dirty="0" err="1">
                <a:latin typeface="Lato" panose="020F0502020204030203" pitchFamily="34" charset="0"/>
                <a:ea typeface="Lato" panose="020F0502020204030203" pitchFamily="34" charset="0"/>
                <a:cs typeface="Lato" panose="020F0502020204030203" pitchFamily="34" charset="0"/>
              </a:rPr>
              <a:t>five-hour</a:t>
            </a:r>
            <a:r>
              <a:rPr lang="pt-PT" sz="1200" dirty="0">
                <a:latin typeface="Lato" panose="020F0502020204030203" pitchFamily="34" charset="0"/>
                <a:ea typeface="Lato" panose="020F0502020204030203" pitchFamily="34" charset="0"/>
                <a:cs typeface="Lato" panose="020F0502020204030203" pitchFamily="34" charset="0"/>
              </a:rPr>
              <a:t> workshop </a:t>
            </a:r>
            <a:r>
              <a:rPr lang="pt-PT" sz="1200" dirty="0" err="1">
                <a:latin typeface="Lato" panose="020F0502020204030203" pitchFamily="34" charset="0"/>
                <a:ea typeface="Lato" panose="020F0502020204030203" pitchFamily="34" charset="0"/>
                <a:cs typeface="Lato" panose="020F0502020204030203" pitchFamily="34" charset="0"/>
              </a:rPr>
              <a:t>each</a:t>
            </a:r>
            <a:r>
              <a:rPr lang="pt-PT" sz="1200" dirty="0">
                <a:latin typeface="Lato" panose="020F0502020204030203" pitchFamily="34" charset="0"/>
                <a:ea typeface="Lato" panose="020F0502020204030203" pitchFamily="34" charset="0"/>
                <a:cs typeface="Lato" panose="020F0502020204030203" pitchFamily="34" charset="0"/>
              </a:rPr>
              <a:t> </a:t>
            </a:r>
            <a:r>
              <a:rPr lang="pt-PT" sz="1200" dirty="0" err="1">
                <a:latin typeface="Lato" panose="020F0502020204030203" pitchFamily="34" charset="0"/>
                <a:ea typeface="Lato" panose="020F0502020204030203" pitchFamily="34" charset="0"/>
                <a:cs typeface="Lato" panose="020F0502020204030203" pitchFamily="34" charset="0"/>
              </a:rPr>
              <a:t>month</a:t>
            </a:r>
            <a:r>
              <a:rPr lang="pt-PT" sz="1200" dirty="0">
                <a:latin typeface="Lato" panose="020F0502020204030203" pitchFamily="34" charset="0"/>
                <a:ea typeface="Lato" panose="020F0502020204030203" pitchFamily="34" charset="0"/>
                <a:cs typeface="Lato" panose="020F0502020204030203" pitchFamily="34" charset="0"/>
              </a:rPr>
              <a:t>, </a:t>
            </a:r>
            <a:r>
              <a:rPr lang="pt-PT" sz="1200" dirty="0" err="1">
                <a:latin typeface="Lato" panose="020F0502020204030203" pitchFamily="34" charset="0"/>
                <a:ea typeface="Lato" panose="020F0502020204030203" pitchFamily="34" charset="0"/>
                <a:cs typeface="Lato" panose="020F0502020204030203" pitchFamily="34" charset="0"/>
              </a:rPr>
              <a:t>complemented</a:t>
            </a:r>
            <a:r>
              <a:rPr lang="pt-PT" sz="1200" dirty="0">
                <a:latin typeface="Lato" panose="020F0502020204030203" pitchFamily="34" charset="0"/>
                <a:ea typeface="Lato" panose="020F0502020204030203" pitchFamily="34" charset="0"/>
                <a:cs typeface="Lato" panose="020F0502020204030203" pitchFamily="34" charset="0"/>
              </a:rPr>
              <a:t> </a:t>
            </a:r>
            <a:r>
              <a:rPr lang="pt-PT" sz="1200" dirty="0" err="1">
                <a:latin typeface="Lato" panose="020F0502020204030203" pitchFamily="34" charset="0"/>
                <a:ea typeface="Lato" panose="020F0502020204030203" pitchFamily="34" charset="0"/>
                <a:cs typeface="Lato" panose="020F0502020204030203" pitchFamily="34" charset="0"/>
              </a:rPr>
              <a:t>by</a:t>
            </a:r>
            <a:r>
              <a:rPr lang="pt-PT" sz="1200" dirty="0">
                <a:latin typeface="Lato" panose="020F0502020204030203" pitchFamily="34" charset="0"/>
                <a:ea typeface="Lato" panose="020F0502020204030203" pitchFamily="34" charset="0"/>
                <a:cs typeface="Lato" panose="020F0502020204030203" pitchFamily="34" charset="0"/>
              </a:rPr>
              <a:t> </a:t>
            </a:r>
            <a:r>
              <a:rPr lang="pt-PT" sz="1200" dirty="0" err="1">
                <a:latin typeface="Lato" panose="020F0502020204030203" pitchFamily="34" charset="0"/>
                <a:ea typeface="Lato" panose="020F0502020204030203" pitchFamily="34" charset="0"/>
                <a:cs typeface="Lato" panose="020F0502020204030203" pitchFamily="34" charset="0"/>
              </a:rPr>
              <a:t>two-hour</a:t>
            </a:r>
            <a:r>
              <a:rPr lang="pt-PT" sz="1200" dirty="0">
                <a:latin typeface="Lato" panose="020F0502020204030203" pitchFamily="34" charset="0"/>
                <a:ea typeface="Lato" panose="020F0502020204030203" pitchFamily="34" charset="0"/>
                <a:cs typeface="Lato" panose="020F0502020204030203" pitchFamily="34" charset="0"/>
              </a:rPr>
              <a:t> </a:t>
            </a:r>
            <a:r>
              <a:rPr lang="pt-PT" sz="1200" dirty="0" err="1">
                <a:latin typeface="Lato" panose="020F0502020204030203" pitchFamily="34" charset="0"/>
                <a:ea typeface="Lato" panose="020F0502020204030203" pitchFamily="34" charset="0"/>
                <a:cs typeface="Lato" panose="020F0502020204030203" pitchFamily="34" charset="0"/>
              </a:rPr>
              <a:t>weekly</a:t>
            </a:r>
            <a:r>
              <a:rPr lang="pt-PT" sz="1200" dirty="0">
                <a:latin typeface="Lato" panose="020F0502020204030203" pitchFamily="34" charset="0"/>
                <a:ea typeface="Lato" panose="020F0502020204030203" pitchFamily="34" charset="0"/>
                <a:cs typeface="Lato" panose="020F0502020204030203" pitchFamily="34" charset="0"/>
              </a:rPr>
              <a:t> </a:t>
            </a:r>
            <a:r>
              <a:rPr lang="pt-PT" sz="1200" dirty="0" err="1">
                <a:latin typeface="Lato" panose="020F0502020204030203" pitchFamily="34" charset="0"/>
                <a:ea typeface="Lato" panose="020F0502020204030203" pitchFamily="34" charset="0"/>
                <a:cs typeface="Lato" panose="020F0502020204030203" pitchFamily="34" charset="0"/>
              </a:rPr>
              <a:t>peer</a:t>
            </a:r>
            <a:r>
              <a:rPr lang="pt-PT" sz="1200" dirty="0">
                <a:latin typeface="Lato" panose="020F0502020204030203" pitchFamily="34" charset="0"/>
                <a:ea typeface="Lato" panose="020F0502020204030203" pitchFamily="34" charset="0"/>
                <a:cs typeface="Lato" panose="020F0502020204030203" pitchFamily="34" charset="0"/>
              </a:rPr>
              <a:t> </a:t>
            </a:r>
            <a:r>
              <a:rPr lang="pt-PT" sz="1200" dirty="0" err="1">
                <a:latin typeface="Lato" panose="020F0502020204030203" pitchFamily="34" charset="0"/>
                <a:ea typeface="Lato" panose="020F0502020204030203" pitchFamily="34" charset="0"/>
                <a:cs typeface="Lato" panose="020F0502020204030203" pitchFamily="34" charset="0"/>
              </a:rPr>
              <a:t>support</a:t>
            </a:r>
            <a:r>
              <a:rPr lang="pt-PT" sz="1200" dirty="0">
                <a:latin typeface="Lato" panose="020F0502020204030203" pitchFamily="34" charset="0"/>
                <a:ea typeface="Lato" panose="020F0502020204030203" pitchFamily="34" charset="0"/>
                <a:cs typeface="Lato" panose="020F0502020204030203" pitchFamily="34" charset="0"/>
              </a:rPr>
              <a:t> meetings.</a:t>
            </a:r>
            <a:r>
              <a:rPr lang="en-GB" sz="1200" dirty="0">
                <a:latin typeface="Lato" panose="020F0502020204030203" pitchFamily="34" charset="0"/>
                <a:ea typeface="Lato" panose="020F0502020204030203" pitchFamily="34" charset="0"/>
                <a:cs typeface="Lato" panose="020F0502020204030203" pitchFamily="34" charset="0"/>
              </a:rPr>
              <a:t> It </a:t>
            </a:r>
            <a:r>
              <a:rPr lang="en-US" sz="1200" dirty="0">
                <a:latin typeface="Lato" panose="020F0502020204030203" pitchFamily="34" charset="0"/>
                <a:ea typeface="Lato" panose="020F0502020204030203" pitchFamily="34" charset="0"/>
                <a:cs typeface="Lato" panose="020F0502020204030203" pitchFamily="34" charset="0"/>
              </a:rPr>
              <a:t>combines </a:t>
            </a:r>
            <a:r>
              <a:rPr lang="en-GB" sz="1200" dirty="0">
                <a:latin typeface="Lato" panose="020F0502020204030203" pitchFamily="34" charset="0"/>
                <a:ea typeface="Lato" panose="020F0502020204030203" pitchFamily="34" charset="0"/>
                <a:cs typeface="Lato" panose="020F0502020204030203" pitchFamily="34" charset="0"/>
              </a:rPr>
              <a:t>mindfulness techniques, design thinking methodology, and entrepreneurship frameworks.</a:t>
            </a:r>
          </a:p>
        </p:txBody>
      </p:sp>
      <p:sp>
        <p:nvSpPr>
          <p:cNvPr id="18" name="TextBox 17">
            <a:extLst>
              <a:ext uri="{FF2B5EF4-FFF2-40B4-BE49-F238E27FC236}">
                <a16:creationId xmlns:a16="http://schemas.microsoft.com/office/drawing/2014/main" id="{8E3DA59C-A835-DC43-BD98-EAFD6D08B7B5}"/>
              </a:ext>
            </a:extLst>
          </p:cNvPr>
          <p:cNvSpPr txBox="1"/>
          <p:nvPr/>
        </p:nvSpPr>
        <p:spPr>
          <a:xfrm>
            <a:off x="382590" y="5645689"/>
            <a:ext cx="2987691" cy="2939266"/>
          </a:xfrm>
          <a:prstGeom prst="rect">
            <a:avLst/>
          </a:prstGeom>
          <a:noFill/>
        </p:spPr>
        <p:txBody>
          <a:bodyPr wrap="square" rtlCol="0">
            <a:spAutoFit/>
          </a:bodyPr>
          <a:lstStyle/>
          <a:p>
            <a:r>
              <a:rPr lang="en-GB" sz="1200" dirty="0">
                <a:latin typeface="Lato" panose="020F0502020204030203" pitchFamily="34" charset="0"/>
                <a:ea typeface="Lato" panose="020F0502020204030203" pitchFamily="34" charset="0"/>
                <a:cs typeface="Lato" panose="020F0502020204030203" pitchFamily="34" charset="0"/>
              </a:rPr>
              <a:t>Many people are not satisfied with their work or life, but they don’t know what to do about it. This Program offers you a safe place to conduct your inner journey with collective support, helping you to reflect, design and do something about it. It aims at: </a:t>
            </a:r>
          </a:p>
          <a:p>
            <a:endParaRPr lang="en-GB" sz="500" dirty="0">
              <a:latin typeface="Lato" panose="020F0502020204030203" pitchFamily="34" charset="0"/>
              <a:ea typeface="Lato" panose="020F0502020204030203" pitchFamily="34" charset="0"/>
              <a:cs typeface="Lato" panose="020F0502020204030203" pitchFamily="34" charset="0"/>
            </a:endParaRPr>
          </a:p>
          <a:p>
            <a:pPr marL="228600" indent="-228600">
              <a:buAutoNum type="arabicParenR"/>
            </a:pPr>
            <a:r>
              <a:rPr lang="en-GB" sz="1200" dirty="0">
                <a:latin typeface="Lato" panose="020F0502020204030203" pitchFamily="34" charset="0"/>
                <a:ea typeface="Lato" panose="020F0502020204030203" pitchFamily="34" charset="0"/>
                <a:cs typeface="Lato" panose="020F0502020204030203" pitchFamily="34" charset="0"/>
              </a:rPr>
              <a:t>Increasing awareness, clarity and confidence</a:t>
            </a:r>
          </a:p>
          <a:p>
            <a:pPr marL="228600" indent="-228600">
              <a:buAutoNum type="arabicParenR"/>
            </a:pPr>
            <a:r>
              <a:rPr lang="en-GB" sz="1200" dirty="0">
                <a:latin typeface="Lato" panose="020F0502020204030203" pitchFamily="34" charset="0"/>
                <a:ea typeface="Lato" panose="020F0502020204030203" pitchFamily="34" charset="0"/>
                <a:cs typeface="Lato" panose="020F0502020204030203" pitchFamily="34" charset="0"/>
              </a:rPr>
              <a:t>Having a deeper </a:t>
            </a:r>
            <a:r>
              <a:rPr lang="en-GB" sz="1200" b="1" i="1" dirty="0">
                <a:latin typeface="Lato" panose="020F0502020204030203" pitchFamily="34" charset="0"/>
                <a:ea typeface="Lato" panose="020F0502020204030203" pitchFamily="34" charset="0"/>
                <a:cs typeface="Lato" panose="020F0502020204030203" pitchFamily="34" charset="0"/>
              </a:rPr>
              <a:t>insight</a:t>
            </a:r>
            <a:r>
              <a:rPr lang="en-GB" sz="1200" dirty="0">
                <a:latin typeface="Lato" panose="020F0502020204030203" pitchFamily="34" charset="0"/>
                <a:ea typeface="Lato" panose="020F0502020204030203" pitchFamily="34" charset="0"/>
                <a:cs typeface="Lato" panose="020F0502020204030203" pitchFamily="34" charset="0"/>
              </a:rPr>
              <a:t> on what makes you happier and what you want</a:t>
            </a:r>
          </a:p>
          <a:p>
            <a:pPr marL="228600" indent="-228600">
              <a:buAutoNum type="arabicParenR"/>
            </a:pPr>
            <a:r>
              <a:rPr lang="en-GB" sz="1200" dirty="0">
                <a:latin typeface="Lato" panose="020F0502020204030203" pitchFamily="34" charset="0"/>
                <a:ea typeface="Lato" panose="020F0502020204030203" pitchFamily="34" charset="0"/>
                <a:cs typeface="Lato" panose="020F0502020204030203" pitchFamily="34" charset="0"/>
              </a:rPr>
              <a:t>Developing a clear </a:t>
            </a:r>
            <a:r>
              <a:rPr lang="en-GB" sz="1200" b="1" i="1" dirty="0">
                <a:latin typeface="Lato" panose="020F0502020204030203" pitchFamily="34" charset="0"/>
                <a:ea typeface="Lato" panose="020F0502020204030203" pitchFamily="34" charset="0"/>
                <a:cs typeface="Lato" panose="020F0502020204030203" pitchFamily="34" charset="0"/>
              </a:rPr>
              <a:t>design</a:t>
            </a:r>
            <a:r>
              <a:rPr lang="en-GB" sz="1200" dirty="0">
                <a:latin typeface="Lato" panose="020F0502020204030203" pitchFamily="34" charset="0"/>
                <a:ea typeface="Lato" panose="020F0502020204030203" pitchFamily="34" charset="0"/>
                <a:cs typeface="Lato" panose="020F0502020204030203" pitchFamily="34" charset="0"/>
              </a:rPr>
              <a:t> integrating your intended work and life</a:t>
            </a:r>
          </a:p>
          <a:p>
            <a:pPr marL="228600" indent="-228600">
              <a:buAutoNum type="arabicParenR"/>
            </a:pPr>
            <a:r>
              <a:rPr lang="en-GB" sz="1200" dirty="0">
                <a:latin typeface="Lato" panose="020F0502020204030203" pitchFamily="34" charset="0"/>
                <a:ea typeface="Lato" panose="020F0502020204030203" pitchFamily="34" charset="0"/>
                <a:cs typeface="Lato" panose="020F0502020204030203" pitchFamily="34" charset="0"/>
              </a:rPr>
              <a:t>Start </a:t>
            </a:r>
            <a:r>
              <a:rPr lang="en-GB" sz="1200" b="1" i="1" dirty="0">
                <a:latin typeface="Lato" panose="020F0502020204030203" pitchFamily="34" charset="0"/>
                <a:ea typeface="Lato" panose="020F0502020204030203" pitchFamily="34" charset="0"/>
                <a:cs typeface="Lato" panose="020F0502020204030203" pitchFamily="34" charset="0"/>
              </a:rPr>
              <a:t>executing</a:t>
            </a:r>
            <a:r>
              <a:rPr lang="en-GB" sz="1200" dirty="0">
                <a:latin typeface="Lato" panose="020F0502020204030203" pitchFamily="34" charset="0"/>
                <a:ea typeface="Lato" panose="020F0502020204030203" pitchFamily="34" charset="0"/>
                <a:cs typeface="Lato" panose="020F0502020204030203" pitchFamily="34" charset="0"/>
              </a:rPr>
              <a:t> this design.</a:t>
            </a:r>
          </a:p>
        </p:txBody>
      </p:sp>
      <p:grpSp>
        <p:nvGrpSpPr>
          <p:cNvPr id="2" name="Group 1">
            <a:extLst>
              <a:ext uri="{FF2B5EF4-FFF2-40B4-BE49-F238E27FC236}">
                <a16:creationId xmlns:a16="http://schemas.microsoft.com/office/drawing/2014/main" id="{5B31549F-7B22-E940-8002-0927679EE199}"/>
              </a:ext>
            </a:extLst>
          </p:cNvPr>
          <p:cNvGrpSpPr/>
          <p:nvPr/>
        </p:nvGrpSpPr>
        <p:grpSpPr>
          <a:xfrm>
            <a:off x="3365497" y="1908474"/>
            <a:ext cx="3303212" cy="2758990"/>
            <a:chOff x="499780" y="2374878"/>
            <a:chExt cx="3303212" cy="2758990"/>
          </a:xfrm>
        </p:grpSpPr>
        <p:sp>
          <p:nvSpPr>
            <p:cNvPr id="21" name="Rounded Rectangle 20">
              <a:extLst>
                <a:ext uri="{FF2B5EF4-FFF2-40B4-BE49-F238E27FC236}">
                  <a16:creationId xmlns:a16="http://schemas.microsoft.com/office/drawing/2014/main" id="{68FD9E8D-2CCC-F548-94D3-A0D78FFF7ADA}"/>
                </a:ext>
              </a:extLst>
            </p:cNvPr>
            <p:cNvSpPr/>
            <p:nvPr/>
          </p:nvSpPr>
          <p:spPr>
            <a:xfrm>
              <a:off x="1530762" y="2374878"/>
              <a:ext cx="987566" cy="957762"/>
            </a:xfrm>
            <a:prstGeom prst="roundRect">
              <a:avLst>
                <a:gd name="adj" fmla="val 50000"/>
              </a:avLst>
            </a:prstGeom>
            <a:solidFill>
              <a:srgbClr val="92D050"/>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900" b="1" dirty="0">
                  <a:solidFill>
                    <a:schemeClr val="bg1"/>
                  </a:solidFill>
                  <a:latin typeface="Lato" panose="020F0502020204030203" pitchFamily="34" charset="0"/>
                  <a:ea typeface="Lato" panose="020F0502020204030203" pitchFamily="34" charset="0"/>
                  <a:cs typeface="Lato" panose="020F0502020204030203" pitchFamily="34" charset="0"/>
                </a:rPr>
                <a:t>Workshop 1 </a:t>
              </a:r>
            </a:p>
            <a:p>
              <a:pPr algn="ctr"/>
              <a:r>
                <a:rPr lang="en-US" sz="1050" b="1" dirty="0">
                  <a:solidFill>
                    <a:schemeClr val="bg1"/>
                  </a:solidFill>
                  <a:latin typeface="Lato" panose="020F0502020204030203" pitchFamily="34" charset="0"/>
                  <a:ea typeface="Lato" panose="020F0502020204030203" pitchFamily="34" charset="0"/>
                  <a:cs typeface="Lato" panose="020F0502020204030203" pitchFamily="34" charset="0"/>
                </a:rPr>
                <a:t>INSIGHT</a:t>
              </a:r>
              <a:r>
                <a:rPr lang="en-US" sz="1100" b="1" dirty="0">
                  <a:solidFill>
                    <a:schemeClr val="bg1"/>
                  </a:solidFill>
                  <a:latin typeface="Lato" panose="020F0502020204030203" pitchFamily="34" charset="0"/>
                  <a:ea typeface="Lato" panose="020F0502020204030203" pitchFamily="34" charset="0"/>
                  <a:cs typeface="Lato" panose="020F0502020204030203" pitchFamily="34" charset="0"/>
                </a:rPr>
                <a:t> </a:t>
              </a:r>
            </a:p>
            <a:p>
              <a:pPr algn="ctr"/>
              <a:r>
                <a:rPr lang="en-US" sz="900" b="1" i="1" dirty="0">
                  <a:solidFill>
                    <a:schemeClr val="bg1"/>
                  </a:solidFill>
                  <a:latin typeface="Lato" panose="020F0502020204030203" pitchFamily="34" charset="0"/>
                  <a:ea typeface="Lato" panose="020F0502020204030203" pitchFamily="34" charset="0"/>
                  <a:cs typeface="Lato" panose="020F0502020204030203" pitchFamily="34" charset="0"/>
                </a:rPr>
                <a:t>(5 hours)</a:t>
              </a:r>
              <a:endParaRPr lang="en-US" sz="800" b="1"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27" name="Rounded Rectangle 26">
              <a:extLst>
                <a:ext uri="{FF2B5EF4-FFF2-40B4-BE49-F238E27FC236}">
                  <a16:creationId xmlns:a16="http://schemas.microsoft.com/office/drawing/2014/main" id="{DBC31AA0-115E-9441-8D36-F68A652D56E6}"/>
                </a:ext>
              </a:extLst>
            </p:cNvPr>
            <p:cNvSpPr/>
            <p:nvPr/>
          </p:nvSpPr>
          <p:spPr>
            <a:xfrm>
              <a:off x="2646075" y="3265093"/>
              <a:ext cx="987566" cy="957762"/>
            </a:xfrm>
            <a:prstGeom prst="roundRect">
              <a:avLst>
                <a:gd name="adj" fmla="val 50000"/>
              </a:avLst>
            </a:prstGeom>
            <a:solidFill>
              <a:srgbClr val="5494C1"/>
            </a:solidFill>
            <a:ln w="57150">
              <a:solidFill>
                <a:srgbClr val="5494C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900" b="1" dirty="0">
                  <a:solidFill>
                    <a:schemeClr val="bg1"/>
                  </a:solidFill>
                  <a:latin typeface="Lato" panose="020F0502020204030203" pitchFamily="34" charset="0"/>
                  <a:ea typeface="Lato" panose="020F0502020204030203" pitchFamily="34" charset="0"/>
                  <a:cs typeface="Lato" panose="020F0502020204030203" pitchFamily="34" charset="0"/>
                </a:rPr>
                <a:t>Workshop 2</a:t>
              </a:r>
            </a:p>
            <a:p>
              <a:pPr algn="ctr"/>
              <a:r>
                <a:rPr lang="en-US" sz="1050" b="1" dirty="0">
                  <a:solidFill>
                    <a:schemeClr val="bg1"/>
                  </a:solidFill>
                  <a:latin typeface="Lato" panose="020F0502020204030203" pitchFamily="34" charset="0"/>
                  <a:ea typeface="Lato" panose="020F0502020204030203" pitchFamily="34" charset="0"/>
                  <a:cs typeface="Lato" panose="020F0502020204030203" pitchFamily="34" charset="0"/>
                </a:rPr>
                <a:t>DESIGN</a:t>
              </a:r>
            </a:p>
            <a:p>
              <a:pPr algn="ctr"/>
              <a:r>
                <a:rPr lang="en-US" sz="900" b="1" i="1" dirty="0">
                  <a:solidFill>
                    <a:schemeClr val="bg1"/>
                  </a:solidFill>
                  <a:latin typeface="Lato" panose="020F0502020204030203" pitchFamily="34" charset="0"/>
                  <a:ea typeface="Lato" panose="020F0502020204030203" pitchFamily="34" charset="0"/>
                  <a:cs typeface="Lato" panose="020F0502020204030203" pitchFamily="34" charset="0"/>
                </a:rPr>
                <a:t>(5 hours)</a:t>
              </a:r>
              <a:endParaRPr lang="en-US" sz="800" b="1"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28" name="Rounded Rectangle 27">
              <a:extLst>
                <a:ext uri="{FF2B5EF4-FFF2-40B4-BE49-F238E27FC236}">
                  <a16:creationId xmlns:a16="http://schemas.microsoft.com/office/drawing/2014/main" id="{956FDCA8-F82F-784C-8DF2-7C252FBE0B8F}"/>
                </a:ext>
              </a:extLst>
            </p:cNvPr>
            <p:cNvSpPr/>
            <p:nvPr/>
          </p:nvSpPr>
          <p:spPr>
            <a:xfrm>
              <a:off x="1529981" y="4176106"/>
              <a:ext cx="985144" cy="957762"/>
            </a:xfrm>
            <a:prstGeom prst="roundRect">
              <a:avLst>
                <a:gd name="adj" fmla="val 50000"/>
              </a:avLst>
            </a:prstGeom>
            <a:solidFill>
              <a:srgbClr val="DA8644"/>
            </a:solidFill>
            <a:ln w="57150">
              <a:solidFill>
                <a:srgbClr val="DA864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900" b="1" dirty="0">
                  <a:solidFill>
                    <a:schemeClr val="bg1"/>
                  </a:solidFill>
                  <a:latin typeface="Lato" panose="020F0502020204030203" pitchFamily="34" charset="0"/>
                  <a:ea typeface="Lato" panose="020F0502020204030203" pitchFamily="34" charset="0"/>
                  <a:cs typeface="Lato" panose="020F0502020204030203" pitchFamily="34" charset="0"/>
                </a:rPr>
                <a:t>Workshop 3 </a:t>
              </a:r>
            </a:p>
            <a:p>
              <a:pPr algn="ctr"/>
              <a:r>
                <a:rPr lang="en-US" sz="1050" b="1" dirty="0">
                  <a:solidFill>
                    <a:schemeClr val="bg1"/>
                  </a:solidFill>
                  <a:latin typeface="Lato" panose="020F0502020204030203" pitchFamily="34" charset="0"/>
                  <a:ea typeface="Lato" panose="020F0502020204030203" pitchFamily="34" charset="0"/>
                  <a:cs typeface="Lato" panose="020F0502020204030203" pitchFamily="34" charset="0"/>
                </a:rPr>
                <a:t>EXECUTE</a:t>
              </a:r>
            </a:p>
            <a:p>
              <a:pPr algn="ctr"/>
              <a:r>
                <a:rPr lang="en-US" sz="900" b="1" i="1" dirty="0">
                  <a:solidFill>
                    <a:schemeClr val="bg1"/>
                  </a:solidFill>
                  <a:latin typeface="Lato" panose="020F0502020204030203" pitchFamily="34" charset="0"/>
                  <a:ea typeface="Lato" panose="020F0502020204030203" pitchFamily="34" charset="0"/>
                  <a:cs typeface="Lato" panose="020F0502020204030203" pitchFamily="34" charset="0"/>
                </a:rPr>
                <a:t>(5 hours)</a:t>
              </a:r>
            </a:p>
          </p:txBody>
        </p:sp>
        <p:sp>
          <p:nvSpPr>
            <p:cNvPr id="29" name="Rounded Rectangle 28">
              <a:extLst>
                <a:ext uri="{FF2B5EF4-FFF2-40B4-BE49-F238E27FC236}">
                  <a16:creationId xmlns:a16="http://schemas.microsoft.com/office/drawing/2014/main" id="{DCE81005-DF60-3141-9822-82DAD3461911}"/>
                </a:ext>
              </a:extLst>
            </p:cNvPr>
            <p:cNvSpPr/>
            <p:nvPr/>
          </p:nvSpPr>
          <p:spPr>
            <a:xfrm>
              <a:off x="504344" y="3275590"/>
              <a:ext cx="987566" cy="952120"/>
            </a:xfrm>
            <a:prstGeom prst="roundRect">
              <a:avLst>
                <a:gd name="adj" fmla="val 50000"/>
              </a:avLst>
            </a:prstGeom>
            <a:solidFill>
              <a:schemeClr val="accent3">
                <a:lumMod val="60000"/>
                <a:lumOff val="40000"/>
              </a:schemeClr>
            </a:solidFill>
            <a:ln w="571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900" b="1" dirty="0">
                  <a:solidFill>
                    <a:schemeClr val="bg1"/>
                  </a:solidFill>
                  <a:latin typeface="Lato" panose="020F0502020204030203" pitchFamily="34" charset="0"/>
                  <a:ea typeface="Lato" panose="020F0502020204030203" pitchFamily="34" charset="0"/>
                  <a:cs typeface="Lato" panose="020F0502020204030203" pitchFamily="34" charset="0"/>
                </a:rPr>
                <a:t>Workshop 4 </a:t>
              </a:r>
            </a:p>
            <a:p>
              <a:pPr algn="ctr"/>
              <a:r>
                <a:rPr lang="en-US" sz="1050" b="1" dirty="0">
                  <a:solidFill>
                    <a:schemeClr val="bg1"/>
                  </a:solidFill>
                  <a:latin typeface="Lato" panose="020F0502020204030203" pitchFamily="34" charset="0"/>
                  <a:ea typeface="Lato" panose="020F0502020204030203" pitchFamily="34" charset="0"/>
                  <a:cs typeface="Lato" panose="020F0502020204030203" pitchFamily="34" charset="0"/>
                </a:rPr>
                <a:t>PRESENT</a:t>
              </a:r>
            </a:p>
            <a:p>
              <a:pPr algn="ctr"/>
              <a:r>
                <a:rPr lang="en-US" sz="900" b="1" i="1" dirty="0">
                  <a:solidFill>
                    <a:schemeClr val="bg1"/>
                  </a:solidFill>
                  <a:latin typeface="Lato" panose="020F0502020204030203" pitchFamily="34" charset="0"/>
                  <a:ea typeface="Lato" panose="020F0502020204030203" pitchFamily="34" charset="0"/>
                  <a:cs typeface="Lato" panose="020F0502020204030203" pitchFamily="34" charset="0"/>
                </a:rPr>
                <a:t>(5 hours)</a:t>
              </a:r>
            </a:p>
          </p:txBody>
        </p:sp>
        <p:sp>
          <p:nvSpPr>
            <p:cNvPr id="4" name="TextBox 3">
              <a:extLst>
                <a:ext uri="{FF2B5EF4-FFF2-40B4-BE49-F238E27FC236}">
                  <a16:creationId xmlns:a16="http://schemas.microsoft.com/office/drawing/2014/main" id="{387C2286-84DA-0D46-A62B-355F48C99D2B}"/>
                </a:ext>
              </a:extLst>
            </p:cNvPr>
            <p:cNvSpPr txBox="1"/>
            <p:nvPr/>
          </p:nvSpPr>
          <p:spPr>
            <a:xfrm>
              <a:off x="2566756" y="2642118"/>
              <a:ext cx="1236236" cy="507831"/>
            </a:xfrm>
            <a:prstGeom prst="rect">
              <a:avLst/>
            </a:prstGeom>
            <a:noFill/>
          </p:spPr>
          <p:txBody>
            <a:bodyPr wrap="none" rtlCol="0">
              <a:spAutoFit/>
            </a:bodyPr>
            <a:lstStyle/>
            <a:p>
              <a:pPr algn="ctr"/>
              <a:r>
                <a:rPr lang="en-US" sz="900" b="1" i="1"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Weekly Peer Support </a:t>
              </a:r>
            </a:p>
            <a:p>
              <a:pPr algn="ctr"/>
              <a:r>
                <a:rPr lang="en-US" sz="900" b="1" i="1"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(WPS) meetings </a:t>
              </a:r>
            </a:p>
            <a:p>
              <a:pPr algn="ctr"/>
              <a:r>
                <a:rPr lang="en-US" sz="900" b="1" i="1"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(2 hours)</a:t>
              </a:r>
            </a:p>
          </p:txBody>
        </p:sp>
        <p:sp>
          <p:nvSpPr>
            <p:cNvPr id="33" name="TextBox 32">
              <a:extLst>
                <a:ext uri="{FF2B5EF4-FFF2-40B4-BE49-F238E27FC236}">
                  <a16:creationId xmlns:a16="http://schemas.microsoft.com/office/drawing/2014/main" id="{4CCED7FA-8FEF-0C4A-A06F-64D004D7FA00}"/>
                </a:ext>
              </a:extLst>
            </p:cNvPr>
            <p:cNvSpPr txBox="1"/>
            <p:nvPr/>
          </p:nvSpPr>
          <p:spPr>
            <a:xfrm>
              <a:off x="2637067" y="4491654"/>
              <a:ext cx="889987" cy="230832"/>
            </a:xfrm>
            <a:prstGeom prst="rect">
              <a:avLst/>
            </a:prstGeom>
            <a:noFill/>
          </p:spPr>
          <p:txBody>
            <a:bodyPr wrap="none" rtlCol="0">
              <a:spAutoFit/>
            </a:bodyPr>
            <a:lstStyle/>
            <a:p>
              <a:pPr algn="ctr"/>
              <a:r>
                <a:rPr lang="en-US" sz="900" b="1" i="1"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WPS meetings</a:t>
              </a:r>
            </a:p>
          </p:txBody>
        </p:sp>
        <p:sp>
          <p:nvSpPr>
            <p:cNvPr id="34" name="TextBox 33">
              <a:extLst>
                <a:ext uri="{FF2B5EF4-FFF2-40B4-BE49-F238E27FC236}">
                  <a16:creationId xmlns:a16="http://schemas.microsoft.com/office/drawing/2014/main" id="{DD06C9BD-265F-4C40-B059-02F99DB423C0}"/>
                </a:ext>
              </a:extLst>
            </p:cNvPr>
            <p:cNvSpPr txBox="1"/>
            <p:nvPr/>
          </p:nvSpPr>
          <p:spPr>
            <a:xfrm>
              <a:off x="499781" y="4486782"/>
              <a:ext cx="889987" cy="230832"/>
            </a:xfrm>
            <a:prstGeom prst="rect">
              <a:avLst/>
            </a:prstGeom>
            <a:noFill/>
          </p:spPr>
          <p:txBody>
            <a:bodyPr wrap="none" rtlCol="0">
              <a:spAutoFit/>
            </a:bodyPr>
            <a:lstStyle/>
            <a:p>
              <a:pPr algn="ctr"/>
              <a:r>
                <a:rPr lang="en-US" sz="900" b="1" i="1"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WPS meetings</a:t>
              </a:r>
            </a:p>
          </p:txBody>
        </p:sp>
        <p:sp>
          <p:nvSpPr>
            <p:cNvPr id="35" name="TextBox 34">
              <a:extLst>
                <a:ext uri="{FF2B5EF4-FFF2-40B4-BE49-F238E27FC236}">
                  <a16:creationId xmlns:a16="http://schemas.microsoft.com/office/drawing/2014/main" id="{C9E1733E-E227-1B4A-89DD-925C472CE0FA}"/>
                </a:ext>
              </a:extLst>
            </p:cNvPr>
            <p:cNvSpPr txBox="1"/>
            <p:nvPr/>
          </p:nvSpPr>
          <p:spPr>
            <a:xfrm>
              <a:off x="499780" y="2875792"/>
              <a:ext cx="889987" cy="230832"/>
            </a:xfrm>
            <a:prstGeom prst="rect">
              <a:avLst/>
            </a:prstGeom>
            <a:noFill/>
          </p:spPr>
          <p:txBody>
            <a:bodyPr wrap="none" rtlCol="0">
              <a:spAutoFit/>
            </a:bodyPr>
            <a:lstStyle/>
            <a:p>
              <a:pPr algn="ctr"/>
              <a:r>
                <a:rPr lang="en-US" sz="900" b="1" i="1"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WPS meetings</a:t>
              </a:r>
            </a:p>
          </p:txBody>
        </p:sp>
        <p:sp>
          <p:nvSpPr>
            <p:cNvPr id="7" name="Circular Arrow 6">
              <a:extLst>
                <a:ext uri="{FF2B5EF4-FFF2-40B4-BE49-F238E27FC236}">
                  <a16:creationId xmlns:a16="http://schemas.microsoft.com/office/drawing/2014/main" id="{F9367C02-DCB8-1849-AADC-CBC2D16B2A9C}"/>
                </a:ext>
              </a:extLst>
            </p:cNvPr>
            <p:cNvSpPr/>
            <p:nvPr/>
          </p:nvSpPr>
          <p:spPr>
            <a:xfrm rot="9686808">
              <a:off x="1209158" y="2868250"/>
              <a:ext cx="1786286" cy="1891965"/>
            </a:xfrm>
            <a:prstGeom prst="circularArrow">
              <a:avLst>
                <a:gd name="adj1" fmla="val 5737"/>
                <a:gd name="adj2" fmla="val 401291"/>
                <a:gd name="adj3" fmla="val 9313515"/>
                <a:gd name="adj4" fmla="val 8451254"/>
                <a:gd name="adj5" fmla="val 6878"/>
              </a:avLst>
            </a:prstGeom>
            <a:solidFill>
              <a:srgbClr val="92D050">
                <a:alpha val="43000"/>
              </a:srgbClr>
            </a:solidFill>
            <a:ln w="2222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Circular Arrow 36">
              <a:extLst>
                <a:ext uri="{FF2B5EF4-FFF2-40B4-BE49-F238E27FC236}">
                  <a16:creationId xmlns:a16="http://schemas.microsoft.com/office/drawing/2014/main" id="{F6AD6F0C-9B43-114C-80DD-DB3CB16462AC}"/>
                </a:ext>
              </a:extLst>
            </p:cNvPr>
            <p:cNvSpPr/>
            <p:nvPr/>
          </p:nvSpPr>
          <p:spPr>
            <a:xfrm rot="15063611">
              <a:off x="1181134" y="2826913"/>
              <a:ext cx="1786286" cy="1891965"/>
            </a:xfrm>
            <a:prstGeom prst="circularArrow">
              <a:avLst>
                <a:gd name="adj1" fmla="val 5737"/>
                <a:gd name="adj2" fmla="val 401291"/>
                <a:gd name="adj3" fmla="val 9313515"/>
                <a:gd name="adj4" fmla="val 8451254"/>
                <a:gd name="adj5" fmla="val 6878"/>
              </a:avLst>
            </a:prstGeom>
            <a:solidFill>
              <a:srgbClr val="5494C1">
                <a:alpha val="43000"/>
              </a:srgbClr>
            </a:solidFill>
            <a:ln w="22225">
              <a:solidFill>
                <a:srgbClr val="5494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Circular Arrow 37">
              <a:extLst>
                <a:ext uri="{FF2B5EF4-FFF2-40B4-BE49-F238E27FC236}">
                  <a16:creationId xmlns:a16="http://schemas.microsoft.com/office/drawing/2014/main" id="{A81BD3EC-88D5-B54A-8CE1-62FE5EA2D4C7}"/>
                </a:ext>
              </a:extLst>
            </p:cNvPr>
            <p:cNvSpPr/>
            <p:nvPr/>
          </p:nvSpPr>
          <p:spPr>
            <a:xfrm rot="20228700">
              <a:off x="970789" y="2787641"/>
              <a:ext cx="1786286" cy="1891965"/>
            </a:xfrm>
            <a:prstGeom prst="circularArrow">
              <a:avLst>
                <a:gd name="adj1" fmla="val 5737"/>
                <a:gd name="adj2" fmla="val 401291"/>
                <a:gd name="adj3" fmla="val 9313515"/>
                <a:gd name="adj4" fmla="val 8451254"/>
                <a:gd name="adj5" fmla="val 6878"/>
              </a:avLst>
            </a:prstGeom>
            <a:solidFill>
              <a:srgbClr val="DA8644">
                <a:alpha val="43000"/>
              </a:srgbClr>
            </a:solidFill>
            <a:ln w="22225">
              <a:solidFill>
                <a:srgbClr val="DA8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Circular Arrow 38">
              <a:extLst>
                <a:ext uri="{FF2B5EF4-FFF2-40B4-BE49-F238E27FC236}">
                  <a16:creationId xmlns:a16="http://schemas.microsoft.com/office/drawing/2014/main" id="{5EBDB4CD-D8DE-E34B-BEAC-F06162212E4A}"/>
                </a:ext>
              </a:extLst>
            </p:cNvPr>
            <p:cNvSpPr/>
            <p:nvPr/>
          </p:nvSpPr>
          <p:spPr>
            <a:xfrm rot="4672936">
              <a:off x="1008483" y="2822377"/>
              <a:ext cx="1786286" cy="1891965"/>
            </a:xfrm>
            <a:prstGeom prst="circularArrow">
              <a:avLst>
                <a:gd name="adj1" fmla="val 5737"/>
                <a:gd name="adj2" fmla="val 401291"/>
                <a:gd name="adj3" fmla="val 9313515"/>
                <a:gd name="adj4" fmla="val 8451254"/>
                <a:gd name="adj5" fmla="val 6878"/>
              </a:avLst>
            </a:prstGeom>
            <a:solidFill>
              <a:schemeClr val="accent3">
                <a:lumMod val="40000"/>
                <a:lumOff val="60000"/>
                <a:alpha val="43000"/>
              </a:schemeClr>
            </a:solidFill>
            <a:ln w="2222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0" name="Title 1">
            <a:extLst>
              <a:ext uri="{FF2B5EF4-FFF2-40B4-BE49-F238E27FC236}">
                <a16:creationId xmlns:a16="http://schemas.microsoft.com/office/drawing/2014/main" id="{0F292ACC-2EEB-E543-B658-464030098121}"/>
              </a:ext>
            </a:extLst>
          </p:cNvPr>
          <p:cNvSpPr txBox="1">
            <a:spLocks/>
          </p:cNvSpPr>
          <p:nvPr/>
        </p:nvSpPr>
        <p:spPr>
          <a:xfrm>
            <a:off x="0" y="9452568"/>
            <a:ext cx="6858000" cy="449315"/>
          </a:xfrm>
          <a:prstGeom prst="rect">
            <a:avLst/>
          </a:prstGeom>
          <a:solidFill>
            <a:srgbClr val="5494C1"/>
          </a:solidFill>
          <a:ln w="38100">
            <a:solidFill>
              <a:srgbClr val="5494C1"/>
            </a:solidFill>
          </a:ln>
        </p:spPr>
        <p:txBody>
          <a:bodyPr vert="horz" lIns="91440" tIns="45720" rIns="91440" bIns="45720" rtlCol="0" anchor="ctr">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1100" dirty="0">
                <a:solidFill>
                  <a:schemeClr val="bg1"/>
                </a:solidFill>
                <a:latin typeface="Lato" panose="020F0502020204030203" pitchFamily="34" charset="0"/>
                <a:ea typeface="Lato" panose="020F0502020204030203" pitchFamily="34" charset="0"/>
                <a:cs typeface="Lato" panose="020F0502020204030203" pitchFamily="34" charset="0"/>
              </a:rPr>
              <a:t>	</a:t>
            </a:r>
          </a:p>
          <a:p>
            <a:endParaRPr lang="en-US" sz="3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25" name="Title 1">
            <a:extLst>
              <a:ext uri="{FF2B5EF4-FFF2-40B4-BE49-F238E27FC236}">
                <a16:creationId xmlns:a16="http://schemas.microsoft.com/office/drawing/2014/main" id="{B78FFAA7-501A-1E40-B485-EEB36BD4AE38}"/>
              </a:ext>
            </a:extLst>
          </p:cNvPr>
          <p:cNvSpPr txBox="1">
            <a:spLocks/>
          </p:cNvSpPr>
          <p:nvPr/>
        </p:nvSpPr>
        <p:spPr>
          <a:xfrm>
            <a:off x="365847" y="50261"/>
            <a:ext cx="5775350" cy="441528"/>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2000" b="1" dirty="0">
                <a:solidFill>
                  <a:schemeClr val="bg1"/>
                </a:solidFill>
                <a:latin typeface="Lato" panose="020F0502020204030203" pitchFamily="34" charset="0"/>
                <a:ea typeface="Lato" panose="020F0502020204030203" pitchFamily="34" charset="0"/>
                <a:cs typeface="Lato" panose="020F0502020204030203" pitchFamily="34" charset="0"/>
              </a:rPr>
              <a:t>What is Mindful Entrepreneurship</a:t>
            </a:r>
          </a:p>
        </p:txBody>
      </p:sp>
      <p:sp>
        <p:nvSpPr>
          <p:cNvPr id="26" name="TextBox 25">
            <a:extLst>
              <a:ext uri="{FF2B5EF4-FFF2-40B4-BE49-F238E27FC236}">
                <a16:creationId xmlns:a16="http://schemas.microsoft.com/office/drawing/2014/main" id="{73A8789A-1FAF-3A4F-887F-C4F0C09CEDF4}"/>
              </a:ext>
            </a:extLst>
          </p:cNvPr>
          <p:cNvSpPr txBox="1"/>
          <p:nvPr/>
        </p:nvSpPr>
        <p:spPr>
          <a:xfrm>
            <a:off x="365848" y="474680"/>
            <a:ext cx="6177298" cy="892552"/>
          </a:xfrm>
          <a:prstGeom prst="rect">
            <a:avLst/>
          </a:prstGeom>
          <a:noFill/>
        </p:spPr>
        <p:txBody>
          <a:bodyPr wrap="square" rtlCol="0">
            <a:spAutoFit/>
          </a:bodyPr>
          <a:lstStyle/>
          <a:p>
            <a:r>
              <a:rPr lang="en-GB" sz="1300" i="1" dirty="0">
                <a:solidFill>
                  <a:schemeClr val="bg1"/>
                </a:solidFill>
                <a:latin typeface="Lato" panose="020F0502020204030203" pitchFamily="34" charset="0"/>
                <a:ea typeface="Lato" panose="020F0502020204030203" pitchFamily="34" charset="0"/>
                <a:cs typeface="Lato" panose="020F0502020204030203" pitchFamily="34" charset="0"/>
              </a:rPr>
              <a:t>Being mindful means being aware and awake. Entrepreneurship is the creation of a new form of organising. </a:t>
            </a:r>
            <a:r>
              <a:rPr lang="en-GB" sz="1300" b="1" i="1" dirty="0">
                <a:solidFill>
                  <a:schemeClr val="bg1"/>
                </a:solidFill>
                <a:latin typeface="Lato" panose="020F0502020204030203" pitchFamily="34" charset="0"/>
                <a:ea typeface="Lato" panose="020F0502020204030203" pitchFamily="34" charset="0"/>
                <a:cs typeface="Lato" panose="020F0502020204030203" pitchFamily="34" charset="0"/>
              </a:rPr>
              <a:t>Mindful Entrepreneurship </a:t>
            </a:r>
            <a:r>
              <a:rPr lang="en-GB" sz="1300" i="1" dirty="0">
                <a:solidFill>
                  <a:schemeClr val="bg1"/>
                </a:solidFill>
                <a:latin typeface="Lato" panose="020F0502020204030203" pitchFamily="34" charset="0"/>
                <a:ea typeface="Lato" panose="020F0502020204030203" pitchFamily="34" charset="0"/>
                <a:cs typeface="Lato" panose="020F0502020204030203" pitchFamily="34" charset="0"/>
              </a:rPr>
              <a:t>is then the process of creating or redesigning your work and life with awareness, in a way that is reflective of you, of your passions and values, thus conducing to a greater sense of fulfilment and happiness.</a:t>
            </a:r>
          </a:p>
        </p:txBody>
      </p:sp>
      <p:sp>
        <p:nvSpPr>
          <p:cNvPr id="11" name="Oval 10">
            <a:extLst>
              <a:ext uri="{FF2B5EF4-FFF2-40B4-BE49-F238E27FC236}">
                <a16:creationId xmlns:a16="http://schemas.microsoft.com/office/drawing/2014/main" id="{8E6C4811-08D3-1741-9E25-48793D4DCFED}"/>
              </a:ext>
            </a:extLst>
          </p:cNvPr>
          <p:cNvSpPr/>
          <p:nvPr/>
        </p:nvSpPr>
        <p:spPr>
          <a:xfrm>
            <a:off x="441947" y="7062064"/>
            <a:ext cx="184639" cy="176211"/>
          </a:xfrm>
          <a:prstGeom prst="ellipse">
            <a:avLst/>
          </a:prstGeom>
          <a:solidFill>
            <a:srgbClr val="DA8644"/>
          </a:solidFill>
          <a:ln>
            <a:solidFill>
              <a:srgbClr val="DA8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1</a:t>
            </a:r>
          </a:p>
        </p:txBody>
      </p:sp>
      <p:sp>
        <p:nvSpPr>
          <p:cNvPr id="41" name="Oval 40">
            <a:extLst>
              <a:ext uri="{FF2B5EF4-FFF2-40B4-BE49-F238E27FC236}">
                <a16:creationId xmlns:a16="http://schemas.microsoft.com/office/drawing/2014/main" id="{4AE79AF9-E65F-0945-8BBF-EAC0F8747AB7}"/>
              </a:ext>
            </a:extLst>
          </p:cNvPr>
          <p:cNvSpPr/>
          <p:nvPr/>
        </p:nvSpPr>
        <p:spPr>
          <a:xfrm>
            <a:off x="441947" y="7427795"/>
            <a:ext cx="184639" cy="176211"/>
          </a:xfrm>
          <a:prstGeom prst="ellipse">
            <a:avLst/>
          </a:prstGeom>
          <a:solidFill>
            <a:srgbClr val="DA8644"/>
          </a:solidFill>
          <a:ln>
            <a:solidFill>
              <a:srgbClr val="DA8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2</a:t>
            </a:r>
          </a:p>
        </p:txBody>
      </p:sp>
      <p:sp>
        <p:nvSpPr>
          <p:cNvPr id="42" name="Oval 41">
            <a:extLst>
              <a:ext uri="{FF2B5EF4-FFF2-40B4-BE49-F238E27FC236}">
                <a16:creationId xmlns:a16="http://schemas.microsoft.com/office/drawing/2014/main" id="{ACFDEEB4-6CD6-5349-949C-9E37A4F1933B}"/>
              </a:ext>
            </a:extLst>
          </p:cNvPr>
          <p:cNvSpPr/>
          <p:nvPr/>
        </p:nvSpPr>
        <p:spPr>
          <a:xfrm>
            <a:off x="441946" y="7961456"/>
            <a:ext cx="184639" cy="176211"/>
          </a:xfrm>
          <a:prstGeom prst="ellipse">
            <a:avLst/>
          </a:prstGeom>
          <a:solidFill>
            <a:srgbClr val="DA8644"/>
          </a:solidFill>
          <a:ln>
            <a:solidFill>
              <a:srgbClr val="DA8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3</a:t>
            </a:r>
          </a:p>
        </p:txBody>
      </p:sp>
      <p:sp>
        <p:nvSpPr>
          <p:cNvPr id="43" name="Oval 42">
            <a:extLst>
              <a:ext uri="{FF2B5EF4-FFF2-40B4-BE49-F238E27FC236}">
                <a16:creationId xmlns:a16="http://schemas.microsoft.com/office/drawing/2014/main" id="{B61A4A93-97DA-DD4F-9348-ED31F8643DAD}"/>
              </a:ext>
            </a:extLst>
          </p:cNvPr>
          <p:cNvSpPr/>
          <p:nvPr/>
        </p:nvSpPr>
        <p:spPr>
          <a:xfrm>
            <a:off x="450738" y="8329906"/>
            <a:ext cx="184639" cy="176211"/>
          </a:xfrm>
          <a:prstGeom prst="ellipse">
            <a:avLst/>
          </a:prstGeom>
          <a:solidFill>
            <a:srgbClr val="DA8644"/>
          </a:solidFill>
          <a:ln>
            <a:solidFill>
              <a:srgbClr val="DA8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4</a:t>
            </a:r>
          </a:p>
        </p:txBody>
      </p:sp>
      <p:sp>
        <p:nvSpPr>
          <p:cNvPr id="44" name="Oval 43">
            <a:extLst>
              <a:ext uri="{FF2B5EF4-FFF2-40B4-BE49-F238E27FC236}">
                <a16:creationId xmlns:a16="http://schemas.microsoft.com/office/drawing/2014/main" id="{F543C05E-5267-2142-965F-9D2C2B6DA343}"/>
              </a:ext>
            </a:extLst>
          </p:cNvPr>
          <p:cNvSpPr/>
          <p:nvPr/>
        </p:nvSpPr>
        <p:spPr>
          <a:xfrm>
            <a:off x="3424854" y="6139266"/>
            <a:ext cx="184639" cy="176211"/>
          </a:xfrm>
          <a:prstGeom prst="ellipse">
            <a:avLst/>
          </a:prstGeom>
          <a:solidFill>
            <a:srgbClr val="A0CD63"/>
          </a:solidFill>
          <a:ln>
            <a:solidFill>
              <a:srgbClr val="A0CD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1</a:t>
            </a:r>
          </a:p>
        </p:txBody>
      </p:sp>
      <p:sp>
        <p:nvSpPr>
          <p:cNvPr id="45" name="Oval 44">
            <a:extLst>
              <a:ext uri="{FF2B5EF4-FFF2-40B4-BE49-F238E27FC236}">
                <a16:creationId xmlns:a16="http://schemas.microsoft.com/office/drawing/2014/main" id="{F06E8E08-0E17-A445-9722-A01F95963AF4}"/>
              </a:ext>
            </a:extLst>
          </p:cNvPr>
          <p:cNvSpPr/>
          <p:nvPr/>
        </p:nvSpPr>
        <p:spPr>
          <a:xfrm>
            <a:off x="3424854" y="6513789"/>
            <a:ext cx="184639" cy="176211"/>
          </a:xfrm>
          <a:prstGeom prst="ellipse">
            <a:avLst/>
          </a:prstGeom>
          <a:solidFill>
            <a:srgbClr val="A0CD63"/>
          </a:solidFill>
          <a:ln>
            <a:solidFill>
              <a:srgbClr val="A0CD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2</a:t>
            </a:r>
          </a:p>
        </p:txBody>
      </p:sp>
      <p:sp>
        <p:nvSpPr>
          <p:cNvPr id="46" name="Oval 45">
            <a:extLst>
              <a:ext uri="{FF2B5EF4-FFF2-40B4-BE49-F238E27FC236}">
                <a16:creationId xmlns:a16="http://schemas.microsoft.com/office/drawing/2014/main" id="{3A4CADFB-0D4C-BE45-985F-95158C91B2C7}"/>
              </a:ext>
            </a:extLst>
          </p:cNvPr>
          <p:cNvSpPr/>
          <p:nvPr/>
        </p:nvSpPr>
        <p:spPr>
          <a:xfrm>
            <a:off x="3424853" y="7047450"/>
            <a:ext cx="184639" cy="176211"/>
          </a:xfrm>
          <a:prstGeom prst="ellipse">
            <a:avLst/>
          </a:prstGeom>
          <a:solidFill>
            <a:srgbClr val="A0CD63"/>
          </a:solidFill>
          <a:ln>
            <a:solidFill>
              <a:srgbClr val="A0CD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3</a:t>
            </a:r>
          </a:p>
        </p:txBody>
      </p:sp>
      <p:sp>
        <p:nvSpPr>
          <p:cNvPr id="3" name="TextBox 2">
            <a:extLst>
              <a:ext uri="{FF2B5EF4-FFF2-40B4-BE49-F238E27FC236}">
                <a16:creationId xmlns:a16="http://schemas.microsoft.com/office/drawing/2014/main" id="{DD7DACE7-D43F-0D40-ABA1-9E0F3474E4CB}"/>
              </a:ext>
            </a:extLst>
          </p:cNvPr>
          <p:cNvSpPr txBox="1"/>
          <p:nvPr/>
        </p:nvSpPr>
        <p:spPr>
          <a:xfrm>
            <a:off x="3095771" y="9174278"/>
            <a:ext cx="1433406" cy="215444"/>
          </a:xfrm>
          <a:prstGeom prst="rect">
            <a:avLst/>
          </a:prstGeom>
          <a:noFill/>
        </p:spPr>
        <p:txBody>
          <a:bodyPr wrap="none" rtlCol="0">
            <a:spAutoFit/>
          </a:bodyPr>
          <a:lstStyle/>
          <a:p>
            <a:r>
              <a:rPr lang="en-GB" sz="800" i="1" dirty="0">
                <a:solidFill>
                  <a:srgbClr val="DA8644"/>
                </a:solidFill>
                <a:latin typeface="Lato" panose="020F0502020204030203" pitchFamily="34" charset="0"/>
                <a:ea typeface="Lato" panose="020F0502020204030203" pitchFamily="34" charset="0"/>
                <a:cs typeface="Lato" panose="020F0502020204030203" pitchFamily="34" charset="0"/>
              </a:rPr>
              <a:t>Zen Master Thich </a:t>
            </a:r>
            <a:r>
              <a:rPr lang="en-GB" sz="800" i="1" dirty="0" err="1">
                <a:solidFill>
                  <a:srgbClr val="DA8644"/>
                </a:solidFill>
                <a:latin typeface="Lato" panose="020F0502020204030203" pitchFamily="34" charset="0"/>
                <a:ea typeface="Lato" panose="020F0502020204030203" pitchFamily="34" charset="0"/>
                <a:cs typeface="Lato" panose="020F0502020204030203" pitchFamily="34" charset="0"/>
              </a:rPr>
              <a:t>Nhat</a:t>
            </a:r>
            <a:r>
              <a:rPr lang="en-GB" sz="800" i="1" dirty="0">
                <a:solidFill>
                  <a:srgbClr val="DA8644"/>
                </a:solidFill>
                <a:latin typeface="Lato" panose="020F0502020204030203" pitchFamily="34" charset="0"/>
                <a:ea typeface="Lato" panose="020F0502020204030203" pitchFamily="34" charset="0"/>
                <a:cs typeface="Lato" panose="020F0502020204030203" pitchFamily="34" charset="0"/>
              </a:rPr>
              <a:t> Hanh</a:t>
            </a:r>
            <a:endParaRPr lang="en-US" sz="800" i="1" dirty="0">
              <a:solidFill>
                <a:srgbClr val="DA8644"/>
              </a:solidFill>
              <a:latin typeface="Lato" panose="020F0502020204030203" pitchFamily="34" charset="0"/>
              <a:ea typeface="Lato" panose="020F0502020204030203" pitchFamily="34" charset="0"/>
              <a:cs typeface="Lato" panose="020F0502020204030203" pitchFamily="34" charset="0"/>
            </a:endParaRPr>
          </a:p>
        </p:txBody>
      </p:sp>
      <p:sp>
        <p:nvSpPr>
          <p:cNvPr id="5" name="Rectangle 4">
            <a:extLst>
              <a:ext uri="{FF2B5EF4-FFF2-40B4-BE49-F238E27FC236}">
                <a16:creationId xmlns:a16="http://schemas.microsoft.com/office/drawing/2014/main" id="{07C481DE-7715-954D-A7CE-519BE6CDF465}"/>
              </a:ext>
            </a:extLst>
          </p:cNvPr>
          <p:cNvSpPr/>
          <p:nvPr/>
        </p:nvSpPr>
        <p:spPr>
          <a:xfrm>
            <a:off x="5238819" y="9524273"/>
            <a:ext cx="3429000" cy="369332"/>
          </a:xfrm>
          <a:prstGeom prst="rect">
            <a:avLst/>
          </a:prstGeom>
        </p:spPr>
        <p:txBody>
          <a:bodyPr>
            <a:spAutoFit/>
          </a:bodyPr>
          <a:lstStyle/>
          <a:p>
            <a:r>
              <a:rPr lang="en-US" sz="1100" b="1" dirty="0">
                <a:solidFill>
                  <a:schemeClr val="bg1"/>
                </a:solidFill>
                <a:latin typeface="Lato" panose="020F0502020204030203" pitchFamily="34" charset="0"/>
                <a:ea typeface="Lato" panose="020F0502020204030203" pitchFamily="34" charset="0"/>
                <a:cs typeface="Lato" panose="020F0502020204030203" pitchFamily="34" charset="0"/>
              </a:rPr>
              <a:t>T: +34 623 187 908 </a:t>
            </a:r>
          </a:p>
          <a:p>
            <a:r>
              <a:rPr lang="en-US" sz="700" i="1" dirty="0">
                <a:solidFill>
                  <a:schemeClr val="bg1"/>
                </a:solidFill>
                <a:latin typeface="Lato" panose="020F0502020204030203" pitchFamily="34" charset="0"/>
                <a:ea typeface="Lato" panose="020F0502020204030203" pitchFamily="34" charset="0"/>
                <a:cs typeface="Lato" panose="020F0502020204030203" pitchFamily="34" charset="0"/>
              </a:rPr>
              <a:t>(Facetime and WhatsApp) </a:t>
            </a:r>
            <a:endParaRPr lang="en-US" sz="700" dirty="0"/>
          </a:p>
        </p:txBody>
      </p:sp>
      <p:sp>
        <p:nvSpPr>
          <p:cNvPr id="9" name="Rectangle 8">
            <a:extLst>
              <a:ext uri="{FF2B5EF4-FFF2-40B4-BE49-F238E27FC236}">
                <a16:creationId xmlns:a16="http://schemas.microsoft.com/office/drawing/2014/main" id="{91941BE5-E451-BF4F-AB8F-A30F511D88EF}"/>
              </a:ext>
            </a:extLst>
          </p:cNvPr>
          <p:cNvSpPr/>
          <p:nvPr/>
        </p:nvSpPr>
        <p:spPr>
          <a:xfrm>
            <a:off x="352410" y="9524730"/>
            <a:ext cx="1672253" cy="261610"/>
          </a:xfrm>
          <a:prstGeom prst="rect">
            <a:avLst/>
          </a:prstGeom>
        </p:spPr>
        <p:txBody>
          <a:bodyPr wrap="none">
            <a:spAutoFit/>
          </a:bodyPr>
          <a:lstStyle/>
          <a:p>
            <a:r>
              <a:rPr lang="en-US" sz="1100" b="1" dirty="0">
                <a:solidFill>
                  <a:schemeClr val="bg1"/>
                </a:solidFill>
                <a:latin typeface="Lato" panose="020F0502020204030203" pitchFamily="34" charset="0"/>
                <a:ea typeface="Lato" panose="020F0502020204030203" pitchFamily="34" charset="0"/>
                <a:cs typeface="Lato" panose="020F0502020204030203" pitchFamily="34" charset="0"/>
              </a:rPr>
              <a:t>info@hellohappiness.io </a:t>
            </a:r>
            <a:endParaRPr lang="en-US" sz="1100" b="1" dirty="0"/>
          </a:p>
        </p:txBody>
      </p:sp>
      <p:sp>
        <p:nvSpPr>
          <p:cNvPr id="10" name="Rectangle 9">
            <a:extLst>
              <a:ext uri="{FF2B5EF4-FFF2-40B4-BE49-F238E27FC236}">
                <a16:creationId xmlns:a16="http://schemas.microsoft.com/office/drawing/2014/main" id="{EE5F9CAE-329C-964B-9348-A722C4C7FC80}"/>
              </a:ext>
            </a:extLst>
          </p:cNvPr>
          <p:cNvSpPr/>
          <p:nvPr/>
        </p:nvSpPr>
        <p:spPr>
          <a:xfrm>
            <a:off x="2608879" y="9524730"/>
            <a:ext cx="1646605" cy="261610"/>
          </a:xfrm>
          <a:prstGeom prst="rect">
            <a:avLst/>
          </a:prstGeom>
        </p:spPr>
        <p:txBody>
          <a:bodyPr wrap="none">
            <a:spAutoFit/>
          </a:bodyPr>
          <a:lstStyle/>
          <a:p>
            <a:r>
              <a:rPr lang="en-US" sz="1100" b="1" dirty="0" err="1">
                <a:solidFill>
                  <a:schemeClr val="bg1"/>
                </a:solidFill>
                <a:latin typeface="Lato" panose="020F0502020204030203" pitchFamily="34" charset="0"/>
                <a:ea typeface="Lato" panose="020F0502020204030203" pitchFamily="34" charset="0"/>
                <a:cs typeface="Lato" panose="020F0502020204030203" pitchFamily="34" charset="0"/>
              </a:rPr>
              <a:t>www.hellohappiness.io</a:t>
            </a:r>
            <a:endParaRPr lang="en-US" sz="1100" b="1" dirty="0"/>
          </a:p>
        </p:txBody>
      </p:sp>
      <p:pic>
        <p:nvPicPr>
          <p:cNvPr id="22" name="Picture 21">
            <a:extLst>
              <a:ext uri="{FF2B5EF4-FFF2-40B4-BE49-F238E27FC236}">
                <a16:creationId xmlns:a16="http://schemas.microsoft.com/office/drawing/2014/main" id="{2EA6D89A-6A8D-4647-B13D-F72902863AD7}"/>
              </a:ext>
            </a:extLst>
          </p:cNvPr>
          <p:cNvPicPr>
            <a:picLocks noChangeAspect="1"/>
          </p:cNvPicPr>
          <p:nvPr/>
        </p:nvPicPr>
        <p:blipFill>
          <a:blip r:embed="rId3"/>
          <a:stretch>
            <a:fillRect/>
          </a:stretch>
        </p:blipFill>
        <p:spPr>
          <a:xfrm>
            <a:off x="158678" y="9524730"/>
            <a:ext cx="254795" cy="254795"/>
          </a:xfrm>
          <a:prstGeom prst="rect">
            <a:avLst/>
          </a:prstGeom>
        </p:spPr>
      </p:pic>
      <p:pic>
        <p:nvPicPr>
          <p:cNvPr id="47" name="Picture 46">
            <a:extLst>
              <a:ext uri="{FF2B5EF4-FFF2-40B4-BE49-F238E27FC236}">
                <a16:creationId xmlns:a16="http://schemas.microsoft.com/office/drawing/2014/main" id="{F86B7064-0EC3-1B4D-99BB-06873A0D1C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5060" y="8727841"/>
            <a:ext cx="1094060" cy="614837"/>
          </a:xfrm>
          <a:prstGeom prst="rect">
            <a:avLst/>
          </a:prstGeom>
        </p:spPr>
      </p:pic>
    </p:spTree>
    <p:extLst>
      <p:ext uri="{BB962C8B-B14F-4D97-AF65-F5344CB8AC3E}">
        <p14:creationId xmlns:p14="http://schemas.microsoft.com/office/powerpoint/2010/main" val="361695978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960</TotalTime>
  <Words>666</Words>
  <Application>Microsoft Macintosh PowerPoint</Application>
  <PresentationFormat>A4 Paper (210x297 mm)</PresentationFormat>
  <Paragraphs>68</Paragraphs>
  <Slides>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vt:i4>
      </vt:variant>
    </vt:vector>
  </HeadingPairs>
  <TitlesOfParts>
    <vt:vector size="9" baseType="lpstr">
      <vt:lpstr>Anke Calligraphic FG</vt:lpstr>
      <vt:lpstr>Arial</vt:lpstr>
      <vt:lpstr>Arial Narrow</vt:lpstr>
      <vt:lpstr>Calibri</vt:lpstr>
      <vt:lpstr>Calibri Light</vt:lpstr>
      <vt:lpstr>Lato</vt:lpstr>
      <vt:lpstr>Office Theme</vt:lpstr>
      <vt:lpstr>MINDFUL ENTREPRENEURSHIP PROGRAM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Mindful Entrepreneurship</dc:title>
  <dc:creator>Microsoft Office User</dc:creator>
  <cp:lastModifiedBy>Microsoft Office User</cp:lastModifiedBy>
  <cp:revision>183</cp:revision>
  <cp:lastPrinted>2019-07-30T14:28:45Z</cp:lastPrinted>
  <dcterms:created xsi:type="dcterms:W3CDTF">2019-05-20T11:27:20Z</dcterms:created>
  <dcterms:modified xsi:type="dcterms:W3CDTF">2019-07-30T14:28:47Z</dcterms:modified>
</cp:coreProperties>
</file>