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65" r:id="rId5"/>
    <p:sldId id="274" r:id="rId6"/>
    <p:sldId id="289" r:id="rId7"/>
    <p:sldId id="300" r:id="rId8"/>
    <p:sldId id="256" r:id="rId9"/>
    <p:sldId id="290" r:id="rId10"/>
    <p:sldId id="303" r:id="rId11"/>
    <p:sldId id="302" r:id="rId12"/>
    <p:sldId id="301" r:id="rId13"/>
    <p:sldId id="306" r:id="rId14"/>
    <p:sldId id="307" r:id="rId15"/>
    <p:sldId id="304" r:id="rId16"/>
    <p:sldId id="305" r:id="rId17"/>
    <p:sldId id="309" r:id="rId18"/>
    <p:sldId id="310" r:id="rId19"/>
    <p:sldId id="311" r:id="rId20"/>
    <p:sldId id="316" r:id="rId21"/>
    <p:sldId id="314" r:id="rId22"/>
    <p:sldId id="312" r:id="rId23"/>
    <p:sldId id="315" r:id="rId24"/>
    <p:sldId id="313" r:id="rId25"/>
    <p:sldId id="317" r:id="rId26"/>
    <p:sldId id="318" r:id="rId27"/>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pos="5112" userDrawn="1">
          <p15:clr>
            <a:srgbClr val="A4A3A4"/>
          </p15:clr>
        </p15:guide>
        <p15:guide id="3" pos="612"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79619" autoAdjust="0"/>
  </p:normalViewPr>
  <p:slideViewPr>
    <p:cSldViewPr>
      <p:cViewPr varScale="1">
        <p:scale>
          <a:sx n="63" d="100"/>
          <a:sy n="63" d="100"/>
        </p:scale>
        <p:origin x="1212" y="52"/>
      </p:cViewPr>
      <p:guideLst>
        <p:guide pos="2880"/>
        <p:guide pos="5112"/>
        <p:guide pos="612"/>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6/3/2019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6/3/2019</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a:t>
            </a:fld>
            <a:endParaRPr lang="en-US"/>
          </a:p>
        </p:txBody>
      </p:sp>
    </p:spTree>
    <p:extLst>
      <p:ext uri="{BB962C8B-B14F-4D97-AF65-F5344CB8AC3E}">
        <p14:creationId xmlns:p14="http://schemas.microsoft.com/office/powerpoint/2010/main" val="20773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11</a:t>
            </a:fld>
            <a:endParaRPr lang="en-US"/>
          </a:p>
        </p:txBody>
      </p:sp>
    </p:spTree>
    <p:extLst>
      <p:ext uri="{BB962C8B-B14F-4D97-AF65-F5344CB8AC3E}">
        <p14:creationId xmlns:p14="http://schemas.microsoft.com/office/powerpoint/2010/main" val="223434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12</a:t>
            </a:fld>
            <a:endParaRPr lang="en-US"/>
          </a:p>
        </p:txBody>
      </p:sp>
    </p:spTree>
    <p:extLst>
      <p:ext uri="{BB962C8B-B14F-4D97-AF65-F5344CB8AC3E}">
        <p14:creationId xmlns:p14="http://schemas.microsoft.com/office/powerpoint/2010/main" val="555486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13</a:t>
            </a:fld>
            <a:endParaRPr lang="en-US"/>
          </a:p>
        </p:txBody>
      </p:sp>
    </p:spTree>
    <p:extLst>
      <p:ext uri="{BB962C8B-B14F-4D97-AF65-F5344CB8AC3E}">
        <p14:creationId xmlns:p14="http://schemas.microsoft.com/office/powerpoint/2010/main" val="2967720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14</a:t>
            </a:fld>
            <a:endParaRPr lang="en-US"/>
          </a:p>
        </p:txBody>
      </p:sp>
    </p:spTree>
    <p:extLst>
      <p:ext uri="{BB962C8B-B14F-4D97-AF65-F5344CB8AC3E}">
        <p14:creationId xmlns:p14="http://schemas.microsoft.com/office/powerpoint/2010/main" val="170864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15</a:t>
            </a:fld>
            <a:endParaRPr lang="en-US"/>
          </a:p>
        </p:txBody>
      </p:sp>
    </p:spTree>
    <p:extLst>
      <p:ext uri="{BB962C8B-B14F-4D97-AF65-F5344CB8AC3E}">
        <p14:creationId xmlns:p14="http://schemas.microsoft.com/office/powerpoint/2010/main" val="3414920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16</a:t>
            </a:fld>
            <a:endParaRPr lang="en-US"/>
          </a:p>
        </p:txBody>
      </p:sp>
    </p:spTree>
    <p:extLst>
      <p:ext uri="{BB962C8B-B14F-4D97-AF65-F5344CB8AC3E}">
        <p14:creationId xmlns:p14="http://schemas.microsoft.com/office/powerpoint/2010/main" val="163815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17</a:t>
            </a:fld>
            <a:endParaRPr lang="en-US"/>
          </a:p>
        </p:txBody>
      </p:sp>
    </p:spTree>
    <p:extLst>
      <p:ext uri="{BB962C8B-B14F-4D97-AF65-F5344CB8AC3E}">
        <p14:creationId xmlns:p14="http://schemas.microsoft.com/office/powerpoint/2010/main" val="3098579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18</a:t>
            </a:fld>
            <a:endParaRPr lang="en-US"/>
          </a:p>
        </p:txBody>
      </p:sp>
    </p:spTree>
    <p:extLst>
      <p:ext uri="{BB962C8B-B14F-4D97-AF65-F5344CB8AC3E}">
        <p14:creationId xmlns:p14="http://schemas.microsoft.com/office/powerpoint/2010/main" val="3791748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19</a:t>
            </a:fld>
            <a:endParaRPr lang="en-US"/>
          </a:p>
        </p:txBody>
      </p:sp>
    </p:spTree>
    <p:extLst>
      <p:ext uri="{BB962C8B-B14F-4D97-AF65-F5344CB8AC3E}">
        <p14:creationId xmlns:p14="http://schemas.microsoft.com/office/powerpoint/2010/main" val="2959724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20</a:t>
            </a:fld>
            <a:endParaRPr lang="en-US"/>
          </a:p>
        </p:txBody>
      </p:sp>
    </p:spTree>
    <p:extLst>
      <p:ext uri="{BB962C8B-B14F-4D97-AF65-F5344CB8AC3E}">
        <p14:creationId xmlns:p14="http://schemas.microsoft.com/office/powerpoint/2010/main" val="364147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2909310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21</a:t>
            </a:fld>
            <a:endParaRPr lang="en-US"/>
          </a:p>
        </p:txBody>
      </p:sp>
    </p:spTree>
    <p:extLst>
      <p:ext uri="{BB962C8B-B14F-4D97-AF65-F5344CB8AC3E}">
        <p14:creationId xmlns:p14="http://schemas.microsoft.com/office/powerpoint/2010/main" val="43228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42658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24685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6</a:t>
            </a:fld>
            <a:endParaRPr lang="en-US"/>
          </a:p>
        </p:txBody>
      </p:sp>
    </p:spTree>
    <p:extLst>
      <p:ext uri="{BB962C8B-B14F-4D97-AF65-F5344CB8AC3E}">
        <p14:creationId xmlns:p14="http://schemas.microsoft.com/office/powerpoint/2010/main" val="36947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7</a:t>
            </a:fld>
            <a:endParaRPr lang="en-US"/>
          </a:p>
        </p:txBody>
      </p:sp>
    </p:spTree>
    <p:extLst>
      <p:ext uri="{BB962C8B-B14F-4D97-AF65-F5344CB8AC3E}">
        <p14:creationId xmlns:p14="http://schemas.microsoft.com/office/powerpoint/2010/main" val="452143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8</a:t>
            </a:fld>
            <a:endParaRPr lang="en-US"/>
          </a:p>
        </p:txBody>
      </p:sp>
    </p:spTree>
    <p:extLst>
      <p:ext uri="{BB962C8B-B14F-4D97-AF65-F5344CB8AC3E}">
        <p14:creationId xmlns:p14="http://schemas.microsoft.com/office/powerpoint/2010/main" val="2358774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9</a:t>
            </a:fld>
            <a:endParaRPr lang="en-US"/>
          </a:p>
        </p:txBody>
      </p:sp>
    </p:spTree>
    <p:extLst>
      <p:ext uri="{BB962C8B-B14F-4D97-AF65-F5344CB8AC3E}">
        <p14:creationId xmlns:p14="http://schemas.microsoft.com/office/powerpoint/2010/main" val="312601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10</a:t>
            </a:fld>
            <a:endParaRPr lang="en-US"/>
          </a:p>
        </p:txBody>
      </p:sp>
    </p:spTree>
    <p:extLst>
      <p:ext uri="{BB962C8B-B14F-4D97-AF65-F5344CB8AC3E}">
        <p14:creationId xmlns:p14="http://schemas.microsoft.com/office/powerpoint/2010/main" val="3256865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 y="0"/>
            <a:ext cx="9141524" cy="4799300"/>
          </a:xfrm>
          <a:prstGeom prst="rect">
            <a:avLst/>
          </a:prstGeom>
        </p:spPr>
      </p:pic>
      <p:sp>
        <p:nvSpPr>
          <p:cNvPr id="4" name="Rectangle 3"/>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96" y="4724400"/>
            <a:ext cx="914162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1142999" y="4800600"/>
            <a:ext cx="6858002" cy="1143000"/>
          </a:xfrm>
        </p:spPr>
        <p:txBody>
          <a:bodyPr anchor="b">
            <a:normAutofit/>
          </a:bodyPr>
          <a:lstStyle>
            <a:lvl1pPr algn="ctr">
              <a:defRPr sz="3600">
                <a:solidFill>
                  <a:schemeClr val="bg1"/>
                </a:solidFill>
              </a:defRPr>
            </a:lvl1pPr>
          </a:lstStyle>
          <a:p>
            <a:r>
              <a:t>Click to edit Master title style</a:t>
            </a:r>
          </a:p>
        </p:txBody>
      </p:sp>
      <p:sp>
        <p:nvSpPr>
          <p:cNvPr id="3" name="Subtitle 2"/>
          <p:cNvSpPr>
            <a:spLocks noGrp="1"/>
          </p:cNvSpPr>
          <p:nvPr>
            <p:ph type="subTitle" idx="1"/>
          </p:nvPr>
        </p:nvSpPr>
        <p:spPr>
          <a:xfrm>
            <a:off x="1141810" y="5943600"/>
            <a:ext cx="6858002" cy="762000"/>
          </a:xfrm>
        </p:spPr>
        <p:txBody>
          <a:bodyPr>
            <a:normAutofit/>
          </a:bodyPr>
          <a:lstStyle>
            <a:lvl1pPr marL="0" indent="0" algn="ctr">
              <a:spcBef>
                <a:spcPts val="0"/>
              </a:spcBef>
              <a:buNone/>
              <a:defRPr sz="1500" cap="none" baseline="0">
                <a:solidFill>
                  <a:schemeClr val="bg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t>Click to edit Master subtitle style</a:t>
            </a: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2590800" cy="1905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942411" y="2362200"/>
            <a:ext cx="2400300" cy="1993392"/>
          </a:xfrm>
        </p:spPr>
        <p:txBody>
          <a:bodyPr anchor="b">
            <a:normAutofit/>
          </a:bodyPr>
          <a:lstStyle>
            <a:lvl1pPr>
              <a:defRPr sz="2550" b="0">
                <a:solidFill>
                  <a:schemeClr val="bg1"/>
                </a:solidFill>
              </a:defRPr>
            </a:lvl1pPr>
          </a:lstStyle>
          <a:p>
            <a:r>
              <a:t>Click to edit Master title style</a:t>
            </a:r>
          </a:p>
        </p:txBody>
      </p:sp>
      <p:sp>
        <p:nvSpPr>
          <p:cNvPr id="3" name="Picture Placeholder 2"/>
          <p:cNvSpPr>
            <a:spLocks noGrp="1"/>
          </p:cNvSpPr>
          <p:nvPr>
            <p:ph type="pic" idx="1"/>
          </p:nvPr>
        </p:nvSpPr>
        <p:spPr>
          <a:xfrm>
            <a:off x="0" y="0"/>
            <a:ext cx="5486400" cy="6858000"/>
          </a:xfrm>
          <a:solidFill>
            <a:schemeClr val="bg2">
              <a:lumMod val="90000"/>
            </a:schemeClr>
          </a:solidFill>
        </p:spPr>
        <p:txBody>
          <a:bodyPr/>
          <a:lstStyle>
            <a:lvl1pPr marL="0" indent="0" algn="ctr">
              <a:buNone/>
              <a:defRPr sz="2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a:p>
        </p:txBody>
      </p:sp>
      <p:sp>
        <p:nvSpPr>
          <p:cNvPr id="4" name="Text Placeholder 3"/>
          <p:cNvSpPr>
            <a:spLocks noGrp="1"/>
          </p:cNvSpPr>
          <p:nvPr>
            <p:ph type="body" sz="half" idx="2"/>
          </p:nvPr>
        </p:nvSpPr>
        <p:spPr>
          <a:xfrm>
            <a:off x="5942411" y="4355592"/>
            <a:ext cx="2400300" cy="1644614"/>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6/3/2019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E583DDF-CA54-461A-A486-592D2374C532}" type="datetimeFigureOut">
              <a:rPr lang="en-US"/>
              <a:t>6/3/2019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t>Click to edit Master title style</a:t>
            </a:r>
          </a:p>
        </p:txBody>
      </p:sp>
      <p:sp>
        <p:nvSpPr>
          <p:cNvPr id="3" name="Vertical Text Placeholder 2"/>
          <p:cNvSpPr>
            <a:spLocks noGrp="1"/>
          </p:cNvSpPr>
          <p:nvPr>
            <p:ph type="body" orient="vert" idx="1"/>
          </p:nvPr>
        </p:nvSpPr>
        <p:spPr>
          <a:xfrm>
            <a:off x="628650" y="274638"/>
            <a:ext cx="5800725" cy="5897562"/>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E583DDF-CA54-461A-A486-592D2374C532}" type="datetimeFigureOut">
              <a:rPr lang="en-US"/>
              <a:t>6/3/2019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6pPr>
              <a:defRPr/>
            </a:lvl6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E583DDF-CA54-461A-A486-592D2374C532}" type="datetimeFigureOut">
              <a:rPr lang="en-US"/>
              <a:t>6/3/2019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1143000" y="1143000"/>
            <a:ext cx="6858000" cy="2667000"/>
          </a:xfrm>
        </p:spPr>
        <p:txBody>
          <a:bodyPr anchor="b">
            <a:normAutofit/>
          </a:bodyPr>
          <a:lstStyle>
            <a:lvl1pPr algn="ctr">
              <a:defRPr sz="3900" b="0"/>
            </a:lvl1pPr>
          </a:lstStyle>
          <a:p>
            <a:r>
              <a:t>Click to edit Master title style</a:t>
            </a:r>
          </a:p>
        </p:txBody>
      </p:sp>
      <p:sp>
        <p:nvSpPr>
          <p:cNvPr id="3" name="Text Placeholder 2"/>
          <p:cNvSpPr>
            <a:spLocks noGrp="1"/>
          </p:cNvSpPr>
          <p:nvPr>
            <p:ph type="body" idx="1"/>
          </p:nvPr>
        </p:nvSpPr>
        <p:spPr>
          <a:xfrm>
            <a:off x="1143000" y="3810000"/>
            <a:ext cx="6858000" cy="1143000"/>
          </a:xfrm>
        </p:spPr>
        <p:txBody>
          <a:bodyPr anchor="t">
            <a:normAutofit/>
          </a:bodyPr>
          <a:lstStyle>
            <a:lvl1pPr marL="0" indent="0" algn="ctr">
              <a:spcBef>
                <a:spcPts val="0"/>
              </a:spcBef>
              <a:buNone/>
              <a:defRPr sz="1800" cap="none"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6/3/2019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858000" cy="2667000"/>
          </a:xfrm>
        </p:spPr>
        <p:txBody>
          <a:bodyPr anchor="b">
            <a:normAutofit/>
          </a:bodyPr>
          <a:lstStyle>
            <a:lvl1pPr algn="ctr">
              <a:defRPr sz="3900" b="0">
                <a:solidFill>
                  <a:schemeClr val="tx1"/>
                </a:solidFill>
              </a:defRPr>
            </a:lvl1pPr>
          </a:lstStyle>
          <a:p>
            <a:r>
              <a:t>Click to edit Master title style</a:t>
            </a:r>
          </a:p>
        </p:txBody>
      </p:sp>
      <p:sp>
        <p:nvSpPr>
          <p:cNvPr id="3" name="Text Placeholder 2"/>
          <p:cNvSpPr>
            <a:spLocks noGrp="1"/>
          </p:cNvSpPr>
          <p:nvPr>
            <p:ph type="body" idx="1"/>
          </p:nvPr>
        </p:nvSpPr>
        <p:spPr>
          <a:xfrm>
            <a:off x="1141810" y="3810000"/>
            <a:ext cx="6858000" cy="1143000"/>
          </a:xfrm>
        </p:spPr>
        <p:txBody>
          <a:bodyPr anchor="t">
            <a:normAutofit/>
          </a:bodyPr>
          <a:lstStyle>
            <a:lvl1pPr marL="0" indent="0" algn="ctr">
              <a:spcBef>
                <a:spcPts val="0"/>
              </a:spcBef>
              <a:buNone/>
              <a:defRPr sz="1800" cap="none"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6/3/2019</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0584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470916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9DD7D43D-6574-4C7B-808D-C6C12215A4D4}" type="datetimeFigureOut">
              <a:rPr lang="en-US"/>
              <a:t>6/3/2019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66344"/>
            <a:ext cx="7132320" cy="1234440"/>
          </a:xfrm>
        </p:spPr>
        <p:txBody>
          <a:bodyPr/>
          <a:lstStyle/>
          <a:p>
            <a:r>
              <a:t>Click to edit Master title style</a:t>
            </a: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t>Click to 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t>Click to 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E583DDF-CA54-461A-A486-592D2374C532}" type="datetimeFigureOut">
              <a:rPr lang="en-US"/>
              <a:t>6/3/2019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9E583DDF-CA54-461A-A486-592D2374C532}" type="datetimeFigureOut">
              <a:rPr lang="en-US"/>
              <a:t>6/3/2019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6/3/2019</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309" y="2362201"/>
            <a:ext cx="2400300" cy="1990725"/>
          </a:xfrm>
        </p:spPr>
        <p:txBody>
          <a:bodyPr anchor="b">
            <a:normAutofit/>
          </a:bodyPr>
          <a:lstStyle>
            <a:lvl1pPr>
              <a:defRPr sz="2550" b="0"/>
            </a:lvl1pPr>
          </a:lstStyle>
          <a:p>
            <a:r>
              <a:t>Click to edit Master title style</a:t>
            </a:r>
          </a:p>
        </p:txBody>
      </p:sp>
      <p:sp>
        <p:nvSpPr>
          <p:cNvPr id="3" name="Content Placeholder 2"/>
          <p:cNvSpPr>
            <a:spLocks noGrp="1"/>
          </p:cNvSpPr>
          <p:nvPr>
            <p:ph idx="1"/>
          </p:nvPr>
        </p:nvSpPr>
        <p:spPr>
          <a:xfrm>
            <a:off x="3370659" y="685800"/>
            <a:ext cx="5429251"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6/3/2019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190"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190"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a:t>
            </a:r>
          </a:p>
          <a:p>
            <a:pPr lvl="6"/>
            <a:r>
              <a:t>Seventh</a:t>
            </a:r>
          </a:p>
          <a:p>
            <a:pPr lvl="7"/>
            <a:r>
              <a:t>Eighth</a:t>
            </a:r>
          </a:p>
          <a:p>
            <a:pPr lvl="8"/>
            <a:r>
              <a:t>Ninth</a:t>
            </a: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600">
                <a:solidFill>
                  <a:schemeClr val="bg2"/>
                </a:solidFill>
              </a:defRPr>
            </a:lvl1pPr>
          </a:lstStyle>
          <a:p>
            <a:fld id="{9E583DDF-CA54-461A-A486-592D2374C532}" type="datetimeFigureOut">
              <a:rPr lang="en-US"/>
              <a:pPr/>
              <a:t>6/3/2019</a:t>
            </a:fld>
            <a:endParaRPr/>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600" cap="all" baseline="0">
                <a:solidFill>
                  <a:schemeClr val="bg2"/>
                </a:solidFill>
              </a:defRPr>
            </a:lvl1pPr>
          </a:lstStyle>
          <a:p>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6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tx2"/>
        </a:buClr>
        <a:buSzPct val="80000"/>
        <a:buFont typeface="Wingdings" pitchFamily="2" charset="2"/>
        <a:buChar char="§"/>
        <a:defRPr sz="1500" kern="1200">
          <a:solidFill>
            <a:schemeClr val="tx2"/>
          </a:solidFill>
          <a:latin typeface="+mn-lt"/>
          <a:ea typeface="+mn-ea"/>
          <a:cs typeface="+mn-cs"/>
        </a:defRPr>
      </a:lvl1pPr>
      <a:lvl2pPr marL="445770" indent="-171450" algn="l" defTabSz="685800" rtl="0" eaLnBrk="1" latinLnBrk="0" hangingPunct="1">
        <a:lnSpc>
          <a:spcPct val="90000"/>
        </a:lnSpc>
        <a:spcBef>
          <a:spcPts val="750"/>
        </a:spcBef>
        <a:buClr>
          <a:schemeClr val="tx2"/>
        </a:buClr>
        <a:buSzPct val="80000"/>
        <a:buFont typeface="Wingdings" pitchFamily="2" charset="2"/>
        <a:buChar char="§"/>
        <a:defRPr sz="1350" kern="1200">
          <a:solidFill>
            <a:schemeClr val="tx2"/>
          </a:solidFill>
          <a:latin typeface="+mn-lt"/>
          <a:ea typeface="+mn-ea"/>
          <a:cs typeface="+mn-cs"/>
        </a:defRPr>
      </a:lvl2pPr>
      <a:lvl3pPr marL="685800" indent="-171450" algn="l" defTabSz="685800" rtl="0" eaLnBrk="1" latinLnBrk="0" hangingPunct="1">
        <a:lnSpc>
          <a:spcPct val="90000"/>
        </a:lnSpc>
        <a:spcBef>
          <a:spcPts val="600"/>
        </a:spcBef>
        <a:buClr>
          <a:schemeClr val="tx2"/>
        </a:buClr>
        <a:buSzPct val="80000"/>
        <a:buFont typeface="Wingdings" pitchFamily="2" charset="2"/>
        <a:buChar char="§"/>
        <a:defRPr sz="1200" kern="1200">
          <a:solidFill>
            <a:schemeClr val="tx2"/>
          </a:solidFill>
          <a:latin typeface="+mn-lt"/>
          <a:ea typeface="+mn-ea"/>
          <a:cs typeface="+mn-cs"/>
        </a:defRPr>
      </a:lvl3pPr>
      <a:lvl4pPr marL="92583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4pPr>
      <a:lvl5pPr marL="116586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5pPr>
      <a:lvl6pPr marL="1405890" indent="-171450" algn="l" defTabSz="685800" rtl="0" eaLnBrk="1" latinLnBrk="0" hangingPunct="1">
        <a:lnSpc>
          <a:spcPct val="90000"/>
        </a:lnSpc>
        <a:spcBef>
          <a:spcPts val="600"/>
        </a:spcBef>
        <a:buSzPct val="80000"/>
        <a:buFont typeface="Wingdings" pitchFamily="2" charset="2"/>
        <a:buChar char="§"/>
        <a:defRPr sz="1050" kern="1200">
          <a:solidFill>
            <a:schemeClr val="tx2"/>
          </a:solidFill>
          <a:latin typeface="+mn-lt"/>
          <a:ea typeface="+mn-ea"/>
          <a:cs typeface="+mn-cs"/>
        </a:defRPr>
      </a:lvl6pPr>
      <a:lvl7pPr marL="164592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7pPr>
      <a:lvl8pPr marL="188595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8pPr>
      <a:lvl9pPr marL="212598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userDrawn="1">
          <p15:clr>
            <a:srgbClr val="F26B43"/>
          </p15:clr>
        </p15:guide>
        <p15:guide id="2" pos="30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intellectualconcepts.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ChrisBonds2019@gmail.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Duncan.Davida@gmail.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jeff.rapoport@gmai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msteele@ofitg.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mailto:howard.stirne@gmail.com"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image" Target="../media/image2.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orientalsaloon@yahoo.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luskwc@gmail.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youtube.com/PhysicianCareerAd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99" y="1295400"/>
            <a:ext cx="6858002" cy="685800"/>
          </a:xfrm>
        </p:spPr>
        <p:txBody>
          <a:bodyPr>
            <a:noAutofit/>
          </a:bodyPr>
          <a:lstStyle/>
          <a:p>
            <a:r>
              <a:rPr lang="en-US" sz="4000" b="1" dirty="0">
                <a:solidFill>
                  <a:schemeClr val="tx1"/>
                </a:solidFill>
                <a:effectLst>
                  <a:outerShdw blurRad="50800" dist="63500" dir="18900000" algn="bl" rotWithShape="0">
                    <a:prstClr val="black">
                      <a:alpha val="40000"/>
                    </a:prstClr>
                  </a:outerShdw>
                </a:effectLst>
              </a:rPr>
              <a:t>Georgia Sunrise Botanicals</a:t>
            </a:r>
          </a:p>
        </p:txBody>
      </p:sp>
      <p:sp>
        <p:nvSpPr>
          <p:cNvPr id="4" name="Subtitle 3"/>
          <p:cNvSpPr>
            <a:spLocks noGrp="1"/>
          </p:cNvSpPr>
          <p:nvPr>
            <p:ph type="subTitle" idx="1"/>
          </p:nvPr>
        </p:nvSpPr>
        <p:spPr>
          <a:xfrm>
            <a:off x="1157050" y="5105400"/>
            <a:ext cx="6858002" cy="762000"/>
          </a:xfrm>
        </p:spPr>
        <p:txBody>
          <a:bodyPr>
            <a:noAutofit/>
          </a:bodyPr>
          <a:lstStyle/>
          <a:p>
            <a:r>
              <a:rPr lang="en-US" sz="2000" b="1" dirty="0"/>
              <a:t>The Georgia Company </a:t>
            </a:r>
          </a:p>
          <a:p>
            <a:r>
              <a:rPr lang="en-US" sz="2000" b="1" i="1" dirty="0"/>
              <a:t>Wholly owned and operated by Georgians for Georgians</a:t>
            </a:r>
          </a:p>
          <a:p>
            <a:endParaRPr lang="en-US" sz="2000" b="1" dirty="0"/>
          </a:p>
          <a:p>
            <a:r>
              <a:rPr lang="en-US" sz="2000" b="1" dirty="0"/>
              <a:t>June 2019</a:t>
            </a:r>
          </a:p>
          <a:p>
            <a:endParaRPr lang="en-US" sz="2000" b="1"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4" name="Picture 13">
            <a:extLst>
              <a:ext uri="{FF2B5EF4-FFF2-40B4-BE49-F238E27FC236}">
                <a16:creationId xmlns:a16="http://schemas.microsoft.com/office/drawing/2014/main" id="{E2507357-CC69-4BBC-9B47-2FB33CCF9FD7}"/>
              </a:ext>
            </a:extLst>
          </p:cNvPr>
          <p:cNvPicPr>
            <a:picLocks noChangeAspect="1"/>
          </p:cNvPicPr>
          <p:nvPr/>
        </p:nvPicPr>
        <p:blipFill rotWithShape="1">
          <a:blip r:embed="rId3">
            <a:extLst>
              <a:ext uri="{28A0092B-C50C-407E-A947-70E740481C1C}">
                <a14:useLocalDpi xmlns:a14="http://schemas.microsoft.com/office/drawing/2010/main" val="0"/>
              </a:ext>
            </a:extLst>
          </a:blip>
          <a:srcRect l="7790" t="4580" r="9558" b="21008"/>
          <a:stretch/>
        </p:blipFill>
        <p:spPr>
          <a:xfrm>
            <a:off x="383926" y="1283677"/>
            <a:ext cx="1234427" cy="1409771"/>
          </a:xfrm>
          <a:prstGeom prst="rect">
            <a:avLst/>
          </a:prstGeom>
          <a:ln w="12700">
            <a:solidFill>
              <a:schemeClr val="bg1"/>
            </a:solidFill>
          </a:ln>
        </p:spPr>
      </p:pic>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9" name="TextBox 28">
            <a:extLst>
              <a:ext uri="{FF2B5EF4-FFF2-40B4-BE49-F238E27FC236}">
                <a16:creationId xmlns:a16="http://schemas.microsoft.com/office/drawing/2014/main" id="{DC83D09D-2E9A-4293-B59C-8E34CEFE1C11}"/>
              </a:ext>
            </a:extLst>
          </p:cNvPr>
          <p:cNvSpPr txBox="1"/>
          <p:nvPr/>
        </p:nvSpPr>
        <p:spPr>
          <a:xfrm>
            <a:off x="319452" y="2708103"/>
            <a:ext cx="1392116" cy="646331"/>
          </a:xfrm>
          <a:prstGeom prst="rect">
            <a:avLst/>
          </a:prstGeom>
          <a:noFill/>
        </p:spPr>
        <p:txBody>
          <a:bodyPr wrap="square" rtlCol="0">
            <a:spAutoFit/>
          </a:bodyPr>
          <a:lstStyle/>
          <a:p>
            <a:pPr algn="ctr"/>
            <a:r>
              <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Alanna M. Lavelle</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MS,CFC,AHFI,ACFE</a:t>
            </a:r>
          </a:p>
          <a:p>
            <a:pPr algn="ctr"/>
            <a:endParaRPr lang="en-US" sz="1200" b="1" dirty="0">
              <a:solidFill>
                <a:schemeClr val="bg1"/>
              </a:solidFill>
            </a:endParaRPr>
          </a:p>
        </p:txBody>
      </p:sp>
      <p:sp>
        <p:nvSpPr>
          <p:cNvPr id="30" name="TextBox 29">
            <a:extLst>
              <a:ext uri="{FF2B5EF4-FFF2-40B4-BE49-F238E27FC236}">
                <a16:creationId xmlns:a16="http://schemas.microsoft.com/office/drawing/2014/main" id="{F5ADD2D6-9E4C-458F-920E-693A0252FACB}"/>
              </a:ext>
            </a:extLst>
          </p:cNvPr>
          <p:cNvSpPr txBox="1"/>
          <p:nvPr/>
        </p:nvSpPr>
        <p:spPr>
          <a:xfrm>
            <a:off x="4668711" y="1314590"/>
            <a:ext cx="4358337" cy="2246769"/>
          </a:xfrm>
          <a:prstGeom prst="rect">
            <a:avLst/>
          </a:prstGeom>
          <a:noFill/>
        </p:spPr>
        <p:txBody>
          <a:bodyPr wrap="square" rtlCol="0">
            <a:spAutoFit/>
          </a:bodyPr>
          <a:lstStyle/>
          <a:p>
            <a:r>
              <a:rPr lang="en-US" sz="1400" dirty="0"/>
              <a:t>Alanna M. Lavelle, a Georgia resident for the past 20 years, is a Senior Principal for the “Center for Transforming Health” at the MITRE Corporation, a non-profit that operates federally funded research and development centers across the government.  Her primary work includes consulting with the Centers for Medicare and Medicaid (CMS) to ensure patient safety, program integrity, combat fraud, waste and abuse, and assisting states with the opioid epidemic. She currently serves as an Adjunct Professor teaching Healthcare</a:t>
            </a:r>
          </a:p>
        </p:txBody>
      </p:sp>
      <p:sp>
        <p:nvSpPr>
          <p:cNvPr id="17" name="TextBox 16">
            <a:extLst>
              <a:ext uri="{FF2B5EF4-FFF2-40B4-BE49-F238E27FC236}">
                <a16:creationId xmlns:a16="http://schemas.microsoft.com/office/drawing/2014/main" id="{D9A8B91A-3690-4963-BE27-5FB494E75E50}"/>
              </a:ext>
            </a:extLst>
          </p:cNvPr>
          <p:cNvSpPr txBox="1"/>
          <p:nvPr/>
        </p:nvSpPr>
        <p:spPr>
          <a:xfrm>
            <a:off x="228599" y="3449733"/>
            <a:ext cx="8686801" cy="2893100"/>
          </a:xfrm>
          <a:prstGeom prst="rect">
            <a:avLst/>
          </a:prstGeom>
          <a:noFill/>
        </p:spPr>
        <p:txBody>
          <a:bodyPr wrap="square" rtlCol="0">
            <a:spAutoFit/>
          </a:bodyPr>
          <a:lstStyle/>
          <a:p>
            <a:r>
              <a:rPr lang="en-US" sz="1400" dirty="0"/>
              <a:t>Fraud Investigation, Analytics and Human Trafficking for the University of New Haven, CT.</a:t>
            </a:r>
          </a:p>
          <a:p>
            <a:endParaRPr lang="en-US" sz="1400" dirty="0"/>
          </a:p>
          <a:p>
            <a:r>
              <a:rPr lang="en-US" sz="1400" dirty="0"/>
              <a:t>Previously she served as a FBI Agent/Supervisor for over 25 years where she managed criminal investigations of complex healthcare fraud to include kickbacks cases, false claims, identity theft and money laundering.  Following her FBI career, Ms. Lavelle joined the Georgia offices of Anthem Blue Cross Blue Shield as the Director of Investigations.  She was requested to testify at two U.S Congress subcommittees to share best practices in program integrity from the private health sector, and has testified numerous times as an expert witness. Ms. Lavelle has served on the boards of various organizations, was instrumental in the creation of the national Healthcare Fraud Prevention Partnership, and has presented extensively at healthcare conferences across the globe.</a:t>
            </a:r>
          </a:p>
          <a:p>
            <a:r>
              <a:rPr lang="en-US" sz="1400" dirty="0"/>
              <a:t> </a:t>
            </a:r>
          </a:p>
          <a:p>
            <a:r>
              <a:rPr lang="en-US" sz="1400" dirty="0"/>
              <a:t>Ms. Lavelle holds an MS in Conflict Management and a BA in International Relations from the University of Minnesota.  She maintains credentials as a Certified Clinical Coder, Court Mediator and Accredited Healthcare Fraud Investigator. </a:t>
            </a:r>
            <a:endParaRPr lang="en-US" sz="1400" i="1" dirty="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4408D97-00FC-4C82-8121-4F25B21FC3FB}"/>
              </a:ext>
            </a:extLst>
          </p:cNvPr>
          <p:cNvSpPr txBox="1"/>
          <p:nvPr/>
        </p:nvSpPr>
        <p:spPr>
          <a:xfrm>
            <a:off x="1761105" y="1489269"/>
            <a:ext cx="2625430" cy="1754326"/>
          </a:xfrm>
          <a:prstGeom prst="rect">
            <a:avLst/>
          </a:prstGeom>
          <a:noFill/>
        </p:spPr>
        <p:txBody>
          <a:bodyPr wrap="square" rtlCol="0">
            <a:spAutoFit/>
          </a:bodyPr>
          <a:lstStyle/>
          <a:p>
            <a:pPr algn="ctr"/>
            <a:r>
              <a:rPr lang="en-US" sz="1200" dirty="0">
                <a:solidFill>
                  <a:schemeClr val="bg1"/>
                </a:solidFill>
              </a:rPr>
              <a:t>Senior Principal, Center for Transforming Health</a:t>
            </a:r>
            <a:endParaRPr lang="en-US" sz="1200" b="1" dirty="0">
              <a:solidFill>
                <a:schemeClr val="bg1"/>
              </a:solidFill>
            </a:endParaRPr>
          </a:p>
          <a:p>
            <a:pPr algn="ctr"/>
            <a:r>
              <a:rPr lang="fr-FR" sz="1200" dirty="0">
                <a:solidFill>
                  <a:schemeClr val="bg1"/>
                </a:solidFill>
              </a:rPr>
              <a:t>MITRE Corporation</a:t>
            </a:r>
            <a:endParaRPr lang="en-US" sz="1200" dirty="0">
              <a:solidFill>
                <a:schemeClr val="bg1"/>
              </a:solidFill>
            </a:endParaRPr>
          </a:p>
          <a:p>
            <a:pPr algn="ctr"/>
            <a:r>
              <a:rPr lang="en-US" sz="1200" dirty="0">
                <a:solidFill>
                  <a:schemeClr val="bg1"/>
                </a:solidFill>
              </a:rPr>
              <a:t>McLean, Virginia</a:t>
            </a:r>
          </a:p>
          <a:p>
            <a:pPr algn="ctr"/>
            <a:r>
              <a:rPr lang="en-US" sz="1200" dirty="0">
                <a:solidFill>
                  <a:schemeClr val="bg1"/>
                </a:solidFill>
              </a:rPr>
              <a:t> </a:t>
            </a:r>
          </a:p>
          <a:p>
            <a:pPr algn="ctr"/>
            <a:r>
              <a:rPr lang="it-IT" sz="1200" dirty="0">
                <a:solidFill>
                  <a:schemeClr val="bg1"/>
                </a:solidFill>
              </a:rPr>
              <a:t>12072 Cotton Alley</a:t>
            </a:r>
            <a:endParaRPr lang="en-US" sz="1200" dirty="0">
              <a:solidFill>
                <a:schemeClr val="bg1"/>
              </a:solidFill>
            </a:endParaRPr>
          </a:p>
          <a:p>
            <a:pPr algn="ctr"/>
            <a:r>
              <a:rPr lang="en-US" sz="1200" dirty="0">
                <a:solidFill>
                  <a:schemeClr val="bg1"/>
                </a:solidFill>
              </a:rPr>
              <a:t>Alpharetta, GA 30009</a:t>
            </a:r>
            <a:endParaRPr lang="en-US" sz="1200" b="1" dirty="0">
              <a:solidFill>
                <a:schemeClr val="bg1"/>
              </a:solidFill>
            </a:endParaRPr>
          </a:p>
          <a:p>
            <a:pPr algn="ctr"/>
            <a:r>
              <a:rPr lang="en-US" sz="1200" u="sng" dirty="0">
                <a:solidFill>
                  <a:schemeClr val="bg1"/>
                </a:solidFill>
              </a:rPr>
              <a:t>amlavelle@comcast.net</a:t>
            </a:r>
            <a:endParaRPr lang="en-US" sz="1200" dirty="0">
              <a:solidFill>
                <a:schemeClr val="bg1"/>
              </a:solidFill>
            </a:endParaRPr>
          </a:p>
          <a:p>
            <a:pPr algn="ctr"/>
            <a:r>
              <a:rPr lang="en-US" sz="1200" dirty="0">
                <a:solidFill>
                  <a:schemeClr val="bg1"/>
                </a:solidFill>
              </a:rPr>
              <a:t>Cell or Text :404-805-2158</a:t>
            </a:r>
          </a:p>
        </p:txBody>
      </p:sp>
      <p:sp>
        <p:nvSpPr>
          <p:cNvPr id="18" name="TextBox 17">
            <a:extLst>
              <a:ext uri="{FF2B5EF4-FFF2-40B4-BE49-F238E27FC236}">
                <a16:creationId xmlns:a16="http://schemas.microsoft.com/office/drawing/2014/main" id="{5994C0EE-C101-43F9-BB61-FAAA88C16281}"/>
              </a:ext>
            </a:extLst>
          </p:cNvPr>
          <p:cNvSpPr txBox="1"/>
          <p:nvPr/>
        </p:nvSpPr>
        <p:spPr>
          <a:xfrm>
            <a:off x="228599" y="6320036"/>
            <a:ext cx="2971800" cy="312650"/>
          </a:xfrm>
          <a:prstGeom prst="rect">
            <a:avLst/>
          </a:prstGeom>
          <a:noFill/>
        </p:spPr>
        <p:txBody>
          <a:bodyPr wrap="square" rtlCol="0">
            <a:spAutoFit/>
          </a:bodyPr>
          <a:lstStyle/>
          <a:p>
            <a:pPr>
              <a:lnSpc>
                <a:spcPct val="107000"/>
              </a:lnSpc>
              <a:spcAft>
                <a:spcPts val="600"/>
              </a:spcAft>
            </a:pPr>
            <a:r>
              <a:rPr lang="en-US" sz="1400" i="1" dirty="0">
                <a:ea typeface="Calibri" panose="020F0502020204030204" pitchFamily="34" charset="0"/>
                <a:cs typeface="Times New Roman" panose="02020603050405020304" pitchFamily="18" charset="0"/>
              </a:rPr>
              <a:t>Alanna Lavelle has nothing to disclose.</a:t>
            </a:r>
          </a:p>
        </p:txBody>
      </p:sp>
      <p:sp>
        <p:nvSpPr>
          <p:cNvPr id="26" name="Freeform: Shape 25">
            <a:extLst>
              <a:ext uri="{FF2B5EF4-FFF2-40B4-BE49-F238E27FC236}">
                <a16:creationId xmlns:a16="http://schemas.microsoft.com/office/drawing/2014/main" id="{C2D97FF3-48C8-45DA-A361-942F8329189F}"/>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7" name="Freeform: Shape 26">
            <a:extLst>
              <a:ext uri="{FF2B5EF4-FFF2-40B4-BE49-F238E27FC236}">
                <a16:creationId xmlns:a16="http://schemas.microsoft.com/office/drawing/2014/main" id="{F52FBC58-B471-459E-895A-3E5B00A4508C}"/>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t>Georgia Sunrise Botanicals</a:t>
            </a:r>
            <a:r>
              <a:rPr lang="en-US" sz="3200" dirty="0">
                <a:solidFill>
                  <a:schemeClr val="lt1"/>
                </a:solidFill>
              </a:rPr>
              <a:t> Board</a:t>
            </a:r>
          </a:p>
        </p:txBody>
      </p:sp>
    </p:spTree>
    <p:extLst>
      <p:ext uri="{BB962C8B-B14F-4D97-AF65-F5344CB8AC3E}">
        <p14:creationId xmlns:p14="http://schemas.microsoft.com/office/powerpoint/2010/main" val="317196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9" name="Picture 18">
            <a:extLst>
              <a:ext uri="{FF2B5EF4-FFF2-40B4-BE49-F238E27FC236}">
                <a16:creationId xmlns:a16="http://schemas.microsoft.com/office/drawing/2014/main" id="{FB595AD8-2E19-4C19-BDA3-3DA79D6AAF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33" t="7152" r="9368" b="1887"/>
          <a:stretch/>
        </p:blipFill>
        <p:spPr>
          <a:xfrm>
            <a:off x="398296" y="1277815"/>
            <a:ext cx="1234427" cy="1409771"/>
          </a:xfrm>
          <a:prstGeom prst="rect">
            <a:avLst/>
          </a:prstGeom>
          <a:ln w="12700">
            <a:solidFill>
              <a:schemeClr val="bg1"/>
            </a:solidFill>
          </a:ln>
        </p:spPr>
      </p:pic>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9" name="TextBox 28">
            <a:extLst>
              <a:ext uri="{FF2B5EF4-FFF2-40B4-BE49-F238E27FC236}">
                <a16:creationId xmlns:a16="http://schemas.microsoft.com/office/drawing/2014/main" id="{DC83D09D-2E9A-4293-B59C-8E34CEFE1C11}"/>
              </a:ext>
            </a:extLst>
          </p:cNvPr>
          <p:cNvSpPr txBox="1"/>
          <p:nvPr/>
        </p:nvSpPr>
        <p:spPr>
          <a:xfrm>
            <a:off x="228599" y="2708103"/>
            <a:ext cx="1661748" cy="461665"/>
          </a:xfrm>
          <a:prstGeom prst="rect">
            <a:avLst/>
          </a:prstGeom>
          <a:noFill/>
        </p:spPr>
        <p:txBody>
          <a:bodyPr wrap="square" rtlCol="0">
            <a:spAutoFit/>
          </a:bodyPr>
          <a:lstStyle/>
          <a:p>
            <a:pPr algn="ctr"/>
            <a:r>
              <a:rPr lang="en-US" sz="1200" b="1" dirty="0">
                <a:solidFill>
                  <a:schemeClr val="bg1"/>
                </a:solidFill>
              </a:rPr>
              <a:t>Elisabeth Drevet</a:t>
            </a:r>
            <a:r>
              <a:rPr lang="en-US" sz="1200" dirty="0">
                <a:solidFill>
                  <a:schemeClr val="bg1"/>
                </a:solidFill>
              </a:rPr>
              <a:t> </a:t>
            </a:r>
          </a:p>
          <a:p>
            <a:pPr algn="ctr"/>
            <a:r>
              <a:rPr lang="en-US" sz="1200" dirty="0">
                <a:solidFill>
                  <a:schemeClr val="bg1"/>
                </a:solidFill>
              </a:rPr>
              <a:t> </a:t>
            </a:r>
            <a:r>
              <a:rPr lang="en-US" sz="1200" b="1" dirty="0">
                <a:solidFill>
                  <a:schemeClr val="bg1"/>
                </a:solidFill>
              </a:rPr>
              <a:t>PharmD</a:t>
            </a:r>
          </a:p>
        </p:txBody>
      </p:sp>
      <p:sp>
        <p:nvSpPr>
          <p:cNvPr id="30" name="TextBox 29">
            <a:extLst>
              <a:ext uri="{FF2B5EF4-FFF2-40B4-BE49-F238E27FC236}">
                <a16:creationId xmlns:a16="http://schemas.microsoft.com/office/drawing/2014/main" id="{F5ADD2D6-9E4C-458F-920E-693A0252FACB}"/>
              </a:ext>
            </a:extLst>
          </p:cNvPr>
          <p:cNvSpPr txBox="1"/>
          <p:nvPr/>
        </p:nvSpPr>
        <p:spPr>
          <a:xfrm>
            <a:off x="4668711" y="1314590"/>
            <a:ext cx="4358337" cy="2246769"/>
          </a:xfrm>
          <a:prstGeom prst="rect">
            <a:avLst/>
          </a:prstGeom>
          <a:noFill/>
        </p:spPr>
        <p:txBody>
          <a:bodyPr wrap="square" rtlCol="0">
            <a:spAutoFit/>
          </a:bodyPr>
          <a:lstStyle/>
          <a:p>
            <a:r>
              <a:rPr lang="en-US" sz="1400" dirty="0"/>
              <a:t>Elisabeth Drevet, a Georgia resident of 7 years, is a licensed pharmacist in the states of Massachusetts and Georgia.   She received her bachelor of science degree from Bates College in 2001 and her doctor of pharmacy from The Massachusetts College of Pharmacy and Health Sciences in 2007. </a:t>
            </a:r>
          </a:p>
          <a:p>
            <a:endParaRPr lang="en-US" sz="1400" dirty="0"/>
          </a:p>
          <a:p>
            <a:r>
              <a:rPr lang="en-US" sz="1400" dirty="0"/>
              <a:t>Elisabeth spent her entire pharmacy career with leading national retail chains including Walgreens and </a:t>
            </a:r>
            <a:r>
              <a:rPr lang="en-US" sz="1400" dirty="0" err="1"/>
              <a:t>Wal-mart</a:t>
            </a:r>
            <a:r>
              <a:rPr lang="en-US" sz="1400" dirty="0"/>
              <a:t>. Elisabeth has over seven years of experience in</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D9A8B91A-3690-4963-BE27-5FB494E75E50}"/>
              </a:ext>
            </a:extLst>
          </p:cNvPr>
          <p:cNvSpPr txBox="1"/>
          <p:nvPr/>
        </p:nvSpPr>
        <p:spPr>
          <a:xfrm>
            <a:off x="228599" y="3458525"/>
            <a:ext cx="8686801" cy="2462213"/>
          </a:xfrm>
          <a:prstGeom prst="rect">
            <a:avLst/>
          </a:prstGeom>
          <a:noFill/>
        </p:spPr>
        <p:txBody>
          <a:bodyPr wrap="square" rtlCol="0">
            <a:spAutoFit/>
          </a:bodyPr>
          <a:lstStyle/>
          <a:p>
            <a:r>
              <a:rPr lang="en-US" sz="1400" dirty="0"/>
              <a:t>pharmacy roles including, staff pharmacist, manager and pharmacist-in-charge. She was involved in the implementation of clinical services within the retail environment for her market, ultimately making disease state management, medication therapy management and immunization services more readily available to the public. </a:t>
            </a:r>
          </a:p>
          <a:p>
            <a:endParaRPr lang="en-US" sz="1400" dirty="0"/>
          </a:p>
          <a:p>
            <a:r>
              <a:rPr lang="en-US" sz="1400" dirty="0"/>
              <a:t>Prior to her career in pharmacy, Elisabeth served in the U.S. Food and Drug Administration as a Consumer Safety Officer. </a:t>
            </a:r>
          </a:p>
          <a:p>
            <a:endParaRPr lang="en-US" sz="1400" dirty="0"/>
          </a:p>
          <a:p>
            <a:r>
              <a:rPr lang="en-US" sz="1400" dirty="0"/>
              <a:t>In addition to her professional career, Elisabeth currently serves her local community as a member of the Milton Equestrian Committee. </a:t>
            </a:r>
          </a:p>
          <a:p>
            <a:endParaRPr lang="en-US" sz="1400" dirty="0"/>
          </a:p>
          <a:p>
            <a:r>
              <a:rPr lang="en-US" sz="1400" i="1" dirty="0"/>
              <a:t>Elisabeth Drevet has nothing to disclose.</a:t>
            </a:r>
            <a:endParaRPr lang="en-US" sz="1400" i="1" dirty="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4408D97-00FC-4C82-8121-4F25B21FC3FB}"/>
              </a:ext>
            </a:extLst>
          </p:cNvPr>
          <p:cNvSpPr txBox="1"/>
          <p:nvPr/>
        </p:nvSpPr>
        <p:spPr>
          <a:xfrm>
            <a:off x="1693981" y="1422965"/>
            <a:ext cx="2625430" cy="1569660"/>
          </a:xfrm>
          <a:prstGeom prst="rect">
            <a:avLst/>
          </a:prstGeom>
          <a:noFill/>
        </p:spPr>
        <p:txBody>
          <a:bodyPr wrap="square" rtlCol="0">
            <a:spAutoFit/>
          </a:bodyPr>
          <a:lstStyle/>
          <a:p>
            <a:pPr algn="ctr"/>
            <a:r>
              <a:rPr lang="en-US" sz="1200" dirty="0">
                <a:solidFill>
                  <a:schemeClr val="bg1"/>
                </a:solidFill>
              </a:rPr>
              <a:t>Registered Pharmacist</a:t>
            </a:r>
            <a:endParaRPr lang="en-US" sz="1200" b="1" dirty="0">
              <a:solidFill>
                <a:schemeClr val="bg1"/>
              </a:solidFill>
            </a:endParaRPr>
          </a:p>
          <a:p>
            <a:pPr algn="ctr"/>
            <a:endParaRPr lang="en-US" sz="1200" dirty="0">
              <a:solidFill>
                <a:schemeClr val="bg1"/>
              </a:solidFill>
            </a:endParaRPr>
          </a:p>
          <a:p>
            <a:pPr algn="ctr"/>
            <a:endParaRPr lang="en-US" sz="1200" dirty="0">
              <a:solidFill>
                <a:schemeClr val="bg1"/>
              </a:solidFill>
            </a:endParaRPr>
          </a:p>
          <a:p>
            <a:pPr algn="ctr"/>
            <a:r>
              <a:rPr lang="en-US" sz="1200" dirty="0">
                <a:solidFill>
                  <a:schemeClr val="bg1"/>
                </a:solidFill>
              </a:rPr>
              <a:t>14035 Cowart Road</a:t>
            </a:r>
          </a:p>
          <a:p>
            <a:pPr algn="ctr"/>
            <a:r>
              <a:rPr lang="en-US" sz="1200" dirty="0">
                <a:solidFill>
                  <a:schemeClr val="bg1"/>
                </a:solidFill>
              </a:rPr>
              <a:t>Milton, Georgia 30004</a:t>
            </a:r>
          </a:p>
          <a:p>
            <a:pPr algn="ctr"/>
            <a:r>
              <a:rPr lang="en-US" sz="1200" dirty="0">
                <a:solidFill>
                  <a:schemeClr val="bg1"/>
                </a:solidFill>
              </a:rPr>
              <a:t>elisabethdrevet@gmail.com</a:t>
            </a:r>
          </a:p>
          <a:p>
            <a:pPr algn="ctr"/>
            <a:r>
              <a:rPr lang="en-US" sz="1200" dirty="0">
                <a:solidFill>
                  <a:schemeClr val="bg1"/>
                </a:solidFill>
              </a:rPr>
              <a:t>Cell or Text: 774-266-3624</a:t>
            </a:r>
          </a:p>
          <a:p>
            <a:pPr algn="ctr"/>
            <a:endParaRPr lang="en-US" sz="1200" dirty="0">
              <a:solidFill>
                <a:schemeClr val="bg1"/>
              </a:solidFill>
            </a:endParaRPr>
          </a:p>
        </p:txBody>
      </p:sp>
      <p:sp>
        <p:nvSpPr>
          <p:cNvPr id="13" name="Freeform: Shape 12">
            <a:extLst>
              <a:ext uri="{FF2B5EF4-FFF2-40B4-BE49-F238E27FC236}">
                <a16:creationId xmlns:a16="http://schemas.microsoft.com/office/drawing/2014/main" id="{55E91637-1C5E-4550-BB17-779F59028CA9}"/>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4" name="Freeform: Shape 13">
            <a:extLst>
              <a:ext uri="{FF2B5EF4-FFF2-40B4-BE49-F238E27FC236}">
                <a16:creationId xmlns:a16="http://schemas.microsoft.com/office/drawing/2014/main" id="{844E984D-CEC8-444D-9C46-DC58E64C2F40}"/>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t>Georgia Sunrise Botanicals</a:t>
            </a:r>
            <a:r>
              <a:rPr lang="en-US" sz="3200" dirty="0">
                <a:solidFill>
                  <a:schemeClr val="lt1"/>
                </a:solidFill>
              </a:rPr>
              <a:t> Board</a:t>
            </a:r>
          </a:p>
        </p:txBody>
      </p:sp>
    </p:spTree>
    <p:extLst>
      <p:ext uri="{BB962C8B-B14F-4D97-AF65-F5344CB8AC3E}">
        <p14:creationId xmlns:p14="http://schemas.microsoft.com/office/powerpoint/2010/main" val="13613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9" name="Picture 18">
            <a:extLst>
              <a:ext uri="{FF2B5EF4-FFF2-40B4-BE49-F238E27FC236}">
                <a16:creationId xmlns:a16="http://schemas.microsoft.com/office/drawing/2014/main" id="{FFC5C84C-E619-422E-9E1E-51F71198F2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670" t="3783" r="22324" b="18273"/>
          <a:stretch/>
        </p:blipFill>
        <p:spPr>
          <a:xfrm>
            <a:off x="383927" y="1328937"/>
            <a:ext cx="1234427" cy="1405471"/>
          </a:xfrm>
          <a:prstGeom prst="rect">
            <a:avLst/>
          </a:prstGeom>
          <a:ln w="12700">
            <a:solidFill>
              <a:schemeClr val="bg1"/>
            </a:solidFill>
          </a:ln>
        </p:spPr>
      </p:pic>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9" name="TextBox 28">
            <a:extLst>
              <a:ext uri="{FF2B5EF4-FFF2-40B4-BE49-F238E27FC236}">
                <a16:creationId xmlns:a16="http://schemas.microsoft.com/office/drawing/2014/main" id="{DC83D09D-2E9A-4293-B59C-8E34CEFE1C11}"/>
              </a:ext>
            </a:extLst>
          </p:cNvPr>
          <p:cNvSpPr txBox="1"/>
          <p:nvPr/>
        </p:nvSpPr>
        <p:spPr>
          <a:xfrm>
            <a:off x="319452" y="2708103"/>
            <a:ext cx="1392116" cy="646331"/>
          </a:xfrm>
          <a:prstGeom prst="rect">
            <a:avLst/>
          </a:prstGeom>
          <a:noFill/>
        </p:spPr>
        <p:txBody>
          <a:bodyPr wrap="square" rtlCol="0">
            <a:spAutoFit/>
          </a:bodyPr>
          <a:lstStyle/>
          <a:p>
            <a:pPr algn="ctr"/>
            <a:r>
              <a:rPr lang="en-US" sz="1200" b="1" dirty="0">
                <a:solidFill>
                  <a:schemeClr val="bg1"/>
                </a:solidFill>
              </a:rPr>
              <a:t>Lisa Ayala-Davis</a:t>
            </a:r>
          </a:p>
          <a:p>
            <a:pPr algn="ctr"/>
            <a:r>
              <a:rPr lang="en-US" sz="1200" b="1" dirty="0">
                <a:solidFill>
                  <a:schemeClr val="bg1"/>
                </a:solidFill>
              </a:rPr>
              <a:t>MA</a:t>
            </a:r>
          </a:p>
          <a:p>
            <a:pPr algn="ctr"/>
            <a:endParaRPr lang="en-US" sz="1200" b="1" dirty="0">
              <a:solidFill>
                <a:schemeClr val="bg1"/>
              </a:solidFill>
            </a:endParaRPr>
          </a:p>
        </p:txBody>
      </p:sp>
      <p:sp>
        <p:nvSpPr>
          <p:cNvPr id="30" name="TextBox 29">
            <a:extLst>
              <a:ext uri="{FF2B5EF4-FFF2-40B4-BE49-F238E27FC236}">
                <a16:creationId xmlns:a16="http://schemas.microsoft.com/office/drawing/2014/main" id="{F5ADD2D6-9E4C-458F-920E-693A0252FACB}"/>
              </a:ext>
            </a:extLst>
          </p:cNvPr>
          <p:cNvSpPr txBox="1"/>
          <p:nvPr/>
        </p:nvSpPr>
        <p:spPr>
          <a:xfrm>
            <a:off x="4621537" y="1371600"/>
            <a:ext cx="4358337" cy="2031325"/>
          </a:xfrm>
          <a:prstGeom prst="rect">
            <a:avLst/>
          </a:prstGeom>
          <a:noFill/>
        </p:spPr>
        <p:txBody>
          <a:bodyPr wrap="square" rtlCol="0">
            <a:spAutoFit/>
          </a:bodyPr>
          <a:lstStyle/>
          <a:p>
            <a:r>
              <a:rPr lang="en-US" sz="1400" dirty="0">
                <a:ea typeface="Times New Roman" panose="02020603050405020304" pitchFamily="18" charset="0"/>
              </a:rPr>
              <a:t>Lisa Ayala-Davis, a Georgia resident of 16 years, is the Vice President of Davis Floral Company, Inc., one of the longest running wholesale greenhouses in the state of Georgia. She is responsible for all the human resources and regulatory issues and is the point of contact for all the brokers, the Department of Agriculture, and ongoing research projects, internships and outreach with UGA. She is also responsible for community outreach and all around morale.</a:t>
            </a:r>
          </a:p>
        </p:txBody>
      </p:sp>
      <p:sp>
        <p:nvSpPr>
          <p:cNvPr id="17" name="TextBox 16">
            <a:extLst>
              <a:ext uri="{FF2B5EF4-FFF2-40B4-BE49-F238E27FC236}">
                <a16:creationId xmlns:a16="http://schemas.microsoft.com/office/drawing/2014/main" id="{D9A8B91A-3690-4963-BE27-5FB494E75E50}"/>
              </a:ext>
            </a:extLst>
          </p:cNvPr>
          <p:cNvSpPr txBox="1"/>
          <p:nvPr/>
        </p:nvSpPr>
        <p:spPr>
          <a:xfrm>
            <a:off x="319452" y="3505116"/>
            <a:ext cx="8595947" cy="2769989"/>
          </a:xfrm>
          <a:prstGeom prst="rect">
            <a:avLst/>
          </a:prstGeom>
          <a:noFill/>
        </p:spPr>
        <p:txBody>
          <a:bodyPr wrap="square" rtlCol="0">
            <a:spAutoFit/>
          </a:bodyPr>
          <a:lstStyle/>
          <a:p>
            <a:r>
              <a:rPr lang="en-US" sz="1400" dirty="0">
                <a:ea typeface="Times New Roman" panose="02020603050405020304" pitchFamily="18" charset="0"/>
              </a:rPr>
              <a:t>Prior to joining Davis Floral, Lisa was a resident of Athens-Clarke County and worked at the University of Georgia’s Office of International Education for seven years.  During her time at OIE, Lisa was an immigration services specialist and worked day to day with government regulations and several state and federal agencies.  It was an integral part of her job to balance government regulations and university policies with the interests of the international students and scholars. During this time she also completed her Master’s Degree from UGA.</a:t>
            </a:r>
          </a:p>
          <a:p>
            <a:r>
              <a:rPr lang="en-US" sz="1400" dirty="0">
                <a:ea typeface="Times New Roman" panose="02020603050405020304" pitchFamily="18" charset="0"/>
              </a:rPr>
              <a:t> </a:t>
            </a:r>
          </a:p>
          <a:p>
            <a:r>
              <a:rPr lang="en-US" sz="1400" dirty="0">
                <a:ea typeface="Times New Roman" panose="02020603050405020304" pitchFamily="18" charset="0"/>
              </a:rPr>
              <a:t>Lisa graduated from the University of Puerto Rico at Mayaguez with a degree in Political Science. </a:t>
            </a:r>
            <a:endParaRPr lang="en-US" sz="1400" i="1" dirty="0">
              <a:ea typeface="Times New Roman" panose="02020603050405020304" pitchFamily="18" charset="0"/>
            </a:endParaRPr>
          </a:p>
          <a:p>
            <a:endParaRPr lang="en-US" sz="1400" i="1" dirty="0">
              <a:ea typeface="Times New Roman" panose="02020603050405020304" pitchFamily="18" charset="0"/>
            </a:endParaRPr>
          </a:p>
          <a:p>
            <a:r>
              <a:rPr lang="en-US" sz="1400" i="1" dirty="0">
                <a:ea typeface="Times New Roman" panose="02020603050405020304" pitchFamily="18" charset="0"/>
              </a:rPr>
              <a:t>Lisa Ayala-Davis has nothing to disclose.</a:t>
            </a:r>
          </a:p>
          <a:p>
            <a:endParaRPr lang="en-US" sz="1400" i="1" dirty="0">
              <a:ea typeface="Times New Roman" panose="02020603050405020304" pitchFamily="18" charset="0"/>
            </a:endParaRPr>
          </a:p>
          <a:p>
            <a:endParaRPr lang="en-US" sz="1400" i="1" dirty="0">
              <a:ea typeface="Times New Roman" panose="02020603050405020304" pitchFamily="18" charset="0"/>
            </a:endParaRPr>
          </a:p>
          <a:p>
            <a:r>
              <a:rPr lang="en-US" sz="1000" i="1" dirty="0">
                <a:ea typeface="Times New Roman" panose="02020603050405020304" pitchFamily="18" charset="0"/>
              </a:rPr>
              <a:t>Notes:</a:t>
            </a:r>
          </a:p>
          <a:p>
            <a:r>
              <a:rPr lang="en-US" sz="1000" i="1" dirty="0">
                <a:ea typeface="Times New Roman" panose="02020603050405020304" pitchFamily="18" charset="0"/>
              </a:rPr>
              <a:t>1. See appendix for an overview of Davis Floral Company</a:t>
            </a:r>
          </a:p>
        </p:txBody>
      </p:sp>
      <p:sp>
        <p:nvSpPr>
          <p:cNvPr id="15" name="TextBox 14">
            <a:extLst>
              <a:ext uri="{FF2B5EF4-FFF2-40B4-BE49-F238E27FC236}">
                <a16:creationId xmlns:a16="http://schemas.microsoft.com/office/drawing/2014/main" id="{24408D97-00FC-4C82-8121-4F25B21FC3FB}"/>
              </a:ext>
            </a:extLst>
          </p:cNvPr>
          <p:cNvSpPr txBox="1"/>
          <p:nvPr/>
        </p:nvSpPr>
        <p:spPr>
          <a:xfrm>
            <a:off x="1761105" y="1489269"/>
            <a:ext cx="2625430" cy="1569660"/>
          </a:xfrm>
          <a:prstGeom prst="rect">
            <a:avLst/>
          </a:prstGeom>
          <a:noFill/>
        </p:spPr>
        <p:txBody>
          <a:bodyPr wrap="square" rtlCol="0">
            <a:spAutoFit/>
          </a:bodyPr>
          <a:lstStyle/>
          <a:p>
            <a:pPr algn="ctr"/>
            <a:r>
              <a:rPr lang="en-US" sz="1200" dirty="0">
                <a:solidFill>
                  <a:schemeClr val="bg1"/>
                </a:solidFill>
                <a:latin typeface="Corbel" panose="020B0503020204020204" pitchFamily="34" charset="0"/>
                <a:ea typeface="Times New Roman" panose="02020603050405020304" pitchFamily="18" charset="0"/>
              </a:rPr>
              <a:t>Vice-President </a:t>
            </a:r>
            <a:endParaRPr lang="en-US" sz="2100" b="1" dirty="0">
              <a:solidFill>
                <a:schemeClr val="bg1"/>
              </a:solidFill>
              <a:latin typeface="Corbel" panose="020B0503020204020204" pitchFamily="34" charset="0"/>
              <a:ea typeface="Times New Roman" panose="02020603050405020304" pitchFamily="18" charset="0"/>
            </a:endParaRPr>
          </a:p>
          <a:p>
            <a:pPr algn="ctr"/>
            <a:r>
              <a:rPr lang="en-US" sz="1200" dirty="0">
                <a:solidFill>
                  <a:schemeClr val="bg1"/>
                </a:solidFill>
                <a:latin typeface="Corbel" panose="020B0503020204020204" pitchFamily="34" charset="0"/>
                <a:ea typeface="Times New Roman" panose="02020603050405020304" pitchFamily="18" charset="0"/>
              </a:rPr>
              <a:t>Davis Floral Company, Inc.</a:t>
            </a:r>
            <a:endParaRPr lang="en-US" sz="825" b="1" dirty="0">
              <a:solidFill>
                <a:schemeClr val="bg1"/>
              </a:solidFill>
              <a:latin typeface="Corbel" panose="020B0503020204020204" pitchFamily="34" charset="0"/>
              <a:ea typeface="Times New Roman" panose="02020603050405020304" pitchFamily="18" charset="0"/>
            </a:endParaRPr>
          </a:p>
          <a:p>
            <a:pPr algn="ctr"/>
            <a:r>
              <a:rPr lang="en-US" sz="1200" dirty="0">
                <a:solidFill>
                  <a:schemeClr val="bg1"/>
                </a:solidFill>
                <a:latin typeface="Corbel" panose="020B0503020204020204" pitchFamily="34" charset="0"/>
                <a:ea typeface="Times New Roman" panose="02020603050405020304" pitchFamily="18" charset="0"/>
              </a:rPr>
              <a:t>Davis-floral.com</a:t>
            </a:r>
            <a:r>
              <a:rPr lang="en-US" sz="1200" baseline="30000" dirty="0">
                <a:solidFill>
                  <a:schemeClr val="bg1"/>
                </a:solidFill>
                <a:latin typeface="Corbel" panose="020B0503020204020204" pitchFamily="34" charset="0"/>
                <a:ea typeface="Times New Roman" panose="02020603050405020304" pitchFamily="18" charset="0"/>
              </a:rPr>
              <a:t>1</a:t>
            </a:r>
            <a:endParaRPr lang="en-US" sz="825" b="1" dirty="0">
              <a:solidFill>
                <a:schemeClr val="bg1"/>
              </a:solidFill>
              <a:latin typeface="Corbel" panose="020B0503020204020204" pitchFamily="34" charset="0"/>
              <a:ea typeface="Times New Roman" panose="02020603050405020304" pitchFamily="18" charset="0"/>
            </a:endParaRPr>
          </a:p>
          <a:p>
            <a:r>
              <a:rPr lang="en-US" sz="1200" dirty="0">
                <a:solidFill>
                  <a:schemeClr val="bg1"/>
                </a:solidFill>
                <a:latin typeface="Corbel" panose="020B0503020204020204" pitchFamily="34" charset="0"/>
                <a:ea typeface="Times New Roman" panose="02020603050405020304" pitchFamily="18" charset="0"/>
              </a:rPr>
              <a:t> </a:t>
            </a:r>
            <a:endParaRPr lang="en-US" sz="2100" b="1" dirty="0">
              <a:solidFill>
                <a:schemeClr val="bg1"/>
              </a:solidFill>
              <a:latin typeface="Corbel" panose="020B0503020204020204" pitchFamily="34" charset="0"/>
              <a:ea typeface="Times New Roman" panose="02020603050405020304" pitchFamily="18" charset="0"/>
            </a:endParaRPr>
          </a:p>
          <a:p>
            <a:pPr algn="ctr"/>
            <a:r>
              <a:rPr lang="en-US" sz="1200" dirty="0">
                <a:solidFill>
                  <a:schemeClr val="bg1"/>
                </a:solidFill>
                <a:latin typeface="Corbel" panose="020B0503020204020204" pitchFamily="34" charset="0"/>
                <a:ea typeface="Times New Roman" panose="02020603050405020304" pitchFamily="18" charset="0"/>
              </a:rPr>
              <a:t>1825 Bowman Highway</a:t>
            </a:r>
            <a:endParaRPr lang="en-US" sz="825" b="1" dirty="0">
              <a:solidFill>
                <a:schemeClr val="bg1"/>
              </a:solidFill>
              <a:latin typeface="Corbel" panose="020B0503020204020204" pitchFamily="34" charset="0"/>
              <a:ea typeface="Times New Roman" panose="02020603050405020304" pitchFamily="18" charset="0"/>
            </a:endParaRPr>
          </a:p>
          <a:p>
            <a:pPr algn="ctr"/>
            <a:r>
              <a:rPr lang="en-US" sz="1200" dirty="0">
                <a:solidFill>
                  <a:schemeClr val="bg1"/>
                </a:solidFill>
                <a:latin typeface="Corbel" panose="020B0503020204020204" pitchFamily="34" charset="0"/>
                <a:ea typeface="Times New Roman" panose="02020603050405020304" pitchFamily="18" charset="0"/>
              </a:rPr>
              <a:t>Dewy Rose, Georgia 30634</a:t>
            </a:r>
          </a:p>
          <a:p>
            <a:pPr algn="ctr"/>
            <a:r>
              <a:rPr lang="en-US" sz="1200" u="sng" dirty="0">
                <a:solidFill>
                  <a:schemeClr val="bg1"/>
                </a:solidFill>
                <a:latin typeface="Corbel" panose="020B0503020204020204" pitchFamily="34" charset="0"/>
                <a:ea typeface="Times New Roman" panose="02020603050405020304" pitchFamily="18" charset="0"/>
              </a:rPr>
              <a:t>ladavis@davis-floral.com</a:t>
            </a:r>
            <a:endParaRPr lang="en-US" sz="1200" dirty="0">
              <a:solidFill>
                <a:schemeClr val="bg1"/>
              </a:solidFill>
              <a:latin typeface="Corbel" panose="020B0503020204020204" pitchFamily="34" charset="0"/>
              <a:ea typeface="Times New Roman" panose="02020603050405020304" pitchFamily="18" charset="0"/>
            </a:endParaRPr>
          </a:p>
          <a:p>
            <a:pPr algn="ctr">
              <a:tabLst>
                <a:tab pos="-342900" algn="l"/>
              </a:tabLst>
            </a:pPr>
            <a:r>
              <a:rPr lang="en-US" sz="1200" dirty="0">
                <a:solidFill>
                  <a:schemeClr val="bg1"/>
                </a:solidFill>
                <a:latin typeface="Corbel" panose="020B0503020204020204" pitchFamily="34" charset="0"/>
                <a:ea typeface="Times New Roman" panose="02020603050405020304" pitchFamily="18" charset="0"/>
              </a:rPr>
              <a:t>Cell or Text: 706-614-5606</a:t>
            </a:r>
            <a:endParaRPr lang="en-US" sz="1200" dirty="0">
              <a:solidFill>
                <a:schemeClr val="bg1"/>
              </a:solidFill>
              <a:latin typeface="Corbel" panose="020B0503020204020204" pitchFamily="34" charset="0"/>
            </a:endParaRPr>
          </a:p>
        </p:txBody>
      </p:sp>
      <p:sp>
        <p:nvSpPr>
          <p:cNvPr id="13" name="Freeform: Shape 12">
            <a:extLst>
              <a:ext uri="{FF2B5EF4-FFF2-40B4-BE49-F238E27FC236}">
                <a16:creationId xmlns:a16="http://schemas.microsoft.com/office/drawing/2014/main" id="{C94FC53F-1B20-494A-AEF3-E850A6EA06E0}"/>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4" name="Freeform: Shape 13">
            <a:extLst>
              <a:ext uri="{FF2B5EF4-FFF2-40B4-BE49-F238E27FC236}">
                <a16:creationId xmlns:a16="http://schemas.microsoft.com/office/drawing/2014/main" id="{EFF0E619-3C2E-4966-A89B-F68182494698}"/>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t>Georgia Sunrise Botanicals</a:t>
            </a:r>
            <a:r>
              <a:rPr lang="en-US" sz="3200" dirty="0">
                <a:solidFill>
                  <a:schemeClr val="lt1"/>
                </a:solidFill>
              </a:rPr>
              <a:t> Board</a:t>
            </a:r>
          </a:p>
        </p:txBody>
      </p:sp>
    </p:spTree>
    <p:extLst>
      <p:ext uri="{BB962C8B-B14F-4D97-AF65-F5344CB8AC3E}">
        <p14:creationId xmlns:p14="http://schemas.microsoft.com/office/powerpoint/2010/main" val="17421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9" name="TextBox 28">
            <a:extLst>
              <a:ext uri="{FF2B5EF4-FFF2-40B4-BE49-F238E27FC236}">
                <a16:creationId xmlns:a16="http://schemas.microsoft.com/office/drawing/2014/main" id="{DC83D09D-2E9A-4293-B59C-8E34CEFE1C11}"/>
              </a:ext>
            </a:extLst>
          </p:cNvPr>
          <p:cNvSpPr txBox="1"/>
          <p:nvPr/>
        </p:nvSpPr>
        <p:spPr>
          <a:xfrm>
            <a:off x="319452" y="2708103"/>
            <a:ext cx="1392116" cy="830997"/>
          </a:xfrm>
          <a:prstGeom prst="rect">
            <a:avLst/>
          </a:prstGeom>
          <a:noFill/>
        </p:spPr>
        <p:txBody>
          <a:bodyPr wrap="square" rtlCol="0">
            <a:spAutoFit/>
          </a:bodyPr>
          <a:lstStyle/>
          <a:p>
            <a:pPr algn="ctr"/>
            <a:r>
              <a:rPr lang="en-US" sz="1200" b="1" dirty="0">
                <a:solidFill>
                  <a:schemeClr val="bg1"/>
                </a:solidFill>
                <a:ea typeface="Times New Roman" panose="02020603050405020304" pitchFamily="18" charset="0"/>
              </a:rPr>
              <a:t>John Michael Davis</a:t>
            </a:r>
          </a:p>
          <a:p>
            <a:pPr algn="ctr"/>
            <a:r>
              <a:rPr lang="en-US" sz="1200" b="1" dirty="0">
                <a:solidFill>
                  <a:schemeClr val="bg1"/>
                </a:solidFill>
                <a:ea typeface="Times New Roman" panose="02020603050405020304" pitchFamily="18" charset="0"/>
              </a:rPr>
              <a:t>  MBA</a:t>
            </a:r>
          </a:p>
          <a:p>
            <a:pPr algn="ctr"/>
            <a:endParaRPr lang="en-US" sz="1200" b="1" dirty="0">
              <a:solidFill>
                <a:schemeClr val="bg1"/>
              </a:solidFill>
            </a:endParaRPr>
          </a:p>
        </p:txBody>
      </p:sp>
      <p:sp>
        <p:nvSpPr>
          <p:cNvPr id="30" name="TextBox 29">
            <a:extLst>
              <a:ext uri="{FF2B5EF4-FFF2-40B4-BE49-F238E27FC236}">
                <a16:creationId xmlns:a16="http://schemas.microsoft.com/office/drawing/2014/main" id="{F5ADD2D6-9E4C-458F-920E-693A0252FACB}"/>
              </a:ext>
            </a:extLst>
          </p:cNvPr>
          <p:cNvSpPr txBox="1"/>
          <p:nvPr/>
        </p:nvSpPr>
        <p:spPr>
          <a:xfrm>
            <a:off x="4621537" y="1487006"/>
            <a:ext cx="4358337" cy="2031325"/>
          </a:xfrm>
          <a:prstGeom prst="rect">
            <a:avLst/>
          </a:prstGeom>
          <a:noFill/>
        </p:spPr>
        <p:txBody>
          <a:bodyPr wrap="square" rtlCol="0">
            <a:spAutoFit/>
          </a:bodyPr>
          <a:lstStyle/>
          <a:p>
            <a:r>
              <a:rPr lang="en-US" sz="1400" dirty="0">
                <a:ea typeface="Times New Roman" panose="02020603050405020304" pitchFamily="18" charset="0"/>
              </a:rPr>
              <a:t>Michael Davis, a life-long resident of Georgia of 45 years, is the President of Davis Floral Company, Inc., one of the longest continuously operating wholesale greenhouses in Georgia.  He has overseen the direction and growth of the company for the past nine years. On a daily basis, he manages issues across multiple areas related to growing, production, and maintenance of the business.  As the owner of a family business in its’ second generation, Michael has worked hard at developing new ideas and</a:t>
            </a:r>
          </a:p>
        </p:txBody>
      </p:sp>
      <p:sp>
        <p:nvSpPr>
          <p:cNvPr id="17" name="TextBox 16">
            <a:extLst>
              <a:ext uri="{FF2B5EF4-FFF2-40B4-BE49-F238E27FC236}">
                <a16:creationId xmlns:a16="http://schemas.microsoft.com/office/drawing/2014/main" id="{D9A8B91A-3690-4963-BE27-5FB494E75E50}"/>
              </a:ext>
            </a:extLst>
          </p:cNvPr>
          <p:cNvSpPr txBox="1"/>
          <p:nvPr/>
        </p:nvSpPr>
        <p:spPr>
          <a:xfrm>
            <a:off x="228599" y="3430114"/>
            <a:ext cx="8595947" cy="3185487"/>
          </a:xfrm>
          <a:prstGeom prst="rect">
            <a:avLst/>
          </a:prstGeom>
          <a:noFill/>
        </p:spPr>
        <p:txBody>
          <a:bodyPr wrap="square" rtlCol="0">
            <a:spAutoFit/>
          </a:bodyPr>
          <a:lstStyle/>
          <a:p>
            <a:r>
              <a:rPr lang="en-US" sz="1400" dirty="0">
                <a:ea typeface="Times New Roman" panose="02020603050405020304" pitchFamily="18" charset="0"/>
              </a:rPr>
              <a:t>relationships, while maintaining traditions and relationships that go back half a century. </a:t>
            </a:r>
          </a:p>
          <a:p>
            <a:endParaRPr lang="en-US" sz="1400" dirty="0">
              <a:ea typeface="Times New Roman" panose="02020603050405020304" pitchFamily="18" charset="0"/>
            </a:endParaRPr>
          </a:p>
          <a:p>
            <a:r>
              <a:rPr lang="en-US" sz="1400" dirty="0">
                <a:ea typeface="Times New Roman" panose="02020603050405020304" pitchFamily="18" charset="0"/>
              </a:rPr>
              <a:t>Michael grew up in the family business, starting at a young age working after school and summers. Michael studied Chemical Engineering at Georgia Tech for two years, before transferring to UGA where he completed his BS in Horticulture. </a:t>
            </a:r>
          </a:p>
          <a:p>
            <a:r>
              <a:rPr lang="en-US" sz="1400" dirty="0">
                <a:ea typeface="Times New Roman" panose="02020603050405020304" pitchFamily="18" charset="0"/>
              </a:rPr>
              <a:t> </a:t>
            </a:r>
          </a:p>
          <a:p>
            <a:r>
              <a:rPr lang="en-US" sz="1400" dirty="0">
                <a:ea typeface="Times New Roman" panose="02020603050405020304" pitchFamily="18" charset="0"/>
              </a:rPr>
              <a:t>He is fluent in Spanish and was a webmaster for CNNenespanol.com. Michael earned his MBA in finance from Georgia State University.</a:t>
            </a:r>
          </a:p>
          <a:p>
            <a:endParaRPr lang="en-US" sz="1400" dirty="0">
              <a:ea typeface="Times New Roman" panose="02020603050405020304" pitchFamily="18" charset="0"/>
            </a:endParaRPr>
          </a:p>
          <a:p>
            <a:r>
              <a:rPr lang="en-US" sz="1400" i="1" dirty="0">
                <a:ea typeface="Times New Roman" panose="02020603050405020304" pitchFamily="18" charset="0"/>
              </a:rPr>
              <a:t>Michael Davis has nothing to disclose.</a:t>
            </a:r>
          </a:p>
          <a:p>
            <a:endParaRPr lang="en-US" sz="1400" i="1" dirty="0">
              <a:ea typeface="Times New Roman" panose="02020603050405020304" pitchFamily="18" charset="0"/>
            </a:endParaRPr>
          </a:p>
          <a:p>
            <a:endParaRPr lang="en-US" sz="1000" i="1" dirty="0">
              <a:ea typeface="Times New Roman" panose="02020603050405020304" pitchFamily="18" charset="0"/>
            </a:endParaRPr>
          </a:p>
          <a:p>
            <a:r>
              <a:rPr lang="en-US" sz="1000" i="1" dirty="0">
                <a:ea typeface="Times New Roman" panose="02020603050405020304" pitchFamily="18" charset="0"/>
              </a:rPr>
              <a:t>Notes:</a:t>
            </a:r>
          </a:p>
          <a:p>
            <a:r>
              <a:rPr lang="en-US" sz="1000" i="1" dirty="0">
                <a:ea typeface="Times New Roman" panose="02020603050405020304" pitchFamily="18" charset="0"/>
              </a:rPr>
              <a:t>1. See appendix for an overview of Davis Floral Company</a:t>
            </a:r>
          </a:p>
          <a:p>
            <a:endParaRPr lang="en-US" sz="1400" i="1" dirty="0">
              <a:ea typeface="Times New Roman" panose="02020603050405020304" pitchFamily="18" charset="0"/>
            </a:endParaRPr>
          </a:p>
        </p:txBody>
      </p:sp>
      <p:sp>
        <p:nvSpPr>
          <p:cNvPr id="15" name="TextBox 14">
            <a:extLst>
              <a:ext uri="{FF2B5EF4-FFF2-40B4-BE49-F238E27FC236}">
                <a16:creationId xmlns:a16="http://schemas.microsoft.com/office/drawing/2014/main" id="{24408D97-00FC-4C82-8121-4F25B21FC3FB}"/>
              </a:ext>
            </a:extLst>
          </p:cNvPr>
          <p:cNvSpPr txBox="1"/>
          <p:nvPr/>
        </p:nvSpPr>
        <p:spPr>
          <a:xfrm>
            <a:off x="1761105" y="1489269"/>
            <a:ext cx="2625430" cy="1569660"/>
          </a:xfrm>
          <a:prstGeom prst="rect">
            <a:avLst/>
          </a:prstGeom>
          <a:noFill/>
        </p:spPr>
        <p:txBody>
          <a:bodyPr wrap="square" rtlCol="0">
            <a:spAutoFit/>
          </a:bodyPr>
          <a:lstStyle/>
          <a:p>
            <a:pPr algn="ctr"/>
            <a:r>
              <a:rPr lang="en-US" sz="1200" dirty="0">
                <a:solidFill>
                  <a:schemeClr val="bg1"/>
                </a:solidFill>
                <a:ea typeface="Times New Roman" panose="02020603050405020304" pitchFamily="18" charset="0"/>
              </a:rPr>
              <a:t>President </a:t>
            </a:r>
            <a:endParaRPr lang="en-US" sz="1200" b="1" dirty="0">
              <a:solidFill>
                <a:schemeClr val="bg1"/>
              </a:solidFill>
              <a:ea typeface="Times New Roman" panose="02020603050405020304" pitchFamily="18" charset="0"/>
            </a:endParaRPr>
          </a:p>
          <a:p>
            <a:pPr algn="ctr"/>
            <a:r>
              <a:rPr lang="en-US" sz="1200" dirty="0">
                <a:solidFill>
                  <a:schemeClr val="bg1"/>
                </a:solidFill>
                <a:ea typeface="Times New Roman" panose="02020603050405020304" pitchFamily="18" charset="0"/>
              </a:rPr>
              <a:t>Davis Floral Company, Inc.</a:t>
            </a:r>
            <a:endParaRPr lang="en-US" sz="1200" b="1" dirty="0">
              <a:solidFill>
                <a:schemeClr val="bg1"/>
              </a:solidFill>
              <a:ea typeface="Times New Roman" panose="02020603050405020304" pitchFamily="18" charset="0"/>
            </a:endParaRPr>
          </a:p>
          <a:p>
            <a:pPr algn="ctr"/>
            <a:r>
              <a:rPr lang="en-US" sz="1200" dirty="0">
                <a:solidFill>
                  <a:schemeClr val="bg1"/>
                </a:solidFill>
                <a:ea typeface="Times New Roman" panose="02020603050405020304" pitchFamily="18" charset="0"/>
              </a:rPr>
              <a:t>Davis-floral.com</a:t>
            </a:r>
            <a:r>
              <a:rPr lang="en-US" sz="1200" baseline="30000" dirty="0">
                <a:solidFill>
                  <a:schemeClr val="bg1"/>
                </a:solidFill>
                <a:ea typeface="Times New Roman" panose="02020603050405020304" pitchFamily="18" charset="0"/>
              </a:rPr>
              <a:t>1</a:t>
            </a:r>
            <a:endParaRPr lang="en-US" sz="1200" b="1" dirty="0">
              <a:solidFill>
                <a:schemeClr val="bg1"/>
              </a:solidFill>
              <a:ea typeface="Times New Roman" panose="02020603050405020304" pitchFamily="18" charset="0"/>
            </a:endParaRPr>
          </a:p>
          <a:p>
            <a:r>
              <a:rPr lang="en-US" sz="1200" dirty="0">
                <a:solidFill>
                  <a:schemeClr val="bg1"/>
                </a:solidFill>
                <a:ea typeface="Times New Roman" panose="02020603050405020304" pitchFamily="18" charset="0"/>
              </a:rPr>
              <a:t> </a:t>
            </a:r>
            <a:endParaRPr lang="en-US" sz="1200" b="1" dirty="0">
              <a:solidFill>
                <a:schemeClr val="bg1"/>
              </a:solidFill>
              <a:ea typeface="Times New Roman" panose="02020603050405020304" pitchFamily="18" charset="0"/>
            </a:endParaRPr>
          </a:p>
          <a:p>
            <a:pPr algn="ctr"/>
            <a:r>
              <a:rPr lang="en-US" sz="1200" dirty="0">
                <a:solidFill>
                  <a:schemeClr val="bg1"/>
                </a:solidFill>
                <a:ea typeface="Times New Roman" panose="02020603050405020304" pitchFamily="18" charset="0"/>
              </a:rPr>
              <a:t>1851 Bowman Highway NW</a:t>
            </a:r>
            <a:endParaRPr lang="en-US" sz="1200" b="1" dirty="0">
              <a:solidFill>
                <a:schemeClr val="bg1"/>
              </a:solidFill>
              <a:ea typeface="Times New Roman" panose="02020603050405020304" pitchFamily="18" charset="0"/>
            </a:endParaRPr>
          </a:p>
          <a:p>
            <a:pPr algn="ctr"/>
            <a:r>
              <a:rPr lang="en-US" sz="1200" dirty="0">
                <a:solidFill>
                  <a:schemeClr val="bg1"/>
                </a:solidFill>
                <a:ea typeface="Times New Roman" panose="02020603050405020304" pitchFamily="18" charset="0"/>
              </a:rPr>
              <a:t>Dewy Rose, Georgia 30634</a:t>
            </a:r>
          </a:p>
          <a:p>
            <a:pPr algn="ctr"/>
            <a:r>
              <a:rPr lang="en-US" sz="1200" u="sng" dirty="0">
                <a:solidFill>
                  <a:schemeClr val="bg1"/>
                </a:solidFill>
                <a:ea typeface="Times New Roman" panose="02020603050405020304" pitchFamily="18" charset="0"/>
              </a:rPr>
              <a:t>mdavis@davis-floral.com</a:t>
            </a:r>
            <a:endParaRPr lang="en-US" sz="1200" dirty="0">
              <a:solidFill>
                <a:schemeClr val="bg1"/>
              </a:solidFill>
              <a:ea typeface="Times New Roman" panose="02020603050405020304" pitchFamily="18" charset="0"/>
            </a:endParaRPr>
          </a:p>
          <a:p>
            <a:pPr algn="ctr">
              <a:tabLst>
                <a:tab pos="-342900" algn="l"/>
              </a:tabLst>
            </a:pPr>
            <a:r>
              <a:rPr lang="en-US" sz="1200" dirty="0">
                <a:solidFill>
                  <a:schemeClr val="bg1"/>
                </a:solidFill>
                <a:ea typeface="Times New Roman" panose="02020603050405020304" pitchFamily="18" charset="0"/>
              </a:rPr>
              <a:t>Cell or Text: 404-372-2021</a:t>
            </a:r>
            <a:endParaRPr lang="en-US" sz="1200" dirty="0">
              <a:solidFill>
                <a:schemeClr val="bg1"/>
              </a:solidFill>
            </a:endParaRPr>
          </a:p>
        </p:txBody>
      </p:sp>
      <p:pic>
        <p:nvPicPr>
          <p:cNvPr id="14" name="Picture 13">
            <a:extLst>
              <a:ext uri="{FF2B5EF4-FFF2-40B4-BE49-F238E27FC236}">
                <a16:creationId xmlns:a16="http://schemas.microsoft.com/office/drawing/2014/main" id="{405E6799-2FCB-4BFC-B5B2-8731CBB8E3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011" t="3871" r="22510" b="19240"/>
          <a:stretch/>
        </p:blipFill>
        <p:spPr>
          <a:xfrm>
            <a:off x="383927" y="1328936"/>
            <a:ext cx="1234427" cy="1405472"/>
          </a:xfrm>
          <a:prstGeom prst="rect">
            <a:avLst/>
          </a:prstGeom>
          <a:ln w="12700">
            <a:solidFill>
              <a:schemeClr val="bg1"/>
            </a:solidFill>
          </a:ln>
        </p:spPr>
      </p:pic>
      <p:sp>
        <p:nvSpPr>
          <p:cNvPr id="13" name="Freeform: Shape 12">
            <a:extLst>
              <a:ext uri="{FF2B5EF4-FFF2-40B4-BE49-F238E27FC236}">
                <a16:creationId xmlns:a16="http://schemas.microsoft.com/office/drawing/2014/main" id="{7D526B8A-7E16-47D6-BA40-770DC8F7336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8" name="Freeform: Shape 17">
            <a:extLst>
              <a:ext uri="{FF2B5EF4-FFF2-40B4-BE49-F238E27FC236}">
                <a16:creationId xmlns:a16="http://schemas.microsoft.com/office/drawing/2014/main" id="{79AB3499-A866-49E4-BC8E-6B94F4397B94}"/>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t>Georgia Sunrise Botanicals</a:t>
            </a:r>
            <a:r>
              <a:rPr lang="en-US" sz="3200" dirty="0">
                <a:solidFill>
                  <a:schemeClr val="lt1"/>
                </a:solidFill>
              </a:rPr>
              <a:t> Board</a:t>
            </a:r>
          </a:p>
        </p:txBody>
      </p:sp>
    </p:spTree>
    <p:extLst>
      <p:ext uri="{BB962C8B-B14F-4D97-AF65-F5344CB8AC3E}">
        <p14:creationId xmlns:p14="http://schemas.microsoft.com/office/powerpoint/2010/main" val="363176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3" name="Picture 12" descr="C:\Ayo\Intellectual Concepts\OneDrive\SkyDrive Pro\Head shots\Final\img_0009_2.jpg">
            <a:extLst>
              <a:ext uri="{FF2B5EF4-FFF2-40B4-BE49-F238E27FC236}">
                <a16:creationId xmlns:a16="http://schemas.microsoft.com/office/drawing/2014/main" id="{BEE46959-35CE-4F12-8C1C-804104396D79}"/>
              </a:ext>
            </a:extLst>
          </p:cNvPr>
          <p:cNvPicPr/>
          <p:nvPr/>
        </p:nvPicPr>
        <p:blipFill rotWithShape="1">
          <a:blip r:embed="rId3"/>
          <a:srcRect l="18366" t="6629" r="6396" b="40210"/>
          <a:stretch/>
        </p:blipFill>
        <p:spPr bwMode="auto">
          <a:xfrm>
            <a:off x="398010" y="1277815"/>
            <a:ext cx="1234429" cy="1409771"/>
          </a:xfrm>
          <a:prstGeom prst="rect">
            <a:avLst/>
          </a:prstGeom>
          <a:noFill/>
          <a:ln w="12700">
            <a:solidFill>
              <a:schemeClr val="bg1"/>
            </a:solidFill>
            <a:miter lim="800000"/>
            <a:headEnd/>
            <a:tailEnd/>
          </a:ln>
        </p:spPr>
      </p:pic>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9" name="TextBox 28">
            <a:extLst>
              <a:ext uri="{FF2B5EF4-FFF2-40B4-BE49-F238E27FC236}">
                <a16:creationId xmlns:a16="http://schemas.microsoft.com/office/drawing/2014/main" id="{DC83D09D-2E9A-4293-B59C-8E34CEFE1C11}"/>
              </a:ext>
            </a:extLst>
          </p:cNvPr>
          <p:cNvSpPr txBox="1"/>
          <p:nvPr/>
        </p:nvSpPr>
        <p:spPr>
          <a:xfrm>
            <a:off x="398295" y="2763786"/>
            <a:ext cx="1234428" cy="276999"/>
          </a:xfrm>
          <a:prstGeom prst="rect">
            <a:avLst/>
          </a:prstGeom>
          <a:noFill/>
        </p:spPr>
        <p:txBody>
          <a:bodyPr wrap="square" rtlCol="0">
            <a:spAutoFit/>
          </a:bodyPr>
          <a:lstStyle/>
          <a:p>
            <a:pPr algn="ctr"/>
            <a:r>
              <a:rPr lang="en-US" sz="1200" b="1" dirty="0">
                <a:solidFill>
                  <a:schemeClr val="bg1"/>
                </a:solidFill>
              </a:rPr>
              <a:t>DeLois </a:t>
            </a:r>
            <a:r>
              <a:rPr lang="en-US" sz="1200" b="1" dirty="0" err="1">
                <a:solidFill>
                  <a:schemeClr val="bg1"/>
                </a:solidFill>
              </a:rPr>
              <a:t>Babiker</a:t>
            </a:r>
            <a:endParaRPr lang="en-US" sz="1200" dirty="0">
              <a:solidFill>
                <a:schemeClr val="bg1"/>
              </a:solidFill>
            </a:endParaRPr>
          </a:p>
        </p:txBody>
      </p:sp>
      <p:sp>
        <p:nvSpPr>
          <p:cNvPr id="15" name="TextBox 14">
            <a:extLst>
              <a:ext uri="{FF2B5EF4-FFF2-40B4-BE49-F238E27FC236}">
                <a16:creationId xmlns:a16="http://schemas.microsoft.com/office/drawing/2014/main" id="{24408D97-00FC-4C82-8121-4F25B21FC3FB}"/>
              </a:ext>
            </a:extLst>
          </p:cNvPr>
          <p:cNvSpPr txBox="1"/>
          <p:nvPr/>
        </p:nvSpPr>
        <p:spPr>
          <a:xfrm>
            <a:off x="1693981" y="1422965"/>
            <a:ext cx="2625430" cy="1754326"/>
          </a:xfrm>
          <a:prstGeom prst="rect">
            <a:avLst/>
          </a:prstGeom>
          <a:noFill/>
        </p:spPr>
        <p:txBody>
          <a:bodyPr wrap="square" rtlCol="0">
            <a:spAutoFit/>
          </a:bodyPr>
          <a:lstStyle/>
          <a:p>
            <a:pPr algn="ctr"/>
            <a:r>
              <a:rPr lang="en-US" sz="1200" dirty="0">
                <a:solidFill>
                  <a:schemeClr val="bg1"/>
                </a:solidFill>
              </a:rPr>
              <a:t>CEO</a:t>
            </a:r>
          </a:p>
          <a:p>
            <a:pPr algn="ctr"/>
            <a:r>
              <a:rPr lang="en-US" sz="1200" dirty="0">
                <a:solidFill>
                  <a:schemeClr val="bg1"/>
                </a:solidFill>
              </a:rPr>
              <a:t>Intellectual Concepts, LLC</a:t>
            </a:r>
          </a:p>
          <a:p>
            <a:pPr algn="ctr"/>
            <a:r>
              <a:rPr lang="en-US" sz="1200" dirty="0">
                <a:solidFill>
                  <a:schemeClr val="bg1"/>
                </a:solidFill>
                <a:hlinkClick r:id="rId4">
                  <a:extLst>
                    <a:ext uri="{A12FA001-AC4F-418D-AE19-62706E023703}">
                      <ahyp:hlinkClr xmlns:ahyp="http://schemas.microsoft.com/office/drawing/2018/hyperlinkcolor" val="tx"/>
                    </a:ext>
                  </a:extLst>
                </a:hlinkClick>
              </a:rPr>
              <a:t>www.intellectualconcepts.com</a:t>
            </a:r>
            <a:endParaRPr lang="en-US" sz="1200" dirty="0">
              <a:solidFill>
                <a:schemeClr val="bg1"/>
              </a:solidFill>
            </a:endParaRPr>
          </a:p>
          <a:p>
            <a:pPr algn="ctr"/>
            <a:endParaRPr lang="en-US" sz="1200" dirty="0">
              <a:solidFill>
                <a:schemeClr val="bg1"/>
              </a:solidFill>
            </a:endParaRPr>
          </a:p>
          <a:p>
            <a:pPr algn="ctr"/>
            <a:r>
              <a:rPr lang="en-US" sz="1200" dirty="0">
                <a:solidFill>
                  <a:schemeClr val="bg1"/>
                </a:solidFill>
              </a:rPr>
              <a:t>400 Ashdown Way</a:t>
            </a:r>
          </a:p>
          <a:p>
            <a:pPr algn="ctr"/>
            <a:r>
              <a:rPr lang="en-US" sz="1200" dirty="0">
                <a:solidFill>
                  <a:schemeClr val="bg1"/>
                </a:solidFill>
              </a:rPr>
              <a:t>Sandy Springs, GA 30350</a:t>
            </a:r>
          </a:p>
          <a:p>
            <a:pPr algn="ctr"/>
            <a:r>
              <a:rPr lang="en-US" sz="1200" dirty="0">
                <a:solidFill>
                  <a:schemeClr val="bg1"/>
                </a:solidFill>
              </a:rPr>
              <a:t>Cell or Text: 202.321.4560</a:t>
            </a:r>
          </a:p>
          <a:p>
            <a:pPr algn="ctr"/>
            <a:endParaRPr lang="en-US" sz="1200" dirty="0">
              <a:solidFill>
                <a:schemeClr val="bg1"/>
              </a:solidFill>
            </a:endParaRPr>
          </a:p>
          <a:p>
            <a:pPr algn="ctr"/>
            <a:endParaRPr lang="en-US" sz="1200" dirty="0">
              <a:solidFill>
                <a:schemeClr val="bg1"/>
              </a:solidFill>
            </a:endParaRPr>
          </a:p>
        </p:txBody>
      </p:sp>
      <p:sp>
        <p:nvSpPr>
          <p:cNvPr id="14" name="TextBox 13">
            <a:extLst>
              <a:ext uri="{FF2B5EF4-FFF2-40B4-BE49-F238E27FC236}">
                <a16:creationId xmlns:a16="http://schemas.microsoft.com/office/drawing/2014/main" id="{9E98D31D-19E6-46BB-90EC-FCD7F31003DB}"/>
              </a:ext>
            </a:extLst>
          </p:cNvPr>
          <p:cNvSpPr txBox="1"/>
          <p:nvPr/>
        </p:nvSpPr>
        <p:spPr>
          <a:xfrm>
            <a:off x="4233572" y="1322405"/>
            <a:ext cx="4910427" cy="2246769"/>
          </a:xfrm>
          <a:prstGeom prst="rect">
            <a:avLst/>
          </a:prstGeom>
          <a:noFill/>
        </p:spPr>
        <p:txBody>
          <a:bodyPr wrap="square" rtlCol="0">
            <a:spAutoFit/>
          </a:bodyPr>
          <a:lstStyle/>
          <a:p>
            <a:pPr marL="342900" marR="0" fontAlgn="base">
              <a:spcBef>
                <a:spcPts val="0"/>
              </a:spcBef>
              <a:spcAft>
                <a:spcPts val="1000"/>
              </a:spcAft>
            </a:pPr>
            <a:r>
              <a:rPr lang="en-US" sz="1400" dirty="0">
                <a:solidFill>
                  <a:srgbClr val="000000"/>
                </a:solidFill>
                <a:cs typeface="Arial" panose="020B0604020202020204" pitchFamily="34" charset="0"/>
              </a:rPr>
              <a:t>DeLois B. </a:t>
            </a:r>
            <a:r>
              <a:rPr lang="en-US" sz="1400" dirty="0" err="1">
                <a:solidFill>
                  <a:srgbClr val="000000"/>
                </a:solidFill>
                <a:cs typeface="Arial" panose="020B0604020202020204" pitchFamily="34" charset="0"/>
              </a:rPr>
              <a:t>Babiker</a:t>
            </a:r>
            <a:r>
              <a:rPr lang="en-US" sz="1400" dirty="0">
                <a:solidFill>
                  <a:srgbClr val="000000"/>
                </a:solidFill>
                <a:cs typeface="Arial" panose="020B0604020202020204" pitchFamily="34" charset="0"/>
              </a:rPr>
              <a:t> a Georgia resident of 14 years. For more than 35 years, she has successfully provided senior leadership to technology and management initiatives in government and private industry. Thirteen years ago, she founded </a:t>
            </a:r>
            <a:r>
              <a:rPr lang="en-US" sz="1400" b="1" dirty="0">
                <a:solidFill>
                  <a:srgbClr val="000000"/>
                </a:solidFill>
                <a:cs typeface="Arial" panose="020B0604020202020204" pitchFamily="34" charset="0"/>
              </a:rPr>
              <a:t>Intellectual Concepts (IC)</a:t>
            </a:r>
            <a:r>
              <a:rPr lang="en-US" sz="1400" dirty="0">
                <a:solidFill>
                  <a:srgbClr val="000000"/>
                </a:solidFill>
                <a:cs typeface="Arial" panose="020B0604020202020204" pitchFamily="34" charset="0"/>
              </a:rPr>
              <a:t>, a global management consulting firm providing specialized program and management consulting services to supporting HIV, Polio Eradication, Zika, and Cancer supporting Public Health,  mobility Intelligent Technical sensor solution, device installation and project management supporting the</a:t>
            </a:r>
            <a:endParaRPr lang="en-US" sz="1400" i="1" dirty="0"/>
          </a:p>
        </p:txBody>
      </p:sp>
      <p:sp>
        <p:nvSpPr>
          <p:cNvPr id="18" name="TextBox 17">
            <a:extLst>
              <a:ext uri="{FF2B5EF4-FFF2-40B4-BE49-F238E27FC236}">
                <a16:creationId xmlns:a16="http://schemas.microsoft.com/office/drawing/2014/main" id="{04D67E32-8EC3-4A9F-993C-C36629DE9E5D}"/>
              </a:ext>
            </a:extLst>
          </p:cNvPr>
          <p:cNvSpPr txBox="1"/>
          <p:nvPr/>
        </p:nvSpPr>
        <p:spPr>
          <a:xfrm>
            <a:off x="35560" y="3449733"/>
            <a:ext cx="8774263" cy="3062377"/>
          </a:xfrm>
          <a:prstGeom prst="rect">
            <a:avLst/>
          </a:prstGeom>
          <a:noFill/>
        </p:spPr>
        <p:txBody>
          <a:bodyPr wrap="square" rtlCol="0">
            <a:spAutoFit/>
          </a:bodyPr>
          <a:lstStyle/>
          <a:p>
            <a:pPr marL="342900" marR="0" fontAlgn="base">
              <a:spcBef>
                <a:spcPts val="0"/>
              </a:spcBef>
              <a:spcAft>
                <a:spcPts val="1000"/>
              </a:spcAft>
            </a:pPr>
            <a:r>
              <a:rPr lang="en-US" sz="1400" dirty="0">
                <a:solidFill>
                  <a:srgbClr val="000000"/>
                </a:solidFill>
                <a:cs typeface="Arial" panose="020B0604020202020204" pitchFamily="34" charset="0"/>
              </a:rPr>
              <a:t>Transit industry, and logistics, information technology, cyber security and administrative services for the DoD. </a:t>
            </a:r>
            <a:endParaRPr lang="en-US" sz="1400" dirty="0">
              <a:ea typeface="Times New Roman" panose="02020603050405020304" pitchFamily="18" charset="0"/>
            </a:endParaRPr>
          </a:p>
          <a:p>
            <a:pPr marL="347345" marR="0" fontAlgn="base">
              <a:spcBef>
                <a:spcPts val="0"/>
              </a:spcBef>
              <a:spcAft>
                <a:spcPts val="1000"/>
              </a:spcAft>
            </a:pPr>
            <a:r>
              <a:rPr lang="en-US" sz="1400" dirty="0">
                <a:solidFill>
                  <a:srgbClr val="000000"/>
                </a:solidFill>
                <a:cs typeface="Arial" panose="020B0604020202020204" pitchFamily="34" charset="0"/>
              </a:rPr>
              <a:t>Ms. </a:t>
            </a:r>
            <a:r>
              <a:rPr lang="en-US" sz="1400" dirty="0" err="1">
                <a:solidFill>
                  <a:srgbClr val="000000"/>
                </a:solidFill>
                <a:cs typeface="Arial" panose="020B0604020202020204" pitchFamily="34" charset="0"/>
              </a:rPr>
              <a:t>Babiker</a:t>
            </a:r>
            <a:r>
              <a:rPr lang="en-US" sz="1400" dirty="0">
                <a:solidFill>
                  <a:srgbClr val="000000"/>
                </a:solidFill>
                <a:cs typeface="Arial" panose="020B0604020202020204" pitchFamily="34" charset="0"/>
              </a:rPr>
              <a:t> provides leadership to a number of local and national organizations, including as active Board Member of Atlanta Life Insurance; previously a Board Member for </a:t>
            </a:r>
            <a:r>
              <a:rPr lang="en-US" sz="1400" dirty="0" err="1">
                <a:solidFill>
                  <a:srgbClr val="000000"/>
                </a:solidFill>
                <a:cs typeface="Arial" panose="020B0604020202020204" pitchFamily="34" charset="0"/>
              </a:rPr>
              <a:t>TechBridge</a:t>
            </a:r>
            <a:r>
              <a:rPr lang="en-US" sz="1400" dirty="0">
                <a:solidFill>
                  <a:srgbClr val="000000"/>
                </a:solidFill>
                <a:cs typeface="Arial" panose="020B0604020202020204" pitchFamily="34" charset="0"/>
              </a:rPr>
              <a:t>, Chapter</a:t>
            </a:r>
            <a:r>
              <a:rPr lang="en-US" sz="1400" dirty="0">
                <a:ea typeface="Times New Roman" panose="02020603050405020304" pitchFamily="18" charset="0"/>
                <a:cs typeface="Times New Roman" panose="02020603050405020304" pitchFamily="18" charset="0"/>
              </a:rPr>
              <a:t> Chair of </a:t>
            </a:r>
            <a:r>
              <a:rPr lang="en-US" sz="1400" dirty="0" err="1">
                <a:ea typeface="Times New Roman" panose="02020603050405020304" pitchFamily="18" charset="0"/>
                <a:cs typeface="Times New Roman" panose="02020603050405020304" pitchFamily="18" charset="0"/>
              </a:rPr>
              <a:t>TechExecs</a:t>
            </a:r>
            <a:r>
              <a:rPr lang="en-US" sz="1400" dirty="0">
                <a:ea typeface="Times New Roman" panose="02020603050405020304" pitchFamily="18" charset="0"/>
                <a:cs typeface="Times New Roman" panose="02020603050405020304" pitchFamily="18" charset="0"/>
              </a:rPr>
              <a:t>, and Atlanta Chapter; as Board Member of Mary Hall’s Freedom House; and as Board Advisory Member of Every Woman Works.  She is also an active participant with the American Public Transportation Association (APTA), Council of Minority Transportation Officials (COMTO), Women In Transit (WTS), Industry Advisory Council (IAC); Women's Business Enterprise National Council (WBENC), Georgia Minority Supplier Development Council (GMSDC, )National Contract Management Association(NCMA), ONBOARD, and </a:t>
            </a:r>
            <a:r>
              <a:rPr lang="en-US" sz="1400" dirty="0">
                <a:ea typeface="Times New Roman" panose="02020603050405020304" pitchFamily="18" charset="0"/>
                <a:cs typeface="Book Antiqua" panose="02040602050305030304" pitchFamily="18" charset="0"/>
              </a:rPr>
              <a:t>Women In Defense (WID) and life time member of Armed Forces Communications &amp; Electronics Association(AFCEA). </a:t>
            </a:r>
          </a:p>
          <a:p>
            <a:pPr marL="347345" marR="0" fontAlgn="base">
              <a:spcBef>
                <a:spcPts val="0"/>
              </a:spcBef>
              <a:spcAft>
                <a:spcPts val="1000"/>
              </a:spcAft>
            </a:pPr>
            <a:r>
              <a:rPr lang="en-US" sz="1400" dirty="0">
                <a:solidFill>
                  <a:srgbClr val="000000"/>
                </a:solidFill>
                <a:cs typeface="Arial" panose="020B0604020202020204" pitchFamily="34" charset="0"/>
              </a:rPr>
              <a:t> Ms. </a:t>
            </a:r>
            <a:r>
              <a:rPr lang="en-US" sz="1400" dirty="0" err="1">
                <a:solidFill>
                  <a:srgbClr val="000000"/>
                </a:solidFill>
                <a:cs typeface="Arial" panose="020B0604020202020204" pitchFamily="34" charset="0"/>
              </a:rPr>
              <a:t>Babiker</a:t>
            </a:r>
            <a:r>
              <a:rPr lang="en-US" sz="1400" dirty="0">
                <a:solidFill>
                  <a:srgbClr val="000000"/>
                </a:solidFill>
                <a:cs typeface="Arial" panose="020B0604020202020204" pitchFamily="34" charset="0"/>
              </a:rPr>
              <a:t> earned her undergraduate and Master’s degree in Management Information Systems from George Mason University as well as a Chief Information Officer Certificate from Carnegie Mellon University</a:t>
            </a:r>
          </a:p>
          <a:p>
            <a:pPr marL="347345" marR="0" fontAlgn="base">
              <a:spcBef>
                <a:spcPts val="0"/>
              </a:spcBef>
              <a:spcAft>
                <a:spcPts val="1000"/>
              </a:spcAft>
            </a:pPr>
            <a:r>
              <a:rPr lang="en-US" sz="1400" i="1" dirty="0">
                <a:solidFill>
                  <a:srgbClr val="000000"/>
                </a:solidFill>
                <a:cs typeface="Arial" panose="020B0604020202020204" pitchFamily="34" charset="0"/>
              </a:rPr>
              <a:t>DeLois B. </a:t>
            </a:r>
            <a:r>
              <a:rPr lang="en-US" sz="1400" i="1" dirty="0" err="1">
                <a:solidFill>
                  <a:srgbClr val="000000"/>
                </a:solidFill>
                <a:cs typeface="Arial" panose="020B0604020202020204" pitchFamily="34" charset="0"/>
              </a:rPr>
              <a:t>Babiker</a:t>
            </a:r>
            <a:r>
              <a:rPr lang="en-US" sz="1400" i="1" dirty="0">
                <a:solidFill>
                  <a:srgbClr val="000000"/>
                </a:solidFill>
                <a:cs typeface="Arial" panose="020B0604020202020204" pitchFamily="34" charset="0"/>
              </a:rPr>
              <a:t> has nothing to disclose</a:t>
            </a:r>
            <a:endParaRPr lang="en-US" sz="1400" i="1" dirty="0"/>
          </a:p>
        </p:txBody>
      </p:sp>
      <p:sp>
        <p:nvSpPr>
          <p:cNvPr id="17" name="Freeform: Shape 16">
            <a:extLst>
              <a:ext uri="{FF2B5EF4-FFF2-40B4-BE49-F238E27FC236}">
                <a16:creationId xmlns:a16="http://schemas.microsoft.com/office/drawing/2014/main" id="{509BF719-4C3D-4D81-BD42-A0294B06F9A4}"/>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9" name="Freeform: Shape 18">
            <a:extLst>
              <a:ext uri="{FF2B5EF4-FFF2-40B4-BE49-F238E27FC236}">
                <a16:creationId xmlns:a16="http://schemas.microsoft.com/office/drawing/2014/main" id="{789FF66A-7FD5-4256-BB10-390CD41C4982}"/>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t>Georgia Sunrise Botanicals</a:t>
            </a:r>
            <a:endParaRPr lang="en-US" sz="3200" dirty="0">
              <a:solidFill>
                <a:schemeClr val="lt1"/>
              </a:solidFill>
            </a:endParaRPr>
          </a:p>
        </p:txBody>
      </p:sp>
    </p:spTree>
    <p:extLst>
      <p:ext uri="{BB962C8B-B14F-4D97-AF65-F5344CB8AC3E}">
        <p14:creationId xmlns:p14="http://schemas.microsoft.com/office/powerpoint/2010/main" val="154611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7" name="Picture 16">
            <a:extLst>
              <a:ext uri="{FF2B5EF4-FFF2-40B4-BE49-F238E27FC236}">
                <a16:creationId xmlns:a16="http://schemas.microsoft.com/office/drawing/2014/main" id="{9E8FD9E7-51B3-4272-B20A-66E1FFF81F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07" t="8632" r="14507" b="28723"/>
          <a:stretch/>
        </p:blipFill>
        <p:spPr>
          <a:xfrm>
            <a:off x="398010" y="1277815"/>
            <a:ext cx="1234430" cy="1409772"/>
          </a:xfrm>
          <a:prstGeom prst="rect">
            <a:avLst/>
          </a:prstGeom>
          <a:ln w="12700">
            <a:solidFill>
              <a:schemeClr val="bg1"/>
            </a:solidFill>
          </a:ln>
        </p:spPr>
      </p:pic>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9" name="TextBox 28">
            <a:extLst>
              <a:ext uri="{FF2B5EF4-FFF2-40B4-BE49-F238E27FC236}">
                <a16:creationId xmlns:a16="http://schemas.microsoft.com/office/drawing/2014/main" id="{DC83D09D-2E9A-4293-B59C-8E34CEFE1C11}"/>
              </a:ext>
            </a:extLst>
          </p:cNvPr>
          <p:cNvSpPr txBox="1"/>
          <p:nvPr/>
        </p:nvSpPr>
        <p:spPr>
          <a:xfrm>
            <a:off x="398295" y="2763786"/>
            <a:ext cx="1234428" cy="461665"/>
          </a:xfrm>
          <a:prstGeom prst="rect">
            <a:avLst/>
          </a:prstGeom>
          <a:noFill/>
        </p:spPr>
        <p:txBody>
          <a:bodyPr wrap="square" rtlCol="0">
            <a:spAutoFit/>
          </a:bodyPr>
          <a:lstStyle/>
          <a:p>
            <a:pPr algn="ctr"/>
            <a:r>
              <a:rPr lang="en-US" sz="1200" b="1" dirty="0">
                <a:solidFill>
                  <a:schemeClr val="bg1"/>
                </a:solidFill>
              </a:rPr>
              <a:t>Christopher Bonds</a:t>
            </a:r>
          </a:p>
        </p:txBody>
      </p:sp>
      <p:sp>
        <p:nvSpPr>
          <p:cNvPr id="15" name="TextBox 14">
            <a:extLst>
              <a:ext uri="{FF2B5EF4-FFF2-40B4-BE49-F238E27FC236}">
                <a16:creationId xmlns:a16="http://schemas.microsoft.com/office/drawing/2014/main" id="{24408D97-00FC-4C82-8121-4F25B21FC3FB}"/>
              </a:ext>
            </a:extLst>
          </p:cNvPr>
          <p:cNvSpPr txBox="1"/>
          <p:nvPr/>
        </p:nvSpPr>
        <p:spPr>
          <a:xfrm>
            <a:off x="1693981" y="1422965"/>
            <a:ext cx="2625430" cy="1938992"/>
          </a:xfrm>
          <a:prstGeom prst="rect">
            <a:avLst/>
          </a:prstGeom>
          <a:noFill/>
        </p:spPr>
        <p:txBody>
          <a:bodyPr wrap="square" rtlCol="0">
            <a:spAutoFit/>
          </a:bodyPr>
          <a:lstStyle/>
          <a:p>
            <a:pPr algn="ctr"/>
            <a:r>
              <a:rPr lang="en-US" sz="1200" dirty="0">
                <a:solidFill>
                  <a:schemeClr val="bg1"/>
                </a:solidFill>
              </a:rPr>
              <a:t>Founder and Manager</a:t>
            </a:r>
          </a:p>
          <a:p>
            <a:pPr algn="ctr"/>
            <a:r>
              <a:rPr lang="en-US" sz="1200" dirty="0">
                <a:solidFill>
                  <a:schemeClr val="bg1"/>
                </a:solidFill>
              </a:rPr>
              <a:t>Springhill Rabbits</a:t>
            </a:r>
          </a:p>
          <a:p>
            <a:pPr algn="ctr"/>
            <a:r>
              <a:rPr lang="en-US" sz="1200" dirty="0">
                <a:solidFill>
                  <a:schemeClr val="bg1"/>
                </a:solidFill>
              </a:rPr>
              <a:t>Springhillrabbits.com</a:t>
            </a:r>
          </a:p>
          <a:p>
            <a:pPr algn="ctr"/>
            <a:endParaRPr lang="en-US" sz="1200" dirty="0">
              <a:solidFill>
                <a:schemeClr val="bg1"/>
              </a:solidFill>
            </a:endParaRPr>
          </a:p>
          <a:p>
            <a:pPr algn="ctr"/>
            <a:endParaRPr lang="en-US" sz="1200" dirty="0">
              <a:solidFill>
                <a:schemeClr val="bg1"/>
              </a:solidFill>
            </a:endParaRPr>
          </a:p>
          <a:p>
            <a:pPr algn="ctr"/>
            <a:r>
              <a:rPr lang="en-US" sz="1200" dirty="0">
                <a:solidFill>
                  <a:schemeClr val="bg1"/>
                </a:solidFill>
              </a:rPr>
              <a:t>40 Pruitt Road</a:t>
            </a:r>
          </a:p>
          <a:p>
            <a:pPr algn="ctr"/>
            <a:r>
              <a:rPr lang="en-US" sz="1200" dirty="0">
                <a:solidFill>
                  <a:schemeClr val="bg1"/>
                </a:solidFill>
              </a:rPr>
              <a:t>Alpharetta, Georgia 30004</a:t>
            </a:r>
          </a:p>
          <a:p>
            <a:pPr algn="ctr"/>
            <a:r>
              <a:rPr lang="en-US" sz="1200" dirty="0">
                <a:solidFill>
                  <a:schemeClr val="bg1"/>
                </a:solidFill>
                <a:hlinkClick r:id="rId4">
                  <a:extLst>
                    <a:ext uri="{A12FA001-AC4F-418D-AE19-62706E023703}">
                      <ahyp:hlinkClr xmlns:ahyp="http://schemas.microsoft.com/office/drawing/2018/hyperlinkcolor" val="tx"/>
                    </a:ext>
                  </a:extLst>
                </a:hlinkClick>
              </a:rPr>
              <a:t>ChrisBonds2019@gmail.com</a:t>
            </a:r>
            <a:endParaRPr lang="en-US" sz="1200" dirty="0">
              <a:solidFill>
                <a:schemeClr val="bg1"/>
              </a:solidFill>
            </a:endParaRPr>
          </a:p>
          <a:p>
            <a:pPr algn="ctr"/>
            <a:r>
              <a:rPr lang="en-US" sz="1200" dirty="0">
                <a:solidFill>
                  <a:schemeClr val="bg1"/>
                </a:solidFill>
              </a:rPr>
              <a:t>Cell or Text: 770-570-9306</a:t>
            </a:r>
          </a:p>
          <a:p>
            <a:pPr algn="ctr"/>
            <a:endParaRPr lang="en-US" sz="1200" dirty="0">
              <a:solidFill>
                <a:schemeClr val="bg1"/>
              </a:solidFill>
            </a:endParaRPr>
          </a:p>
        </p:txBody>
      </p:sp>
      <p:sp>
        <p:nvSpPr>
          <p:cNvPr id="14" name="TextBox 13">
            <a:extLst>
              <a:ext uri="{FF2B5EF4-FFF2-40B4-BE49-F238E27FC236}">
                <a16:creationId xmlns:a16="http://schemas.microsoft.com/office/drawing/2014/main" id="{9E98D31D-19E6-46BB-90EC-FCD7F31003DB}"/>
              </a:ext>
            </a:extLst>
          </p:cNvPr>
          <p:cNvSpPr txBox="1"/>
          <p:nvPr/>
        </p:nvSpPr>
        <p:spPr>
          <a:xfrm>
            <a:off x="4615675" y="1285282"/>
            <a:ext cx="4358337" cy="2233688"/>
          </a:xfrm>
          <a:prstGeom prst="rect">
            <a:avLst/>
          </a:prstGeom>
          <a:noFill/>
        </p:spPr>
        <p:txBody>
          <a:bodyPr wrap="square" rtlCol="0">
            <a:spAutoFit/>
          </a:bodyPr>
          <a:lstStyle/>
          <a:p>
            <a:pPr>
              <a:lnSpc>
                <a:spcPct val="107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Christopher Bonds, a Georgia resident of 30 years, is a Hope Scholarship recipient, receiving a bachelor’s degree in Agribusiness from The University of Georgia’s College of Agricultural and Environmental Sciences.</a:t>
            </a:r>
          </a:p>
          <a:p>
            <a:pPr>
              <a:lnSpc>
                <a:spcPct val="107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Combining his love for living things, desire to contribute to society, and respect for emerging agribusinesses on the forefront of medicine, he moved to Denver, Colorado in order to work in the medical marijuana industry. There he tasked himself with studying the industry as a whole</a:t>
            </a:r>
            <a:endParaRPr lang="en-US" sz="1400" dirty="0"/>
          </a:p>
        </p:txBody>
      </p:sp>
      <p:sp>
        <p:nvSpPr>
          <p:cNvPr id="18" name="TextBox 17">
            <a:extLst>
              <a:ext uri="{FF2B5EF4-FFF2-40B4-BE49-F238E27FC236}">
                <a16:creationId xmlns:a16="http://schemas.microsoft.com/office/drawing/2014/main" id="{04D67E32-8EC3-4A9F-993C-C36629DE9E5D}"/>
              </a:ext>
            </a:extLst>
          </p:cNvPr>
          <p:cNvSpPr txBox="1"/>
          <p:nvPr/>
        </p:nvSpPr>
        <p:spPr>
          <a:xfrm>
            <a:off x="228599" y="3449733"/>
            <a:ext cx="8686801" cy="2387577"/>
          </a:xfrm>
          <a:prstGeom prst="rect">
            <a:avLst/>
          </a:prstGeom>
          <a:noFill/>
        </p:spPr>
        <p:txBody>
          <a:bodyPr wrap="square" rtlCol="0">
            <a:spAutoFit/>
          </a:bodyPr>
          <a:lstStyle/>
          <a:p>
            <a:pPr>
              <a:lnSpc>
                <a:spcPct val="107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while finding work at Green Solution’s cultivation facilities. </a:t>
            </a:r>
          </a:p>
          <a:p>
            <a:pPr>
              <a:lnSpc>
                <a:spcPct val="107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After a year of studying the industry first-hand in Colorado, he returned home seeking opportunity in Georgia’s developing medical marijuana market. He maintains the Master Grower Certification from Green </a:t>
            </a:r>
            <a:r>
              <a:rPr lang="en-US" sz="1400" dirty="0" err="1">
                <a:latin typeface="Calibri" panose="020F0502020204030204" pitchFamily="34" charset="0"/>
                <a:ea typeface="Calibri" panose="020F0502020204030204" pitchFamily="34" charset="0"/>
                <a:cs typeface="Times New Roman" panose="02020603050405020304" pitchFamily="18" charset="0"/>
              </a:rPr>
              <a:t>CulturED</a:t>
            </a:r>
            <a:r>
              <a:rPr lang="en-US" sz="1400" dirty="0">
                <a:latin typeface="Calibri" panose="020F0502020204030204" pitchFamily="34" charset="0"/>
                <a:ea typeface="Calibri" panose="020F0502020204030204" pitchFamily="34" charset="0"/>
                <a:cs typeface="Times New Roman" panose="02020603050405020304" pitchFamily="18" charset="0"/>
              </a:rPr>
              <a:t>, Cannabis Training University’s Master Certificate, and will soon be attending </a:t>
            </a:r>
            <a:r>
              <a:rPr lang="en-US" sz="1400" dirty="0" err="1">
                <a:latin typeface="Calibri" panose="020F0502020204030204" pitchFamily="34" charset="0"/>
                <a:ea typeface="Calibri" panose="020F0502020204030204" pitchFamily="34" charset="0"/>
                <a:cs typeface="Times New Roman" panose="02020603050405020304" pitchFamily="18" charset="0"/>
              </a:rPr>
              <a:t>Oaksterdam</a:t>
            </a:r>
            <a:r>
              <a:rPr lang="en-US" sz="1400" dirty="0">
                <a:latin typeface="Calibri" panose="020F0502020204030204" pitchFamily="34" charset="0"/>
                <a:ea typeface="Calibri" panose="020F0502020204030204" pitchFamily="34" charset="0"/>
                <a:cs typeface="Times New Roman" panose="02020603050405020304" pitchFamily="18" charset="0"/>
              </a:rPr>
              <a:t> University’s horticulture courses. He received the Colorado MED Occupational License after passing all qualifications to work in Colorado MED licensed facilities. Work and studies have also included: cannabis clone transplanting, cannabis grow cleaning and sterilization, cannabis grow cultivation assistant, and cannabis husbandry.  </a:t>
            </a:r>
          </a:p>
          <a:p>
            <a:pPr>
              <a:lnSpc>
                <a:spcPct val="107000"/>
              </a:lnSpc>
              <a:spcAft>
                <a:spcPts val="6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400" i="1" dirty="0">
                <a:latin typeface="Calibri" panose="020F0502020204030204" pitchFamily="34" charset="0"/>
                <a:ea typeface="Calibri" panose="020F0502020204030204" pitchFamily="34" charset="0"/>
                <a:cs typeface="Times New Roman" panose="02020603050405020304" pitchFamily="18" charset="0"/>
              </a:rPr>
              <a:t>Christopher Bonds has nothing to disclose.</a:t>
            </a:r>
          </a:p>
        </p:txBody>
      </p:sp>
      <p:sp>
        <p:nvSpPr>
          <p:cNvPr id="13" name="Freeform: Shape 12">
            <a:extLst>
              <a:ext uri="{FF2B5EF4-FFF2-40B4-BE49-F238E27FC236}">
                <a16:creationId xmlns:a16="http://schemas.microsoft.com/office/drawing/2014/main" id="{35D2E5B4-45EE-4A13-941B-40E7F667FE91}"/>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9" name="Freeform: Shape 18">
            <a:extLst>
              <a:ext uri="{FF2B5EF4-FFF2-40B4-BE49-F238E27FC236}">
                <a16:creationId xmlns:a16="http://schemas.microsoft.com/office/drawing/2014/main" id="{6AD60768-798F-49F8-903C-9148ABB50D98}"/>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t>Georgia Sunrise Botanicals</a:t>
            </a:r>
            <a:endParaRPr lang="en-US" sz="3200" dirty="0">
              <a:solidFill>
                <a:schemeClr val="lt1"/>
              </a:solidFill>
            </a:endParaRPr>
          </a:p>
        </p:txBody>
      </p:sp>
    </p:spTree>
    <p:extLst>
      <p:ext uri="{BB962C8B-B14F-4D97-AF65-F5344CB8AC3E}">
        <p14:creationId xmlns:p14="http://schemas.microsoft.com/office/powerpoint/2010/main" val="321863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3" name="Picture 12">
            <a:extLst>
              <a:ext uri="{FF2B5EF4-FFF2-40B4-BE49-F238E27FC236}">
                <a16:creationId xmlns:a16="http://schemas.microsoft.com/office/drawing/2014/main" id="{A1CA8748-EFAC-4B64-8F5C-0EC6678B7C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59" r="8359" b="37419"/>
          <a:stretch/>
        </p:blipFill>
        <p:spPr>
          <a:xfrm>
            <a:off x="398292" y="1277815"/>
            <a:ext cx="1234430" cy="1419895"/>
          </a:xfrm>
          <a:prstGeom prst="rect">
            <a:avLst/>
          </a:prstGeom>
          <a:ln w="12700">
            <a:solidFill>
              <a:schemeClr val="bg1"/>
            </a:solidFill>
          </a:ln>
        </p:spPr>
      </p:pic>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9" name="TextBox 28">
            <a:extLst>
              <a:ext uri="{FF2B5EF4-FFF2-40B4-BE49-F238E27FC236}">
                <a16:creationId xmlns:a16="http://schemas.microsoft.com/office/drawing/2014/main" id="{DC83D09D-2E9A-4293-B59C-8E34CEFE1C11}"/>
              </a:ext>
            </a:extLst>
          </p:cNvPr>
          <p:cNvSpPr txBox="1"/>
          <p:nvPr/>
        </p:nvSpPr>
        <p:spPr>
          <a:xfrm>
            <a:off x="398295" y="2763786"/>
            <a:ext cx="1234428" cy="276999"/>
          </a:xfrm>
          <a:prstGeom prst="rect">
            <a:avLst/>
          </a:prstGeom>
          <a:noFill/>
        </p:spPr>
        <p:txBody>
          <a:bodyPr wrap="square" rtlCol="0">
            <a:spAutoFit/>
          </a:bodyPr>
          <a:lstStyle/>
          <a:p>
            <a:pPr algn="ctr"/>
            <a:r>
              <a:rPr lang="en-US" sz="1200" b="1" dirty="0">
                <a:solidFill>
                  <a:schemeClr val="bg1"/>
                </a:solidFill>
              </a:rPr>
              <a:t>David Duncan</a:t>
            </a:r>
          </a:p>
        </p:txBody>
      </p:sp>
      <p:sp>
        <p:nvSpPr>
          <p:cNvPr id="15" name="TextBox 14">
            <a:extLst>
              <a:ext uri="{FF2B5EF4-FFF2-40B4-BE49-F238E27FC236}">
                <a16:creationId xmlns:a16="http://schemas.microsoft.com/office/drawing/2014/main" id="{24408D97-00FC-4C82-8121-4F25B21FC3FB}"/>
              </a:ext>
            </a:extLst>
          </p:cNvPr>
          <p:cNvSpPr txBox="1"/>
          <p:nvPr/>
        </p:nvSpPr>
        <p:spPr>
          <a:xfrm>
            <a:off x="1693981" y="1422965"/>
            <a:ext cx="2625430" cy="1569660"/>
          </a:xfrm>
          <a:prstGeom prst="rect">
            <a:avLst/>
          </a:prstGeom>
          <a:noFill/>
        </p:spPr>
        <p:txBody>
          <a:bodyPr wrap="square" rtlCol="0">
            <a:spAutoFit/>
          </a:bodyPr>
          <a:lstStyle/>
          <a:p>
            <a:pPr algn="ctr"/>
            <a:r>
              <a:rPr lang="en-US" sz="1200" dirty="0">
                <a:solidFill>
                  <a:schemeClr val="bg1"/>
                </a:solidFill>
              </a:rPr>
              <a:t>Founder and Former CEO of tier one luxury retail Candle Company</a:t>
            </a:r>
          </a:p>
          <a:p>
            <a:pPr algn="ctr"/>
            <a:endParaRPr lang="en-US" sz="1200" dirty="0">
              <a:solidFill>
                <a:schemeClr val="bg1"/>
              </a:solidFill>
            </a:endParaRPr>
          </a:p>
          <a:p>
            <a:pPr algn="ctr"/>
            <a:r>
              <a:rPr lang="en-US" sz="1200" dirty="0">
                <a:solidFill>
                  <a:schemeClr val="bg1"/>
                </a:solidFill>
              </a:rPr>
              <a:t>1272 </a:t>
            </a:r>
            <a:r>
              <a:rPr lang="en-US" sz="1200" dirty="0" err="1">
                <a:solidFill>
                  <a:schemeClr val="bg1"/>
                </a:solidFill>
              </a:rPr>
              <a:t>Lullwater</a:t>
            </a:r>
            <a:r>
              <a:rPr lang="en-US" sz="1200" dirty="0">
                <a:solidFill>
                  <a:schemeClr val="bg1"/>
                </a:solidFill>
              </a:rPr>
              <a:t> Park Circle</a:t>
            </a:r>
          </a:p>
          <a:p>
            <a:pPr algn="ctr"/>
            <a:r>
              <a:rPr lang="en-US" sz="1200" dirty="0">
                <a:solidFill>
                  <a:schemeClr val="bg1"/>
                </a:solidFill>
              </a:rPr>
              <a:t>Atlanta, GA 30306</a:t>
            </a:r>
          </a:p>
          <a:p>
            <a:pPr algn="ctr"/>
            <a:r>
              <a:rPr lang="en-US" sz="1200" dirty="0">
                <a:solidFill>
                  <a:schemeClr val="bg1"/>
                </a:solidFill>
                <a:hlinkClick r:id="rId4">
                  <a:extLst>
                    <a:ext uri="{A12FA001-AC4F-418D-AE19-62706E023703}">
                      <ahyp:hlinkClr xmlns:ahyp="http://schemas.microsoft.com/office/drawing/2018/hyperlinkcolor" val="tx"/>
                    </a:ext>
                  </a:extLst>
                </a:hlinkClick>
              </a:rPr>
              <a:t>Duncan.Davida@gmail.com</a:t>
            </a:r>
            <a:endParaRPr lang="en-US" sz="1200" dirty="0">
              <a:solidFill>
                <a:schemeClr val="bg1"/>
              </a:solidFill>
            </a:endParaRPr>
          </a:p>
          <a:p>
            <a:pPr algn="ctr"/>
            <a:r>
              <a:rPr lang="en-US" sz="1200" dirty="0">
                <a:solidFill>
                  <a:schemeClr val="bg1"/>
                </a:solidFill>
              </a:rPr>
              <a:t>Cell or Text: 404-423-3149</a:t>
            </a:r>
          </a:p>
          <a:p>
            <a:pPr algn="ctr"/>
            <a:endParaRPr lang="en-US" sz="1200" dirty="0">
              <a:solidFill>
                <a:schemeClr val="bg1"/>
              </a:solidFill>
            </a:endParaRPr>
          </a:p>
        </p:txBody>
      </p:sp>
      <p:sp>
        <p:nvSpPr>
          <p:cNvPr id="14" name="TextBox 13">
            <a:extLst>
              <a:ext uri="{FF2B5EF4-FFF2-40B4-BE49-F238E27FC236}">
                <a16:creationId xmlns:a16="http://schemas.microsoft.com/office/drawing/2014/main" id="{9E98D31D-19E6-46BB-90EC-FCD7F31003DB}"/>
              </a:ext>
            </a:extLst>
          </p:cNvPr>
          <p:cNvSpPr txBox="1"/>
          <p:nvPr/>
        </p:nvSpPr>
        <p:spPr>
          <a:xfrm>
            <a:off x="4615675" y="1285282"/>
            <a:ext cx="4358337" cy="2233688"/>
          </a:xfrm>
          <a:prstGeom prst="rect">
            <a:avLst/>
          </a:prstGeom>
          <a:noFill/>
        </p:spPr>
        <p:txBody>
          <a:bodyPr wrap="square" rtlCol="0">
            <a:spAutoFit/>
          </a:bodyPr>
          <a:lstStyle/>
          <a:p>
            <a:pPr>
              <a:lnSpc>
                <a:spcPct val="107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David Duncan, a Georgia resident of 46 years and a 3</a:t>
            </a:r>
            <a:r>
              <a:rPr lang="en-US" sz="1400" baseline="30000" dirty="0">
                <a:latin typeface="Calibri" panose="020F0502020204030204" pitchFamily="34" charset="0"/>
                <a:ea typeface="Calibri" panose="020F0502020204030204" pitchFamily="34" charset="0"/>
                <a:cs typeface="Times New Roman" panose="02020603050405020304" pitchFamily="18" charset="0"/>
              </a:rPr>
              <a:t>rd</a:t>
            </a:r>
            <a:r>
              <a:rPr lang="en-US" sz="1400" dirty="0">
                <a:latin typeface="Calibri" panose="020F0502020204030204" pitchFamily="34" charset="0"/>
                <a:ea typeface="Calibri" panose="020F0502020204030204" pitchFamily="34" charset="0"/>
                <a:cs typeface="Times New Roman" panose="02020603050405020304" pitchFamily="18" charset="0"/>
              </a:rPr>
              <a:t> generation Atlantan, is a  graduate of Georgia State University.</a:t>
            </a:r>
          </a:p>
          <a:p>
            <a:pPr>
              <a:lnSpc>
                <a:spcPct val="107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David has over 25 years of strategic experience in taking innovations from concept to market success, David understands the Cannabis space and has been directly involved in each phase of the Cannabis product development cycle commencing with extraction up to the pre-clinical phase. Driven by passion for helping those</a:t>
            </a:r>
            <a:endParaRPr lang="en-US" sz="1400" dirty="0"/>
          </a:p>
        </p:txBody>
      </p:sp>
      <p:sp>
        <p:nvSpPr>
          <p:cNvPr id="18" name="TextBox 17">
            <a:extLst>
              <a:ext uri="{FF2B5EF4-FFF2-40B4-BE49-F238E27FC236}">
                <a16:creationId xmlns:a16="http://schemas.microsoft.com/office/drawing/2014/main" id="{04D67E32-8EC3-4A9F-993C-C36629DE9E5D}"/>
              </a:ext>
            </a:extLst>
          </p:cNvPr>
          <p:cNvSpPr txBox="1"/>
          <p:nvPr/>
        </p:nvSpPr>
        <p:spPr>
          <a:xfrm>
            <a:off x="228599" y="3449733"/>
            <a:ext cx="8686801" cy="2848600"/>
          </a:xfrm>
          <a:prstGeom prst="rect">
            <a:avLst/>
          </a:prstGeom>
          <a:noFill/>
        </p:spPr>
        <p:txBody>
          <a:bodyPr wrap="square" rtlCol="0">
            <a:spAutoFit/>
          </a:bodyPr>
          <a:lstStyle/>
          <a:p>
            <a:pPr>
              <a:lnSpc>
                <a:spcPct val="107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suffering from pain, seizures, autism, depression, and Parkinson’s, as well as those seeking alternatives to opioids and alcohol, David has successfully provided solutions, services and relief to a loyal community for over a decade.</a:t>
            </a:r>
          </a:p>
          <a:p>
            <a:pPr>
              <a:lnSpc>
                <a:spcPct val="107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 David is the Founder and former CFO of a tier one luxury retail Candle Company in the United States still distributed at Whole Foods and other leading retailers. He developed this concept from garage to market and to date this firm has grossed more than $100 Million in revenues. He led and developed concepts to product through manufacturing, production, sales and marketing cycles for over 15 years. During this time David was noted as 40 under 40 in 2009 in his home City.</a:t>
            </a:r>
          </a:p>
          <a:p>
            <a:pPr>
              <a:lnSpc>
                <a:spcPct val="107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David has been an active entrepreneur and has served as President for the prestigious Entrepreneurs Organization (EO) in his home city. He is engaged with University developments and new businesses as an advisor as organizations seek David out for making and formulating strategic decisions.</a:t>
            </a:r>
          </a:p>
          <a:p>
            <a:pPr>
              <a:lnSpc>
                <a:spcPct val="107000"/>
              </a:lnSpc>
              <a:spcAft>
                <a:spcPts val="600"/>
              </a:spcAft>
            </a:pPr>
            <a:r>
              <a:rPr lang="en-US" sz="1400" i="1" dirty="0">
                <a:latin typeface="Calibri" panose="020F0502020204030204" pitchFamily="34" charset="0"/>
                <a:ea typeface="Calibri" panose="020F0502020204030204" pitchFamily="34" charset="0"/>
                <a:cs typeface="Times New Roman" panose="02020603050405020304" pitchFamily="18" charset="0"/>
              </a:rPr>
              <a:t>David Duncan has nothing to disclose.</a:t>
            </a:r>
          </a:p>
        </p:txBody>
      </p:sp>
      <p:sp>
        <p:nvSpPr>
          <p:cNvPr id="17" name="Freeform: Shape 16">
            <a:extLst>
              <a:ext uri="{FF2B5EF4-FFF2-40B4-BE49-F238E27FC236}">
                <a16:creationId xmlns:a16="http://schemas.microsoft.com/office/drawing/2014/main" id="{47D486CB-3DF0-4DA9-BE35-D57E0B7CC602}"/>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9" name="Freeform: Shape 18">
            <a:extLst>
              <a:ext uri="{FF2B5EF4-FFF2-40B4-BE49-F238E27FC236}">
                <a16:creationId xmlns:a16="http://schemas.microsoft.com/office/drawing/2014/main" id="{3E32FC8D-3786-4C7D-9499-A17200A8538D}"/>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t>Georgia Sunrise Botanicals</a:t>
            </a:r>
            <a:r>
              <a:rPr lang="en-US" sz="3200" dirty="0">
                <a:solidFill>
                  <a:schemeClr val="lt1"/>
                </a:solidFill>
              </a:rPr>
              <a:t> </a:t>
            </a:r>
          </a:p>
        </p:txBody>
      </p:sp>
    </p:spTree>
    <p:extLst>
      <p:ext uri="{BB962C8B-B14F-4D97-AF65-F5344CB8AC3E}">
        <p14:creationId xmlns:p14="http://schemas.microsoft.com/office/powerpoint/2010/main" val="52165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3" name="Picture 12">
            <a:extLst>
              <a:ext uri="{FF2B5EF4-FFF2-40B4-BE49-F238E27FC236}">
                <a16:creationId xmlns:a16="http://schemas.microsoft.com/office/drawing/2014/main" id="{C2EE2B42-FD8D-499A-A427-185E42F327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66" t="7963" r="23295" b="7100"/>
          <a:stretch/>
        </p:blipFill>
        <p:spPr>
          <a:xfrm>
            <a:off x="396197" y="1279530"/>
            <a:ext cx="1233045" cy="1456246"/>
          </a:xfrm>
          <a:prstGeom prst="rect">
            <a:avLst/>
          </a:prstGeom>
          <a:ln w="12700">
            <a:solidFill>
              <a:schemeClr val="bg1"/>
            </a:solidFill>
          </a:ln>
        </p:spPr>
      </p:pic>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9" name="TextBox 28">
            <a:extLst>
              <a:ext uri="{FF2B5EF4-FFF2-40B4-BE49-F238E27FC236}">
                <a16:creationId xmlns:a16="http://schemas.microsoft.com/office/drawing/2014/main" id="{DC83D09D-2E9A-4293-B59C-8E34CEFE1C11}"/>
              </a:ext>
            </a:extLst>
          </p:cNvPr>
          <p:cNvSpPr txBox="1"/>
          <p:nvPr/>
        </p:nvSpPr>
        <p:spPr>
          <a:xfrm>
            <a:off x="378064" y="2708103"/>
            <a:ext cx="1245134" cy="276999"/>
          </a:xfrm>
          <a:prstGeom prst="rect">
            <a:avLst/>
          </a:prstGeom>
          <a:noFill/>
        </p:spPr>
        <p:txBody>
          <a:bodyPr wrap="square" rtlCol="0">
            <a:spAutoFit/>
          </a:bodyPr>
          <a:lstStyle/>
          <a:p>
            <a:pPr algn="ctr"/>
            <a:r>
              <a:rPr lang="en-US" sz="1200" b="1" dirty="0">
                <a:solidFill>
                  <a:schemeClr val="bg1"/>
                </a:solidFill>
              </a:rPr>
              <a:t>Terrance Fisher</a:t>
            </a:r>
          </a:p>
        </p:txBody>
      </p:sp>
      <p:sp>
        <p:nvSpPr>
          <p:cNvPr id="30" name="TextBox 29">
            <a:extLst>
              <a:ext uri="{FF2B5EF4-FFF2-40B4-BE49-F238E27FC236}">
                <a16:creationId xmlns:a16="http://schemas.microsoft.com/office/drawing/2014/main" id="{F5ADD2D6-9E4C-458F-920E-693A0252FACB}"/>
              </a:ext>
            </a:extLst>
          </p:cNvPr>
          <p:cNvSpPr txBox="1"/>
          <p:nvPr/>
        </p:nvSpPr>
        <p:spPr>
          <a:xfrm>
            <a:off x="4659919" y="1314590"/>
            <a:ext cx="4358337" cy="2246769"/>
          </a:xfrm>
          <a:prstGeom prst="rect">
            <a:avLst/>
          </a:prstGeom>
          <a:noFill/>
        </p:spPr>
        <p:txBody>
          <a:bodyPr wrap="square" rtlCol="0">
            <a:spAutoFit/>
          </a:bodyPr>
          <a:lstStyle/>
          <a:p>
            <a:r>
              <a:rPr lang="en-US" sz="1400" dirty="0"/>
              <a:t>Terrance Fisher, a Georgia resident for the past twenty years, is a Member of Blue Line Threat Analysis, LLC,  a Georgia licensed Private Investigations/Security Agency. </a:t>
            </a:r>
          </a:p>
          <a:p>
            <a:endParaRPr lang="en-US" sz="1400" dirty="0">
              <a:solidFill>
                <a:srgbClr val="000000"/>
              </a:solidFill>
            </a:endParaRPr>
          </a:p>
          <a:p>
            <a:r>
              <a:rPr lang="en-US" sz="1400" dirty="0">
                <a:solidFill>
                  <a:srgbClr val="000000"/>
                </a:solidFill>
              </a:rPr>
              <a:t>Prior to Blue Line, Mr. Fisher was a Special Agent (SA) with the FBI. During his 22-year tenure with the FBI, Mr. Fisher conducted investigations and served in various posts domestically and internationally; trained extensively at Quantico and was selected to become a Technically Trained Agent (TTA). As a TTA, he received</a:t>
            </a:r>
            <a:endParaRPr lang="en-US" sz="1400" i="1" dirty="0">
              <a:solidFill>
                <a:srgbClr val="000000"/>
              </a:solidFill>
            </a:endParaRPr>
          </a:p>
        </p:txBody>
      </p:sp>
      <p:sp>
        <p:nvSpPr>
          <p:cNvPr id="17" name="TextBox 16">
            <a:extLst>
              <a:ext uri="{FF2B5EF4-FFF2-40B4-BE49-F238E27FC236}">
                <a16:creationId xmlns:a16="http://schemas.microsoft.com/office/drawing/2014/main" id="{D9A8B91A-3690-4963-BE27-5FB494E75E50}"/>
              </a:ext>
            </a:extLst>
          </p:cNvPr>
          <p:cNvSpPr txBox="1"/>
          <p:nvPr/>
        </p:nvSpPr>
        <p:spPr>
          <a:xfrm>
            <a:off x="228599" y="3449876"/>
            <a:ext cx="8686801" cy="2893100"/>
          </a:xfrm>
          <a:prstGeom prst="rect">
            <a:avLst/>
          </a:prstGeom>
          <a:noFill/>
        </p:spPr>
        <p:txBody>
          <a:bodyPr wrap="square" rtlCol="0">
            <a:spAutoFit/>
          </a:bodyPr>
          <a:lstStyle/>
          <a:p>
            <a:r>
              <a:rPr lang="en-US" sz="1400" dirty="0">
                <a:solidFill>
                  <a:srgbClr val="000000"/>
                </a:solidFill>
              </a:rPr>
              <a:t>extensive specialized training in electronic eavesdropping, deployment of countermeasures and computer intrusion and forensics programs. Mr. Fisher was also  involved in conducting covert audio/video surveillance, countermeasures and computer/information systems security.</a:t>
            </a:r>
          </a:p>
          <a:p>
            <a:endParaRPr lang="en-US" sz="1400" dirty="0">
              <a:solidFill>
                <a:srgbClr val="000000"/>
              </a:solidFill>
            </a:endParaRPr>
          </a:p>
          <a:p>
            <a:r>
              <a:rPr lang="en-US" sz="1400" dirty="0">
                <a:solidFill>
                  <a:srgbClr val="000000"/>
                </a:solidFill>
              </a:rPr>
              <a:t>Mr. Fisher was a member of the FBI SWAT team that rescued 13 hostages from the Talladega prison uprising; participated in the investigation of the 1996 Olympics bombing, is a certified computer forensics examiner; conducted examinations of technology in support of FBI investigations and served as a Supervisory Special Agent at FBI Headquarters, Counter-terrorism Division.</a:t>
            </a:r>
          </a:p>
          <a:p>
            <a:endParaRPr lang="en-US" sz="1400" dirty="0">
              <a:solidFill>
                <a:srgbClr val="000000"/>
              </a:solidFill>
            </a:endParaRPr>
          </a:p>
          <a:p>
            <a:r>
              <a:rPr lang="en-US" sz="1400" dirty="0">
                <a:solidFill>
                  <a:srgbClr val="000000"/>
                </a:solidFill>
              </a:rPr>
              <a:t>Mr. Fisher received his undergraduate degree from Howard University; member of the Society of Former Special Agents of the FBI; continues to receive highly technical training in the field of eavesdropping countermeasures. Ultimately, Mr. Fisher’s knowledge and expertise with the installation and identification of highly sophisticated and classified technology means he has some of the most sought after skills in the commercial and private sectors.</a:t>
            </a:r>
          </a:p>
        </p:txBody>
      </p:sp>
      <p:sp>
        <p:nvSpPr>
          <p:cNvPr id="15" name="TextBox 14">
            <a:extLst>
              <a:ext uri="{FF2B5EF4-FFF2-40B4-BE49-F238E27FC236}">
                <a16:creationId xmlns:a16="http://schemas.microsoft.com/office/drawing/2014/main" id="{24408D97-00FC-4C82-8121-4F25B21FC3FB}"/>
              </a:ext>
            </a:extLst>
          </p:cNvPr>
          <p:cNvSpPr txBox="1"/>
          <p:nvPr/>
        </p:nvSpPr>
        <p:spPr>
          <a:xfrm>
            <a:off x="1693981" y="1422965"/>
            <a:ext cx="2625430" cy="1754326"/>
          </a:xfrm>
          <a:prstGeom prst="rect">
            <a:avLst/>
          </a:prstGeom>
          <a:noFill/>
        </p:spPr>
        <p:txBody>
          <a:bodyPr wrap="square" rtlCol="0">
            <a:spAutoFit/>
          </a:bodyPr>
          <a:lstStyle/>
          <a:p>
            <a:pPr algn="ctr"/>
            <a:r>
              <a:rPr lang="en-US" sz="1200" dirty="0">
                <a:solidFill>
                  <a:schemeClr val="bg1"/>
                </a:solidFill>
              </a:rPr>
              <a:t>Member, Blue Line Threat Analysis</a:t>
            </a:r>
          </a:p>
          <a:p>
            <a:pPr algn="ctr"/>
            <a:r>
              <a:rPr lang="en-US" sz="1200" dirty="0">
                <a:solidFill>
                  <a:schemeClr val="bg1"/>
                </a:solidFill>
              </a:rPr>
              <a:t>Alpharetta, Georgia</a:t>
            </a:r>
          </a:p>
          <a:p>
            <a:pPr algn="ctr"/>
            <a:endParaRPr lang="en-US" sz="1200" dirty="0">
              <a:solidFill>
                <a:schemeClr val="bg1"/>
              </a:solidFill>
            </a:endParaRPr>
          </a:p>
          <a:p>
            <a:pPr algn="ctr"/>
            <a:r>
              <a:rPr lang="en-US" sz="1200" dirty="0">
                <a:solidFill>
                  <a:schemeClr val="bg1"/>
                </a:solidFill>
              </a:rPr>
              <a:t>12460 Crabapple Road</a:t>
            </a:r>
          </a:p>
          <a:p>
            <a:pPr algn="ctr"/>
            <a:r>
              <a:rPr lang="en-US" sz="1200" dirty="0">
                <a:solidFill>
                  <a:schemeClr val="bg1"/>
                </a:solidFill>
              </a:rPr>
              <a:t>Suite 202-330</a:t>
            </a:r>
          </a:p>
          <a:p>
            <a:pPr algn="ctr"/>
            <a:r>
              <a:rPr lang="en-US" sz="1200" dirty="0">
                <a:solidFill>
                  <a:schemeClr val="bg1"/>
                </a:solidFill>
              </a:rPr>
              <a:t>Alpharetta, Georgia 30004</a:t>
            </a:r>
          </a:p>
          <a:p>
            <a:pPr algn="ctr"/>
            <a:r>
              <a:rPr lang="en-US" sz="1200" dirty="0">
                <a:solidFill>
                  <a:schemeClr val="bg1"/>
                </a:solidFill>
              </a:rPr>
              <a:t>tfisher924</a:t>
            </a:r>
            <a:r>
              <a:rPr lang="en-US" sz="1200" u="sng" dirty="0">
                <a:solidFill>
                  <a:schemeClr val="bg1"/>
                </a:solidFill>
              </a:rPr>
              <a:t>@att.net</a:t>
            </a:r>
            <a:endParaRPr lang="en-US" sz="1200" dirty="0">
              <a:solidFill>
                <a:schemeClr val="bg1"/>
              </a:solidFill>
            </a:endParaRPr>
          </a:p>
          <a:p>
            <a:pPr algn="ctr"/>
            <a:r>
              <a:rPr lang="en-US" sz="1200" dirty="0">
                <a:solidFill>
                  <a:schemeClr val="bg1"/>
                </a:solidFill>
              </a:rPr>
              <a:t>Cell or Text :404-392-3038</a:t>
            </a:r>
          </a:p>
          <a:p>
            <a:pPr algn="ctr"/>
            <a:endParaRPr lang="en-US" sz="1200" dirty="0">
              <a:solidFill>
                <a:schemeClr val="bg1"/>
              </a:solidFill>
            </a:endParaRPr>
          </a:p>
        </p:txBody>
      </p:sp>
      <p:sp>
        <p:nvSpPr>
          <p:cNvPr id="18" name="TextBox 17">
            <a:extLst>
              <a:ext uri="{FF2B5EF4-FFF2-40B4-BE49-F238E27FC236}">
                <a16:creationId xmlns:a16="http://schemas.microsoft.com/office/drawing/2014/main" id="{76EF44F0-9741-4895-8AEF-1ADE787CB343}"/>
              </a:ext>
            </a:extLst>
          </p:cNvPr>
          <p:cNvSpPr txBox="1"/>
          <p:nvPr/>
        </p:nvSpPr>
        <p:spPr>
          <a:xfrm>
            <a:off x="228599" y="6320036"/>
            <a:ext cx="2971800" cy="312650"/>
          </a:xfrm>
          <a:prstGeom prst="rect">
            <a:avLst/>
          </a:prstGeom>
          <a:noFill/>
        </p:spPr>
        <p:txBody>
          <a:bodyPr wrap="square" rtlCol="0">
            <a:spAutoFit/>
          </a:bodyPr>
          <a:lstStyle/>
          <a:p>
            <a:pPr>
              <a:lnSpc>
                <a:spcPct val="107000"/>
              </a:lnSpc>
              <a:spcAft>
                <a:spcPts val="600"/>
              </a:spcAft>
            </a:pPr>
            <a:r>
              <a:rPr lang="en-US" sz="1400" i="1" dirty="0">
                <a:ea typeface="Calibri" panose="020F0502020204030204" pitchFamily="34" charset="0"/>
                <a:cs typeface="Times New Roman" panose="02020603050405020304" pitchFamily="18" charset="0"/>
              </a:rPr>
              <a:t>Terrance Fisher has nothing to disclose.</a:t>
            </a:r>
          </a:p>
        </p:txBody>
      </p:sp>
      <p:sp>
        <p:nvSpPr>
          <p:cNvPr id="14" name="Freeform: Shape 13">
            <a:extLst>
              <a:ext uri="{FF2B5EF4-FFF2-40B4-BE49-F238E27FC236}">
                <a16:creationId xmlns:a16="http://schemas.microsoft.com/office/drawing/2014/main" id="{DFFB1A14-ED3C-4CC2-8B66-AB368B16EED0}"/>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9" name="Freeform: Shape 18">
            <a:extLst>
              <a:ext uri="{FF2B5EF4-FFF2-40B4-BE49-F238E27FC236}">
                <a16:creationId xmlns:a16="http://schemas.microsoft.com/office/drawing/2014/main" id="{58480E4D-CDA8-48FE-916D-2444C5E74653}"/>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t>Georgia Sunrise Botanicals</a:t>
            </a:r>
            <a:endParaRPr lang="en-US" sz="3200" dirty="0">
              <a:solidFill>
                <a:schemeClr val="lt1"/>
              </a:solidFill>
            </a:endParaRPr>
          </a:p>
        </p:txBody>
      </p:sp>
    </p:spTree>
    <p:extLst>
      <p:ext uri="{BB962C8B-B14F-4D97-AF65-F5344CB8AC3E}">
        <p14:creationId xmlns:p14="http://schemas.microsoft.com/office/powerpoint/2010/main" val="16910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4" name="Picture 13">
            <a:extLst>
              <a:ext uri="{FF2B5EF4-FFF2-40B4-BE49-F238E27FC236}">
                <a16:creationId xmlns:a16="http://schemas.microsoft.com/office/drawing/2014/main" id="{342A49DB-9D44-4F96-B2EC-13229247DE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0" t="6343" r="3436" b="20893"/>
          <a:stretch/>
        </p:blipFill>
        <p:spPr>
          <a:xfrm>
            <a:off x="390153" y="1279673"/>
            <a:ext cx="1245134" cy="1456246"/>
          </a:xfrm>
          <a:prstGeom prst="rect">
            <a:avLst/>
          </a:prstGeom>
          <a:ln w="12700">
            <a:solidFill>
              <a:schemeClr val="bg1"/>
            </a:solidFill>
          </a:ln>
        </p:spPr>
      </p:pic>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9" name="TextBox 28">
            <a:extLst>
              <a:ext uri="{FF2B5EF4-FFF2-40B4-BE49-F238E27FC236}">
                <a16:creationId xmlns:a16="http://schemas.microsoft.com/office/drawing/2014/main" id="{DC83D09D-2E9A-4293-B59C-8E34CEFE1C11}"/>
              </a:ext>
            </a:extLst>
          </p:cNvPr>
          <p:cNvSpPr txBox="1"/>
          <p:nvPr/>
        </p:nvSpPr>
        <p:spPr>
          <a:xfrm>
            <a:off x="378064" y="2708103"/>
            <a:ext cx="1245134" cy="461665"/>
          </a:xfrm>
          <a:prstGeom prst="rect">
            <a:avLst/>
          </a:prstGeom>
          <a:noFill/>
        </p:spPr>
        <p:txBody>
          <a:bodyPr wrap="square" rtlCol="0">
            <a:spAutoFit/>
          </a:bodyPr>
          <a:lstStyle/>
          <a:p>
            <a:pPr algn="ctr"/>
            <a:r>
              <a:rPr lang="en-US" sz="1200" b="1" dirty="0">
                <a:solidFill>
                  <a:schemeClr val="bg1"/>
                </a:solidFill>
              </a:rPr>
              <a:t>Howard H. </a:t>
            </a:r>
          </a:p>
          <a:p>
            <a:pPr algn="ctr"/>
            <a:r>
              <a:rPr lang="en-US" sz="1200" b="1" dirty="0">
                <a:solidFill>
                  <a:schemeClr val="bg1"/>
                </a:solidFill>
              </a:rPr>
              <a:t>Hatfield</a:t>
            </a:r>
            <a:endParaRPr lang="en-US" sz="1200" dirty="0">
              <a:solidFill>
                <a:schemeClr val="bg1"/>
              </a:solidFill>
            </a:endParaRPr>
          </a:p>
        </p:txBody>
      </p:sp>
      <p:sp>
        <p:nvSpPr>
          <p:cNvPr id="30" name="TextBox 29">
            <a:extLst>
              <a:ext uri="{FF2B5EF4-FFF2-40B4-BE49-F238E27FC236}">
                <a16:creationId xmlns:a16="http://schemas.microsoft.com/office/drawing/2014/main" id="{F5ADD2D6-9E4C-458F-920E-693A0252FACB}"/>
              </a:ext>
            </a:extLst>
          </p:cNvPr>
          <p:cNvSpPr txBox="1"/>
          <p:nvPr/>
        </p:nvSpPr>
        <p:spPr>
          <a:xfrm>
            <a:off x="4659919" y="1314590"/>
            <a:ext cx="4358337" cy="2246769"/>
          </a:xfrm>
          <a:prstGeom prst="rect">
            <a:avLst/>
          </a:prstGeom>
          <a:noFill/>
        </p:spPr>
        <p:txBody>
          <a:bodyPr wrap="square" rtlCol="0">
            <a:spAutoFit/>
          </a:bodyPr>
          <a:lstStyle/>
          <a:p>
            <a:r>
              <a:rPr lang="en-US" sz="1400" dirty="0"/>
              <a:t>Howard H. Hatfield, a Georgia resident for the past twenty years, is the Principal Partner of Blue Line  Threat Analysis, LLC, (Blue Line) a Georgia licensed Private Investigations/Security Agency. Blue Line employs retired FBI Special Agents  to manage security and response for numerous Special Events, which included the Olympics, World Cup, Super Bowls, and meetings of world leaders.</a:t>
            </a:r>
          </a:p>
          <a:p>
            <a:endParaRPr lang="en-US" sz="1400" dirty="0"/>
          </a:p>
          <a:p>
            <a:r>
              <a:rPr lang="en-US" sz="1400" dirty="0"/>
              <a:t>Prior to Blue Line, Howard spent over 28 years in state </a:t>
            </a:r>
          </a:p>
        </p:txBody>
      </p:sp>
      <p:sp>
        <p:nvSpPr>
          <p:cNvPr id="17" name="TextBox 16">
            <a:extLst>
              <a:ext uri="{FF2B5EF4-FFF2-40B4-BE49-F238E27FC236}">
                <a16:creationId xmlns:a16="http://schemas.microsoft.com/office/drawing/2014/main" id="{D9A8B91A-3690-4963-BE27-5FB494E75E50}"/>
              </a:ext>
            </a:extLst>
          </p:cNvPr>
          <p:cNvSpPr txBox="1"/>
          <p:nvPr/>
        </p:nvSpPr>
        <p:spPr>
          <a:xfrm>
            <a:off x="228599" y="3449876"/>
            <a:ext cx="8686801" cy="3108543"/>
          </a:xfrm>
          <a:prstGeom prst="rect">
            <a:avLst/>
          </a:prstGeom>
          <a:noFill/>
        </p:spPr>
        <p:txBody>
          <a:bodyPr wrap="square" rtlCol="0">
            <a:spAutoFit/>
          </a:bodyPr>
          <a:lstStyle/>
          <a:p>
            <a:r>
              <a:rPr lang="en-US" sz="1400" dirty="0"/>
              <a:t>and federal law enforcement.  After serving as a police officer, Howard joined the FBI and held numerous roles including SWAT Team Operator, Defensive Tactics Instructor, Under-Cover Agent, Supervisory Special Agent and Assistant Special Agent in Charge in Atlanta.  </a:t>
            </a:r>
          </a:p>
          <a:p>
            <a:endParaRPr lang="en-US" sz="1400" dirty="0"/>
          </a:p>
          <a:p>
            <a:r>
              <a:rPr lang="en-US" sz="1400" dirty="0"/>
              <a:t>These roles covered a wide range of responsibilities which included leading the investigative activities of several FBI Field Offices, managing a Division’s Domestic and International Terrorism, Foreign Counterintelligence, Weapons of Mass Destruction and Physical Security Programs, and managing White Collar Crime, Public Corruption, Civil Rights, Violent Crime, Organized Crime, Drug, Computer Crime and Intrusion Programs. </a:t>
            </a:r>
          </a:p>
          <a:p>
            <a:endParaRPr lang="en-US" sz="1400" dirty="0"/>
          </a:p>
          <a:p>
            <a:r>
              <a:rPr lang="en-US" sz="1400" dirty="0"/>
              <a:t>Mr. Hatfield is a recognized Senior Executive Fellow at the John F. Kennedy School of Government at Harvard University and the Kellogg School of Management at Northwestern University. He is a graduate of the Royal Hong Kong School for Overseas Officers, Hong Kong.</a:t>
            </a:r>
          </a:p>
          <a:p>
            <a:endParaRPr lang="en-US" sz="1400" dirty="0"/>
          </a:p>
          <a:p>
            <a:r>
              <a:rPr lang="en-US" sz="1400" i="1" dirty="0"/>
              <a:t>Howard Hatfield has nothing to disclose.</a:t>
            </a:r>
          </a:p>
        </p:txBody>
      </p:sp>
      <p:sp>
        <p:nvSpPr>
          <p:cNvPr id="15" name="TextBox 14">
            <a:extLst>
              <a:ext uri="{FF2B5EF4-FFF2-40B4-BE49-F238E27FC236}">
                <a16:creationId xmlns:a16="http://schemas.microsoft.com/office/drawing/2014/main" id="{24408D97-00FC-4C82-8121-4F25B21FC3FB}"/>
              </a:ext>
            </a:extLst>
          </p:cNvPr>
          <p:cNvSpPr txBox="1"/>
          <p:nvPr/>
        </p:nvSpPr>
        <p:spPr>
          <a:xfrm>
            <a:off x="1693981" y="1422965"/>
            <a:ext cx="2625430" cy="1962076"/>
          </a:xfrm>
          <a:prstGeom prst="rect">
            <a:avLst/>
          </a:prstGeom>
          <a:noFill/>
        </p:spPr>
        <p:txBody>
          <a:bodyPr wrap="square" rtlCol="0">
            <a:spAutoFit/>
          </a:bodyPr>
          <a:lstStyle/>
          <a:p>
            <a:pPr algn="ctr"/>
            <a:r>
              <a:rPr lang="fr-FR" sz="1200" dirty="0">
                <a:solidFill>
                  <a:schemeClr val="bg1"/>
                </a:solidFill>
              </a:rPr>
              <a:t>Principal, </a:t>
            </a:r>
            <a:r>
              <a:rPr lang="en-US" sz="1200" dirty="0">
                <a:solidFill>
                  <a:schemeClr val="bg1"/>
                </a:solidFill>
              </a:rPr>
              <a:t>Blue Line Threat Analysis</a:t>
            </a:r>
          </a:p>
          <a:p>
            <a:pPr algn="ctr"/>
            <a:endParaRPr lang="en-US" sz="1200" dirty="0">
              <a:solidFill>
                <a:schemeClr val="bg1"/>
              </a:solidFill>
            </a:endParaRPr>
          </a:p>
          <a:p>
            <a:pPr algn="ctr"/>
            <a:r>
              <a:rPr lang="en-US" sz="1200" dirty="0">
                <a:solidFill>
                  <a:schemeClr val="bg1"/>
                </a:solidFill>
              </a:rPr>
              <a:t>Alpharetta, Georgia</a:t>
            </a:r>
          </a:p>
          <a:p>
            <a:pPr algn="ctr"/>
            <a:r>
              <a:rPr lang="en-US" sz="1200" dirty="0">
                <a:solidFill>
                  <a:schemeClr val="bg1"/>
                </a:solidFill>
              </a:rPr>
              <a:t>12460 Crabapple Road</a:t>
            </a:r>
          </a:p>
          <a:p>
            <a:pPr algn="ctr"/>
            <a:r>
              <a:rPr lang="en-US" sz="1200" dirty="0">
                <a:solidFill>
                  <a:schemeClr val="bg1"/>
                </a:solidFill>
              </a:rPr>
              <a:t>Suite 202-330</a:t>
            </a:r>
          </a:p>
          <a:p>
            <a:pPr algn="ctr"/>
            <a:r>
              <a:rPr lang="en-US" sz="1200" dirty="0">
                <a:solidFill>
                  <a:schemeClr val="bg1"/>
                </a:solidFill>
              </a:rPr>
              <a:t>Alpharetta, Georgia 30004</a:t>
            </a:r>
          </a:p>
          <a:p>
            <a:pPr algn="ctr"/>
            <a:r>
              <a:rPr lang="en-US" sz="1200" dirty="0">
                <a:solidFill>
                  <a:schemeClr val="bg1"/>
                </a:solidFill>
              </a:rPr>
              <a:t>hhatfield</a:t>
            </a:r>
            <a:r>
              <a:rPr lang="en-US" sz="1200" u="sng" dirty="0">
                <a:solidFill>
                  <a:schemeClr val="bg1"/>
                </a:solidFill>
              </a:rPr>
              <a:t>@blueline247.com</a:t>
            </a:r>
            <a:endParaRPr lang="en-US" sz="1200" dirty="0">
              <a:solidFill>
                <a:schemeClr val="bg1"/>
              </a:solidFill>
            </a:endParaRPr>
          </a:p>
          <a:p>
            <a:pPr algn="ctr"/>
            <a:r>
              <a:rPr lang="en-US" sz="1200" dirty="0">
                <a:solidFill>
                  <a:schemeClr val="bg1"/>
                </a:solidFill>
              </a:rPr>
              <a:t>Cell or Text :404-805-2540</a:t>
            </a:r>
          </a:p>
          <a:p>
            <a:r>
              <a:rPr lang="en-US" sz="1350" dirty="0"/>
              <a:t> </a:t>
            </a:r>
          </a:p>
          <a:p>
            <a:pPr algn="ctr"/>
            <a:endParaRPr lang="en-US" sz="1200" dirty="0">
              <a:solidFill>
                <a:schemeClr val="bg1"/>
              </a:solidFill>
            </a:endParaRPr>
          </a:p>
        </p:txBody>
      </p:sp>
      <p:sp>
        <p:nvSpPr>
          <p:cNvPr id="13" name="Freeform: Shape 12">
            <a:extLst>
              <a:ext uri="{FF2B5EF4-FFF2-40B4-BE49-F238E27FC236}">
                <a16:creationId xmlns:a16="http://schemas.microsoft.com/office/drawing/2014/main" id="{2F1E9791-CA83-465A-B500-B17C0BFFF17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8" name="Freeform: Shape 17">
            <a:extLst>
              <a:ext uri="{FF2B5EF4-FFF2-40B4-BE49-F238E27FC236}">
                <a16:creationId xmlns:a16="http://schemas.microsoft.com/office/drawing/2014/main" id="{7931F78B-88E5-4075-8C48-CA168D1E0A12}"/>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t>Georgia Sunrise Botanicals</a:t>
            </a:r>
            <a:endParaRPr lang="en-US" sz="3200" dirty="0">
              <a:solidFill>
                <a:schemeClr val="lt1"/>
              </a:solidFill>
            </a:endParaRPr>
          </a:p>
        </p:txBody>
      </p:sp>
    </p:spTree>
    <p:extLst>
      <p:ext uri="{BB962C8B-B14F-4D97-AF65-F5344CB8AC3E}">
        <p14:creationId xmlns:p14="http://schemas.microsoft.com/office/powerpoint/2010/main" val="33446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55786"/>
            <a:ext cx="4267200" cy="2193947"/>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7" name="Picture 16">
            <a:extLst>
              <a:ext uri="{FF2B5EF4-FFF2-40B4-BE49-F238E27FC236}">
                <a16:creationId xmlns:a16="http://schemas.microsoft.com/office/drawing/2014/main" id="{9B5C06B5-F957-42FC-AED1-8A49D46E1A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45" t="15141" r="15804" b="27365"/>
          <a:stretch/>
        </p:blipFill>
        <p:spPr>
          <a:xfrm>
            <a:off x="410991" y="1343891"/>
            <a:ext cx="1234431" cy="1419895"/>
          </a:xfrm>
          <a:prstGeom prst="rect">
            <a:avLst/>
          </a:prstGeom>
          <a:ln w="12700">
            <a:solidFill>
              <a:schemeClr val="bg1"/>
            </a:solidFill>
          </a:ln>
        </p:spPr>
      </p:pic>
      <p:sp>
        <p:nvSpPr>
          <p:cNvPr id="29" name="TextBox 28">
            <a:extLst>
              <a:ext uri="{FF2B5EF4-FFF2-40B4-BE49-F238E27FC236}">
                <a16:creationId xmlns:a16="http://schemas.microsoft.com/office/drawing/2014/main" id="{DC83D09D-2E9A-4293-B59C-8E34CEFE1C11}"/>
              </a:ext>
            </a:extLst>
          </p:cNvPr>
          <p:cNvSpPr txBox="1"/>
          <p:nvPr/>
        </p:nvSpPr>
        <p:spPr>
          <a:xfrm>
            <a:off x="377974" y="2800486"/>
            <a:ext cx="1234428" cy="276999"/>
          </a:xfrm>
          <a:prstGeom prst="rect">
            <a:avLst/>
          </a:prstGeom>
          <a:noFill/>
        </p:spPr>
        <p:txBody>
          <a:bodyPr wrap="square" rtlCol="0">
            <a:spAutoFit/>
          </a:bodyPr>
          <a:lstStyle/>
          <a:p>
            <a:pPr algn="ctr"/>
            <a:r>
              <a:rPr lang="en-US" sz="1200" b="1" dirty="0">
                <a:solidFill>
                  <a:schemeClr val="bg1"/>
                </a:solidFill>
              </a:rPr>
              <a:t>Jeff Rapoport</a:t>
            </a:r>
          </a:p>
        </p:txBody>
      </p:sp>
      <p:sp>
        <p:nvSpPr>
          <p:cNvPr id="15" name="TextBox 14">
            <a:extLst>
              <a:ext uri="{FF2B5EF4-FFF2-40B4-BE49-F238E27FC236}">
                <a16:creationId xmlns:a16="http://schemas.microsoft.com/office/drawing/2014/main" id="{24408D97-00FC-4C82-8121-4F25B21FC3FB}"/>
              </a:ext>
            </a:extLst>
          </p:cNvPr>
          <p:cNvSpPr txBox="1"/>
          <p:nvPr/>
        </p:nvSpPr>
        <p:spPr>
          <a:xfrm>
            <a:off x="1658122" y="1085991"/>
            <a:ext cx="2625430" cy="2146742"/>
          </a:xfrm>
          <a:prstGeom prst="rect">
            <a:avLst/>
          </a:prstGeom>
          <a:noFill/>
        </p:spPr>
        <p:txBody>
          <a:bodyPr wrap="square" rtlCol="0">
            <a:spAutoFit/>
          </a:bodyPr>
          <a:lstStyle/>
          <a:p>
            <a:pPr algn="ctr"/>
            <a:endParaRPr lang="en-US" sz="1200" dirty="0">
              <a:solidFill>
                <a:schemeClr val="bg1"/>
              </a:solidFill>
            </a:endParaRPr>
          </a:p>
          <a:p>
            <a:pPr algn="ctr"/>
            <a:endParaRPr lang="en-US" sz="1200" dirty="0">
              <a:solidFill>
                <a:schemeClr val="bg1"/>
              </a:solidFill>
            </a:endParaRPr>
          </a:p>
          <a:p>
            <a:pPr algn="ctr"/>
            <a:endParaRPr lang="en-US" sz="1200" dirty="0">
              <a:solidFill>
                <a:schemeClr val="bg1"/>
              </a:solidFill>
            </a:endParaRPr>
          </a:p>
          <a:p>
            <a:pPr algn="ctr"/>
            <a:r>
              <a:rPr lang="en-US" sz="1200" dirty="0">
                <a:solidFill>
                  <a:schemeClr val="bg1"/>
                </a:solidFill>
              </a:rPr>
              <a:t>Medical Sales Management</a:t>
            </a:r>
          </a:p>
          <a:p>
            <a:pPr algn="ctr"/>
            <a:endParaRPr lang="en-US" sz="1200" dirty="0">
              <a:solidFill>
                <a:schemeClr val="bg1"/>
              </a:solidFill>
            </a:endParaRPr>
          </a:p>
          <a:p>
            <a:pPr algn="ctr"/>
            <a:r>
              <a:rPr lang="en-US" sz="1200" dirty="0">
                <a:solidFill>
                  <a:schemeClr val="bg1"/>
                </a:solidFill>
              </a:rPr>
              <a:t>103 </a:t>
            </a:r>
            <a:r>
              <a:rPr lang="en-US" sz="1200" dirty="0" err="1">
                <a:solidFill>
                  <a:schemeClr val="bg1"/>
                </a:solidFill>
              </a:rPr>
              <a:t>Glencedars</a:t>
            </a:r>
            <a:r>
              <a:rPr lang="en-US" sz="1200" dirty="0">
                <a:solidFill>
                  <a:schemeClr val="bg1"/>
                </a:solidFill>
              </a:rPr>
              <a:t> Lane</a:t>
            </a:r>
            <a:br>
              <a:rPr lang="en-US" sz="1200" dirty="0">
                <a:solidFill>
                  <a:schemeClr val="bg1"/>
                </a:solidFill>
              </a:rPr>
            </a:br>
            <a:r>
              <a:rPr lang="en-US" sz="1200" dirty="0">
                <a:solidFill>
                  <a:schemeClr val="bg1"/>
                </a:solidFill>
              </a:rPr>
              <a:t>Canton, GA. 30115</a:t>
            </a:r>
          </a:p>
          <a:p>
            <a:pPr algn="ctr"/>
            <a:r>
              <a:rPr lang="en-US" sz="1200" u="sng" dirty="0">
                <a:solidFill>
                  <a:schemeClr val="bg1"/>
                </a:solidFill>
                <a:hlinkClick r:id="rId4">
                  <a:extLst>
                    <a:ext uri="{A12FA001-AC4F-418D-AE19-62706E023703}">
                      <ahyp:hlinkClr xmlns:ahyp="http://schemas.microsoft.com/office/drawing/2018/hyperlinkcolor" val="tx"/>
                    </a:ext>
                  </a:extLst>
                </a:hlinkClick>
              </a:rPr>
              <a:t>jeff.rapoport@gmail.com</a:t>
            </a:r>
            <a:br>
              <a:rPr lang="en-US" sz="1200" dirty="0">
                <a:solidFill>
                  <a:schemeClr val="bg1"/>
                </a:solidFill>
              </a:rPr>
            </a:br>
            <a:r>
              <a:rPr lang="en-US" sz="1200" dirty="0">
                <a:solidFill>
                  <a:schemeClr val="bg1"/>
                </a:solidFill>
              </a:rPr>
              <a:t>Phone: 404-886-4546</a:t>
            </a:r>
            <a:br>
              <a:rPr lang="en-US" sz="1350" dirty="0">
                <a:solidFill>
                  <a:schemeClr val="bg1"/>
                </a:solidFill>
              </a:rPr>
            </a:br>
            <a:endParaRPr lang="en-US" sz="1350" dirty="0">
              <a:solidFill>
                <a:schemeClr val="bg1"/>
              </a:solidFill>
            </a:endParaRPr>
          </a:p>
          <a:p>
            <a:pPr algn="ctr"/>
            <a:endParaRPr lang="en-US" sz="1200" dirty="0">
              <a:solidFill>
                <a:schemeClr val="bg1"/>
              </a:solidFill>
            </a:endParaRPr>
          </a:p>
        </p:txBody>
      </p:sp>
      <p:sp>
        <p:nvSpPr>
          <p:cNvPr id="14" name="TextBox 13">
            <a:extLst>
              <a:ext uri="{FF2B5EF4-FFF2-40B4-BE49-F238E27FC236}">
                <a16:creationId xmlns:a16="http://schemas.microsoft.com/office/drawing/2014/main" id="{9E98D31D-19E6-46BB-90EC-FCD7F31003DB}"/>
              </a:ext>
            </a:extLst>
          </p:cNvPr>
          <p:cNvSpPr txBox="1"/>
          <p:nvPr/>
        </p:nvSpPr>
        <p:spPr>
          <a:xfrm>
            <a:off x="4572000" y="1300318"/>
            <a:ext cx="4529775" cy="2462213"/>
          </a:xfrm>
          <a:prstGeom prst="rect">
            <a:avLst/>
          </a:prstGeom>
          <a:noFill/>
        </p:spPr>
        <p:txBody>
          <a:bodyPr wrap="square" rtlCol="0">
            <a:spAutoFit/>
          </a:bodyPr>
          <a:lstStyle/>
          <a:p>
            <a:r>
              <a:rPr lang="en-US" sz="1400" dirty="0">
                <a:solidFill>
                  <a:srgbClr val="222222"/>
                </a:solidFill>
              </a:rPr>
              <a:t>Jeff Rapoport, a Georgia resident for over 35 years, has a 20 plus year background in sales and marketing with a focus in the medical field for over 10 years. Jeff works for one of the largest medical companies in the world, where his involvement includes being inside of the operating room educating physicians and O.R. staff to ensure certain medical devices are used for the best possible patient outcome.</a:t>
            </a:r>
            <a:br>
              <a:rPr lang="en-US" sz="1400" dirty="0"/>
            </a:br>
            <a:br>
              <a:rPr lang="en-US" sz="1400" dirty="0"/>
            </a:br>
            <a:r>
              <a:rPr lang="en-US" sz="1400" dirty="0">
                <a:solidFill>
                  <a:srgbClr val="222222"/>
                </a:solidFill>
              </a:rPr>
              <a:t>Jeff educates top physicians, hospitals, and surgery </a:t>
            </a:r>
            <a:br>
              <a:rPr lang="en-US" sz="1400" dirty="0"/>
            </a:br>
            <a:endParaRPr lang="en-US" sz="1400" i="1" dirty="0"/>
          </a:p>
        </p:txBody>
      </p:sp>
      <p:sp>
        <p:nvSpPr>
          <p:cNvPr id="2" name="TextBox 1">
            <a:extLst>
              <a:ext uri="{FF2B5EF4-FFF2-40B4-BE49-F238E27FC236}">
                <a16:creationId xmlns:a16="http://schemas.microsoft.com/office/drawing/2014/main" id="{1BEE5990-598F-49F8-B675-E3FD23051CAD}"/>
              </a:ext>
            </a:extLst>
          </p:cNvPr>
          <p:cNvSpPr txBox="1"/>
          <p:nvPr/>
        </p:nvSpPr>
        <p:spPr>
          <a:xfrm>
            <a:off x="213360" y="3429000"/>
            <a:ext cx="9083312" cy="3108543"/>
          </a:xfrm>
          <a:prstGeom prst="rect">
            <a:avLst/>
          </a:prstGeom>
          <a:noFill/>
        </p:spPr>
        <p:txBody>
          <a:bodyPr wrap="square" rtlCol="0">
            <a:spAutoFit/>
          </a:bodyPr>
          <a:lstStyle/>
          <a:p>
            <a:r>
              <a:rPr lang="en-US" sz="1400" dirty="0">
                <a:solidFill>
                  <a:srgbClr val="222222"/>
                </a:solidFill>
              </a:rPr>
              <a:t>centers, which has led him to become a top 5% performer in leadership programs.</a:t>
            </a:r>
          </a:p>
          <a:p>
            <a:r>
              <a:rPr lang="en-US" sz="1400" dirty="0"/>
              <a:t> </a:t>
            </a:r>
            <a:br>
              <a:rPr lang="en-US" sz="1400" dirty="0"/>
            </a:br>
            <a:r>
              <a:rPr lang="en-US" sz="1400" dirty="0">
                <a:solidFill>
                  <a:srgbClr val="222222"/>
                </a:solidFill>
              </a:rPr>
              <a:t>During his tenure, Jeff has been a top performer and was chosen to train future sales consultants. Jeff has trained and worked in  some of Georgia’s top hospitals, such as Grady Memorial Hospital, Atlanta Medial Center, as well as Northside and WellStar Hospitals and taught multiple courses to nurses and surgical technicians.</a:t>
            </a:r>
            <a:br>
              <a:rPr lang="en-US" sz="1400" dirty="0"/>
            </a:br>
            <a:br>
              <a:rPr lang="en-US" sz="1400" dirty="0"/>
            </a:br>
            <a:r>
              <a:rPr lang="en-US" sz="1400" dirty="0">
                <a:solidFill>
                  <a:srgbClr val="222222"/>
                </a:solidFill>
              </a:rPr>
              <a:t>Throughout his extensive medical sales career he has started a distributorship, successfully hired and managed sales consultants, and helped train/mold them to be leaders in their space. He has strong relationships with some of the most elite physicians in Georgia which have been built on years of trust and hard work. Jeff’s extensive knowledge of medical sales makes him a key component in an industry where patient care and service is the gold standard.</a:t>
            </a:r>
            <a:br>
              <a:rPr lang="en-US" sz="1400" dirty="0"/>
            </a:br>
            <a:br>
              <a:rPr lang="en-US" sz="1400" dirty="0"/>
            </a:br>
            <a:r>
              <a:rPr lang="en-US" sz="1400" dirty="0">
                <a:solidFill>
                  <a:srgbClr val="222222"/>
                </a:solidFill>
              </a:rPr>
              <a:t>In addition, Jeff has worked with non-profit organizations that focus on caring for terminally ill children.</a:t>
            </a:r>
          </a:p>
          <a:p>
            <a:endParaRPr lang="en-US" sz="1400" i="1" dirty="0">
              <a:solidFill>
                <a:srgbClr val="222222"/>
              </a:solidFill>
            </a:endParaRPr>
          </a:p>
          <a:p>
            <a:r>
              <a:rPr lang="en-US" sz="1400" i="1" dirty="0">
                <a:solidFill>
                  <a:srgbClr val="222222"/>
                </a:solidFill>
              </a:rPr>
              <a:t>Jeff Rapoport has nothing to disclose</a:t>
            </a:r>
            <a:endParaRPr lang="en-US" sz="1400" i="1" dirty="0"/>
          </a:p>
        </p:txBody>
      </p:sp>
      <p:sp>
        <p:nvSpPr>
          <p:cNvPr id="19" name="Freeform: Shape 18">
            <a:extLst>
              <a:ext uri="{FF2B5EF4-FFF2-40B4-BE49-F238E27FC236}">
                <a16:creationId xmlns:a16="http://schemas.microsoft.com/office/drawing/2014/main" id="{6A9184A8-E9BD-4BE7-8B5E-EAF69971C6B2}"/>
              </a:ext>
            </a:extLst>
          </p:cNvPr>
          <p:cNvSpPr/>
          <p:nvPr/>
        </p:nvSpPr>
        <p:spPr>
          <a:xfrm rot="5400000">
            <a:off x="4067105" y="-368610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0" name="Freeform: Shape 19">
            <a:extLst>
              <a:ext uri="{FF2B5EF4-FFF2-40B4-BE49-F238E27FC236}">
                <a16:creationId xmlns:a16="http://schemas.microsoft.com/office/drawing/2014/main" id="{EC23A0DA-6E1A-4630-96EB-FF87212A8CD2}"/>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t>Georgia Sunrise Botanicals</a:t>
            </a:r>
            <a:endParaRPr lang="en-US" sz="3200" dirty="0">
              <a:solidFill>
                <a:schemeClr val="lt1"/>
              </a:solidFill>
            </a:endParaRPr>
          </a:p>
        </p:txBody>
      </p:sp>
    </p:spTree>
    <p:extLst>
      <p:ext uri="{BB962C8B-B14F-4D97-AF65-F5344CB8AC3E}">
        <p14:creationId xmlns:p14="http://schemas.microsoft.com/office/powerpoint/2010/main" val="142475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858000" cy="838200"/>
          </a:xfrm>
        </p:spPr>
        <p:txBody>
          <a:bodyPr>
            <a:normAutofit/>
          </a:bodyPr>
          <a:lstStyle/>
          <a:p>
            <a:r>
              <a:rPr lang="en-US" sz="3600" b="1" u="sng" dirty="0"/>
              <a:t>Mission Statement</a:t>
            </a:r>
          </a:p>
        </p:txBody>
      </p:sp>
      <p:sp>
        <p:nvSpPr>
          <p:cNvPr id="3" name="Content Placeholder 2"/>
          <p:cNvSpPr>
            <a:spLocks noGrp="1"/>
          </p:cNvSpPr>
          <p:nvPr>
            <p:ph type="body" idx="1"/>
          </p:nvPr>
        </p:nvSpPr>
        <p:spPr>
          <a:xfrm>
            <a:off x="1141810" y="1828800"/>
            <a:ext cx="7316390" cy="3429000"/>
          </a:xfrm>
        </p:spPr>
        <p:txBody>
          <a:bodyPr>
            <a:noAutofit/>
          </a:bodyPr>
          <a:lstStyle/>
          <a:p>
            <a:pPr algn="l"/>
            <a:r>
              <a:rPr lang="en-US" sz="2800" dirty="0">
                <a:latin typeface="Calibri" panose="020F0502020204030204" pitchFamily="34" charset="0"/>
                <a:ea typeface="Calibri" panose="020F0502020204030204" pitchFamily="34" charset="0"/>
                <a:cs typeface="Calibri" panose="020F0502020204030204" pitchFamily="34" charset="0"/>
              </a:rPr>
              <a:t>Georgia Sunrise will provide the highest quality all-natural cannabinoid-based therapeutics to the public.  Georgia Sunrise will legally cultivate, process and sell pharmaceutical grade marijuana at competitive prices to Georgia residents who suffer from chronic pain, epilepsy, dementia and numerous other debilitating conditions</a:t>
            </a:r>
            <a:r>
              <a:rPr lang="en-US" sz="2800" b="1" i="1" dirty="0">
                <a:latin typeface="Calibri" panose="020F0502020204030204" pitchFamily="34" charset="0"/>
                <a:ea typeface="Calibri" panose="020F0502020204030204" pitchFamily="34" charset="0"/>
                <a:cs typeface="Times New Roman" panose="02020603050405020304" pitchFamily="18" charset="0"/>
              </a:rPr>
              <a:t>. </a:t>
            </a:r>
            <a:endParaRPr lang="en-US" sz="2800" b="1" i="1" dirty="0"/>
          </a:p>
        </p:txBody>
      </p:sp>
    </p:spTree>
    <p:extLst>
      <p:ext uri="{BB962C8B-B14F-4D97-AF65-F5344CB8AC3E}">
        <p14:creationId xmlns:p14="http://schemas.microsoft.com/office/powerpoint/2010/main" val="33328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3" name="Picture 12">
            <a:extLst>
              <a:ext uri="{FF2B5EF4-FFF2-40B4-BE49-F238E27FC236}">
                <a16:creationId xmlns:a16="http://schemas.microsoft.com/office/drawing/2014/main" id="{6272FC62-FD2F-4516-B968-61788F950A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91" r="5200" b="15067"/>
          <a:stretch/>
        </p:blipFill>
        <p:spPr>
          <a:xfrm>
            <a:off x="384108" y="1291144"/>
            <a:ext cx="1233046" cy="1444775"/>
          </a:xfrm>
          <a:prstGeom prst="rect">
            <a:avLst/>
          </a:prstGeom>
          <a:ln w="12700">
            <a:solidFill>
              <a:schemeClr val="bg1"/>
            </a:solidFill>
          </a:ln>
        </p:spPr>
      </p:pic>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9" name="TextBox 28">
            <a:extLst>
              <a:ext uri="{FF2B5EF4-FFF2-40B4-BE49-F238E27FC236}">
                <a16:creationId xmlns:a16="http://schemas.microsoft.com/office/drawing/2014/main" id="{DC83D09D-2E9A-4293-B59C-8E34CEFE1C11}"/>
              </a:ext>
            </a:extLst>
          </p:cNvPr>
          <p:cNvSpPr txBox="1"/>
          <p:nvPr/>
        </p:nvSpPr>
        <p:spPr>
          <a:xfrm>
            <a:off x="378064" y="2708103"/>
            <a:ext cx="1245134" cy="646331"/>
          </a:xfrm>
          <a:prstGeom prst="rect">
            <a:avLst/>
          </a:prstGeom>
          <a:noFill/>
        </p:spPr>
        <p:txBody>
          <a:bodyPr wrap="square" rtlCol="0">
            <a:spAutoFit/>
          </a:bodyPr>
          <a:lstStyle/>
          <a:p>
            <a:pPr algn="ctr"/>
            <a:r>
              <a:rPr lang="en-US" sz="1200" b="1" dirty="0">
                <a:solidFill>
                  <a:schemeClr val="bg1"/>
                </a:solidFill>
              </a:rPr>
              <a:t>Colonel Michael Steele</a:t>
            </a:r>
          </a:p>
          <a:p>
            <a:pPr algn="ctr"/>
            <a:r>
              <a:rPr lang="en-US" sz="1200" b="1" dirty="0">
                <a:solidFill>
                  <a:schemeClr val="bg1"/>
                </a:solidFill>
              </a:rPr>
              <a:t>MA</a:t>
            </a:r>
            <a:endParaRPr lang="en-US" sz="1200" dirty="0">
              <a:solidFill>
                <a:schemeClr val="bg1"/>
              </a:solidFill>
            </a:endParaRPr>
          </a:p>
        </p:txBody>
      </p:sp>
      <p:sp>
        <p:nvSpPr>
          <p:cNvPr id="30" name="TextBox 29">
            <a:extLst>
              <a:ext uri="{FF2B5EF4-FFF2-40B4-BE49-F238E27FC236}">
                <a16:creationId xmlns:a16="http://schemas.microsoft.com/office/drawing/2014/main" id="{F5ADD2D6-9E4C-458F-920E-693A0252FACB}"/>
              </a:ext>
            </a:extLst>
          </p:cNvPr>
          <p:cNvSpPr txBox="1"/>
          <p:nvPr/>
        </p:nvSpPr>
        <p:spPr>
          <a:xfrm>
            <a:off x="4659919" y="1422965"/>
            <a:ext cx="4358337" cy="1926233"/>
          </a:xfrm>
          <a:prstGeom prst="rect">
            <a:avLst/>
          </a:prstGeom>
          <a:noFill/>
        </p:spPr>
        <p:txBody>
          <a:bodyPr wrap="square" rtlCol="0">
            <a:spAutoFit/>
          </a:bodyPr>
          <a:lstStyle/>
          <a:p>
            <a:pPr>
              <a:lnSpc>
                <a:spcPct val="107000"/>
              </a:lnSpc>
            </a:pPr>
            <a:r>
              <a:rPr lang="en-US" sz="1400" dirty="0">
                <a:solidFill>
                  <a:srgbClr val="000000"/>
                </a:solidFill>
                <a:ea typeface="Calibri" panose="020F0502020204030204" pitchFamily="34" charset="0"/>
                <a:cs typeface="Times New Roman" panose="02020603050405020304" pitchFamily="18" charset="0"/>
              </a:rPr>
              <a:t>Mike Steele, a Georgia resident for 58 years, is an expert in security. He is the founder and CEO of One Focus International Training Group (OFITG), headquartered in Georgia. OFITG is a global services company that provides holistic security solutions, full-spectrum training, and operational support to clients around the world. Clients include governments, militaries, corporations, and individuals.</a:t>
            </a:r>
            <a:endParaRPr lang="en-US" sz="1400" dirty="0"/>
          </a:p>
        </p:txBody>
      </p:sp>
      <p:sp>
        <p:nvSpPr>
          <p:cNvPr id="17" name="TextBox 16">
            <a:extLst>
              <a:ext uri="{FF2B5EF4-FFF2-40B4-BE49-F238E27FC236}">
                <a16:creationId xmlns:a16="http://schemas.microsoft.com/office/drawing/2014/main" id="{D9A8B91A-3690-4963-BE27-5FB494E75E50}"/>
              </a:ext>
            </a:extLst>
          </p:cNvPr>
          <p:cNvSpPr txBox="1"/>
          <p:nvPr/>
        </p:nvSpPr>
        <p:spPr>
          <a:xfrm>
            <a:off x="228599" y="3449876"/>
            <a:ext cx="8686801" cy="2848280"/>
          </a:xfrm>
          <a:prstGeom prst="rect">
            <a:avLst/>
          </a:prstGeom>
          <a:noFill/>
        </p:spPr>
        <p:txBody>
          <a:bodyPr wrap="square" rtlCol="0">
            <a:spAutoFit/>
          </a:bodyPr>
          <a:lstStyle/>
          <a:p>
            <a:pPr>
              <a:lnSpc>
                <a:spcPct val="107000"/>
              </a:lnSpc>
            </a:pPr>
            <a:r>
              <a:rPr lang="en-US" sz="1400" dirty="0">
                <a:solidFill>
                  <a:srgbClr val="000000"/>
                </a:solidFill>
                <a:ea typeface="Calibri" panose="020F0502020204030204" pitchFamily="34" charset="0"/>
                <a:cs typeface="Times New Roman" panose="02020603050405020304" pitchFamily="18" charset="0"/>
              </a:rPr>
              <a:t>Prior to OFITG, Mr. Steele served as the Senior Vice President, Special Operations and International Markets for The Columbia Group. He was the primary surrogate speaker for Herman Cain, Newt Gingrich and was the keynote speaker to over four hundred orthopedic surgeons at the annual Society of Military Orthopedic Surgeons (SOMOS). </a:t>
            </a:r>
          </a:p>
          <a:p>
            <a:pPr>
              <a:lnSpc>
                <a:spcPct val="107000"/>
              </a:lnSpc>
            </a:pPr>
            <a:endParaRPr lang="en-US" sz="1400" dirty="0">
              <a:solidFill>
                <a:srgbClr val="000000"/>
              </a:solidFill>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ea typeface="Calibri" panose="020F0502020204030204" pitchFamily="34" charset="0"/>
                <a:cs typeface="Times New Roman" panose="02020603050405020304" pitchFamily="18" charset="0"/>
              </a:rPr>
              <a:t>Mr. Steele spent 30 years in the United States Army. He held command and leadership positions while in combat zones including Mogadishu, Somalia, Afghanistan, Iraq, and Bosnia.</a:t>
            </a:r>
          </a:p>
          <a:p>
            <a:pPr>
              <a:lnSpc>
                <a:spcPct val="107000"/>
              </a:lnSpc>
            </a:pPr>
            <a:endParaRPr lang="en-US" sz="1400" dirty="0">
              <a:solidFill>
                <a:srgbClr val="000000"/>
              </a:solidFill>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ea typeface="Calibri" panose="020F0502020204030204" pitchFamily="34" charset="0"/>
                <a:cs typeface="Times New Roman" panose="02020603050405020304" pitchFamily="18" charset="0"/>
              </a:rPr>
              <a:t>Mr. Steele graduated from UGS, has a MA from Central Michigan University, a Master of Strategic Studies from the U.S. Army War College and is currently working on his MBA at the Kellogg Business School.  </a:t>
            </a:r>
            <a:endParaRPr lang="en-US" sz="1400" dirty="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ea typeface="Calibri" panose="020F0502020204030204" pitchFamily="34" charset="0"/>
                <a:cs typeface="Times New Roman" panose="02020603050405020304" pitchFamily="18" charset="0"/>
              </a:rPr>
              <a:t> </a:t>
            </a:r>
            <a:endParaRPr lang="en-US" sz="1400" dirty="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ea typeface="Calibri" panose="020F0502020204030204" pitchFamily="34" charset="0"/>
                <a:cs typeface="Times New Roman" panose="02020603050405020304" pitchFamily="18" charset="0"/>
              </a:rPr>
              <a:t>Mr. Steele founded Faces of Freedom, a charitable organization which assists wounded veterans reintegrate into society in Georgia. He also serves as an adjunct member of the medical staff at Shepherd Medical Center in Atlanta.</a:t>
            </a:r>
            <a:endParaRPr lang="en-US" sz="1400" dirty="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4408D97-00FC-4C82-8121-4F25B21FC3FB}"/>
              </a:ext>
            </a:extLst>
          </p:cNvPr>
          <p:cNvSpPr txBox="1"/>
          <p:nvPr/>
        </p:nvSpPr>
        <p:spPr>
          <a:xfrm>
            <a:off x="1693981" y="1422965"/>
            <a:ext cx="2625430" cy="1754326"/>
          </a:xfrm>
          <a:prstGeom prst="rect">
            <a:avLst/>
          </a:prstGeom>
          <a:noFill/>
        </p:spPr>
        <p:txBody>
          <a:bodyPr wrap="square" rtlCol="0">
            <a:spAutoFit/>
          </a:bodyPr>
          <a:lstStyle/>
          <a:p>
            <a:pPr algn="ctr"/>
            <a:r>
              <a:rPr lang="en-US" sz="1200" dirty="0">
                <a:solidFill>
                  <a:schemeClr val="bg1"/>
                </a:solidFill>
              </a:rPr>
              <a:t>President and CEO </a:t>
            </a:r>
          </a:p>
          <a:p>
            <a:pPr algn="ctr"/>
            <a:r>
              <a:rPr lang="en-US" sz="1200" dirty="0">
                <a:solidFill>
                  <a:schemeClr val="bg1"/>
                </a:solidFill>
              </a:rPr>
              <a:t>One Focus International Training Group</a:t>
            </a:r>
          </a:p>
          <a:p>
            <a:pPr algn="ctr"/>
            <a:r>
              <a:rPr lang="en-US" sz="1200" dirty="0">
                <a:solidFill>
                  <a:schemeClr val="bg1"/>
                </a:solidFill>
              </a:rPr>
              <a:t> </a:t>
            </a:r>
          </a:p>
          <a:p>
            <a:pPr algn="ctr"/>
            <a:r>
              <a:rPr lang="en-US" sz="1200" dirty="0">
                <a:solidFill>
                  <a:schemeClr val="bg1"/>
                </a:solidFill>
              </a:rPr>
              <a:t>2480 Fears Road, Suite B</a:t>
            </a:r>
          </a:p>
          <a:p>
            <a:pPr algn="ctr"/>
            <a:r>
              <a:rPr lang="en-US" sz="1200" dirty="0">
                <a:solidFill>
                  <a:schemeClr val="bg1"/>
                </a:solidFill>
              </a:rPr>
              <a:t>Madison, Georgia 30650</a:t>
            </a:r>
          </a:p>
          <a:p>
            <a:pPr algn="ctr"/>
            <a:r>
              <a:rPr lang="en-US" sz="1200" u="sng" dirty="0">
                <a:solidFill>
                  <a:schemeClr val="bg1"/>
                </a:solidFill>
                <a:hlinkClick r:id="rId4">
                  <a:extLst>
                    <a:ext uri="{A12FA001-AC4F-418D-AE19-62706E023703}">
                      <ahyp:hlinkClr xmlns:ahyp="http://schemas.microsoft.com/office/drawing/2018/hyperlinkcolor" val="tx"/>
                    </a:ext>
                  </a:extLst>
                </a:hlinkClick>
              </a:rPr>
              <a:t>msteele@ofitg.com</a:t>
            </a:r>
            <a:r>
              <a:rPr lang="en-US" sz="1200" dirty="0">
                <a:solidFill>
                  <a:schemeClr val="bg1"/>
                </a:solidFill>
              </a:rPr>
              <a:t> </a:t>
            </a:r>
          </a:p>
          <a:p>
            <a:pPr algn="ctr"/>
            <a:r>
              <a:rPr lang="en-US" sz="1200" dirty="0">
                <a:solidFill>
                  <a:schemeClr val="bg1"/>
                </a:solidFill>
              </a:rPr>
              <a:t>Cell or text: 678-763-6569</a:t>
            </a:r>
          </a:p>
          <a:p>
            <a:pPr algn="ctr"/>
            <a:endParaRPr lang="en-US" sz="1200" dirty="0">
              <a:solidFill>
                <a:schemeClr val="bg1"/>
              </a:solidFill>
            </a:endParaRPr>
          </a:p>
        </p:txBody>
      </p:sp>
      <p:sp>
        <p:nvSpPr>
          <p:cNvPr id="18" name="TextBox 17">
            <a:extLst>
              <a:ext uri="{FF2B5EF4-FFF2-40B4-BE49-F238E27FC236}">
                <a16:creationId xmlns:a16="http://schemas.microsoft.com/office/drawing/2014/main" id="{D6EF7C83-592A-42EC-B106-2D0382AA3417}"/>
              </a:ext>
            </a:extLst>
          </p:cNvPr>
          <p:cNvSpPr txBox="1"/>
          <p:nvPr/>
        </p:nvSpPr>
        <p:spPr>
          <a:xfrm>
            <a:off x="228599" y="6320036"/>
            <a:ext cx="2971800" cy="312650"/>
          </a:xfrm>
          <a:prstGeom prst="rect">
            <a:avLst/>
          </a:prstGeom>
          <a:noFill/>
        </p:spPr>
        <p:txBody>
          <a:bodyPr wrap="square" rtlCol="0">
            <a:spAutoFit/>
          </a:bodyPr>
          <a:lstStyle/>
          <a:p>
            <a:pPr>
              <a:lnSpc>
                <a:spcPct val="107000"/>
              </a:lnSpc>
              <a:spcAft>
                <a:spcPts val="600"/>
              </a:spcAft>
            </a:pPr>
            <a:r>
              <a:rPr lang="en-US" sz="1400" i="1" dirty="0">
                <a:ea typeface="Calibri" panose="020F0502020204030204" pitchFamily="34" charset="0"/>
                <a:cs typeface="Times New Roman" panose="02020603050405020304" pitchFamily="18" charset="0"/>
              </a:rPr>
              <a:t>Michael Steele has nothing to disclose.</a:t>
            </a:r>
          </a:p>
        </p:txBody>
      </p:sp>
      <p:sp>
        <p:nvSpPr>
          <p:cNvPr id="14" name="Freeform: Shape 13">
            <a:extLst>
              <a:ext uri="{FF2B5EF4-FFF2-40B4-BE49-F238E27FC236}">
                <a16:creationId xmlns:a16="http://schemas.microsoft.com/office/drawing/2014/main" id="{2A085D6F-7D2A-4AF9-B615-FBECC400FE6D}"/>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9" name="Freeform: Shape 18">
            <a:extLst>
              <a:ext uri="{FF2B5EF4-FFF2-40B4-BE49-F238E27FC236}">
                <a16:creationId xmlns:a16="http://schemas.microsoft.com/office/drawing/2014/main" id="{CCA367F2-3F5A-424C-ADE9-D4DF62376DAB}"/>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t>Georgia Sunrise Botanicals</a:t>
            </a:r>
            <a:r>
              <a:rPr lang="en-US" sz="3200" dirty="0">
                <a:solidFill>
                  <a:schemeClr val="lt1"/>
                </a:solidFill>
              </a:rPr>
              <a:t> </a:t>
            </a:r>
          </a:p>
        </p:txBody>
      </p:sp>
    </p:spTree>
    <p:extLst>
      <p:ext uri="{BB962C8B-B14F-4D97-AF65-F5344CB8AC3E}">
        <p14:creationId xmlns:p14="http://schemas.microsoft.com/office/powerpoint/2010/main" val="290271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9" name="Picture 18">
            <a:extLst>
              <a:ext uri="{FF2B5EF4-FFF2-40B4-BE49-F238E27FC236}">
                <a16:creationId xmlns:a16="http://schemas.microsoft.com/office/drawing/2014/main" id="{FB595AD8-2E19-4C19-BDA3-3DA79D6AAF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33" t="7152" r="9368" b="1887"/>
          <a:stretch/>
        </p:blipFill>
        <p:spPr>
          <a:xfrm>
            <a:off x="398296" y="1277815"/>
            <a:ext cx="1234427" cy="1409771"/>
          </a:xfrm>
          <a:prstGeom prst="rect">
            <a:avLst/>
          </a:prstGeom>
          <a:ln w="12700">
            <a:solidFill>
              <a:schemeClr val="bg1"/>
            </a:solidFill>
          </a:ln>
        </p:spPr>
      </p:pic>
      <p:sp>
        <p:nvSpPr>
          <p:cNvPr id="29" name="TextBox 28">
            <a:extLst>
              <a:ext uri="{FF2B5EF4-FFF2-40B4-BE49-F238E27FC236}">
                <a16:creationId xmlns:a16="http://schemas.microsoft.com/office/drawing/2014/main" id="{DC83D09D-2E9A-4293-B59C-8E34CEFE1C11}"/>
              </a:ext>
            </a:extLst>
          </p:cNvPr>
          <p:cNvSpPr txBox="1"/>
          <p:nvPr/>
        </p:nvSpPr>
        <p:spPr>
          <a:xfrm>
            <a:off x="228599" y="2708103"/>
            <a:ext cx="1661748" cy="461665"/>
          </a:xfrm>
          <a:prstGeom prst="rect">
            <a:avLst/>
          </a:prstGeom>
          <a:noFill/>
        </p:spPr>
        <p:txBody>
          <a:bodyPr wrap="square" rtlCol="0">
            <a:spAutoFit/>
          </a:bodyPr>
          <a:lstStyle/>
          <a:p>
            <a:pPr algn="ctr"/>
            <a:r>
              <a:rPr lang="en-US" sz="1200" b="1" dirty="0">
                <a:solidFill>
                  <a:schemeClr val="bg1"/>
                </a:solidFill>
              </a:rPr>
              <a:t>Howard </a:t>
            </a:r>
            <a:r>
              <a:rPr lang="en-US" sz="1200" b="1" dirty="0" err="1">
                <a:solidFill>
                  <a:schemeClr val="bg1"/>
                </a:solidFill>
              </a:rPr>
              <a:t>Stirne</a:t>
            </a:r>
            <a:endParaRPr lang="en-US" sz="1200" b="1" dirty="0">
              <a:solidFill>
                <a:schemeClr val="bg1"/>
              </a:solidFill>
            </a:endParaRPr>
          </a:p>
          <a:p>
            <a:pPr algn="ctr"/>
            <a:r>
              <a:rPr lang="en-US" sz="1200" b="1" dirty="0">
                <a:solidFill>
                  <a:schemeClr val="bg1"/>
                </a:solidFill>
              </a:rPr>
              <a:t>MD</a:t>
            </a:r>
          </a:p>
        </p:txBody>
      </p:sp>
      <p:sp>
        <p:nvSpPr>
          <p:cNvPr id="30" name="TextBox 29">
            <a:extLst>
              <a:ext uri="{FF2B5EF4-FFF2-40B4-BE49-F238E27FC236}">
                <a16:creationId xmlns:a16="http://schemas.microsoft.com/office/drawing/2014/main" id="{F5ADD2D6-9E4C-458F-920E-693A0252FACB}"/>
              </a:ext>
            </a:extLst>
          </p:cNvPr>
          <p:cNvSpPr txBox="1"/>
          <p:nvPr/>
        </p:nvSpPr>
        <p:spPr>
          <a:xfrm>
            <a:off x="4668711" y="1314590"/>
            <a:ext cx="4358337" cy="2246769"/>
          </a:xfrm>
          <a:prstGeom prst="rect">
            <a:avLst/>
          </a:prstGeom>
          <a:noFill/>
        </p:spPr>
        <p:txBody>
          <a:bodyPr wrap="square" rtlCol="0">
            <a:spAutoFit/>
          </a:bodyPr>
          <a:lstStyle/>
          <a:p>
            <a:r>
              <a:rPr lang="en-US" sz="1400" dirty="0"/>
              <a:t>Dr. Howard </a:t>
            </a:r>
            <a:r>
              <a:rPr lang="en-US" sz="1400" dirty="0" err="1"/>
              <a:t>Stirne</a:t>
            </a:r>
            <a:r>
              <a:rPr lang="en-US" sz="1400" dirty="0"/>
              <a:t>, a Georgia resident of 36 years, is the current Medical Coordinator for the FBI and a licensed practitioner in the states of Georgia and Florida. Previously, Howard served as the Medical Director for the Dekalb County Department of Public Safety and Emergency Medical Services; was a member of the Joint Terrorism Task Force, Region III Medical Services Council,  a fellow of the American College of Emergency Medicine and a Diplomat of the American Board of Emergency Medicine.</a:t>
            </a:r>
            <a:endParaRPr lang="en-US" sz="1400" i="1" dirty="0"/>
          </a:p>
        </p:txBody>
      </p:sp>
      <p:sp>
        <p:nvSpPr>
          <p:cNvPr id="17" name="TextBox 16">
            <a:extLst>
              <a:ext uri="{FF2B5EF4-FFF2-40B4-BE49-F238E27FC236}">
                <a16:creationId xmlns:a16="http://schemas.microsoft.com/office/drawing/2014/main" id="{D9A8B91A-3690-4963-BE27-5FB494E75E50}"/>
              </a:ext>
            </a:extLst>
          </p:cNvPr>
          <p:cNvSpPr txBox="1"/>
          <p:nvPr/>
        </p:nvSpPr>
        <p:spPr>
          <a:xfrm>
            <a:off x="228599" y="3595818"/>
            <a:ext cx="8686801" cy="1600438"/>
          </a:xfrm>
          <a:prstGeom prst="rect">
            <a:avLst/>
          </a:prstGeom>
          <a:noFill/>
        </p:spPr>
        <p:txBody>
          <a:bodyPr wrap="square" rtlCol="0">
            <a:spAutoFit/>
          </a:bodyPr>
          <a:lstStyle/>
          <a:p>
            <a:r>
              <a:rPr lang="en-US" sz="1400" dirty="0"/>
              <a:t>Dr. </a:t>
            </a:r>
            <a:r>
              <a:rPr lang="en-US" sz="1400" dirty="0" err="1"/>
              <a:t>Stirne</a:t>
            </a:r>
            <a:r>
              <a:rPr lang="en-US" sz="1400" dirty="0"/>
              <a:t> has been affiliated with numerous hospitals with in the states of Georgia and Florida and has been the recipient of numerous public safety awards and commendations.</a:t>
            </a:r>
          </a:p>
          <a:p>
            <a:endParaRPr lang="en-US" sz="1400" dirty="0"/>
          </a:p>
          <a:p>
            <a:r>
              <a:rPr lang="en-US" sz="1400" dirty="0"/>
              <a:t>Dr. </a:t>
            </a:r>
            <a:r>
              <a:rPr lang="en-US" sz="1400" dirty="0" err="1"/>
              <a:t>Stirne</a:t>
            </a:r>
            <a:r>
              <a:rPr lang="en-US" sz="1400" dirty="0"/>
              <a:t> received his undergraduate degree from Emory University, his MD from Wake Forest University and completed his postgraduate studies at Pennsylvania State University.</a:t>
            </a:r>
          </a:p>
          <a:p>
            <a:endParaRPr lang="en-US" sz="1400" dirty="0"/>
          </a:p>
          <a:p>
            <a:r>
              <a:rPr lang="en-US" sz="1400" i="1" dirty="0"/>
              <a:t>Howard </a:t>
            </a:r>
            <a:r>
              <a:rPr lang="en-US" sz="1400" i="1" dirty="0" err="1"/>
              <a:t>Stirne</a:t>
            </a:r>
            <a:r>
              <a:rPr lang="en-US" sz="1400" i="1" dirty="0"/>
              <a:t> has nothing to disclose.</a:t>
            </a:r>
          </a:p>
        </p:txBody>
      </p:sp>
      <p:sp>
        <p:nvSpPr>
          <p:cNvPr id="15" name="TextBox 14">
            <a:extLst>
              <a:ext uri="{FF2B5EF4-FFF2-40B4-BE49-F238E27FC236}">
                <a16:creationId xmlns:a16="http://schemas.microsoft.com/office/drawing/2014/main" id="{24408D97-00FC-4C82-8121-4F25B21FC3FB}"/>
              </a:ext>
            </a:extLst>
          </p:cNvPr>
          <p:cNvSpPr txBox="1"/>
          <p:nvPr/>
        </p:nvSpPr>
        <p:spPr>
          <a:xfrm>
            <a:off x="1693981" y="1422965"/>
            <a:ext cx="2625430" cy="1754326"/>
          </a:xfrm>
          <a:prstGeom prst="rect">
            <a:avLst/>
          </a:prstGeom>
          <a:noFill/>
        </p:spPr>
        <p:txBody>
          <a:bodyPr wrap="square" rtlCol="0">
            <a:spAutoFit/>
          </a:bodyPr>
          <a:lstStyle/>
          <a:p>
            <a:pPr algn="ctr"/>
            <a:r>
              <a:rPr lang="en-US" sz="1200" dirty="0">
                <a:solidFill>
                  <a:schemeClr val="bg1"/>
                </a:solidFill>
              </a:rPr>
              <a:t>Doctor of Medicine</a:t>
            </a:r>
          </a:p>
          <a:p>
            <a:pPr algn="ctr"/>
            <a:endParaRPr lang="en-US" sz="1200" dirty="0">
              <a:solidFill>
                <a:schemeClr val="bg1"/>
              </a:solidFill>
            </a:endParaRPr>
          </a:p>
          <a:p>
            <a:pPr algn="ctr"/>
            <a:endParaRPr lang="en-US" sz="1200" dirty="0">
              <a:solidFill>
                <a:schemeClr val="bg1"/>
              </a:solidFill>
            </a:endParaRPr>
          </a:p>
          <a:p>
            <a:pPr algn="ctr"/>
            <a:r>
              <a:rPr lang="en-US" sz="1200" dirty="0">
                <a:solidFill>
                  <a:schemeClr val="bg1"/>
                </a:solidFill>
              </a:rPr>
              <a:t>3270 Walton Riverwood Lane SE</a:t>
            </a:r>
          </a:p>
          <a:p>
            <a:pPr algn="ctr"/>
            <a:r>
              <a:rPr lang="en-US" sz="1200" dirty="0">
                <a:solidFill>
                  <a:schemeClr val="bg1"/>
                </a:solidFill>
              </a:rPr>
              <a:t>Apartment 5025</a:t>
            </a:r>
          </a:p>
          <a:p>
            <a:pPr algn="ctr"/>
            <a:r>
              <a:rPr lang="en-US" sz="1200" dirty="0">
                <a:solidFill>
                  <a:schemeClr val="bg1"/>
                </a:solidFill>
              </a:rPr>
              <a:t>Atlanta, Georgia 30339</a:t>
            </a:r>
          </a:p>
          <a:p>
            <a:pPr algn="ctr"/>
            <a:r>
              <a:rPr lang="en-US" sz="1200" dirty="0">
                <a:solidFill>
                  <a:schemeClr val="bg1"/>
                </a:solidFill>
                <a:hlinkClick r:id="rId4">
                  <a:extLst>
                    <a:ext uri="{A12FA001-AC4F-418D-AE19-62706E023703}">
                      <ahyp:hlinkClr xmlns:ahyp="http://schemas.microsoft.com/office/drawing/2018/hyperlinkcolor" val="tx"/>
                    </a:ext>
                  </a:extLst>
                </a:hlinkClick>
              </a:rPr>
              <a:t>howard.stirne@gmail.com</a:t>
            </a:r>
            <a:endParaRPr lang="en-US" sz="1200" dirty="0">
              <a:solidFill>
                <a:schemeClr val="bg1"/>
              </a:solidFill>
            </a:endParaRPr>
          </a:p>
          <a:p>
            <a:pPr algn="ctr"/>
            <a:r>
              <a:rPr lang="en-US" sz="1200" dirty="0">
                <a:solidFill>
                  <a:schemeClr val="bg1"/>
                </a:solidFill>
              </a:rPr>
              <a:t>Phone:678-371-0720</a:t>
            </a:r>
          </a:p>
          <a:p>
            <a:pPr algn="ctr"/>
            <a:endParaRPr lang="en-US" sz="1200" dirty="0">
              <a:solidFill>
                <a:schemeClr val="bg1"/>
              </a:solidFill>
            </a:endParaRPr>
          </a:p>
        </p:txBody>
      </p:sp>
      <p:sp>
        <p:nvSpPr>
          <p:cNvPr id="2" name="Rectangle 1">
            <a:extLst>
              <a:ext uri="{FF2B5EF4-FFF2-40B4-BE49-F238E27FC236}">
                <a16:creationId xmlns:a16="http://schemas.microsoft.com/office/drawing/2014/main" id="{CF121679-EE29-48DD-A810-045D92524893}"/>
              </a:ext>
            </a:extLst>
          </p:cNvPr>
          <p:cNvSpPr/>
          <p:nvPr/>
        </p:nvSpPr>
        <p:spPr>
          <a:xfrm>
            <a:off x="375137" y="1277815"/>
            <a:ext cx="1257585" cy="14302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&lt;Insert picture&gt;</a:t>
            </a:r>
          </a:p>
        </p:txBody>
      </p:sp>
      <p:pic>
        <p:nvPicPr>
          <p:cNvPr id="4" name="Picture 3">
            <a:extLst>
              <a:ext uri="{FF2B5EF4-FFF2-40B4-BE49-F238E27FC236}">
                <a16:creationId xmlns:a16="http://schemas.microsoft.com/office/drawing/2014/main" id="{27041899-033F-4183-8B74-2472835C16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296" y="1295222"/>
            <a:ext cx="1229053" cy="1392363"/>
          </a:xfrm>
          <a:prstGeom prst="rect">
            <a:avLst/>
          </a:prstGeom>
        </p:spPr>
      </p:pic>
      <p:sp>
        <p:nvSpPr>
          <p:cNvPr id="18" name="Freeform: Shape 17">
            <a:extLst>
              <a:ext uri="{FF2B5EF4-FFF2-40B4-BE49-F238E27FC236}">
                <a16:creationId xmlns:a16="http://schemas.microsoft.com/office/drawing/2014/main" id="{AF751EE3-9D5A-4D2E-A5F9-C61C446D344F}"/>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0" name="Freeform: Shape 19">
            <a:extLst>
              <a:ext uri="{FF2B5EF4-FFF2-40B4-BE49-F238E27FC236}">
                <a16:creationId xmlns:a16="http://schemas.microsoft.com/office/drawing/2014/main" id="{44E0FA64-8BB3-4D04-85BE-DC66B27021C5}"/>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t>Georgia Sunrise Botanicals</a:t>
            </a:r>
            <a:endParaRPr lang="en-US" sz="3200" dirty="0">
              <a:solidFill>
                <a:schemeClr val="lt1"/>
              </a:solidFill>
            </a:endParaRPr>
          </a:p>
        </p:txBody>
      </p:sp>
    </p:spTree>
    <p:extLst>
      <p:ext uri="{BB962C8B-B14F-4D97-AF65-F5344CB8AC3E}">
        <p14:creationId xmlns:p14="http://schemas.microsoft.com/office/powerpoint/2010/main" val="144437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643860" y="1983063"/>
          <a:ext cx="670" cy="670"/>
        </p:xfrm>
        <a:graphic>
          <a:graphicData uri="http://schemas.openxmlformats.org/presentationml/2006/ole">
            <mc:AlternateContent xmlns:mc="http://schemas.openxmlformats.org/markup-compatibility/2006">
              <mc:Choice xmlns:v="urn:schemas-microsoft-com:vml" Requires="v">
                <p:oleObj spid="_x0000_s2088" name="think-cell Slide" r:id="rId4" imgW="347" imgH="348" progId="TCLayout.ActiveDocument.1">
                  <p:embed/>
                </p:oleObj>
              </mc:Choice>
              <mc:Fallback>
                <p:oleObj name="think-cell Slide" r:id="rId4" imgW="347" imgH="348" progId="TCLayout.ActiveDocument.1">
                  <p:embed/>
                  <p:pic>
                    <p:nvPicPr>
                      <p:cNvPr id="4" name="Object 3" hidden="1"/>
                      <p:cNvPicPr/>
                      <p:nvPr/>
                    </p:nvPicPr>
                    <p:blipFill>
                      <a:blip r:embed="rId5"/>
                      <a:stretch>
                        <a:fillRect/>
                      </a:stretch>
                    </p:blipFill>
                    <p:spPr>
                      <a:xfrm>
                        <a:off x="2643860" y="1983063"/>
                        <a:ext cx="670" cy="670"/>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9AE3FD9-ED80-4331-95E4-E7B7416CDA86}"/>
              </a:ext>
            </a:extLst>
          </p:cNvPr>
          <p:cNvSpPr>
            <a:spLocks noGrp="1"/>
          </p:cNvSpPr>
          <p:nvPr>
            <p:ph type="title"/>
          </p:nvPr>
        </p:nvSpPr>
        <p:spPr>
          <a:xfrm>
            <a:off x="228600" y="152400"/>
            <a:ext cx="7132320" cy="523240"/>
          </a:xfrm>
        </p:spPr>
        <p:txBody>
          <a:bodyPr>
            <a:noAutofit/>
          </a:bodyPr>
          <a:lstStyle/>
          <a:p>
            <a:r>
              <a:rPr lang="en-US" b="1" dirty="0"/>
              <a:t>Appendix</a:t>
            </a:r>
          </a:p>
        </p:txBody>
      </p:sp>
      <p:cxnSp>
        <p:nvCxnSpPr>
          <p:cNvPr id="17" name="Straight Connector 16">
            <a:extLst>
              <a:ext uri="{FF2B5EF4-FFF2-40B4-BE49-F238E27FC236}">
                <a16:creationId xmlns:a16="http://schemas.microsoft.com/office/drawing/2014/main" id="{82C23B55-402C-41C4-A928-C4ED79E81C30}"/>
              </a:ext>
            </a:extLst>
          </p:cNvPr>
          <p:cNvCxnSpPr>
            <a:cxnSpLocks/>
          </p:cNvCxnSpPr>
          <p:nvPr/>
        </p:nvCxnSpPr>
        <p:spPr>
          <a:xfrm>
            <a:off x="152400" y="7620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85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643860" y="1983063"/>
          <a:ext cx="670" cy="670"/>
        </p:xfrm>
        <a:graphic>
          <a:graphicData uri="http://schemas.openxmlformats.org/presentationml/2006/ole">
            <mc:AlternateContent xmlns:mc="http://schemas.openxmlformats.org/markup-compatibility/2006">
              <mc:Choice xmlns:v="urn:schemas-microsoft-com:vml" Requires="v">
                <p:oleObj spid="_x0000_s3112" name="think-cell Slide" r:id="rId4" imgW="347" imgH="348" progId="TCLayout.ActiveDocument.1">
                  <p:embed/>
                </p:oleObj>
              </mc:Choice>
              <mc:Fallback>
                <p:oleObj name="think-cell Slide" r:id="rId4" imgW="347" imgH="348" progId="TCLayout.ActiveDocument.1">
                  <p:embed/>
                  <p:pic>
                    <p:nvPicPr>
                      <p:cNvPr id="4" name="Object 3" hidden="1"/>
                      <p:cNvPicPr/>
                      <p:nvPr/>
                    </p:nvPicPr>
                    <p:blipFill>
                      <a:blip r:embed="rId5"/>
                      <a:stretch>
                        <a:fillRect/>
                      </a:stretch>
                    </p:blipFill>
                    <p:spPr>
                      <a:xfrm>
                        <a:off x="2643860" y="1983063"/>
                        <a:ext cx="670" cy="670"/>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9AE3FD9-ED80-4331-95E4-E7B7416CDA86}"/>
              </a:ext>
            </a:extLst>
          </p:cNvPr>
          <p:cNvSpPr>
            <a:spLocks noGrp="1"/>
          </p:cNvSpPr>
          <p:nvPr>
            <p:ph type="title"/>
          </p:nvPr>
        </p:nvSpPr>
        <p:spPr>
          <a:xfrm>
            <a:off x="228600" y="152400"/>
            <a:ext cx="7132320" cy="523240"/>
          </a:xfrm>
        </p:spPr>
        <p:txBody>
          <a:bodyPr>
            <a:noAutofit/>
          </a:bodyPr>
          <a:lstStyle/>
          <a:p>
            <a:r>
              <a:rPr lang="en-US" b="1" dirty="0"/>
              <a:t>Davis Floral Company Overview</a:t>
            </a:r>
          </a:p>
        </p:txBody>
      </p:sp>
      <p:cxnSp>
        <p:nvCxnSpPr>
          <p:cNvPr id="17" name="Straight Connector 16">
            <a:extLst>
              <a:ext uri="{FF2B5EF4-FFF2-40B4-BE49-F238E27FC236}">
                <a16:creationId xmlns:a16="http://schemas.microsoft.com/office/drawing/2014/main" id="{82C23B55-402C-41C4-A928-C4ED79E81C30}"/>
              </a:ext>
            </a:extLst>
          </p:cNvPr>
          <p:cNvCxnSpPr>
            <a:cxnSpLocks/>
          </p:cNvCxnSpPr>
          <p:nvPr/>
        </p:nvCxnSpPr>
        <p:spPr>
          <a:xfrm>
            <a:off x="152400" y="7620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8D201F41-D67C-4B1C-9CF5-BF41888DFCF7}"/>
              </a:ext>
            </a:extLst>
          </p:cNvPr>
          <p:cNvSpPr txBox="1">
            <a:spLocks/>
          </p:cNvSpPr>
          <p:nvPr/>
        </p:nvSpPr>
        <p:spPr>
          <a:xfrm>
            <a:off x="2705100" y="973683"/>
            <a:ext cx="1676400" cy="830997"/>
          </a:xfrm>
          <a:prstGeom prst="rect">
            <a:avLst/>
          </a:prstGeom>
          <a:noFill/>
        </p:spPr>
        <p:txBody>
          <a:bodyPr wrap="square" rtlCol="0">
            <a:spAutoFit/>
          </a:bodyPr>
          <a:lstStyle>
            <a:defPPr>
              <a:defRPr lang="en-US"/>
            </a:defPPr>
            <a:lvl1pPr>
              <a:defRPr sz="1200"/>
            </a:lvl1pPr>
          </a:lstStyle>
          <a:p>
            <a:r>
              <a:rPr lang="en-US" dirty="0"/>
              <a:t>1851 Bowman Highway</a:t>
            </a:r>
            <a:br>
              <a:rPr lang="en-US" dirty="0"/>
            </a:br>
            <a:r>
              <a:rPr lang="en-US" dirty="0"/>
              <a:t>Dewy Rose, GA 30634</a:t>
            </a:r>
            <a:br>
              <a:rPr lang="en-US" dirty="0"/>
            </a:br>
            <a:r>
              <a:rPr lang="en-US" dirty="0"/>
              <a:t>Davis-floral.com</a:t>
            </a:r>
            <a:br>
              <a:rPr lang="en-US" dirty="0"/>
            </a:br>
            <a:r>
              <a:rPr lang="en-US" dirty="0"/>
              <a:t>706-283-1396</a:t>
            </a:r>
          </a:p>
        </p:txBody>
      </p:sp>
      <p:sp>
        <p:nvSpPr>
          <p:cNvPr id="15" name="TextBox 14">
            <a:extLst>
              <a:ext uri="{FF2B5EF4-FFF2-40B4-BE49-F238E27FC236}">
                <a16:creationId xmlns:a16="http://schemas.microsoft.com/office/drawing/2014/main" id="{365BC6DB-09BD-4087-9034-3CE8F17B641C}"/>
              </a:ext>
            </a:extLst>
          </p:cNvPr>
          <p:cNvSpPr txBox="1"/>
          <p:nvPr/>
        </p:nvSpPr>
        <p:spPr>
          <a:xfrm>
            <a:off x="228600" y="2042493"/>
            <a:ext cx="8610600" cy="4362733"/>
          </a:xfrm>
          <a:prstGeom prst="rect">
            <a:avLst/>
          </a:prstGeom>
          <a:noFill/>
        </p:spPr>
        <p:txBody>
          <a:bodyPr wrap="square" rtlCol="0">
            <a:spAutoFit/>
          </a:bodyPr>
          <a:lstStyle/>
          <a:p>
            <a:r>
              <a:rPr lang="en-US" sz="1200" dirty="0"/>
              <a:t>Davis Floral Company was started in 1964 by Robert Davis in his mother’s backyard.  He intended to grow greenhouse tomatoes out of those few wooden framed greenhouse but quickly found out it was not profitable enough.   Before long he was in the flower business, growing cut flowers for local florists and supermarkets.  In the early 80s the cut flower business went overseas, and Davis Floral Company became a mostly propagation business.</a:t>
            </a:r>
            <a:br>
              <a:rPr lang="en-US" sz="1200" dirty="0"/>
            </a:br>
            <a:r>
              <a:rPr lang="en-US" sz="1200" dirty="0"/>
              <a:t> </a:t>
            </a:r>
            <a:br>
              <a:rPr lang="en-US" sz="1200" dirty="0"/>
            </a:br>
            <a:r>
              <a:rPr lang="en-US" sz="1200" dirty="0"/>
              <a:t>In 1984 Davis Floral incorporated.  The propagation business grew and Davis Floral began shipping their plugs across the country through many brokerage companies. In 2004 Michael Davis joined Davis Floral with the intention of taking over the business. In 2010 Michael Davis officially took the reins of the Davis Floral Company, and the business moved into its second generation of management. Michael and Lisa have focused on bringing the business into the 21</a:t>
            </a:r>
            <a:r>
              <a:rPr lang="en-US" sz="1200" baseline="30000" dirty="0"/>
              <a:t>st</a:t>
            </a:r>
            <a:r>
              <a:rPr lang="en-US" sz="1200" dirty="0"/>
              <a:t> century.  Implementing irrigation systems, updated computer software, and </a:t>
            </a:r>
            <a:r>
              <a:rPr lang="en-US" sz="1200" dirty="0" err="1"/>
              <a:t>WiFi</a:t>
            </a:r>
            <a:r>
              <a:rPr lang="en-US" sz="1200" dirty="0"/>
              <a:t> throughout the facility.  They have grown the finished side of the business, started selling to Whole Foods and Park Seed among other big sellers and have acquired reputable root and sell licenses on the propagation side.  </a:t>
            </a:r>
            <a:br>
              <a:rPr lang="en-US" sz="1200" dirty="0"/>
            </a:br>
            <a:r>
              <a:rPr lang="en-US" sz="1200" dirty="0"/>
              <a:t> </a:t>
            </a:r>
            <a:br>
              <a:rPr lang="en-US" sz="1200" dirty="0"/>
            </a:br>
            <a:r>
              <a:rPr lang="en-US" sz="1200" dirty="0"/>
              <a:t>In addition to this, Lisa and Michael have worked hard at solidifying their relationship with the University of Georgia.  During the last decade Davis Floral has hired over a dozen UGA graduates and interns.  We have helped train the next generation of Georgia growers, and that is something we are very proud of.  The HORT department has used our facility for different experiments and research, and calls on us to lecture their students and frequently uses our plants for their classes, grounds and trial gardens. Davis Floral Company and Lisa and Michael Davis are partners with the University of Georgia’s Horticulture program and that is something we take great pride in.</a:t>
            </a:r>
            <a:br>
              <a:rPr lang="en-US" sz="1200" dirty="0"/>
            </a:br>
            <a:r>
              <a:rPr lang="en-US" sz="1200" dirty="0"/>
              <a:t> </a:t>
            </a:r>
            <a:br>
              <a:rPr lang="en-US" sz="1200" dirty="0"/>
            </a:br>
            <a:r>
              <a:rPr lang="en-US" sz="1200" dirty="0"/>
              <a:t>After 55 years Davis Floral is as strong as ever.  With 3 acres of greenhouse space and an additional acre of outdoor growing this small family owned business continues to grow.  With 20 employees and after all this time, it still feels like a family.  Every day we hear stories of current employees whose parents or grandparents once worked here.  </a:t>
            </a:r>
            <a:br>
              <a:rPr lang="en-US" sz="1350" dirty="0"/>
            </a:br>
            <a:endParaRPr lang="en-US" sz="1350" dirty="0"/>
          </a:p>
        </p:txBody>
      </p:sp>
      <p:pic>
        <p:nvPicPr>
          <p:cNvPr id="5" name="Picture 4">
            <a:extLst>
              <a:ext uri="{FF2B5EF4-FFF2-40B4-BE49-F238E27FC236}">
                <a16:creationId xmlns:a16="http://schemas.microsoft.com/office/drawing/2014/main" id="{4153DCBF-335A-4B19-80A7-ACA89D593842}"/>
              </a:ext>
            </a:extLst>
          </p:cNvPr>
          <p:cNvPicPr>
            <a:picLocks noChangeAspect="1"/>
          </p:cNvPicPr>
          <p:nvPr/>
        </p:nvPicPr>
        <p:blipFill>
          <a:blip r:embed="rId6"/>
          <a:stretch>
            <a:fillRect/>
          </a:stretch>
        </p:blipFill>
        <p:spPr>
          <a:xfrm>
            <a:off x="304800" y="999814"/>
            <a:ext cx="2286198" cy="944962"/>
          </a:xfrm>
          <a:prstGeom prst="rect">
            <a:avLst/>
          </a:prstGeom>
        </p:spPr>
      </p:pic>
    </p:spTree>
    <p:extLst>
      <p:ext uri="{BB962C8B-B14F-4D97-AF65-F5344CB8AC3E}">
        <p14:creationId xmlns:p14="http://schemas.microsoft.com/office/powerpoint/2010/main" val="86836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936032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2" name="think-cell Slide" r:id="rId6" imgW="347" imgH="348" progId="TCLayout.ActiveDocument.1">
                  <p:embed/>
                </p:oleObj>
              </mc:Choice>
              <mc:Fallback>
                <p:oleObj name="think-cell Slide" r:id="rId6" imgW="347" imgH="348"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550" b="1" dirty="0">
              <a:latin typeface="Corbel" panose="020B0503020204020204" pitchFamily="34" charset="0"/>
              <a:ea typeface="+mj-ea"/>
              <a:cs typeface="+mj-cs"/>
              <a:sym typeface="Corbel" panose="020B0503020204020204" pitchFamily="34" charset="0"/>
            </a:endParaRPr>
          </a:p>
        </p:txBody>
      </p:sp>
      <p:sp>
        <p:nvSpPr>
          <p:cNvPr id="2" name="Title 1"/>
          <p:cNvSpPr>
            <a:spLocks noGrp="1"/>
          </p:cNvSpPr>
          <p:nvPr>
            <p:ph type="title"/>
          </p:nvPr>
        </p:nvSpPr>
        <p:spPr>
          <a:xfrm>
            <a:off x="228600" y="152400"/>
            <a:ext cx="7132320" cy="523240"/>
          </a:xfrm>
        </p:spPr>
        <p:txBody>
          <a:bodyPr>
            <a:noAutofit/>
          </a:bodyPr>
          <a:lstStyle/>
          <a:p>
            <a:r>
              <a:rPr lang="en-US" b="1" dirty="0"/>
              <a:t>Guiding Principles (1/2)</a:t>
            </a:r>
          </a:p>
        </p:txBody>
      </p:sp>
      <p:sp>
        <p:nvSpPr>
          <p:cNvPr id="6" name="Freeform: Shape 5">
            <a:extLst>
              <a:ext uri="{FF2B5EF4-FFF2-40B4-BE49-F238E27FC236}">
                <a16:creationId xmlns:a16="http://schemas.microsoft.com/office/drawing/2014/main" id="{729D5A47-27A2-4E3F-8FCE-3E08A626CA88}"/>
              </a:ext>
            </a:extLst>
          </p:cNvPr>
          <p:cNvSpPr/>
          <p:nvPr/>
        </p:nvSpPr>
        <p:spPr>
          <a:xfrm>
            <a:off x="482369" y="1066800"/>
            <a:ext cx="1117832" cy="5181596"/>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7" name="Freeform: Shape 6">
            <a:extLst>
              <a:ext uri="{FF2B5EF4-FFF2-40B4-BE49-F238E27FC236}">
                <a16:creationId xmlns:a16="http://schemas.microsoft.com/office/drawing/2014/main" id="{A3E7EB71-7E35-4518-B7CC-44025301A043}"/>
              </a:ext>
            </a:extLst>
          </p:cNvPr>
          <p:cNvSpPr/>
          <p:nvPr/>
        </p:nvSpPr>
        <p:spPr>
          <a:xfrm>
            <a:off x="558569" y="1139316"/>
            <a:ext cx="955017" cy="661506"/>
          </a:xfrm>
          <a:custGeom>
            <a:avLst/>
            <a:gdLst>
              <a:gd name="connsiteX0" fmla="*/ 0 w 894266"/>
              <a:gd name="connsiteY0" fmla="*/ 89427 h 933373"/>
              <a:gd name="connsiteX1" fmla="*/ 89427 w 894266"/>
              <a:gd name="connsiteY1" fmla="*/ 0 h 933373"/>
              <a:gd name="connsiteX2" fmla="*/ 804839 w 894266"/>
              <a:gd name="connsiteY2" fmla="*/ 0 h 933373"/>
              <a:gd name="connsiteX3" fmla="*/ 894266 w 894266"/>
              <a:gd name="connsiteY3" fmla="*/ 89427 h 933373"/>
              <a:gd name="connsiteX4" fmla="*/ 894266 w 894266"/>
              <a:gd name="connsiteY4" fmla="*/ 843946 h 933373"/>
              <a:gd name="connsiteX5" fmla="*/ 804839 w 894266"/>
              <a:gd name="connsiteY5" fmla="*/ 933373 h 933373"/>
              <a:gd name="connsiteX6" fmla="*/ 89427 w 894266"/>
              <a:gd name="connsiteY6" fmla="*/ 933373 h 933373"/>
              <a:gd name="connsiteX7" fmla="*/ 0 w 894266"/>
              <a:gd name="connsiteY7" fmla="*/ 843946 h 933373"/>
              <a:gd name="connsiteX8" fmla="*/ 0 w 894266"/>
              <a:gd name="connsiteY8" fmla="*/ 89427 h 9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266" h="933373">
                <a:moveTo>
                  <a:pt x="0" y="89427"/>
                </a:moveTo>
                <a:cubicBezTo>
                  <a:pt x="0" y="40038"/>
                  <a:pt x="40038" y="0"/>
                  <a:pt x="89427" y="0"/>
                </a:cubicBezTo>
                <a:lnTo>
                  <a:pt x="804839" y="0"/>
                </a:lnTo>
                <a:cubicBezTo>
                  <a:pt x="854228" y="0"/>
                  <a:pt x="894266" y="40038"/>
                  <a:pt x="894266" y="89427"/>
                </a:cubicBezTo>
                <a:lnTo>
                  <a:pt x="894266" y="843946"/>
                </a:lnTo>
                <a:cubicBezTo>
                  <a:pt x="894266" y="893335"/>
                  <a:pt x="854228" y="933373"/>
                  <a:pt x="804839" y="933373"/>
                </a:cubicBezTo>
                <a:lnTo>
                  <a:pt x="89427" y="933373"/>
                </a:lnTo>
                <a:cubicBezTo>
                  <a:pt x="40038" y="933373"/>
                  <a:pt x="0" y="893335"/>
                  <a:pt x="0" y="843946"/>
                </a:cubicBezTo>
                <a:lnTo>
                  <a:pt x="0" y="894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marL="0" lvl="0" indent="0" algn="ctr" defTabSz="577850">
              <a:lnSpc>
                <a:spcPct val="90000"/>
              </a:lnSpc>
              <a:spcBef>
                <a:spcPct val="0"/>
              </a:spcBef>
              <a:spcAft>
                <a:spcPct val="35000"/>
              </a:spcAft>
              <a:buNone/>
            </a:pPr>
            <a:r>
              <a:rPr lang="en-US" sz="1300" kern="1200" dirty="0"/>
              <a:t>1. </a:t>
            </a:r>
          </a:p>
          <a:p>
            <a:pPr marL="0" lvl="0" indent="0" algn="ctr" defTabSz="577850">
              <a:lnSpc>
                <a:spcPct val="90000"/>
              </a:lnSpc>
              <a:spcBef>
                <a:spcPct val="0"/>
              </a:spcBef>
              <a:spcAft>
                <a:spcPct val="35000"/>
              </a:spcAft>
              <a:buNone/>
            </a:pPr>
            <a:r>
              <a:rPr lang="en-US" sz="1300" kern="1200" dirty="0"/>
              <a:t>Integrity</a:t>
            </a:r>
          </a:p>
        </p:txBody>
      </p:sp>
      <p:sp>
        <p:nvSpPr>
          <p:cNvPr id="9" name="Freeform: Shape 8">
            <a:extLst>
              <a:ext uri="{FF2B5EF4-FFF2-40B4-BE49-F238E27FC236}">
                <a16:creationId xmlns:a16="http://schemas.microsoft.com/office/drawing/2014/main" id="{14B450EC-BE37-40EB-8235-D8AD69A672CD}"/>
              </a:ext>
            </a:extLst>
          </p:cNvPr>
          <p:cNvSpPr/>
          <p:nvPr/>
        </p:nvSpPr>
        <p:spPr>
          <a:xfrm>
            <a:off x="558569" y="2157703"/>
            <a:ext cx="955017" cy="1410412"/>
          </a:xfrm>
          <a:custGeom>
            <a:avLst/>
            <a:gdLst>
              <a:gd name="connsiteX0" fmla="*/ 0 w 894266"/>
              <a:gd name="connsiteY0" fmla="*/ 89427 h 933373"/>
              <a:gd name="connsiteX1" fmla="*/ 89427 w 894266"/>
              <a:gd name="connsiteY1" fmla="*/ 0 h 933373"/>
              <a:gd name="connsiteX2" fmla="*/ 804839 w 894266"/>
              <a:gd name="connsiteY2" fmla="*/ 0 h 933373"/>
              <a:gd name="connsiteX3" fmla="*/ 894266 w 894266"/>
              <a:gd name="connsiteY3" fmla="*/ 89427 h 933373"/>
              <a:gd name="connsiteX4" fmla="*/ 894266 w 894266"/>
              <a:gd name="connsiteY4" fmla="*/ 843946 h 933373"/>
              <a:gd name="connsiteX5" fmla="*/ 804839 w 894266"/>
              <a:gd name="connsiteY5" fmla="*/ 933373 h 933373"/>
              <a:gd name="connsiteX6" fmla="*/ 89427 w 894266"/>
              <a:gd name="connsiteY6" fmla="*/ 933373 h 933373"/>
              <a:gd name="connsiteX7" fmla="*/ 0 w 894266"/>
              <a:gd name="connsiteY7" fmla="*/ 843946 h 933373"/>
              <a:gd name="connsiteX8" fmla="*/ 0 w 894266"/>
              <a:gd name="connsiteY8" fmla="*/ 89427 h 9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266" h="933373">
                <a:moveTo>
                  <a:pt x="0" y="89427"/>
                </a:moveTo>
                <a:cubicBezTo>
                  <a:pt x="0" y="40038"/>
                  <a:pt x="40038" y="0"/>
                  <a:pt x="89427" y="0"/>
                </a:cubicBezTo>
                <a:lnTo>
                  <a:pt x="804839" y="0"/>
                </a:lnTo>
                <a:cubicBezTo>
                  <a:pt x="854228" y="0"/>
                  <a:pt x="894266" y="40038"/>
                  <a:pt x="894266" y="89427"/>
                </a:cubicBezTo>
                <a:lnTo>
                  <a:pt x="894266" y="843946"/>
                </a:lnTo>
                <a:cubicBezTo>
                  <a:pt x="894266" y="893335"/>
                  <a:pt x="854228" y="933373"/>
                  <a:pt x="804839" y="933373"/>
                </a:cubicBezTo>
                <a:lnTo>
                  <a:pt x="89427" y="933373"/>
                </a:lnTo>
                <a:cubicBezTo>
                  <a:pt x="40038" y="933373"/>
                  <a:pt x="0" y="893335"/>
                  <a:pt x="0" y="843946"/>
                </a:cubicBezTo>
                <a:lnTo>
                  <a:pt x="0" y="894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marL="0" lvl="0" indent="0" algn="ctr" defTabSz="577850">
              <a:lnSpc>
                <a:spcPct val="90000"/>
              </a:lnSpc>
              <a:spcBef>
                <a:spcPct val="0"/>
              </a:spcBef>
              <a:spcAft>
                <a:spcPct val="35000"/>
              </a:spcAft>
              <a:buNone/>
            </a:pPr>
            <a:r>
              <a:rPr lang="en-US" sz="1300" kern="1200" dirty="0"/>
              <a:t>2.</a:t>
            </a:r>
          </a:p>
          <a:p>
            <a:pPr marL="0" lvl="0" indent="0" algn="ctr" defTabSz="577850">
              <a:lnSpc>
                <a:spcPct val="90000"/>
              </a:lnSpc>
              <a:spcBef>
                <a:spcPct val="0"/>
              </a:spcBef>
              <a:spcAft>
                <a:spcPct val="35000"/>
              </a:spcAft>
              <a:buNone/>
            </a:pPr>
            <a:r>
              <a:rPr lang="en-US" sz="1300" kern="1200" dirty="0"/>
              <a:t> Compliance</a:t>
            </a:r>
          </a:p>
        </p:txBody>
      </p:sp>
      <p:sp>
        <p:nvSpPr>
          <p:cNvPr id="10" name="Freeform: Shape 9">
            <a:extLst>
              <a:ext uri="{FF2B5EF4-FFF2-40B4-BE49-F238E27FC236}">
                <a16:creationId xmlns:a16="http://schemas.microsoft.com/office/drawing/2014/main" id="{5D79351C-224F-41AF-A963-5A06551B2A76}"/>
              </a:ext>
            </a:extLst>
          </p:cNvPr>
          <p:cNvSpPr/>
          <p:nvPr/>
        </p:nvSpPr>
        <p:spPr>
          <a:xfrm>
            <a:off x="558569" y="3924996"/>
            <a:ext cx="955017" cy="661506"/>
          </a:xfrm>
          <a:custGeom>
            <a:avLst/>
            <a:gdLst>
              <a:gd name="connsiteX0" fmla="*/ 0 w 894266"/>
              <a:gd name="connsiteY0" fmla="*/ 89427 h 933373"/>
              <a:gd name="connsiteX1" fmla="*/ 89427 w 894266"/>
              <a:gd name="connsiteY1" fmla="*/ 0 h 933373"/>
              <a:gd name="connsiteX2" fmla="*/ 804839 w 894266"/>
              <a:gd name="connsiteY2" fmla="*/ 0 h 933373"/>
              <a:gd name="connsiteX3" fmla="*/ 894266 w 894266"/>
              <a:gd name="connsiteY3" fmla="*/ 89427 h 933373"/>
              <a:gd name="connsiteX4" fmla="*/ 894266 w 894266"/>
              <a:gd name="connsiteY4" fmla="*/ 843946 h 933373"/>
              <a:gd name="connsiteX5" fmla="*/ 804839 w 894266"/>
              <a:gd name="connsiteY5" fmla="*/ 933373 h 933373"/>
              <a:gd name="connsiteX6" fmla="*/ 89427 w 894266"/>
              <a:gd name="connsiteY6" fmla="*/ 933373 h 933373"/>
              <a:gd name="connsiteX7" fmla="*/ 0 w 894266"/>
              <a:gd name="connsiteY7" fmla="*/ 843946 h 933373"/>
              <a:gd name="connsiteX8" fmla="*/ 0 w 894266"/>
              <a:gd name="connsiteY8" fmla="*/ 89427 h 9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266" h="933373">
                <a:moveTo>
                  <a:pt x="0" y="89427"/>
                </a:moveTo>
                <a:cubicBezTo>
                  <a:pt x="0" y="40038"/>
                  <a:pt x="40038" y="0"/>
                  <a:pt x="89427" y="0"/>
                </a:cubicBezTo>
                <a:lnTo>
                  <a:pt x="804839" y="0"/>
                </a:lnTo>
                <a:cubicBezTo>
                  <a:pt x="854228" y="0"/>
                  <a:pt x="894266" y="40038"/>
                  <a:pt x="894266" y="89427"/>
                </a:cubicBezTo>
                <a:lnTo>
                  <a:pt x="894266" y="843946"/>
                </a:lnTo>
                <a:cubicBezTo>
                  <a:pt x="894266" y="893335"/>
                  <a:pt x="854228" y="933373"/>
                  <a:pt x="804839" y="933373"/>
                </a:cubicBezTo>
                <a:lnTo>
                  <a:pt x="89427" y="933373"/>
                </a:lnTo>
                <a:cubicBezTo>
                  <a:pt x="40038" y="933373"/>
                  <a:pt x="0" y="893335"/>
                  <a:pt x="0" y="843946"/>
                </a:cubicBezTo>
                <a:lnTo>
                  <a:pt x="0" y="894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marL="0" lvl="0" indent="0" algn="ctr" defTabSz="577850">
              <a:lnSpc>
                <a:spcPct val="90000"/>
              </a:lnSpc>
              <a:spcBef>
                <a:spcPct val="0"/>
              </a:spcBef>
              <a:spcAft>
                <a:spcPct val="35000"/>
              </a:spcAft>
              <a:buNone/>
            </a:pPr>
            <a:r>
              <a:rPr lang="en-US" sz="1300" kern="1200" dirty="0"/>
              <a:t>3. </a:t>
            </a:r>
          </a:p>
          <a:p>
            <a:pPr marL="0" lvl="0" indent="0" algn="ctr" defTabSz="577850">
              <a:lnSpc>
                <a:spcPct val="90000"/>
              </a:lnSpc>
              <a:spcBef>
                <a:spcPct val="0"/>
              </a:spcBef>
              <a:spcAft>
                <a:spcPct val="35000"/>
              </a:spcAft>
              <a:buNone/>
            </a:pPr>
            <a:r>
              <a:rPr lang="en-US" sz="1300" kern="1200" dirty="0"/>
              <a:t>Leadership</a:t>
            </a:r>
          </a:p>
        </p:txBody>
      </p:sp>
      <p:sp>
        <p:nvSpPr>
          <p:cNvPr id="11" name="Freeform: Shape 10">
            <a:extLst>
              <a:ext uri="{FF2B5EF4-FFF2-40B4-BE49-F238E27FC236}">
                <a16:creationId xmlns:a16="http://schemas.microsoft.com/office/drawing/2014/main" id="{D2CAC52A-F520-4E17-B4DC-7576BF2EA92F}"/>
              </a:ext>
            </a:extLst>
          </p:cNvPr>
          <p:cNvSpPr/>
          <p:nvPr/>
        </p:nvSpPr>
        <p:spPr>
          <a:xfrm>
            <a:off x="558568" y="4943383"/>
            <a:ext cx="955017" cy="1152617"/>
          </a:xfrm>
          <a:custGeom>
            <a:avLst/>
            <a:gdLst>
              <a:gd name="connsiteX0" fmla="*/ 0 w 894266"/>
              <a:gd name="connsiteY0" fmla="*/ 89427 h 933373"/>
              <a:gd name="connsiteX1" fmla="*/ 89427 w 894266"/>
              <a:gd name="connsiteY1" fmla="*/ 0 h 933373"/>
              <a:gd name="connsiteX2" fmla="*/ 804839 w 894266"/>
              <a:gd name="connsiteY2" fmla="*/ 0 h 933373"/>
              <a:gd name="connsiteX3" fmla="*/ 894266 w 894266"/>
              <a:gd name="connsiteY3" fmla="*/ 89427 h 933373"/>
              <a:gd name="connsiteX4" fmla="*/ 894266 w 894266"/>
              <a:gd name="connsiteY4" fmla="*/ 843946 h 933373"/>
              <a:gd name="connsiteX5" fmla="*/ 804839 w 894266"/>
              <a:gd name="connsiteY5" fmla="*/ 933373 h 933373"/>
              <a:gd name="connsiteX6" fmla="*/ 89427 w 894266"/>
              <a:gd name="connsiteY6" fmla="*/ 933373 h 933373"/>
              <a:gd name="connsiteX7" fmla="*/ 0 w 894266"/>
              <a:gd name="connsiteY7" fmla="*/ 843946 h 933373"/>
              <a:gd name="connsiteX8" fmla="*/ 0 w 894266"/>
              <a:gd name="connsiteY8" fmla="*/ 89427 h 9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266" h="933373">
                <a:moveTo>
                  <a:pt x="0" y="89427"/>
                </a:moveTo>
                <a:cubicBezTo>
                  <a:pt x="0" y="40038"/>
                  <a:pt x="40038" y="0"/>
                  <a:pt x="89427" y="0"/>
                </a:cubicBezTo>
                <a:lnTo>
                  <a:pt x="804839" y="0"/>
                </a:lnTo>
                <a:cubicBezTo>
                  <a:pt x="854228" y="0"/>
                  <a:pt x="894266" y="40038"/>
                  <a:pt x="894266" y="89427"/>
                </a:cubicBezTo>
                <a:lnTo>
                  <a:pt x="894266" y="843946"/>
                </a:lnTo>
                <a:cubicBezTo>
                  <a:pt x="894266" y="893335"/>
                  <a:pt x="854228" y="933373"/>
                  <a:pt x="804839" y="933373"/>
                </a:cubicBezTo>
                <a:lnTo>
                  <a:pt x="89427" y="933373"/>
                </a:lnTo>
                <a:cubicBezTo>
                  <a:pt x="40038" y="933373"/>
                  <a:pt x="0" y="893335"/>
                  <a:pt x="0" y="843946"/>
                </a:cubicBezTo>
                <a:lnTo>
                  <a:pt x="0" y="894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marL="0" lvl="0" indent="0" algn="ctr" defTabSz="577850">
              <a:lnSpc>
                <a:spcPct val="90000"/>
              </a:lnSpc>
              <a:spcBef>
                <a:spcPct val="0"/>
              </a:spcBef>
              <a:spcAft>
                <a:spcPct val="35000"/>
              </a:spcAft>
              <a:buNone/>
            </a:pPr>
            <a:r>
              <a:rPr lang="en-US" sz="1300" dirty="0"/>
              <a:t>4. </a:t>
            </a:r>
          </a:p>
          <a:p>
            <a:pPr marL="0" lvl="0" indent="0" algn="ctr" defTabSz="577850">
              <a:lnSpc>
                <a:spcPct val="90000"/>
              </a:lnSpc>
              <a:spcBef>
                <a:spcPct val="0"/>
              </a:spcBef>
              <a:spcAft>
                <a:spcPct val="35000"/>
              </a:spcAft>
              <a:buNone/>
            </a:pPr>
            <a:r>
              <a:rPr lang="en-US" sz="1300" dirty="0"/>
              <a:t>Operational Excellence</a:t>
            </a:r>
            <a:endParaRPr lang="en-US" sz="1300" kern="1200" dirty="0"/>
          </a:p>
        </p:txBody>
      </p:sp>
      <p:sp>
        <p:nvSpPr>
          <p:cNvPr id="12" name="Subtitle 2">
            <a:extLst>
              <a:ext uri="{FF2B5EF4-FFF2-40B4-BE49-F238E27FC236}">
                <a16:creationId xmlns:a16="http://schemas.microsoft.com/office/drawing/2014/main" id="{EF10AA62-0C70-4B39-8C9D-B191A88624A5}"/>
              </a:ext>
            </a:extLst>
          </p:cNvPr>
          <p:cNvSpPr txBox="1">
            <a:spLocks/>
          </p:cNvSpPr>
          <p:nvPr/>
        </p:nvSpPr>
        <p:spPr>
          <a:xfrm>
            <a:off x="1676400" y="1230923"/>
            <a:ext cx="6781800" cy="412903"/>
          </a:xfrm>
          <a:prstGeom prst="rect">
            <a:avLst/>
          </a:prstGeom>
        </p:spPr>
        <p:txBody>
          <a:bodyPr vert="horz" wrap="square" lIns="38576" tIns="19289" rIns="38576" bIns="19289"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6441" indent="-96441" algn="l">
              <a:buFont typeface="Arial" panose="020B0604020202020204" pitchFamily="34" charset="0"/>
              <a:buChar char="•"/>
            </a:pPr>
            <a:r>
              <a:rPr lang="en-US" sz="1350" dirty="0">
                <a:solidFill>
                  <a:schemeClr val="tx2"/>
                </a:solidFill>
              </a:rPr>
              <a:t>GSB founders, board members and employees shall always operate with the utmost integrity and transparency</a:t>
            </a:r>
          </a:p>
        </p:txBody>
      </p:sp>
      <p:sp>
        <p:nvSpPr>
          <p:cNvPr id="13" name="Subtitle 2">
            <a:extLst>
              <a:ext uri="{FF2B5EF4-FFF2-40B4-BE49-F238E27FC236}">
                <a16:creationId xmlns:a16="http://schemas.microsoft.com/office/drawing/2014/main" id="{8A428B17-E043-4C6C-BC3E-F40CBAC09F2D}"/>
              </a:ext>
            </a:extLst>
          </p:cNvPr>
          <p:cNvSpPr txBox="1">
            <a:spLocks/>
          </p:cNvSpPr>
          <p:nvPr/>
        </p:nvSpPr>
        <p:spPr>
          <a:xfrm>
            <a:off x="1676400" y="2212963"/>
            <a:ext cx="6781800" cy="1289041"/>
          </a:xfrm>
          <a:prstGeom prst="rect">
            <a:avLst/>
          </a:prstGeom>
        </p:spPr>
        <p:txBody>
          <a:bodyPr vert="horz" wrap="square" lIns="38576" tIns="19289" rIns="38576" bIns="19289"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6441" indent="-96441" algn="l">
              <a:buFont typeface="Arial" panose="020B0604020202020204" pitchFamily="34" charset="0"/>
              <a:buChar char="•"/>
            </a:pPr>
            <a:r>
              <a:rPr lang="en-US" sz="1350" dirty="0">
                <a:solidFill>
                  <a:schemeClr val="tx2"/>
                </a:solidFill>
              </a:rPr>
              <a:t>GSB shall comply with and exceed all legal, health, safety and quality requirements in every part of the business through daily self-inspections using audits by internal and external resources</a:t>
            </a:r>
          </a:p>
          <a:p>
            <a:pPr marL="96441" indent="-96441" algn="l">
              <a:buFont typeface="Arial" panose="020B0604020202020204" pitchFamily="34" charset="0"/>
              <a:buChar char="•"/>
            </a:pPr>
            <a:r>
              <a:rPr lang="en-US" sz="1350" dirty="0">
                <a:solidFill>
                  <a:schemeClr val="tx2"/>
                </a:solidFill>
              </a:rPr>
              <a:t>GSB shall create a comprehensive security plan with the collaboration of outside professionals, including monitoring by the Georgia Bureau of Investigation and local law enforcement</a:t>
            </a:r>
          </a:p>
        </p:txBody>
      </p:sp>
      <p:sp>
        <p:nvSpPr>
          <p:cNvPr id="14" name="Subtitle 2">
            <a:extLst>
              <a:ext uri="{FF2B5EF4-FFF2-40B4-BE49-F238E27FC236}">
                <a16:creationId xmlns:a16="http://schemas.microsoft.com/office/drawing/2014/main" id="{28D69685-B975-4CC8-9496-50E39C5B35B8}"/>
              </a:ext>
            </a:extLst>
          </p:cNvPr>
          <p:cNvSpPr txBox="1">
            <a:spLocks/>
          </p:cNvSpPr>
          <p:nvPr/>
        </p:nvSpPr>
        <p:spPr>
          <a:xfrm>
            <a:off x="1794083" y="2511426"/>
            <a:ext cx="6745504" cy="225929"/>
          </a:xfrm>
          <a:prstGeom prst="rect">
            <a:avLst/>
          </a:prstGeom>
        </p:spPr>
        <p:txBody>
          <a:bodyPr vert="horz" wrap="square" lIns="38576" tIns="19289" rIns="38576" bIns="19289"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6441" indent="-96441" algn="l">
              <a:buFont typeface="Arial" panose="020B0604020202020204" pitchFamily="34" charset="0"/>
              <a:buChar char="•"/>
            </a:pPr>
            <a:endParaRPr lang="en-US" sz="1350" dirty="0">
              <a:solidFill>
                <a:schemeClr val="tx2"/>
              </a:solidFill>
            </a:endParaRPr>
          </a:p>
        </p:txBody>
      </p:sp>
      <p:sp>
        <p:nvSpPr>
          <p:cNvPr id="15" name="Subtitle 2">
            <a:extLst>
              <a:ext uri="{FF2B5EF4-FFF2-40B4-BE49-F238E27FC236}">
                <a16:creationId xmlns:a16="http://schemas.microsoft.com/office/drawing/2014/main" id="{0D8052E4-AE72-4F5F-98A8-3DBDA24E43D6}"/>
              </a:ext>
            </a:extLst>
          </p:cNvPr>
          <p:cNvSpPr txBox="1">
            <a:spLocks/>
          </p:cNvSpPr>
          <p:nvPr/>
        </p:nvSpPr>
        <p:spPr>
          <a:xfrm>
            <a:off x="1766438" y="4019277"/>
            <a:ext cx="6763629" cy="412903"/>
          </a:xfrm>
          <a:prstGeom prst="rect">
            <a:avLst/>
          </a:prstGeom>
        </p:spPr>
        <p:txBody>
          <a:bodyPr vert="horz" wrap="square" lIns="38576" tIns="19289" rIns="38576" bIns="19289" rtlCol="0">
            <a:spAutoFit/>
          </a:bodyPr>
          <a:lstStyle>
            <a:defPPr>
              <a:defRPr lang="en-US"/>
            </a:defPPr>
            <a:lvl1pPr marL="128588" indent="-128588" defTabSz="914400">
              <a:lnSpc>
                <a:spcPct val="90000"/>
              </a:lnSpc>
              <a:spcBef>
                <a:spcPts val="1000"/>
              </a:spcBef>
              <a:buFont typeface="Arial" panose="020B0604020202020204" pitchFamily="34" charset="0"/>
              <a:buChar char="•"/>
              <a:defRPr sz="1400"/>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pPr marL="96441" indent="-96441"/>
            <a:r>
              <a:rPr lang="en-US" sz="1350" dirty="0">
                <a:solidFill>
                  <a:schemeClr val="tx2"/>
                </a:solidFill>
              </a:rPr>
              <a:t>The diversified board and the management of the company will be people with substantial experience in a variety of fields</a:t>
            </a:r>
          </a:p>
        </p:txBody>
      </p:sp>
      <p:sp>
        <p:nvSpPr>
          <p:cNvPr id="17" name="Subtitle 2">
            <a:extLst>
              <a:ext uri="{FF2B5EF4-FFF2-40B4-BE49-F238E27FC236}">
                <a16:creationId xmlns:a16="http://schemas.microsoft.com/office/drawing/2014/main" id="{6DB9D194-60B5-483B-B3F7-F70DCE496009}"/>
              </a:ext>
            </a:extLst>
          </p:cNvPr>
          <p:cNvSpPr txBox="1">
            <a:spLocks/>
          </p:cNvSpPr>
          <p:nvPr/>
        </p:nvSpPr>
        <p:spPr>
          <a:xfrm>
            <a:off x="1752600" y="4961664"/>
            <a:ext cx="6781800" cy="915092"/>
          </a:xfrm>
          <a:prstGeom prst="rect">
            <a:avLst/>
          </a:prstGeom>
        </p:spPr>
        <p:txBody>
          <a:bodyPr vert="horz" wrap="square" lIns="38576" tIns="19289" rIns="38576" bIns="19289"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6441" indent="-96441" algn="l">
              <a:buFont typeface="Arial" panose="020B0604020202020204" pitchFamily="34" charset="0"/>
              <a:buChar char="•"/>
            </a:pPr>
            <a:r>
              <a:rPr lang="en-US" sz="1350" dirty="0">
                <a:solidFill>
                  <a:schemeClr val="tx2"/>
                </a:solidFill>
              </a:rPr>
              <a:t>GSB shall implement industry leading policies, processes, and procedures throughout its operations </a:t>
            </a:r>
          </a:p>
          <a:p>
            <a:pPr marL="96441" indent="-96441" algn="l">
              <a:buFont typeface="Arial" panose="020B0604020202020204" pitchFamily="34" charset="0"/>
              <a:buChar char="•"/>
            </a:pPr>
            <a:r>
              <a:rPr lang="en-US" sz="1350" dirty="0">
                <a:solidFill>
                  <a:schemeClr val="tx2"/>
                </a:solidFill>
              </a:rPr>
              <a:t>GSB shall invest in leading edge technologies and processes to meet and exceed regulatory requirements and / or to deliver operational efficiencies that provide an attractive ROI</a:t>
            </a:r>
          </a:p>
        </p:txBody>
      </p:sp>
      <p:cxnSp>
        <p:nvCxnSpPr>
          <p:cNvPr id="22" name="Straight Connector 21">
            <a:extLst>
              <a:ext uri="{FF2B5EF4-FFF2-40B4-BE49-F238E27FC236}">
                <a16:creationId xmlns:a16="http://schemas.microsoft.com/office/drawing/2014/main" id="{919B4738-C2A5-49A1-AF68-A32B89B34256}"/>
              </a:ext>
            </a:extLst>
          </p:cNvPr>
          <p:cNvCxnSpPr>
            <a:cxnSpLocks/>
          </p:cNvCxnSpPr>
          <p:nvPr/>
        </p:nvCxnSpPr>
        <p:spPr>
          <a:xfrm>
            <a:off x="152400" y="7620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2D2057-1742-47B9-A03E-9A23630B1BF5}"/>
              </a:ext>
            </a:extLst>
          </p:cNvPr>
          <p:cNvCxnSpPr>
            <a:cxnSpLocks/>
          </p:cNvCxnSpPr>
          <p:nvPr/>
        </p:nvCxnSpPr>
        <p:spPr>
          <a:xfrm>
            <a:off x="1662579" y="1981200"/>
            <a:ext cx="6795621" cy="0"/>
          </a:xfrm>
          <a:prstGeom prst="line">
            <a:avLst/>
          </a:prstGeom>
          <a:ln w="15875">
            <a:solidFill>
              <a:schemeClr val="accent1">
                <a:lumMod val="40000"/>
                <a:lumOff val="6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06A064-8869-4625-9BDB-AA9C0BE61A5E}"/>
              </a:ext>
            </a:extLst>
          </p:cNvPr>
          <p:cNvCxnSpPr>
            <a:cxnSpLocks/>
          </p:cNvCxnSpPr>
          <p:nvPr/>
        </p:nvCxnSpPr>
        <p:spPr>
          <a:xfrm>
            <a:off x="1662579" y="3733800"/>
            <a:ext cx="6795621" cy="0"/>
          </a:xfrm>
          <a:prstGeom prst="line">
            <a:avLst/>
          </a:prstGeom>
          <a:ln w="15875">
            <a:solidFill>
              <a:schemeClr val="accent1">
                <a:lumMod val="40000"/>
                <a:lumOff val="6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7E838F-7142-49DC-B656-BDF66562DF51}"/>
              </a:ext>
            </a:extLst>
          </p:cNvPr>
          <p:cNvCxnSpPr>
            <a:cxnSpLocks/>
          </p:cNvCxnSpPr>
          <p:nvPr/>
        </p:nvCxnSpPr>
        <p:spPr>
          <a:xfrm>
            <a:off x="1662579" y="4800600"/>
            <a:ext cx="6795621" cy="0"/>
          </a:xfrm>
          <a:prstGeom prst="line">
            <a:avLst/>
          </a:prstGeom>
          <a:ln w="15875">
            <a:solidFill>
              <a:schemeClr val="accent1">
                <a:lumMod val="40000"/>
                <a:lumOff val="60000"/>
              </a:schemeClr>
            </a:solidFill>
            <a:prstDash val="sysDash"/>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243053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6" name="think-cell Slide" r:id="rId6" imgW="347" imgH="348" progId="TCLayout.ActiveDocument.1">
                  <p:embed/>
                </p:oleObj>
              </mc:Choice>
              <mc:Fallback>
                <p:oleObj name="think-cell Slide" r:id="rId6" imgW="347" imgH="348"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550" b="1" dirty="0">
              <a:latin typeface="Corbel" panose="020B0503020204020204" pitchFamily="34" charset="0"/>
              <a:ea typeface="+mj-ea"/>
              <a:cs typeface="+mj-cs"/>
              <a:sym typeface="Corbel" panose="020B0503020204020204" pitchFamily="34" charset="0"/>
            </a:endParaRPr>
          </a:p>
        </p:txBody>
      </p:sp>
      <p:sp>
        <p:nvSpPr>
          <p:cNvPr id="2" name="Title 1"/>
          <p:cNvSpPr>
            <a:spLocks noGrp="1"/>
          </p:cNvSpPr>
          <p:nvPr>
            <p:ph type="title"/>
          </p:nvPr>
        </p:nvSpPr>
        <p:spPr>
          <a:xfrm>
            <a:off x="228600" y="152400"/>
            <a:ext cx="7132320" cy="523240"/>
          </a:xfrm>
        </p:spPr>
        <p:txBody>
          <a:bodyPr>
            <a:noAutofit/>
          </a:bodyPr>
          <a:lstStyle/>
          <a:p>
            <a:r>
              <a:rPr lang="en-US" b="1" dirty="0"/>
              <a:t>Guiding Principles (2/2)</a:t>
            </a:r>
          </a:p>
        </p:txBody>
      </p:sp>
      <p:sp>
        <p:nvSpPr>
          <p:cNvPr id="6" name="Freeform: Shape 5">
            <a:extLst>
              <a:ext uri="{FF2B5EF4-FFF2-40B4-BE49-F238E27FC236}">
                <a16:creationId xmlns:a16="http://schemas.microsoft.com/office/drawing/2014/main" id="{729D5A47-27A2-4E3F-8FCE-3E08A626CA88}"/>
              </a:ext>
            </a:extLst>
          </p:cNvPr>
          <p:cNvSpPr/>
          <p:nvPr/>
        </p:nvSpPr>
        <p:spPr>
          <a:xfrm>
            <a:off x="464577" y="1207479"/>
            <a:ext cx="1117832" cy="4050321"/>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7" name="Freeform: Shape 6">
            <a:extLst>
              <a:ext uri="{FF2B5EF4-FFF2-40B4-BE49-F238E27FC236}">
                <a16:creationId xmlns:a16="http://schemas.microsoft.com/office/drawing/2014/main" id="{A3E7EB71-7E35-4518-B7CC-44025301A043}"/>
              </a:ext>
            </a:extLst>
          </p:cNvPr>
          <p:cNvSpPr/>
          <p:nvPr/>
        </p:nvSpPr>
        <p:spPr>
          <a:xfrm>
            <a:off x="533400" y="1356193"/>
            <a:ext cx="955017" cy="1936918"/>
          </a:xfrm>
          <a:custGeom>
            <a:avLst/>
            <a:gdLst>
              <a:gd name="connsiteX0" fmla="*/ 0 w 894266"/>
              <a:gd name="connsiteY0" fmla="*/ 89427 h 933373"/>
              <a:gd name="connsiteX1" fmla="*/ 89427 w 894266"/>
              <a:gd name="connsiteY1" fmla="*/ 0 h 933373"/>
              <a:gd name="connsiteX2" fmla="*/ 804839 w 894266"/>
              <a:gd name="connsiteY2" fmla="*/ 0 h 933373"/>
              <a:gd name="connsiteX3" fmla="*/ 894266 w 894266"/>
              <a:gd name="connsiteY3" fmla="*/ 89427 h 933373"/>
              <a:gd name="connsiteX4" fmla="*/ 894266 w 894266"/>
              <a:gd name="connsiteY4" fmla="*/ 843946 h 933373"/>
              <a:gd name="connsiteX5" fmla="*/ 804839 w 894266"/>
              <a:gd name="connsiteY5" fmla="*/ 933373 h 933373"/>
              <a:gd name="connsiteX6" fmla="*/ 89427 w 894266"/>
              <a:gd name="connsiteY6" fmla="*/ 933373 h 933373"/>
              <a:gd name="connsiteX7" fmla="*/ 0 w 894266"/>
              <a:gd name="connsiteY7" fmla="*/ 843946 h 933373"/>
              <a:gd name="connsiteX8" fmla="*/ 0 w 894266"/>
              <a:gd name="connsiteY8" fmla="*/ 89427 h 9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266" h="933373">
                <a:moveTo>
                  <a:pt x="0" y="89427"/>
                </a:moveTo>
                <a:cubicBezTo>
                  <a:pt x="0" y="40038"/>
                  <a:pt x="40038" y="0"/>
                  <a:pt x="89427" y="0"/>
                </a:cubicBezTo>
                <a:lnTo>
                  <a:pt x="804839" y="0"/>
                </a:lnTo>
                <a:cubicBezTo>
                  <a:pt x="854228" y="0"/>
                  <a:pt x="894266" y="40038"/>
                  <a:pt x="894266" y="89427"/>
                </a:cubicBezTo>
                <a:lnTo>
                  <a:pt x="894266" y="843946"/>
                </a:lnTo>
                <a:cubicBezTo>
                  <a:pt x="894266" y="893335"/>
                  <a:pt x="854228" y="933373"/>
                  <a:pt x="804839" y="933373"/>
                </a:cubicBezTo>
                <a:lnTo>
                  <a:pt x="89427" y="933373"/>
                </a:lnTo>
                <a:cubicBezTo>
                  <a:pt x="40038" y="933373"/>
                  <a:pt x="0" y="893335"/>
                  <a:pt x="0" y="843946"/>
                </a:cubicBezTo>
                <a:lnTo>
                  <a:pt x="0" y="894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marL="0" lvl="0" indent="0" algn="ctr" defTabSz="577850">
              <a:lnSpc>
                <a:spcPct val="90000"/>
              </a:lnSpc>
              <a:spcBef>
                <a:spcPct val="0"/>
              </a:spcBef>
              <a:spcAft>
                <a:spcPct val="35000"/>
              </a:spcAft>
              <a:buNone/>
            </a:pPr>
            <a:r>
              <a:rPr lang="en-US" sz="1300" dirty="0"/>
              <a:t>5.</a:t>
            </a:r>
            <a:r>
              <a:rPr lang="en-US" sz="1300" kern="1200" dirty="0"/>
              <a:t> </a:t>
            </a:r>
          </a:p>
          <a:p>
            <a:pPr marL="0" lvl="0" indent="0" algn="ctr" defTabSz="577850">
              <a:lnSpc>
                <a:spcPct val="90000"/>
              </a:lnSpc>
              <a:spcBef>
                <a:spcPct val="0"/>
              </a:spcBef>
              <a:spcAft>
                <a:spcPct val="35000"/>
              </a:spcAft>
              <a:buNone/>
            </a:pPr>
            <a:r>
              <a:rPr lang="en-US" sz="1300" kern="1200" dirty="0"/>
              <a:t>Culture</a:t>
            </a:r>
          </a:p>
        </p:txBody>
      </p:sp>
      <p:sp>
        <p:nvSpPr>
          <p:cNvPr id="9" name="Freeform: Shape 8">
            <a:extLst>
              <a:ext uri="{FF2B5EF4-FFF2-40B4-BE49-F238E27FC236}">
                <a16:creationId xmlns:a16="http://schemas.microsoft.com/office/drawing/2014/main" id="{14B450EC-BE37-40EB-8235-D8AD69A672CD}"/>
              </a:ext>
            </a:extLst>
          </p:cNvPr>
          <p:cNvSpPr/>
          <p:nvPr/>
        </p:nvSpPr>
        <p:spPr>
          <a:xfrm>
            <a:off x="540777" y="3798277"/>
            <a:ext cx="955017" cy="1307123"/>
          </a:xfrm>
          <a:custGeom>
            <a:avLst/>
            <a:gdLst>
              <a:gd name="connsiteX0" fmla="*/ 0 w 894266"/>
              <a:gd name="connsiteY0" fmla="*/ 89427 h 933373"/>
              <a:gd name="connsiteX1" fmla="*/ 89427 w 894266"/>
              <a:gd name="connsiteY1" fmla="*/ 0 h 933373"/>
              <a:gd name="connsiteX2" fmla="*/ 804839 w 894266"/>
              <a:gd name="connsiteY2" fmla="*/ 0 h 933373"/>
              <a:gd name="connsiteX3" fmla="*/ 894266 w 894266"/>
              <a:gd name="connsiteY3" fmla="*/ 89427 h 933373"/>
              <a:gd name="connsiteX4" fmla="*/ 894266 w 894266"/>
              <a:gd name="connsiteY4" fmla="*/ 843946 h 933373"/>
              <a:gd name="connsiteX5" fmla="*/ 804839 w 894266"/>
              <a:gd name="connsiteY5" fmla="*/ 933373 h 933373"/>
              <a:gd name="connsiteX6" fmla="*/ 89427 w 894266"/>
              <a:gd name="connsiteY6" fmla="*/ 933373 h 933373"/>
              <a:gd name="connsiteX7" fmla="*/ 0 w 894266"/>
              <a:gd name="connsiteY7" fmla="*/ 843946 h 933373"/>
              <a:gd name="connsiteX8" fmla="*/ 0 w 894266"/>
              <a:gd name="connsiteY8" fmla="*/ 89427 h 9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266" h="933373">
                <a:moveTo>
                  <a:pt x="0" y="89427"/>
                </a:moveTo>
                <a:cubicBezTo>
                  <a:pt x="0" y="40038"/>
                  <a:pt x="40038" y="0"/>
                  <a:pt x="89427" y="0"/>
                </a:cubicBezTo>
                <a:lnTo>
                  <a:pt x="804839" y="0"/>
                </a:lnTo>
                <a:cubicBezTo>
                  <a:pt x="854228" y="0"/>
                  <a:pt x="894266" y="40038"/>
                  <a:pt x="894266" y="89427"/>
                </a:cubicBezTo>
                <a:lnTo>
                  <a:pt x="894266" y="843946"/>
                </a:lnTo>
                <a:cubicBezTo>
                  <a:pt x="894266" y="893335"/>
                  <a:pt x="854228" y="933373"/>
                  <a:pt x="804839" y="933373"/>
                </a:cubicBezTo>
                <a:lnTo>
                  <a:pt x="89427" y="933373"/>
                </a:lnTo>
                <a:cubicBezTo>
                  <a:pt x="40038" y="933373"/>
                  <a:pt x="0" y="893335"/>
                  <a:pt x="0" y="843946"/>
                </a:cubicBezTo>
                <a:lnTo>
                  <a:pt x="0" y="894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marL="0" lvl="0" indent="0" algn="ctr" defTabSz="577850">
              <a:lnSpc>
                <a:spcPct val="90000"/>
              </a:lnSpc>
              <a:spcBef>
                <a:spcPct val="0"/>
              </a:spcBef>
              <a:spcAft>
                <a:spcPct val="35000"/>
              </a:spcAft>
              <a:buNone/>
            </a:pPr>
            <a:r>
              <a:rPr lang="en-US" sz="1300" kern="1200" dirty="0"/>
              <a:t>6.</a:t>
            </a:r>
          </a:p>
          <a:p>
            <a:pPr marL="0" lvl="0" indent="0" algn="ctr" defTabSz="577850">
              <a:lnSpc>
                <a:spcPct val="90000"/>
              </a:lnSpc>
              <a:spcBef>
                <a:spcPct val="0"/>
              </a:spcBef>
              <a:spcAft>
                <a:spcPct val="35000"/>
              </a:spcAft>
              <a:buNone/>
            </a:pPr>
            <a:r>
              <a:rPr lang="en-US" sz="1300" kern="1200" dirty="0"/>
              <a:t> Community</a:t>
            </a:r>
          </a:p>
        </p:txBody>
      </p:sp>
      <p:sp>
        <p:nvSpPr>
          <p:cNvPr id="12" name="Subtitle 2">
            <a:extLst>
              <a:ext uri="{FF2B5EF4-FFF2-40B4-BE49-F238E27FC236}">
                <a16:creationId xmlns:a16="http://schemas.microsoft.com/office/drawing/2014/main" id="{EF10AA62-0C70-4B39-8C9D-B191A88624A5}"/>
              </a:ext>
            </a:extLst>
          </p:cNvPr>
          <p:cNvSpPr txBox="1">
            <a:spLocks/>
          </p:cNvSpPr>
          <p:nvPr/>
        </p:nvSpPr>
        <p:spPr>
          <a:xfrm>
            <a:off x="1752600" y="1447800"/>
            <a:ext cx="6781800" cy="1732495"/>
          </a:xfrm>
          <a:prstGeom prst="rect">
            <a:avLst/>
          </a:prstGeom>
        </p:spPr>
        <p:txBody>
          <a:bodyPr vert="horz" wrap="square" lIns="38576" tIns="19289" rIns="38576" bIns="19289" rtlCol="0">
            <a:spAutoFit/>
          </a:bodyPr>
          <a:lstStyle>
            <a:defPPr>
              <a:defRPr lang="en-US"/>
            </a:defPPr>
            <a:lvl1pPr marL="96441" indent="-96441">
              <a:lnSpc>
                <a:spcPct val="90000"/>
              </a:lnSpc>
              <a:spcBef>
                <a:spcPts val="1000"/>
              </a:spcBef>
              <a:buFont typeface="Arial" panose="020B0604020202020204" pitchFamily="34" charset="0"/>
              <a:buChar char="•"/>
              <a:defRPr sz="1350">
                <a:solidFill>
                  <a:schemeClr val="tx2"/>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 Our culture will be the lifeblood of the company and instilled in every associate within GSB; we will strive to make our associates part of our family</a:t>
            </a:r>
          </a:p>
          <a:p>
            <a:r>
              <a:rPr lang="en-US" dirty="0"/>
              <a:t>We will embrace diversity and encourage opportunity at all levels regardless of race, gender, age, sexual orientation, ethnicity or religion </a:t>
            </a:r>
          </a:p>
          <a:p>
            <a:r>
              <a:rPr lang="en-US" dirty="0"/>
              <a:t>We strongly believe in the concept of “owned by the managers and managed by the owners” which includes employees at every level</a:t>
            </a:r>
          </a:p>
          <a:p>
            <a:r>
              <a:rPr lang="en-US" dirty="0"/>
              <a:t>There will be a stock sharing plan for all employees that meet certain criteria</a:t>
            </a:r>
          </a:p>
        </p:txBody>
      </p:sp>
      <p:sp>
        <p:nvSpPr>
          <p:cNvPr id="14" name="Subtitle 2">
            <a:extLst>
              <a:ext uri="{FF2B5EF4-FFF2-40B4-BE49-F238E27FC236}">
                <a16:creationId xmlns:a16="http://schemas.microsoft.com/office/drawing/2014/main" id="{28D69685-B975-4CC8-9496-50E39C5B35B8}"/>
              </a:ext>
            </a:extLst>
          </p:cNvPr>
          <p:cNvSpPr txBox="1">
            <a:spLocks/>
          </p:cNvSpPr>
          <p:nvPr/>
        </p:nvSpPr>
        <p:spPr>
          <a:xfrm>
            <a:off x="1727038" y="3853962"/>
            <a:ext cx="6745504" cy="1102066"/>
          </a:xfrm>
          <a:prstGeom prst="rect">
            <a:avLst/>
          </a:prstGeom>
        </p:spPr>
        <p:txBody>
          <a:bodyPr vert="horz" wrap="square" lIns="38576" tIns="19289" rIns="38576" bIns="19289" rtlCol="0">
            <a:spAutoFit/>
          </a:bodyPr>
          <a:lstStyle>
            <a:defPPr>
              <a:defRPr lang="en-US"/>
            </a:defPPr>
            <a:lvl1pPr marL="96441" indent="-96441">
              <a:lnSpc>
                <a:spcPct val="90000"/>
              </a:lnSpc>
              <a:spcBef>
                <a:spcPts val="1000"/>
              </a:spcBef>
              <a:buFont typeface="Arial" panose="020B0604020202020204" pitchFamily="34" charset="0"/>
              <a:buChar char="•"/>
              <a:defRPr sz="1350">
                <a:solidFill>
                  <a:schemeClr val="tx2"/>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GSB shall partner with educational institutions in areas to include agriculture, pharmacy, chemistry, IT, business, security and health for research and other purposes</a:t>
            </a:r>
          </a:p>
          <a:p>
            <a:r>
              <a:rPr lang="en-US" dirty="0"/>
              <a:t>GSB will positively impact the local community and broader state economy by providing attractive employment opportunities within the local and regional areas; GSB will also implement leading environmentally sustainable practices into all aspects of its operations</a:t>
            </a:r>
          </a:p>
        </p:txBody>
      </p:sp>
      <p:cxnSp>
        <p:nvCxnSpPr>
          <p:cNvPr id="18" name="Straight Connector 17">
            <a:extLst>
              <a:ext uri="{FF2B5EF4-FFF2-40B4-BE49-F238E27FC236}">
                <a16:creationId xmlns:a16="http://schemas.microsoft.com/office/drawing/2014/main" id="{D3201ED6-3C15-4491-B8D3-CF9D6D4BB22E}"/>
              </a:ext>
            </a:extLst>
          </p:cNvPr>
          <p:cNvCxnSpPr>
            <a:cxnSpLocks/>
          </p:cNvCxnSpPr>
          <p:nvPr/>
        </p:nvCxnSpPr>
        <p:spPr>
          <a:xfrm>
            <a:off x="1738779" y="3493477"/>
            <a:ext cx="6795621" cy="0"/>
          </a:xfrm>
          <a:prstGeom prst="line">
            <a:avLst/>
          </a:prstGeom>
          <a:ln w="15875">
            <a:solidFill>
              <a:schemeClr val="accent1">
                <a:lumMod val="40000"/>
                <a:lumOff val="6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9B4738-C2A5-49A1-AF68-A32B89B34256}"/>
              </a:ext>
            </a:extLst>
          </p:cNvPr>
          <p:cNvCxnSpPr>
            <a:cxnSpLocks/>
          </p:cNvCxnSpPr>
          <p:nvPr/>
        </p:nvCxnSpPr>
        <p:spPr>
          <a:xfrm>
            <a:off x="152400" y="7620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23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643860" y="1983063"/>
          <a:ext cx="670" cy="670"/>
        </p:xfrm>
        <a:graphic>
          <a:graphicData uri="http://schemas.openxmlformats.org/presentationml/2006/ole">
            <mc:AlternateContent xmlns:mc="http://schemas.openxmlformats.org/markup-compatibility/2006">
              <mc:Choice xmlns:v="urn:schemas-microsoft-com:vml" Requires="v">
                <p:oleObj spid="_x0000_s1078" name="think-cell Slide" r:id="rId4" imgW="347" imgH="348" progId="TCLayout.ActiveDocument.1">
                  <p:embed/>
                </p:oleObj>
              </mc:Choice>
              <mc:Fallback>
                <p:oleObj name="think-cell Slide" r:id="rId4" imgW="347" imgH="348" progId="TCLayout.ActiveDocument.1">
                  <p:embed/>
                  <p:pic>
                    <p:nvPicPr>
                      <p:cNvPr id="4" name="Object 3" hidden="1"/>
                      <p:cNvPicPr/>
                      <p:nvPr/>
                    </p:nvPicPr>
                    <p:blipFill>
                      <a:blip r:embed="rId5"/>
                      <a:stretch>
                        <a:fillRect/>
                      </a:stretch>
                    </p:blipFill>
                    <p:spPr>
                      <a:xfrm>
                        <a:off x="2643860" y="1983063"/>
                        <a:ext cx="670" cy="67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9AFA7AB-519B-4BF3-94F9-EEA18C627908}"/>
              </a:ext>
            </a:extLst>
          </p:cNvPr>
          <p:cNvSpPr/>
          <p:nvPr/>
        </p:nvSpPr>
        <p:spPr>
          <a:xfrm>
            <a:off x="1264920" y="1051635"/>
            <a:ext cx="6096000" cy="110108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200" b="1" dirty="0"/>
              <a:t>Citadel Family Farms, LLC</a:t>
            </a:r>
          </a:p>
          <a:p>
            <a:pPr algn="ctr"/>
            <a:r>
              <a:rPr lang="en-US" sz="1200" dirty="0"/>
              <a:t>Property and Finance Company </a:t>
            </a:r>
          </a:p>
          <a:p>
            <a:pPr algn="ctr"/>
            <a:r>
              <a:rPr lang="en-US" sz="1200" dirty="0"/>
              <a:t>100% owned and operated by:</a:t>
            </a:r>
          </a:p>
          <a:p>
            <a:pPr algn="ctr"/>
            <a:r>
              <a:rPr lang="en-US" sz="1200" dirty="0"/>
              <a:t>Ronald Wallace (CEO)  William Lusk  John Morley  Roger Bonds </a:t>
            </a:r>
          </a:p>
        </p:txBody>
      </p:sp>
      <p:sp>
        <p:nvSpPr>
          <p:cNvPr id="8" name="Arrow: Down 7">
            <a:extLst>
              <a:ext uri="{FF2B5EF4-FFF2-40B4-BE49-F238E27FC236}">
                <a16:creationId xmlns:a16="http://schemas.microsoft.com/office/drawing/2014/main" id="{E49C4A4D-087B-467B-A79D-1D76DB1C3EA5}"/>
              </a:ext>
            </a:extLst>
          </p:cNvPr>
          <p:cNvSpPr/>
          <p:nvPr/>
        </p:nvSpPr>
        <p:spPr>
          <a:xfrm>
            <a:off x="4038600" y="3628631"/>
            <a:ext cx="468677" cy="33931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7" name="Rectangle 6">
            <a:extLst>
              <a:ext uri="{FF2B5EF4-FFF2-40B4-BE49-F238E27FC236}">
                <a16:creationId xmlns:a16="http://schemas.microsoft.com/office/drawing/2014/main" id="{507BDDBF-067E-4A08-B1AF-43E967B7F16A}"/>
              </a:ext>
            </a:extLst>
          </p:cNvPr>
          <p:cNvSpPr/>
          <p:nvPr/>
        </p:nvSpPr>
        <p:spPr>
          <a:xfrm>
            <a:off x="1264920" y="2559129"/>
            <a:ext cx="6096000" cy="103137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200" b="1" dirty="0"/>
              <a:t>New Horizon Health, LLC</a:t>
            </a:r>
          </a:p>
          <a:p>
            <a:pPr algn="ctr"/>
            <a:r>
              <a:rPr lang="en-US" sz="1200" dirty="0"/>
              <a:t> Finance/Holding Company: will allocate funds to Georgia Sunrise</a:t>
            </a:r>
          </a:p>
          <a:p>
            <a:pPr algn="ctr"/>
            <a:r>
              <a:rPr lang="en-US" sz="1200" dirty="0">
                <a:solidFill>
                  <a:schemeClr val="bg1"/>
                </a:solidFill>
              </a:rPr>
              <a:t>100% owned and operated by:</a:t>
            </a:r>
            <a:r>
              <a:rPr lang="en-US" sz="1200" dirty="0"/>
              <a:t> Roger Bonds (CEO) William Lusk  John Morley  Ronald Wallace</a:t>
            </a:r>
          </a:p>
        </p:txBody>
      </p:sp>
      <p:sp>
        <p:nvSpPr>
          <p:cNvPr id="9" name="Rectangle 8">
            <a:extLst>
              <a:ext uri="{FF2B5EF4-FFF2-40B4-BE49-F238E27FC236}">
                <a16:creationId xmlns:a16="http://schemas.microsoft.com/office/drawing/2014/main" id="{DF16373A-51CD-4E3F-91BF-EF0043129E54}"/>
              </a:ext>
            </a:extLst>
          </p:cNvPr>
          <p:cNvSpPr/>
          <p:nvPr/>
        </p:nvSpPr>
        <p:spPr>
          <a:xfrm>
            <a:off x="1264920" y="3996915"/>
            <a:ext cx="6096000" cy="110108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200" b="1" dirty="0"/>
          </a:p>
          <a:p>
            <a:pPr algn="ctr"/>
            <a:endParaRPr lang="en-US" sz="1200" b="1" dirty="0"/>
          </a:p>
          <a:p>
            <a:pPr algn="ctr"/>
            <a:r>
              <a:rPr lang="en-US" sz="1200" b="1" dirty="0"/>
              <a:t>Georgia Sunrise Botanicals, LLC</a:t>
            </a:r>
          </a:p>
          <a:p>
            <a:pPr algn="ctr"/>
            <a:r>
              <a:rPr lang="en-US" sz="1200" dirty="0"/>
              <a:t> Operational Company </a:t>
            </a:r>
          </a:p>
          <a:p>
            <a:pPr algn="ctr"/>
            <a:r>
              <a:rPr lang="en-US" sz="1200" dirty="0">
                <a:solidFill>
                  <a:schemeClr val="bg1"/>
                </a:solidFill>
              </a:rPr>
              <a:t>Board Members: Alanna Lavelle (Chair)  Elisabeth Drevet (Vice-Chair)   Lisa Ayala-Davis   </a:t>
            </a:r>
          </a:p>
          <a:p>
            <a:pPr algn="ctr"/>
            <a:r>
              <a:rPr lang="en-US" sz="1200" dirty="0">
                <a:solidFill>
                  <a:schemeClr val="bg1"/>
                </a:solidFill>
              </a:rPr>
              <a:t> Michael Davis  </a:t>
            </a:r>
          </a:p>
          <a:p>
            <a:pPr algn="ctr"/>
            <a:endParaRPr lang="en-US" sz="1200" dirty="0">
              <a:solidFill>
                <a:schemeClr val="bg1"/>
              </a:solidFill>
            </a:endParaRPr>
          </a:p>
          <a:p>
            <a:pPr algn="ctr"/>
            <a:endParaRPr lang="en-US" sz="1200" dirty="0">
              <a:solidFill>
                <a:schemeClr val="bg1"/>
              </a:solidFill>
            </a:endParaRPr>
          </a:p>
        </p:txBody>
      </p:sp>
      <p:sp>
        <p:nvSpPr>
          <p:cNvPr id="11" name="Arrow: Down 10">
            <a:extLst>
              <a:ext uri="{FF2B5EF4-FFF2-40B4-BE49-F238E27FC236}">
                <a16:creationId xmlns:a16="http://schemas.microsoft.com/office/drawing/2014/main" id="{796957A2-9521-4FB1-8EF7-A8EFE71D8914}"/>
              </a:ext>
            </a:extLst>
          </p:cNvPr>
          <p:cNvSpPr/>
          <p:nvPr/>
        </p:nvSpPr>
        <p:spPr>
          <a:xfrm rot="10800000">
            <a:off x="4038599" y="5126967"/>
            <a:ext cx="468677" cy="318827"/>
          </a:xfrm>
          <a:prstGeom prst="down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6" name="Title 1">
            <a:extLst>
              <a:ext uri="{FF2B5EF4-FFF2-40B4-BE49-F238E27FC236}">
                <a16:creationId xmlns:a16="http://schemas.microsoft.com/office/drawing/2014/main" id="{69AE3FD9-ED80-4331-95E4-E7B7416CDA86}"/>
              </a:ext>
            </a:extLst>
          </p:cNvPr>
          <p:cNvSpPr>
            <a:spLocks noGrp="1"/>
          </p:cNvSpPr>
          <p:nvPr>
            <p:ph type="title"/>
          </p:nvPr>
        </p:nvSpPr>
        <p:spPr>
          <a:xfrm>
            <a:off x="228600" y="152400"/>
            <a:ext cx="7132320" cy="523240"/>
          </a:xfrm>
        </p:spPr>
        <p:txBody>
          <a:bodyPr>
            <a:noAutofit/>
          </a:bodyPr>
          <a:lstStyle/>
          <a:p>
            <a:r>
              <a:rPr lang="en-US" b="1" dirty="0"/>
              <a:t>Organization Structure</a:t>
            </a:r>
          </a:p>
        </p:txBody>
      </p:sp>
      <p:cxnSp>
        <p:nvCxnSpPr>
          <p:cNvPr id="17" name="Straight Connector 16">
            <a:extLst>
              <a:ext uri="{FF2B5EF4-FFF2-40B4-BE49-F238E27FC236}">
                <a16:creationId xmlns:a16="http://schemas.microsoft.com/office/drawing/2014/main" id="{82C23B55-402C-41C4-A928-C4ED79E81C30}"/>
              </a:ext>
            </a:extLst>
          </p:cNvPr>
          <p:cNvCxnSpPr>
            <a:cxnSpLocks/>
          </p:cNvCxnSpPr>
          <p:nvPr/>
        </p:nvCxnSpPr>
        <p:spPr>
          <a:xfrm>
            <a:off x="152400" y="7620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Arrow: Down 17">
            <a:extLst>
              <a:ext uri="{FF2B5EF4-FFF2-40B4-BE49-F238E27FC236}">
                <a16:creationId xmlns:a16="http://schemas.microsoft.com/office/drawing/2014/main" id="{FE9D5448-212A-474D-81BB-8439D2A9EE29}"/>
              </a:ext>
            </a:extLst>
          </p:cNvPr>
          <p:cNvSpPr/>
          <p:nvPr/>
        </p:nvSpPr>
        <p:spPr>
          <a:xfrm>
            <a:off x="4038600" y="2202372"/>
            <a:ext cx="468677" cy="33931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4" name="Rectangle 13">
            <a:extLst>
              <a:ext uri="{FF2B5EF4-FFF2-40B4-BE49-F238E27FC236}">
                <a16:creationId xmlns:a16="http://schemas.microsoft.com/office/drawing/2014/main" id="{D3E09102-3C59-4C9B-8D03-8E3B91B06D59}"/>
              </a:ext>
            </a:extLst>
          </p:cNvPr>
          <p:cNvSpPr/>
          <p:nvPr/>
        </p:nvSpPr>
        <p:spPr>
          <a:xfrm>
            <a:off x="2895600" y="5474764"/>
            <a:ext cx="2806274" cy="94324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200" b="1" dirty="0"/>
          </a:p>
          <a:p>
            <a:pPr algn="ctr"/>
            <a:endParaRPr lang="en-US" sz="1200" b="1" dirty="0">
              <a:solidFill>
                <a:schemeClr val="bg1"/>
              </a:solidFill>
            </a:endParaRPr>
          </a:p>
          <a:p>
            <a:r>
              <a:rPr lang="en-US" sz="1200" dirty="0">
                <a:solidFill>
                  <a:schemeClr val="bg1"/>
                </a:solidFill>
              </a:rPr>
              <a:t>   DeLois </a:t>
            </a:r>
            <a:r>
              <a:rPr lang="en-US" sz="1200" dirty="0" err="1">
                <a:solidFill>
                  <a:schemeClr val="bg1"/>
                </a:solidFill>
              </a:rPr>
              <a:t>Babiker</a:t>
            </a:r>
            <a:r>
              <a:rPr lang="en-US" sz="1200" dirty="0">
                <a:solidFill>
                  <a:schemeClr val="bg1"/>
                </a:solidFill>
              </a:rPr>
              <a:t>                   Howard Hatfield</a:t>
            </a:r>
          </a:p>
          <a:p>
            <a:r>
              <a:rPr lang="en-US" sz="1200" dirty="0">
                <a:solidFill>
                  <a:schemeClr val="bg1"/>
                </a:solidFill>
              </a:rPr>
              <a:t>   Christopher Bonds            Jeff  Rapoport </a:t>
            </a:r>
          </a:p>
          <a:p>
            <a:r>
              <a:rPr lang="en-US" sz="1200" dirty="0">
                <a:solidFill>
                  <a:schemeClr val="bg1"/>
                </a:solidFill>
              </a:rPr>
              <a:t>   David Duncan                     Michael Steele</a:t>
            </a:r>
          </a:p>
          <a:p>
            <a:r>
              <a:rPr lang="en-US" sz="1200" dirty="0">
                <a:solidFill>
                  <a:schemeClr val="bg1"/>
                </a:solidFill>
              </a:rPr>
              <a:t>   Terrance Fisher                   Howard </a:t>
            </a:r>
            <a:r>
              <a:rPr lang="en-US" sz="1200" dirty="0" err="1">
                <a:solidFill>
                  <a:schemeClr val="bg1"/>
                </a:solidFill>
              </a:rPr>
              <a:t>Stirne</a:t>
            </a:r>
            <a:r>
              <a:rPr lang="en-US" sz="1200" dirty="0">
                <a:solidFill>
                  <a:schemeClr val="bg1"/>
                </a:solidFill>
              </a:rPr>
              <a:t> </a:t>
            </a:r>
          </a:p>
          <a:p>
            <a:pPr algn="ctr"/>
            <a:endParaRPr lang="en-US" sz="1200" dirty="0">
              <a:solidFill>
                <a:schemeClr val="bg1"/>
              </a:solidFill>
            </a:endParaRPr>
          </a:p>
          <a:p>
            <a:pPr algn="ctr"/>
            <a:endParaRPr lang="en-US" sz="1200" dirty="0">
              <a:solidFill>
                <a:schemeClr val="bg1"/>
              </a:solidFill>
            </a:endParaRPr>
          </a:p>
        </p:txBody>
      </p:sp>
    </p:spTree>
    <p:extLst>
      <p:ext uri="{BB962C8B-B14F-4D97-AF65-F5344CB8AC3E}">
        <p14:creationId xmlns:p14="http://schemas.microsoft.com/office/powerpoint/2010/main" val="347263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6957753-51A5-46FC-BCD5-B055E2E35C3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pic>
        <p:nvPicPr>
          <p:cNvPr id="27" name="Picture 26">
            <a:extLst>
              <a:ext uri="{FF2B5EF4-FFF2-40B4-BE49-F238E27FC236}">
                <a16:creationId xmlns:a16="http://schemas.microsoft.com/office/drawing/2014/main" id="{C13059D1-0ADA-49BC-B2CC-6DB0A0B498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773"/>
          <a:stretch/>
        </p:blipFill>
        <p:spPr>
          <a:xfrm>
            <a:off x="403874" y="1318918"/>
            <a:ext cx="1234426" cy="1371600"/>
          </a:xfrm>
          <a:prstGeom prst="rect">
            <a:avLst/>
          </a:prstGeom>
          <a:ln w="12700">
            <a:solidFill>
              <a:schemeClr val="lt1">
                <a:hueOff val="0"/>
                <a:satOff val="0"/>
                <a:lumOff val="0"/>
              </a:schemeClr>
            </a:solidFill>
          </a:ln>
        </p:spPr>
      </p:pic>
      <p:sp>
        <p:nvSpPr>
          <p:cNvPr id="28" name="TextBox 27">
            <a:extLst>
              <a:ext uri="{FF2B5EF4-FFF2-40B4-BE49-F238E27FC236}">
                <a16:creationId xmlns:a16="http://schemas.microsoft.com/office/drawing/2014/main" id="{0DA5C356-B822-484E-BDD1-F8B4C8DF856F}"/>
              </a:ext>
            </a:extLst>
          </p:cNvPr>
          <p:cNvSpPr txBox="1"/>
          <p:nvPr/>
        </p:nvSpPr>
        <p:spPr>
          <a:xfrm>
            <a:off x="1737374" y="1438399"/>
            <a:ext cx="2774006" cy="1754326"/>
          </a:xfrm>
          <a:prstGeom prst="rect">
            <a:avLst/>
          </a:prstGeom>
          <a:noFill/>
        </p:spPr>
        <p:txBody>
          <a:bodyPr wrap="square" rtlCol="0">
            <a:spAutoFit/>
          </a:bodyPr>
          <a:lstStyle/>
          <a:p>
            <a:pPr algn="ctr"/>
            <a:r>
              <a:rPr lang="en-US" sz="1200" dirty="0">
                <a:solidFill>
                  <a:schemeClr val="bg1"/>
                </a:solidFill>
              </a:rPr>
              <a:t>Retired President of UPS International</a:t>
            </a:r>
          </a:p>
          <a:p>
            <a:pPr algn="ctr"/>
            <a:r>
              <a:rPr lang="en-US" sz="1200" dirty="0">
                <a:solidFill>
                  <a:schemeClr val="bg1"/>
                </a:solidFill>
              </a:rPr>
              <a:t>CEO </a:t>
            </a:r>
          </a:p>
          <a:p>
            <a:pPr algn="ctr"/>
            <a:r>
              <a:rPr lang="en-US" sz="1200" dirty="0">
                <a:solidFill>
                  <a:schemeClr val="bg1"/>
                </a:solidFill>
              </a:rPr>
              <a:t>      Citadel Family Farms, LLC </a:t>
            </a:r>
          </a:p>
          <a:p>
            <a:pPr algn="ctr"/>
            <a:r>
              <a:rPr lang="en-US" sz="1200" dirty="0">
                <a:solidFill>
                  <a:schemeClr val="bg1"/>
                </a:solidFill>
              </a:rPr>
              <a:t>      Number One Group</a:t>
            </a:r>
          </a:p>
          <a:p>
            <a:pPr algn="ctr"/>
            <a:r>
              <a:rPr lang="en-US" sz="1200" dirty="0">
                <a:solidFill>
                  <a:schemeClr val="bg1"/>
                </a:solidFill>
              </a:rPr>
              <a:t>      </a:t>
            </a:r>
          </a:p>
          <a:p>
            <a:pPr algn="ctr"/>
            <a:r>
              <a:rPr lang="en-US" sz="1200" dirty="0">
                <a:solidFill>
                  <a:schemeClr val="bg1"/>
                </a:solidFill>
              </a:rPr>
              <a:t>      13090 </a:t>
            </a:r>
            <a:r>
              <a:rPr lang="en-US" sz="1200" dirty="0" err="1">
                <a:solidFill>
                  <a:schemeClr val="bg1"/>
                </a:solidFill>
              </a:rPr>
              <a:t>Freemanville</a:t>
            </a:r>
            <a:r>
              <a:rPr lang="en-US" sz="1200" dirty="0">
                <a:solidFill>
                  <a:schemeClr val="bg1"/>
                </a:solidFill>
              </a:rPr>
              <a:t> Road</a:t>
            </a:r>
          </a:p>
          <a:p>
            <a:pPr algn="ctr"/>
            <a:r>
              <a:rPr lang="en-US" sz="1200" dirty="0">
                <a:solidFill>
                  <a:schemeClr val="bg1"/>
                </a:solidFill>
              </a:rPr>
              <a:t>       Milton, Georgia 30004</a:t>
            </a:r>
          </a:p>
          <a:p>
            <a:pPr algn="ctr"/>
            <a:r>
              <a:rPr lang="en-US" sz="1200" dirty="0">
                <a:solidFill>
                  <a:schemeClr val="bg1"/>
                </a:solidFill>
              </a:rPr>
              <a:t>        </a:t>
            </a:r>
            <a:r>
              <a:rPr lang="en-US" sz="1200" u="sng" dirty="0">
                <a:solidFill>
                  <a:schemeClr val="bg1"/>
                </a:solidFill>
                <a:hlinkClick r:id="rId4">
                  <a:extLst>
                    <a:ext uri="{A12FA001-AC4F-418D-AE19-62706E023703}">
                      <ahyp:hlinkClr xmlns:ahyp="http://schemas.microsoft.com/office/drawing/2018/hyperlinkcolor" val="tx"/>
                    </a:ext>
                  </a:extLst>
                </a:hlinkClick>
              </a:rPr>
              <a:t>orientalsaloon@yahoo.com</a:t>
            </a:r>
            <a:endParaRPr lang="en-US" sz="1200" dirty="0">
              <a:solidFill>
                <a:schemeClr val="bg1"/>
              </a:solidFill>
            </a:endParaRPr>
          </a:p>
          <a:p>
            <a:pPr algn="ctr"/>
            <a:r>
              <a:rPr lang="en-US" sz="1200" dirty="0">
                <a:solidFill>
                  <a:schemeClr val="bg1"/>
                </a:solidFill>
              </a:rPr>
              <a:t>        Cell or Text 770-833-7578</a:t>
            </a:r>
          </a:p>
        </p:txBody>
      </p:sp>
      <p:sp>
        <p:nvSpPr>
          <p:cNvPr id="29" name="TextBox 28">
            <a:extLst>
              <a:ext uri="{FF2B5EF4-FFF2-40B4-BE49-F238E27FC236}">
                <a16:creationId xmlns:a16="http://schemas.microsoft.com/office/drawing/2014/main" id="{DC83D09D-2E9A-4293-B59C-8E34CEFE1C11}"/>
              </a:ext>
            </a:extLst>
          </p:cNvPr>
          <p:cNvSpPr txBox="1"/>
          <p:nvPr/>
        </p:nvSpPr>
        <p:spPr>
          <a:xfrm>
            <a:off x="319452" y="2708103"/>
            <a:ext cx="1392116" cy="276999"/>
          </a:xfrm>
          <a:prstGeom prst="rect">
            <a:avLst/>
          </a:prstGeom>
          <a:noFill/>
        </p:spPr>
        <p:txBody>
          <a:bodyPr wrap="square" rtlCol="0">
            <a:spAutoFit/>
          </a:bodyPr>
          <a:lstStyle/>
          <a:p>
            <a:pPr algn="ctr"/>
            <a:r>
              <a:rPr lang="en-US" sz="1200" b="1" dirty="0">
                <a:solidFill>
                  <a:schemeClr val="bg1"/>
                </a:solidFill>
              </a:rPr>
              <a:t>Ronald G. Wallace</a:t>
            </a:r>
            <a:endParaRPr lang="en-US" sz="1200" dirty="0">
              <a:solidFill>
                <a:schemeClr val="bg1"/>
              </a:solidFill>
            </a:endParaRPr>
          </a:p>
        </p:txBody>
      </p:sp>
      <p:sp>
        <p:nvSpPr>
          <p:cNvPr id="30" name="TextBox 29">
            <a:extLst>
              <a:ext uri="{FF2B5EF4-FFF2-40B4-BE49-F238E27FC236}">
                <a16:creationId xmlns:a16="http://schemas.microsoft.com/office/drawing/2014/main" id="{F5ADD2D6-9E4C-458F-920E-693A0252FACB}"/>
              </a:ext>
            </a:extLst>
          </p:cNvPr>
          <p:cNvSpPr txBox="1"/>
          <p:nvPr/>
        </p:nvSpPr>
        <p:spPr>
          <a:xfrm>
            <a:off x="4701384" y="1375245"/>
            <a:ext cx="4214016" cy="2246769"/>
          </a:xfrm>
          <a:prstGeom prst="rect">
            <a:avLst/>
          </a:prstGeom>
          <a:noFill/>
        </p:spPr>
        <p:txBody>
          <a:bodyPr wrap="square" rtlCol="0">
            <a:spAutoFit/>
          </a:bodyPr>
          <a:lstStyle/>
          <a:p>
            <a:r>
              <a:rPr lang="en-US" sz="1400" dirty="0"/>
              <a:t>Ron Wallace, a Georgia resident of 23 years, is the former president of UPS International. During his tenure, he was responsible for operations in more than 200 countries, with more than 60,000 people under his direction. He also served on the corporate management committee that oversaw the day-to-day operations of UPS, a 92 billion dollar company with 435,000 employees. He served as chairman or cochairman of thirty three boards of directors located around the world.  Shortly after retiring from UPS, Ron</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380395CB-F36E-4587-959F-EEA9BE54CDF9}"/>
              </a:ext>
            </a:extLst>
          </p:cNvPr>
          <p:cNvSpPr txBox="1"/>
          <p:nvPr/>
        </p:nvSpPr>
        <p:spPr>
          <a:xfrm>
            <a:off x="281353" y="3542945"/>
            <a:ext cx="8634047" cy="2246769"/>
          </a:xfrm>
          <a:prstGeom prst="rect">
            <a:avLst/>
          </a:prstGeom>
          <a:noFill/>
        </p:spPr>
        <p:txBody>
          <a:bodyPr wrap="square" rtlCol="0">
            <a:spAutoFit/>
          </a:bodyPr>
          <a:lstStyle/>
          <a:p>
            <a:r>
              <a:rPr lang="en-US" sz="1400" dirty="0"/>
              <a:t>was appointed by the governor of Georgia as chairman of the Governor’s Commission and charged with forming the City of Milton, Georgia. </a:t>
            </a:r>
          </a:p>
          <a:p>
            <a:endParaRPr lang="en-US" sz="1400" dirty="0"/>
          </a:p>
          <a:p>
            <a:r>
              <a:rPr lang="en-US" sz="1400" dirty="0"/>
              <a:t>Ron was in law enforcement for fourteen years and has served or is serving as a director on numerous companies including Wellstar North Fulton Hospital and other medical related businesses. He is the founder of several charitable organizations; has played significant roles in over 65 local, state and national political campaigns. Worked on a farm while attending school; authored three books; Played semi-professional football in Europe for two seasons. Currently a commercial developer and owner of four restaurants in Georgia.</a:t>
            </a:r>
          </a:p>
          <a:p>
            <a:endParaRPr lang="en-US" sz="1400" dirty="0"/>
          </a:p>
          <a:p>
            <a:r>
              <a:rPr lang="en-US" sz="1400" i="1" dirty="0"/>
              <a:t>Ron Wallace has nothing to disclose.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3" name="Freeform: Shape 32">
            <a:extLst>
              <a:ext uri="{FF2B5EF4-FFF2-40B4-BE49-F238E27FC236}">
                <a16:creationId xmlns:a16="http://schemas.microsoft.com/office/drawing/2014/main" id="{BC198241-38CC-4010-9EF5-6EADF4CD2FEF}"/>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solidFill>
                  <a:schemeClr val="lt1"/>
                </a:solidFill>
              </a:rPr>
              <a:t>Citadel &amp; New Horizon Founders &amp; Board</a:t>
            </a:r>
          </a:p>
        </p:txBody>
      </p:sp>
    </p:spTree>
    <p:extLst>
      <p:ext uri="{BB962C8B-B14F-4D97-AF65-F5344CB8AC3E}">
        <p14:creationId xmlns:p14="http://schemas.microsoft.com/office/powerpoint/2010/main" val="37658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3" name="Picture 12">
            <a:extLst>
              <a:ext uri="{FF2B5EF4-FFF2-40B4-BE49-F238E27FC236}">
                <a16:creationId xmlns:a16="http://schemas.microsoft.com/office/drawing/2014/main" id="{20B44F9A-42ED-4BD2-8E23-A5248F75BB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13" r="20870" b="40961"/>
          <a:stretch/>
        </p:blipFill>
        <p:spPr>
          <a:xfrm>
            <a:off x="383928" y="1301332"/>
            <a:ext cx="1234427" cy="1405471"/>
          </a:xfrm>
          <a:prstGeom prst="rect">
            <a:avLst/>
          </a:prstGeom>
          <a:ln w="12700">
            <a:solidFill>
              <a:schemeClr val="bg1"/>
            </a:solidFill>
          </a:ln>
        </p:spPr>
      </p:pic>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8" name="TextBox 27">
            <a:extLst>
              <a:ext uri="{FF2B5EF4-FFF2-40B4-BE49-F238E27FC236}">
                <a16:creationId xmlns:a16="http://schemas.microsoft.com/office/drawing/2014/main" id="{0DA5C356-B822-484E-BDD1-F8B4C8DF856F}"/>
              </a:ext>
            </a:extLst>
          </p:cNvPr>
          <p:cNvSpPr txBox="1"/>
          <p:nvPr/>
        </p:nvSpPr>
        <p:spPr>
          <a:xfrm>
            <a:off x="1726220" y="1983038"/>
            <a:ext cx="2625430" cy="1015663"/>
          </a:xfrm>
          <a:prstGeom prst="rect">
            <a:avLst/>
          </a:prstGeom>
          <a:noFill/>
        </p:spPr>
        <p:txBody>
          <a:bodyPr wrap="square" rtlCol="0">
            <a:spAutoFit/>
          </a:bodyPr>
          <a:lstStyle/>
          <a:p>
            <a:pPr algn="ctr"/>
            <a:r>
              <a:rPr lang="en-US" sz="1200" dirty="0">
                <a:solidFill>
                  <a:schemeClr val="bg1"/>
                </a:solidFill>
              </a:rPr>
              <a:t>1355 Summit Road</a:t>
            </a:r>
          </a:p>
          <a:p>
            <a:pPr algn="ctr"/>
            <a:r>
              <a:rPr lang="en-US" sz="1200" dirty="0">
                <a:solidFill>
                  <a:schemeClr val="bg1"/>
                </a:solidFill>
              </a:rPr>
              <a:t>Milton, Georgia 30004</a:t>
            </a:r>
          </a:p>
          <a:p>
            <a:pPr algn="ctr"/>
            <a:r>
              <a:rPr lang="en-US" sz="1200" dirty="0">
                <a:solidFill>
                  <a:schemeClr val="bg1"/>
                </a:solidFill>
                <a:hlinkClick r:id="rId4">
                  <a:extLst>
                    <a:ext uri="{A12FA001-AC4F-418D-AE19-62706E023703}">
                      <ahyp:hlinkClr xmlns:ahyp="http://schemas.microsoft.com/office/drawing/2018/hyperlinkcolor" val="tx"/>
                    </a:ext>
                  </a:extLst>
                </a:hlinkClick>
              </a:rPr>
              <a:t>luskwc@gmail.com</a:t>
            </a:r>
            <a:endParaRPr lang="en-US" sz="1200" dirty="0">
              <a:solidFill>
                <a:schemeClr val="bg1"/>
              </a:solidFill>
            </a:endParaRPr>
          </a:p>
          <a:p>
            <a:pPr algn="ctr"/>
            <a:r>
              <a:rPr lang="en-US" sz="1200" dirty="0">
                <a:solidFill>
                  <a:schemeClr val="bg1"/>
                </a:solidFill>
              </a:rPr>
              <a:t>Cell or Text 678-458-4208</a:t>
            </a:r>
          </a:p>
          <a:p>
            <a:pPr algn="ctr"/>
            <a:endParaRPr lang="en-US" sz="1200" dirty="0">
              <a:solidFill>
                <a:schemeClr val="bg1"/>
              </a:solidFill>
            </a:endParaRPr>
          </a:p>
        </p:txBody>
      </p:sp>
      <p:sp>
        <p:nvSpPr>
          <p:cNvPr id="29" name="TextBox 28">
            <a:extLst>
              <a:ext uri="{FF2B5EF4-FFF2-40B4-BE49-F238E27FC236}">
                <a16:creationId xmlns:a16="http://schemas.microsoft.com/office/drawing/2014/main" id="{DC83D09D-2E9A-4293-B59C-8E34CEFE1C11}"/>
              </a:ext>
            </a:extLst>
          </p:cNvPr>
          <p:cNvSpPr txBox="1"/>
          <p:nvPr/>
        </p:nvSpPr>
        <p:spPr>
          <a:xfrm>
            <a:off x="319452" y="2708103"/>
            <a:ext cx="1392116" cy="646331"/>
          </a:xfrm>
          <a:prstGeom prst="rect">
            <a:avLst/>
          </a:prstGeom>
          <a:noFill/>
        </p:spPr>
        <p:txBody>
          <a:bodyPr wrap="square" rtlCol="0">
            <a:spAutoFit/>
          </a:bodyPr>
          <a:lstStyle/>
          <a:p>
            <a:pPr algn="ctr"/>
            <a:r>
              <a:rPr lang="en-US" sz="1200" b="1" dirty="0">
                <a:solidFill>
                  <a:schemeClr val="bg1"/>
                </a:solidFill>
              </a:rPr>
              <a:t>William C. Lusk</a:t>
            </a:r>
          </a:p>
          <a:p>
            <a:pPr algn="ctr"/>
            <a:r>
              <a:rPr lang="en-US" sz="1200" b="1" dirty="0">
                <a:solidFill>
                  <a:schemeClr val="bg1"/>
                </a:solidFill>
              </a:rPr>
              <a:t>P.E.</a:t>
            </a:r>
          </a:p>
          <a:p>
            <a:pPr algn="ctr"/>
            <a:endParaRPr lang="en-US" sz="1200" b="1" dirty="0">
              <a:solidFill>
                <a:schemeClr val="bg1"/>
              </a:solidFill>
            </a:endParaRPr>
          </a:p>
        </p:txBody>
      </p:sp>
      <p:sp>
        <p:nvSpPr>
          <p:cNvPr id="30" name="TextBox 29">
            <a:extLst>
              <a:ext uri="{FF2B5EF4-FFF2-40B4-BE49-F238E27FC236}">
                <a16:creationId xmlns:a16="http://schemas.microsoft.com/office/drawing/2014/main" id="{F5ADD2D6-9E4C-458F-920E-693A0252FACB}"/>
              </a:ext>
            </a:extLst>
          </p:cNvPr>
          <p:cNvSpPr txBox="1"/>
          <p:nvPr/>
        </p:nvSpPr>
        <p:spPr>
          <a:xfrm>
            <a:off x="4621537" y="1303662"/>
            <a:ext cx="4358337" cy="2246769"/>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Bill, a Georgia resident for 46 years, is a retired General Contractor.  He worked for 55 years in the construction industry and founded his own commercial general contracting firm, which continues to operate in the Southeast after 33 years. His company, has built several award winning projects in the Southeast, including various LEED Certified projects. His integrity and quality workmanship has earned the company a reputation second to none. His personal experiences include construction of military installations, wastewater</a:t>
            </a:r>
          </a:p>
        </p:txBody>
      </p:sp>
      <p:sp>
        <p:nvSpPr>
          <p:cNvPr id="17" name="TextBox 16">
            <a:extLst>
              <a:ext uri="{FF2B5EF4-FFF2-40B4-BE49-F238E27FC236}">
                <a16:creationId xmlns:a16="http://schemas.microsoft.com/office/drawing/2014/main" id="{D9A8B91A-3690-4963-BE27-5FB494E75E50}"/>
              </a:ext>
            </a:extLst>
          </p:cNvPr>
          <p:cNvSpPr txBox="1"/>
          <p:nvPr/>
        </p:nvSpPr>
        <p:spPr>
          <a:xfrm>
            <a:off x="319452" y="3444558"/>
            <a:ext cx="8595947" cy="2893100"/>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treatment, tunnels, airports, education, healthcare, religious, and high rise structures.  Bill helped create the General Contractor licensing legislation and was one of the first licensed general contractors in Georgia.  He is also a Certified Professional Estimator.</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He is a graduate Civil Engineer and Registered Professional Engineer in Georgia and other states.  Bill served with the U.S. Navy Construction Battalions (Seabees) in Vietnam in 1966 and 67 where he was involved in several unique projects in remote outposts . He is also an  active member in several veterans and historical organizations, and served, or is serving on several non-profit organization  boards. </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Bill was a member of the Formation Committee to incorporate the new City of Milton in 2006.  Shortly thereafter, he was elected to that City’s  first Council, a position he held for eleven years. He was instrumental in creating the development codes in Milton.  Milton achieved the distinction of having the Best Quality of Life in the State</a:t>
            </a:r>
          </a:p>
          <a:p>
            <a:r>
              <a:rPr lang="en-US" sz="1400" dirty="0">
                <a:latin typeface="Calibri" panose="020F0502020204030204" pitchFamily="34" charset="0"/>
                <a:ea typeface="Calibri" panose="020F0502020204030204" pitchFamily="34" charset="0"/>
                <a:cs typeface="Times New Roman" panose="02020603050405020304" pitchFamily="18" charset="0"/>
              </a:rPr>
              <a:t>During his tenure in office.</a:t>
            </a:r>
            <a:endParaRPr lang="en-US" sz="1400" i="1" dirty="0"/>
          </a:p>
        </p:txBody>
      </p:sp>
      <p:sp>
        <p:nvSpPr>
          <p:cNvPr id="15" name="TextBox 14">
            <a:extLst>
              <a:ext uri="{FF2B5EF4-FFF2-40B4-BE49-F238E27FC236}">
                <a16:creationId xmlns:a16="http://schemas.microsoft.com/office/drawing/2014/main" id="{24408D97-00FC-4C82-8121-4F25B21FC3FB}"/>
              </a:ext>
            </a:extLst>
          </p:cNvPr>
          <p:cNvSpPr txBox="1"/>
          <p:nvPr/>
        </p:nvSpPr>
        <p:spPr>
          <a:xfrm>
            <a:off x="1697483" y="1309235"/>
            <a:ext cx="2625430" cy="646331"/>
          </a:xfrm>
          <a:prstGeom prst="rect">
            <a:avLst/>
          </a:prstGeom>
          <a:noFill/>
        </p:spPr>
        <p:txBody>
          <a:bodyPr wrap="square" rtlCol="0">
            <a:spAutoFit/>
          </a:bodyPr>
          <a:lstStyle/>
          <a:p>
            <a:pPr algn="ctr"/>
            <a:r>
              <a:rPr lang="en-US" sz="1200" dirty="0">
                <a:solidFill>
                  <a:schemeClr val="bg1"/>
                </a:solidFill>
              </a:rPr>
              <a:t>General Contractor </a:t>
            </a:r>
          </a:p>
          <a:p>
            <a:pPr algn="ctr"/>
            <a:r>
              <a:rPr lang="en-US" sz="1200" dirty="0">
                <a:solidFill>
                  <a:schemeClr val="bg1"/>
                </a:solidFill>
              </a:rPr>
              <a:t>(Retired)</a:t>
            </a:r>
          </a:p>
          <a:p>
            <a:pPr algn="ctr"/>
            <a:endParaRPr lang="en-US" sz="1200" dirty="0">
              <a:solidFill>
                <a:schemeClr val="bg1"/>
              </a:solidFill>
            </a:endParaRPr>
          </a:p>
        </p:txBody>
      </p:sp>
      <p:sp>
        <p:nvSpPr>
          <p:cNvPr id="18" name="TextBox 17">
            <a:extLst>
              <a:ext uri="{FF2B5EF4-FFF2-40B4-BE49-F238E27FC236}">
                <a16:creationId xmlns:a16="http://schemas.microsoft.com/office/drawing/2014/main" id="{A8A4CE38-8301-4DFA-B074-0B4AF2AD84BF}"/>
              </a:ext>
            </a:extLst>
          </p:cNvPr>
          <p:cNvSpPr txBox="1"/>
          <p:nvPr/>
        </p:nvSpPr>
        <p:spPr>
          <a:xfrm>
            <a:off x="307731" y="6337658"/>
            <a:ext cx="2971800" cy="307777"/>
          </a:xfrm>
          <a:prstGeom prst="rect">
            <a:avLst/>
          </a:prstGeom>
          <a:noFill/>
        </p:spPr>
        <p:txBody>
          <a:bodyPr wrap="square" rtlCol="0">
            <a:spAutoFit/>
          </a:bodyPr>
          <a:lstStyle/>
          <a:p>
            <a:r>
              <a:rPr lang="en-US" sz="1400" i="1" dirty="0">
                <a:latin typeface="Calibri" panose="020F0502020204030204" pitchFamily="34" charset="0"/>
                <a:cs typeface="Times New Roman" panose="02020603050405020304" pitchFamily="18" charset="0"/>
              </a:rPr>
              <a:t>William Lusk has nothing to disclose.</a:t>
            </a:r>
            <a:endParaRPr lang="en-US" sz="1400" i="1" dirty="0"/>
          </a:p>
        </p:txBody>
      </p:sp>
      <p:sp>
        <p:nvSpPr>
          <p:cNvPr id="16" name="Freeform: Shape 15">
            <a:extLst>
              <a:ext uri="{FF2B5EF4-FFF2-40B4-BE49-F238E27FC236}">
                <a16:creationId xmlns:a16="http://schemas.microsoft.com/office/drawing/2014/main" id="{511BF5D3-0E6B-4878-8649-91BB147A0C2A}"/>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1" name="Freeform: Shape 20">
            <a:extLst>
              <a:ext uri="{FF2B5EF4-FFF2-40B4-BE49-F238E27FC236}">
                <a16:creationId xmlns:a16="http://schemas.microsoft.com/office/drawing/2014/main" id="{0276DCB6-D20C-4842-83B8-F540FFC64AB2}"/>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solidFill>
                  <a:schemeClr val="lt1"/>
                </a:solidFill>
              </a:rPr>
              <a:t>Citadel &amp; New Horizon Founders &amp; Board</a:t>
            </a:r>
          </a:p>
        </p:txBody>
      </p:sp>
    </p:spTree>
    <p:extLst>
      <p:ext uri="{BB962C8B-B14F-4D97-AF65-F5344CB8AC3E}">
        <p14:creationId xmlns:p14="http://schemas.microsoft.com/office/powerpoint/2010/main" val="34276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4" name="Picture 13">
            <a:extLst>
              <a:ext uri="{FF2B5EF4-FFF2-40B4-BE49-F238E27FC236}">
                <a16:creationId xmlns:a16="http://schemas.microsoft.com/office/drawing/2014/main" id="{71CEAF0F-065C-433F-AC8F-8F724378CA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50" t="18619" r="18218" b="27194"/>
          <a:stretch/>
        </p:blipFill>
        <p:spPr>
          <a:xfrm>
            <a:off x="385525" y="1301332"/>
            <a:ext cx="1234426" cy="1405471"/>
          </a:xfrm>
          <a:prstGeom prst="rect">
            <a:avLst/>
          </a:prstGeom>
          <a:ln w="12700">
            <a:solidFill>
              <a:schemeClr val="bg1"/>
            </a:solidFill>
          </a:ln>
        </p:spPr>
      </p:pic>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8" name="TextBox 27">
            <a:extLst>
              <a:ext uri="{FF2B5EF4-FFF2-40B4-BE49-F238E27FC236}">
                <a16:creationId xmlns:a16="http://schemas.microsoft.com/office/drawing/2014/main" id="{0DA5C356-B822-484E-BDD1-F8B4C8DF856F}"/>
              </a:ext>
            </a:extLst>
          </p:cNvPr>
          <p:cNvSpPr txBox="1"/>
          <p:nvPr/>
        </p:nvSpPr>
        <p:spPr>
          <a:xfrm>
            <a:off x="1761106" y="1417790"/>
            <a:ext cx="2625430" cy="1938992"/>
          </a:xfrm>
          <a:prstGeom prst="rect">
            <a:avLst/>
          </a:prstGeom>
          <a:noFill/>
        </p:spPr>
        <p:txBody>
          <a:bodyPr wrap="square" rtlCol="0">
            <a:spAutoFit/>
          </a:bodyPr>
          <a:lstStyle/>
          <a:p>
            <a:pPr algn="ctr"/>
            <a:r>
              <a:rPr lang="en-US" sz="1200" dirty="0">
                <a:solidFill>
                  <a:schemeClr val="bg1"/>
                </a:solidFill>
              </a:rPr>
              <a:t>President and CEO</a:t>
            </a:r>
            <a:endParaRPr lang="en-US" sz="1200" b="1" dirty="0">
              <a:solidFill>
                <a:schemeClr val="bg1"/>
              </a:solidFill>
            </a:endParaRPr>
          </a:p>
          <a:p>
            <a:pPr algn="ctr"/>
            <a:r>
              <a:rPr lang="en-US" sz="1200" dirty="0">
                <a:solidFill>
                  <a:schemeClr val="bg1"/>
                </a:solidFill>
              </a:rPr>
              <a:t>J.J. Morley Enterprises, Inc.</a:t>
            </a:r>
          </a:p>
          <a:p>
            <a:pPr algn="ctr"/>
            <a:r>
              <a:rPr lang="en-US" sz="1200" dirty="0">
                <a:solidFill>
                  <a:schemeClr val="bg1"/>
                </a:solidFill>
              </a:rPr>
              <a:t>Morley Environmental, Inc.</a:t>
            </a:r>
          </a:p>
          <a:p>
            <a:pPr algn="ctr"/>
            <a:r>
              <a:rPr lang="en-US" sz="1200" dirty="0">
                <a:solidFill>
                  <a:schemeClr val="bg1"/>
                </a:solidFill>
              </a:rPr>
              <a:t>www.morleycompany.com </a:t>
            </a:r>
            <a:endParaRPr lang="en-US" sz="1200" b="1" dirty="0">
              <a:solidFill>
                <a:schemeClr val="bg1"/>
              </a:solidFill>
            </a:endParaRPr>
          </a:p>
          <a:p>
            <a:pPr algn="ctr"/>
            <a:r>
              <a:rPr lang="en-US" sz="1200" dirty="0">
                <a:solidFill>
                  <a:schemeClr val="bg1"/>
                </a:solidFill>
              </a:rPr>
              <a:t> </a:t>
            </a:r>
            <a:endParaRPr lang="en-US" sz="1200" b="1" dirty="0">
              <a:solidFill>
                <a:schemeClr val="bg1"/>
              </a:solidFill>
            </a:endParaRPr>
          </a:p>
          <a:p>
            <a:pPr algn="ctr"/>
            <a:r>
              <a:rPr lang="en-US" sz="1200" dirty="0">
                <a:solidFill>
                  <a:schemeClr val="bg1"/>
                </a:solidFill>
              </a:rPr>
              <a:t>7560 Industrial Court</a:t>
            </a:r>
          </a:p>
          <a:p>
            <a:pPr algn="ctr"/>
            <a:r>
              <a:rPr lang="en-US" sz="1200" dirty="0">
                <a:solidFill>
                  <a:schemeClr val="bg1"/>
                </a:solidFill>
              </a:rPr>
              <a:t>Milton, Georgia 30004</a:t>
            </a:r>
            <a:endParaRPr lang="en-US" sz="1200" b="1" dirty="0">
              <a:solidFill>
                <a:schemeClr val="bg1"/>
              </a:solidFill>
            </a:endParaRPr>
          </a:p>
          <a:p>
            <a:pPr algn="ctr"/>
            <a:r>
              <a:rPr lang="en-US" sz="1200" u="sng" dirty="0">
                <a:solidFill>
                  <a:schemeClr val="bg1"/>
                </a:solidFill>
              </a:rPr>
              <a:t>johnmorley@morleycompany.com</a:t>
            </a:r>
            <a:r>
              <a:rPr lang="en-US" sz="1200" dirty="0">
                <a:solidFill>
                  <a:schemeClr val="bg1"/>
                </a:solidFill>
              </a:rPr>
              <a:t> </a:t>
            </a:r>
          </a:p>
          <a:p>
            <a:pPr algn="ctr"/>
            <a:r>
              <a:rPr lang="en-US" sz="1200" dirty="0">
                <a:solidFill>
                  <a:schemeClr val="bg1"/>
                </a:solidFill>
              </a:rPr>
              <a:t>Cell or Text : 404-372-8670</a:t>
            </a:r>
          </a:p>
          <a:p>
            <a:pPr algn="ctr"/>
            <a:endParaRPr lang="en-US" sz="1200" dirty="0">
              <a:solidFill>
                <a:schemeClr val="bg1"/>
              </a:solidFill>
            </a:endParaRPr>
          </a:p>
        </p:txBody>
      </p:sp>
      <p:sp>
        <p:nvSpPr>
          <p:cNvPr id="29" name="TextBox 28">
            <a:extLst>
              <a:ext uri="{FF2B5EF4-FFF2-40B4-BE49-F238E27FC236}">
                <a16:creationId xmlns:a16="http://schemas.microsoft.com/office/drawing/2014/main" id="{DC83D09D-2E9A-4293-B59C-8E34CEFE1C11}"/>
              </a:ext>
            </a:extLst>
          </p:cNvPr>
          <p:cNvSpPr txBox="1"/>
          <p:nvPr/>
        </p:nvSpPr>
        <p:spPr>
          <a:xfrm>
            <a:off x="319452" y="2708103"/>
            <a:ext cx="1392116" cy="461665"/>
          </a:xfrm>
          <a:prstGeom prst="rect">
            <a:avLst/>
          </a:prstGeom>
          <a:noFill/>
        </p:spPr>
        <p:txBody>
          <a:bodyPr wrap="square" rtlCol="0">
            <a:spAutoFit/>
          </a:bodyPr>
          <a:lstStyle/>
          <a:p>
            <a:pPr algn="ctr"/>
            <a:r>
              <a:rPr lang="en-US" sz="1200" b="1" dirty="0">
                <a:solidFill>
                  <a:schemeClr val="bg1"/>
                </a:solidFill>
              </a:rPr>
              <a:t>John J.  Morley</a:t>
            </a:r>
          </a:p>
          <a:p>
            <a:pPr algn="ctr"/>
            <a:endParaRPr lang="en-US" sz="1200" b="1" dirty="0">
              <a:solidFill>
                <a:schemeClr val="bg1"/>
              </a:solidFill>
            </a:endParaRPr>
          </a:p>
        </p:txBody>
      </p:sp>
      <p:sp>
        <p:nvSpPr>
          <p:cNvPr id="30" name="TextBox 29">
            <a:extLst>
              <a:ext uri="{FF2B5EF4-FFF2-40B4-BE49-F238E27FC236}">
                <a16:creationId xmlns:a16="http://schemas.microsoft.com/office/drawing/2014/main" id="{F5ADD2D6-9E4C-458F-920E-693A0252FACB}"/>
              </a:ext>
            </a:extLst>
          </p:cNvPr>
          <p:cNvSpPr txBox="1"/>
          <p:nvPr/>
        </p:nvSpPr>
        <p:spPr>
          <a:xfrm>
            <a:off x="4621538" y="1325457"/>
            <a:ext cx="4293862" cy="2031325"/>
          </a:xfrm>
          <a:prstGeom prst="rect">
            <a:avLst/>
          </a:prstGeom>
          <a:noFill/>
        </p:spPr>
        <p:txBody>
          <a:bodyPr wrap="square" rtlCol="0">
            <a:spAutoFit/>
          </a:bodyPr>
          <a:lstStyle/>
          <a:p>
            <a:r>
              <a:rPr lang="en-US" sz="1400" dirty="0"/>
              <a:t>John J. Morley, a Georgia resident for 27 years, has an extensive engineering background which formed the foundation for J.J. Morley Enterprises, Inc. in 1988 with the goal of creating a General Construction Company and in 1994 started Morley Environmental, Inc. which put client’s satisfaction as its first priority. John Morley believes that his client’s needs must be fully understood and then an appropriate project plan implemented to insure they are met.  </a:t>
            </a:r>
          </a:p>
        </p:txBody>
      </p:sp>
      <p:sp>
        <p:nvSpPr>
          <p:cNvPr id="17" name="TextBox 16">
            <a:extLst>
              <a:ext uri="{FF2B5EF4-FFF2-40B4-BE49-F238E27FC236}">
                <a16:creationId xmlns:a16="http://schemas.microsoft.com/office/drawing/2014/main" id="{D9A8B91A-3690-4963-BE27-5FB494E75E50}"/>
              </a:ext>
            </a:extLst>
          </p:cNvPr>
          <p:cNvSpPr txBox="1"/>
          <p:nvPr/>
        </p:nvSpPr>
        <p:spPr>
          <a:xfrm>
            <a:off x="319452" y="3444558"/>
            <a:ext cx="8595947" cy="3108543"/>
          </a:xfrm>
          <a:prstGeom prst="rect">
            <a:avLst/>
          </a:prstGeom>
          <a:noFill/>
        </p:spPr>
        <p:txBody>
          <a:bodyPr wrap="square" rtlCol="0">
            <a:spAutoFit/>
          </a:bodyPr>
          <a:lstStyle/>
          <a:p>
            <a:r>
              <a:rPr lang="en-US" sz="1400" dirty="0"/>
              <a:t>John Morley has managed and directed J.J. Morley Enterprises, Inc.  / Morley Environmental, Inc. into having a long standing history of quality products, on time performance, professional workmanship, outstanding supportive staff and some of the most qualified contractors in the industry. John Morley has developed markets and offices in Nashville, Tennessee, Birmingham, Alabama, West Palm Beach Florida, and Alpharetta, Georgia with a controlled growth pattern and a solid, satisfied, client base.</a:t>
            </a:r>
          </a:p>
          <a:p>
            <a:r>
              <a:rPr lang="en-US" sz="1400" dirty="0"/>
              <a:t> </a:t>
            </a:r>
          </a:p>
          <a:p>
            <a:r>
              <a:rPr lang="en-US" sz="1400" dirty="0"/>
              <a:t>John Morley previous experience was in Nuclear Power, Oil Production / Refining Industries. He was responsible for design, fabrication, assembly, start-up and testing of ground water filtration facilities throughout the U.S. </a:t>
            </a:r>
          </a:p>
          <a:p>
            <a:r>
              <a:rPr lang="en-US" sz="1400" dirty="0"/>
              <a:t> </a:t>
            </a:r>
          </a:p>
          <a:p>
            <a:r>
              <a:rPr lang="en-US" sz="1400" dirty="0"/>
              <a:t>John Morley has been producing high quality work and supplying services to the United States Postal Service since the founding of both companies. He has managed the companies into a well-respected company with a strong financial position and a favorable reputation.</a:t>
            </a:r>
          </a:p>
          <a:p>
            <a:r>
              <a:rPr lang="en-US" sz="1400" dirty="0"/>
              <a:t> </a:t>
            </a:r>
          </a:p>
          <a:p>
            <a:r>
              <a:rPr lang="en-US" sz="1400" i="1" dirty="0"/>
              <a:t>John Morley has nothing to disclose.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Freeform: Shape 12">
            <a:extLst>
              <a:ext uri="{FF2B5EF4-FFF2-40B4-BE49-F238E27FC236}">
                <a16:creationId xmlns:a16="http://schemas.microsoft.com/office/drawing/2014/main" id="{EF3E335C-1CC7-4BAC-9FFC-AC3EBA7F126C}"/>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6" name="Freeform: Shape 15">
            <a:extLst>
              <a:ext uri="{FF2B5EF4-FFF2-40B4-BE49-F238E27FC236}">
                <a16:creationId xmlns:a16="http://schemas.microsoft.com/office/drawing/2014/main" id="{A8A19123-E031-46B3-8548-0890B43A8779}"/>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solidFill>
                  <a:schemeClr val="lt1"/>
                </a:solidFill>
              </a:rPr>
              <a:t>Citadel &amp; New Horizon Founders &amp; Board</a:t>
            </a:r>
          </a:p>
        </p:txBody>
      </p:sp>
    </p:spTree>
    <p:extLst>
      <p:ext uri="{BB962C8B-B14F-4D97-AF65-F5344CB8AC3E}">
        <p14:creationId xmlns:p14="http://schemas.microsoft.com/office/powerpoint/2010/main" val="121302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BFF5BC-0609-4F64-97A1-4CB040E0B6DD}"/>
              </a:ext>
            </a:extLst>
          </p:cNvPr>
          <p:cNvSpPr/>
          <p:nvPr/>
        </p:nvSpPr>
        <p:spPr bwMode="ltGray">
          <a:xfrm>
            <a:off x="304800" y="1219200"/>
            <a:ext cx="4267200" cy="2230533"/>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pic>
        <p:nvPicPr>
          <p:cNvPr id="13" name="Picture 12">
            <a:extLst>
              <a:ext uri="{FF2B5EF4-FFF2-40B4-BE49-F238E27FC236}">
                <a16:creationId xmlns:a16="http://schemas.microsoft.com/office/drawing/2014/main" id="{FFFEF9AD-6F83-41E0-943A-FBEC8F1660ED}"/>
              </a:ext>
            </a:extLst>
          </p:cNvPr>
          <p:cNvPicPr>
            <a:picLocks noChangeAspect="1"/>
          </p:cNvPicPr>
          <p:nvPr/>
        </p:nvPicPr>
        <p:blipFill rotWithShape="1">
          <a:blip r:embed="rId3">
            <a:extLst>
              <a:ext uri="{28A0092B-C50C-407E-A947-70E740481C1C}">
                <a14:useLocalDpi xmlns:a14="http://schemas.microsoft.com/office/drawing/2010/main" val="0"/>
              </a:ext>
            </a:extLst>
          </a:blip>
          <a:srcRect l="6859" r="4222" b="14930"/>
          <a:stretch/>
        </p:blipFill>
        <p:spPr>
          <a:xfrm>
            <a:off x="398297" y="1310125"/>
            <a:ext cx="1234426" cy="1389185"/>
          </a:xfrm>
          <a:prstGeom prst="rect">
            <a:avLst/>
          </a:prstGeom>
          <a:ln w="12700">
            <a:solidFill>
              <a:schemeClr val="bg1"/>
            </a:solidFill>
          </a:ln>
        </p:spPr>
      </p:pic>
      <p:sp>
        <p:nvSpPr>
          <p:cNvPr id="25" name="Freeform: Shape 24">
            <a:extLst>
              <a:ext uri="{FF2B5EF4-FFF2-40B4-BE49-F238E27FC236}">
                <a16:creationId xmlns:a16="http://schemas.microsoft.com/office/drawing/2014/main" id="{B3648BDE-1EAB-4B26-ABB3-0227336024A6}"/>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28" name="TextBox 27">
            <a:extLst>
              <a:ext uri="{FF2B5EF4-FFF2-40B4-BE49-F238E27FC236}">
                <a16:creationId xmlns:a16="http://schemas.microsoft.com/office/drawing/2014/main" id="{0DA5C356-B822-484E-BDD1-F8B4C8DF856F}"/>
              </a:ext>
            </a:extLst>
          </p:cNvPr>
          <p:cNvSpPr txBox="1"/>
          <p:nvPr/>
        </p:nvSpPr>
        <p:spPr>
          <a:xfrm>
            <a:off x="1588763" y="1253578"/>
            <a:ext cx="3032774" cy="2308324"/>
          </a:xfrm>
          <a:prstGeom prst="rect">
            <a:avLst/>
          </a:prstGeom>
          <a:noFill/>
        </p:spPr>
        <p:txBody>
          <a:bodyPr wrap="square" rtlCol="0">
            <a:spAutoFit/>
          </a:bodyPr>
          <a:lstStyle/>
          <a:p>
            <a:pPr algn="ctr"/>
            <a:r>
              <a:rPr lang="en-US" sz="1200" dirty="0">
                <a:solidFill>
                  <a:schemeClr val="bg1"/>
                </a:solidFill>
              </a:rPr>
              <a:t>President and CEO</a:t>
            </a:r>
            <a:endParaRPr lang="en-US" sz="1200" b="1" dirty="0">
              <a:solidFill>
                <a:schemeClr val="bg1"/>
              </a:solidFill>
            </a:endParaRPr>
          </a:p>
          <a:p>
            <a:pPr algn="ctr"/>
            <a:r>
              <a:rPr lang="en-US" sz="1200" dirty="0">
                <a:solidFill>
                  <a:schemeClr val="bg1"/>
                </a:solidFill>
              </a:rPr>
              <a:t>American Academy of Medical Management</a:t>
            </a:r>
          </a:p>
          <a:p>
            <a:pPr algn="ctr"/>
            <a:r>
              <a:rPr lang="en-US" sz="1200" dirty="0">
                <a:solidFill>
                  <a:schemeClr val="bg1"/>
                </a:solidFill>
              </a:rPr>
              <a:t>National Institute of Physician Recruitment</a:t>
            </a:r>
          </a:p>
          <a:p>
            <a:pPr algn="ctr"/>
            <a:r>
              <a:rPr lang="en-US" sz="1200" dirty="0">
                <a:solidFill>
                  <a:schemeClr val="bg1"/>
                </a:solidFill>
              </a:rPr>
              <a:t>PhysicianCareerAdvisor.com </a:t>
            </a:r>
            <a:endParaRPr lang="en-US" sz="1200" b="1" dirty="0">
              <a:solidFill>
                <a:schemeClr val="bg1"/>
              </a:solidFill>
            </a:endParaRPr>
          </a:p>
          <a:p>
            <a:pPr algn="ctr"/>
            <a:r>
              <a:rPr lang="en-US" sz="1200" dirty="0">
                <a:solidFill>
                  <a:schemeClr val="bg1"/>
                </a:solidFill>
              </a:rPr>
              <a:t>      </a:t>
            </a:r>
          </a:p>
          <a:p>
            <a:pPr algn="ctr"/>
            <a:r>
              <a:rPr lang="en-US" sz="1200" dirty="0">
                <a:solidFill>
                  <a:schemeClr val="bg1"/>
                </a:solidFill>
              </a:rPr>
              <a:t>560 West Crossville, Suite 104</a:t>
            </a:r>
          </a:p>
          <a:p>
            <a:pPr algn="ctr"/>
            <a:r>
              <a:rPr lang="en-US" sz="1200" dirty="0">
                <a:solidFill>
                  <a:schemeClr val="bg1"/>
                </a:solidFill>
              </a:rPr>
              <a:t>Roswell, Georgia 30075</a:t>
            </a:r>
            <a:endParaRPr lang="en-US" sz="1200" b="1" dirty="0">
              <a:solidFill>
                <a:schemeClr val="bg1"/>
              </a:solidFill>
            </a:endParaRPr>
          </a:p>
          <a:p>
            <a:pPr algn="ctr"/>
            <a:r>
              <a:rPr lang="en-US" sz="1200" u="sng" dirty="0">
                <a:solidFill>
                  <a:schemeClr val="bg1"/>
                </a:solidFill>
              </a:rPr>
              <a:t>RogerBondsMedical@Gmail.com</a:t>
            </a:r>
            <a:r>
              <a:rPr lang="en-US" sz="1200" dirty="0">
                <a:solidFill>
                  <a:schemeClr val="bg1"/>
                </a:solidFill>
              </a:rPr>
              <a:t> </a:t>
            </a:r>
          </a:p>
          <a:p>
            <a:pPr algn="ctr"/>
            <a:r>
              <a:rPr lang="en-US" sz="1200" dirty="0">
                <a:solidFill>
                  <a:schemeClr val="bg1"/>
                </a:solidFill>
              </a:rPr>
              <a:t>        Cell or Text:  770-356-9541</a:t>
            </a:r>
          </a:p>
          <a:p>
            <a:pPr algn="ctr"/>
            <a:endParaRPr lang="en-US" sz="1200" dirty="0">
              <a:solidFill>
                <a:schemeClr val="bg1"/>
              </a:solidFill>
            </a:endParaRPr>
          </a:p>
          <a:p>
            <a:pPr algn="ctr"/>
            <a:r>
              <a:rPr lang="en-US" sz="1200" u="sng" dirty="0">
                <a:solidFill>
                  <a:schemeClr val="bg1"/>
                </a:solidFill>
                <a:hlinkClick r:id="rId4">
                  <a:extLst>
                    <a:ext uri="{A12FA001-AC4F-418D-AE19-62706E023703}">
                      <ahyp:hlinkClr xmlns:ahyp="http://schemas.microsoft.com/office/drawing/2018/hyperlinkcolor" val="tx"/>
                    </a:ext>
                  </a:extLst>
                </a:hlinkClick>
              </a:rPr>
              <a:t>www.YouTube.com/PhysicianCareerAdv</a:t>
            </a:r>
            <a:endParaRPr lang="en-US" sz="1200" dirty="0">
              <a:solidFill>
                <a:schemeClr val="bg1"/>
              </a:solidFill>
            </a:endParaRPr>
          </a:p>
          <a:p>
            <a:pPr algn="ctr"/>
            <a:endParaRPr lang="en-US" sz="1200" dirty="0">
              <a:solidFill>
                <a:schemeClr val="bg1"/>
              </a:solidFill>
            </a:endParaRPr>
          </a:p>
        </p:txBody>
      </p:sp>
      <p:sp>
        <p:nvSpPr>
          <p:cNvPr id="29" name="TextBox 28">
            <a:extLst>
              <a:ext uri="{FF2B5EF4-FFF2-40B4-BE49-F238E27FC236}">
                <a16:creationId xmlns:a16="http://schemas.microsoft.com/office/drawing/2014/main" id="{DC83D09D-2E9A-4293-B59C-8E34CEFE1C11}"/>
              </a:ext>
            </a:extLst>
          </p:cNvPr>
          <p:cNvSpPr txBox="1"/>
          <p:nvPr/>
        </p:nvSpPr>
        <p:spPr>
          <a:xfrm>
            <a:off x="319452" y="2708103"/>
            <a:ext cx="1392116" cy="830997"/>
          </a:xfrm>
          <a:prstGeom prst="rect">
            <a:avLst/>
          </a:prstGeom>
          <a:noFill/>
        </p:spPr>
        <p:txBody>
          <a:bodyPr wrap="square" rtlCol="0">
            <a:spAutoFit/>
          </a:bodyPr>
          <a:lstStyle/>
          <a:p>
            <a:pPr algn="ctr"/>
            <a:r>
              <a:rPr lang="en-US" sz="1200" b="1" dirty="0">
                <a:solidFill>
                  <a:schemeClr val="bg1"/>
                </a:solidFill>
              </a:rPr>
              <a:t>Roger G. Bonds</a:t>
            </a:r>
          </a:p>
          <a:p>
            <a:pPr algn="ctr"/>
            <a:r>
              <a:rPr lang="en-US" sz="1200" b="1" dirty="0">
                <a:solidFill>
                  <a:schemeClr val="bg1"/>
                </a:solidFill>
              </a:rPr>
              <a:t>MBA, FMSD, CMSR</a:t>
            </a:r>
          </a:p>
          <a:p>
            <a:pPr algn="ctr"/>
            <a:endParaRPr lang="en-US" sz="1200" b="1" dirty="0">
              <a:solidFill>
                <a:schemeClr val="bg1"/>
              </a:solidFill>
            </a:endParaRPr>
          </a:p>
        </p:txBody>
      </p:sp>
      <p:sp>
        <p:nvSpPr>
          <p:cNvPr id="30" name="TextBox 29">
            <a:extLst>
              <a:ext uri="{FF2B5EF4-FFF2-40B4-BE49-F238E27FC236}">
                <a16:creationId xmlns:a16="http://schemas.microsoft.com/office/drawing/2014/main" id="{F5ADD2D6-9E4C-458F-920E-693A0252FACB}"/>
              </a:ext>
            </a:extLst>
          </p:cNvPr>
          <p:cNvSpPr txBox="1"/>
          <p:nvPr/>
        </p:nvSpPr>
        <p:spPr>
          <a:xfrm>
            <a:off x="4621538" y="1302633"/>
            <a:ext cx="4293862" cy="2246769"/>
          </a:xfrm>
          <a:prstGeom prst="rect">
            <a:avLst/>
          </a:prstGeom>
          <a:noFill/>
        </p:spPr>
        <p:txBody>
          <a:bodyPr wrap="square" rtlCol="0">
            <a:spAutoFit/>
          </a:bodyPr>
          <a:lstStyle/>
          <a:p>
            <a:r>
              <a:rPr lang="en-US" sz="1400" dirty="0"/>
              <a:t>Roger G. Bonds, a Georgia resident of 30 years, is CEO of the American Academy of Medical Management, </a:t>
            </a:r>
            <a:r>
              <a:rPr lang="en-US" sz="1400" u="sng" dirty="0"/>
              <a:t>www.AAMMweb.com,</a:t>
            </a:r>
            <a:r>
              <a:rPr lang="en-US" sz="1400" dirty="0"/>
              <a:t> headquartered in Atlanta, Georgia, where his primary work is consulting with hospitals and group practices to develop the medical staff. His expertise includes physician manpower planning, physician recruitment, practice start-up, physician contracting and compensation.</a:t>
            </a:r>
          </a:p>
          <a:p>
            <a:endParaRPr lang="en-US" sz="1400" dirty="0"/>
          </a:p>
          <a:p>
            <a:r>
              <a:rPr lang="en-US" sz="1400" dirty="0"/>
              <a:t>Roger is a frequent lecturer to physicians at medical </a:t>
            </a:r>
          </a:p>
        </p:txBody>
      </p:sp>
      <p:sp>
        <p:nvSpPr>
          <p:cNvPr id="17" name="TextBox 16">
            <a:extLst>
              <a:ext uri="{FF2B5EF4-FFF2-40B4-BE49-F238E27FC236}">
                <a16:creationId xmlns:a16="http://schemas.microsoft.com/office/drawing/2014/main" id="{D9A8B91A-3690-4963-BE27-5FB494E75E50}"/>
              </a:ext>
            </a:extLst>
          </p:cNvPr>
          <p:cNvSpPr txBox="1"/>
          <p:nvPr/>
        </p:nvSpPr>
        <p:spPr>
          <a:xfrm>
            <a:off x="319452" y="3444558"/>
            <a:ext cx="8595947" cy="3108543"/>
          </a:xfrm>
          <a:prstGeom prst="rect">
            <a:avLst/>
          </a:prstGeom>
          <a:noFill/>
        </p:spPr>
        <p:txBody>
          <a:bodyPr wrap="square" rtlCol="0">
            <a:spAutoFit/>
          </a:bodyPr>
          <a:lstStyle/>
          <a:p>
            <a:r>
              <a:rPr lang="en-US" sz="1400" dirty="0"/>
              <a:t>schools and association meetings on how to make the best career and professional decisions. He has published multiple videos on YouTube, more than 100 articles, various book chapters and three full books, including his most recent book, </a:t>
            </a:r>
            <a:r>
              <a:rPr lang="en-US" sz="1400" i="1" dirty="0"/>
              <a:t>The Complete Business Guide for a Successful Medical Practice,</a:t>
            </a:r>
            <a:r>
              <a:rPr lang="en-US" sz="1400" dirty="0"/>
              <a:t> and the book </a:t>
            </a:r>
            <a:r>
              <a:rPr lang="en-US" sz="1400" i="1" dirty="0"/>
              <a:t>How to Contract, Compensate and Employ Physicians.  </a:t>
            </a:r>
            <a:r>
              <a:rPr lang="en-US" sz="1400" dirty="0"/>
              <a:t>Also, in its fourth printing is his book,</a:t>
            </a:r>
            <a:r>
              <a:rPr lang="en-US" sz="1400" i="1" dirty="0"/>
              <a:t> Physician Recruitment &amp; Retention, Practical Techniques for Exceptional Results. </a:t>
            </a:r>
            <a:r>
              <a:rPr lang="en-US" sz="1400" dirty="0"/>
              <a:t>His other books as co-author include</a:t>
            </a:r>
            <a:r>
              <a:rPr lang="en-US" sz="1400" i="1" dirty="0"/>
              <a:t> Entering Private Practice, </a:t>
            </a:r>
            <a:r>
              <a:rPr lang="en-US" sz="1400" dirty="0"/>
              <a:t>and the book </a:t>
            </a:r>
            <a:r>
              <a:rPr lang="en-US" sz="1400" i="1" dirty="0"/>
              <a:t>Marketing your Clinical Practice, </a:t>
            </a:r>
            <a:r>
              <a:rPr lang="en-US" sz="1400" dirty="0"/>
              <a:t>as well as </a:t>
            </a:r>
            <a:r>
              <a:rPr lang="en-US" sz="1400" i="1" dirty="0"/>
              <a:t>Physician Bonding, Volume II..</a:t>
            </a:r>
            <a:r>
              <a:rPr lang="en-US" sz="1400" dirty="0"/>
              <a:t> Mr. Bonds has appeared extensively in both print and television including the </a:t>
            </a:r>
            <a:r>
              <a:rPr lang="en-US" sz="1400" i="1" dirty="0"/>
              <a:t>Los Angeles Times, The Boston Globe, Associated Press, CNN, CBS </a:t>
            </a:r>
            <a:r>
              <a:rPr lang="en-US" sz="1400" dirty="0"/>
              <a:t>and</a:t>
            </a:r>
            <a:r>
              <a:rPr lang="en-US" sz="1400" i="1" dirty="0"/>
              <a:t> ABC.  </a:t>
            </a:r>
            <a:endParaRPr lang="en-US" sz="1400" dirty="0"/>
          </a:p>
          <a:p>
            <a:r>
              <a:rPr lang="en-US" sz="1400" dirty="0"/>
              <a:t> </a:t>
            </a:r>
          </a:p>
          <a:p>
            <a:r>
              <a:rPr lang="en-US" sz="1400" dirty="0"/>
              <a:t>He previously worked as a Corporate Director for a healthcare system and as a Senior Vice President for a hospital and group practice in New Orleans.  He earned his Executive MBA from the Fogelman College of Business and Economics, University of Memphis and maintains credentials as a Fellow in Medical Staff Development and as a Certified Medical Staff Recruiter.  </a:t>
            </a:r>
          </a:p>
          <a:p>
            <a:endParaRPr lang="en-US" sz="1400" dirty="0"/>
          </a:p>
          <a:p>
            <a:r>
              <a:rPr lang="en-US" sz="1400" i="1" dirty="0"/>
              <a:t>Roger Bonds has nothing to disclose.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Freeform: Shape 13">
            <a:extLst>
              <a:ext uri="{FF2B5EF4-FFF2-40B4-BE49-F238E27FC236}">
                <a16:creationId xmlns:a16="http://schemas.microsoft.com/office/drawing/2014/main" id="{FAEC187C-D451-4193-A23E-A73843CD81C8}"/>
              </a:ext>
            </a:extLst>
          </p:cNvPr>
          <p:cNvSpPr/>
          <p:nvPr/>
        </p:nvSpPr>
        <p:spPr>
          <a:xfrm rot="5400000">
            <a:off x="4067105" y="-3705295"/>
            <a:ext cx="1009789" cy="8686800"/>
          </a:xfrm>
          <a:custGeom>
            <a:avLst/>
            <a:gdLst>
              <a:gd name="connsiteX0" fmla="*/ 0 w 1117832"/>
              <a:gd name="connsiteY0" fmla="*/ 111783 h 3095625"/>
              <a:gd name="connsiteX1" fmla="*/ 111783 w 1117832"/>
              <a:gd name="connsiteY1" fmla="*/ 0 h 3095625"/>
              <a:gd name="connsiteX2" fmla="*/ 1006049 w 1117832"/>
              <a:gd name="connsiteY2" fmla="*/ 0 h 3095625"/>
              <a:gd name="connsiteX3" fmla="*/ 1117832 w 1117832"/>
              <a:gd name="connsiteY3" fmla="*/ 111783 h 3095625"/>
              <a:gd name="connsiteX4" fmla="*/ 1117832 w 1117832"/>
              <a:gd name="connsiteY4" fmla="*/ 2983842 h 3095625"/>
              <a:gd name="connsiteX5" fmla="*/ 1006049 w 1117832"/>
              <a:gd name="connsiteY5" fmla="*/ 3095625 h 3095625"/>
              <a:gd name="connsiteX6" fmla="*/ 111783 w 1117832"/>
              <a:gd name="connsiteY6" fmla="*/ 3095625 h 3095625"/>
              <a:gd name="connsiteX7" fmla="*/ 0 w 1117832"/>
              <a:gd name="connsiteY7" fmla="*/ 2983842 h 3095625"/>
              <a:gd name="connsiteX8" fmla="*/ 0 w 1117832"/>
              <a:gd name="connsiteY8" fmla="*/ 111783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832" h="3095625">
                <a:moveTo>
                  <a:pt x="0" y="111783"/>
                </a:moveTo>
                <a:cubicBezTo>
                  <a:pt x="0" y="50047"/>
                  <a:pt x="50047" y="0"/>
                  <a:pt x="111783" y="0"/>
                </a:cubicBezTo>
                <a:lnTo>
                  <a:pt x="1006049" y="0"/>
                </a:lnTo>
                <a:cubicBezTo>
                  <a:pt x="1067785" y="0"/>
                  <a:pt x="1117832" y="50047"/>
                  <a:pt x="1117832" y="111783"/>
                </a:cubicBezTo>
                <a:lnTo>
                  <a:pt x="1117832" y="2983842"/>
                </a:lnTo>
                <a:cubicBezTo>
                  <a:pt x="1117832" y="3045578"/>
                  <a:pt x="1067785" y="3095625"/>
                  <a:pt x="1006049" y="3095625"/>
                </a:cubicBezTo>
                <a:lnTo>
                  <a:pt x="111783" y="3095625"/>
                </a:lnTo>
                <a:cubicBezTo>
                  <a:pt x="50047" y="3095625"/>
                  <a:pt x="0" y="3045578"/>
                  <a:pt x="0" y="2983842"/>
                </a:cubicBezTo>
                <a:lnTo>
                  <a:pt x="0" y="11178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2216468"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5" name="Freeform: Shape 14">
            <a:extLst>
              <a:ext uri="{FF2B5EF4-FFF2-40B4-BE49-F238E27FC236}">
                <a16:creationId xmlns:a16="http://schemas.microsoft.com/office/drawing/2014/main" id="{7194BE9D-780C-483A-8414-162B215EBD1E}"/>
              </a:ext>
            </a:extLst>
          </p:cNvPr>
          <p:cNvSpPr/>
          <p:nvPr/>
        </p:nvSpPr>
        <p:spPr>
          <a:xfrm>
            <a:off x="403874" y="322082"/>
            <a:ext cx="8359126" cy="675640"/>
          </a:xfrm>
          <a:custGeom>
            <a:avLst/>
            <a:gdLst>
              <a:gd name="connsiteX0" fmla="*/ 0 w 1325937"/>
              <a:gd name="connsiteY0" fmla="*/ 60609 h 606093"/>
              <a:gd name="connsiteX1" fmla="*/ 60609 w 1325937"/>
              <a:gd name="connsiteY1" fmla="*/ 0 h 606093"/>
              <a:gd name="connsiteX2" fmla="*/ 1265328 w 1325937"/>
              <a:gd name="connsiteY2" fmla="*/ 0 h 606093"/>
              <a:gd name="connsiteX3" fmla="*/ 1325937 w 1325937"/>
              <a:gd name="connsiteY3" fmla="*/ 60609 h 606093"/>
              <a:gd name="connsiteX4" fmla="*/ 1325937 w 1325937"/>
              <a:gd name="connsiteY4" fmla="*/ 545484 h 606093"/>
              <a:gd name="connsiteX5" fmla="*/ 1265328 w 1325937"/>
              <a:gd name="connsiteY5" fmla="*/ 606093 h 606093"/>
              <a:gd name="connsiteX6" fmla="*/ 60609 w 1325937"/>
              <a:gd name="connsiteY6" fmla="*/ 606093 h 606093"/>
              <a:gd name="connsiteX7" fmla="*/ 0 w 1325937"/>
              <a:gd name="connsiteY7" fmla="*/ 545484 h 606093"/>
              <a:gd name="connsiteX8" fmla="*/ 0 w 1325937"/>
              <a:gd name="connsiteY8" fmla="*/ 60609 h 6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937" h="606093">
                <a:moveTo>
                  <a:pt x="0" y="60609"/>
                </a:moveTo>
                <a:cubicBezTo>
                  <a:pt x="0" y="27136"/>
                  <a:pt x="27136" y="0"/>
                  <a:pt x="60609" y="0"/>
                </a:cubicBezTo>
                <a:lnTo>
                  <a:pt x="1265328" y="0"/>
                </a:lnTo>
                <a:cubicBezTo>
                  <a:pt x="1298801" y="0"/>
                  <a:pt x="1325937" y="27136"/>
                  <a:pt x="1325937" y="60609"/>
                </a:cubicBezTo>
                <a:lnTo>
                  <a:pt x="1325937" y="545484"/>
                </a:lnTo>
                <a:cubicBezTo>
                  <a:pt x="1325937" y="578957"/>
                  <a:pt x="1298801" y="606093"/>
                  <a:pt x="1265328" y="606093"/>
                </a:cubicBezTo>
                <a:lnTo>
                  <a:pt x="60609" y="606093"/>
                </a:lnTo>
                <a:cubicBezTo>
                  <a:pt x="27136" y="606093"/>
                  <a:pt x="0" y="578957"/>
                  <a:pt x="0" y="545484"/>
                </a:cubicBezTo>
                <a:lnTo>
                  <a:pt x="0" y="606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212" tIns="50957" rIns="59212" bIns="50957" numCol="1" spcCol="1270" anchor="ctr" anchorCtr="0">
            <a:noAutofit/>
          </a:bodyPr>
          <a:lstStyle/>
          <a:p>
            <a:pPr algn="ctr" defTabSz="577850">
              <a:lnSpc>
                <a:spcPct val="90000"/>
              </a:lnSpc>
              <a:spcBef>
                <a:spcPct val="0"/>
              </a:spcBef>
              <a:spcAft>
                <a:spcPct val="35000"/>
              </a:spcAft>
            </a:pPr>
            <a:r>
              <a:rPr lang="en-US" sz="3200" dirty="0">
                <a:solidFill>
                  <a:schemeClr val="lt1"/>
                </a:solidFill>
              </a:rPr>
              <a:t>Citadel &amp; New Horizon Founders &amp; Board</a:t>
            </a:r>
          </a:p>
        </p:txBody>
      </p:sp>
    </p:spTree>
    <p:extLst>
      <p:ext uri="{BB962C8B-B14F-4D97-AF65-F5344CB8AC3E}">
        <p14:creationId xmlns:p14="http://schemas.microsoft.com/office/powerpoint/2010/main" val="223141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N3q.62sTcSTy14Nxxs34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uKp2W1jRQypOylTSdodL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4B5336-6EAA-48CF-9D13-474FDE2931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01D90948-693C-495E-A997-F81FB6D13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A0AB41-DD6B-45B8-84A1-115B114C3F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342</TotalTime>
  <Words>4311</Words>
  <Application>Microsoft Office PowerPoint</Application>
  <PresentationFormat>On-screen Show (4:3)</PresentationFormat>
  <Paragraphs>373</Paragraphs>
  <Slides>23</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Corbel</vt:lpstr>
      <vt:lpstr>Euphemia</vt:lpstr>
      <vt:lpstr>Wingdings</vt:lpstr>
      <vt:lpstr>Banded Design Blue 16x9</vt:lpstr>
      <vt:lpstr>think-cell Slide</vt:lpstr>
      <vt:lpstr>Georgia Sunrise Botanicals</vt:lpstr>
      <vt:lpstr>Mission Statement</vt:lpstr>
      <vt:lpstr>Guiding Principles (1/2)</vt:lpstr>
      <vt:lpstr>Guiding Principles (2/2)</vt:lpstr>
      <vt:lpstr>Organization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vt:lpstr>
      <vt:lpstr>Davis Floral Company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Summer</dc:creator>
  <cp:lastModifiedBy>Elisabeth Drevet</cp:lastModifiedBy>
  <cp:revision>60</cp:revision>
  <dcterms:created xsi:type="dcterms:W3CDTF">2013-04-05T19:58:21Z</dcterms:created>
  <dcterms:modified xsi:type="dcterms:W3CDTF">2019-06-03T18:37:23Z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