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3" r:id="rId4"/>
    <p:sldId id="264" r:id="rId5"/>
    <p:sldId id="265" r:id="rId6"/>
    <p:sldId id="259" r:id="rId7"/>
    <p:sldId id="260" r:id="rId8"/>
  </p:sldIdLst>
  <p:sldSz cx="35639375" cy="205200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23" d="100"/>
          <a:sy n="23" d="100"/>
        </p:scale>
        <p:origin x="822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4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 sz="4800" b="1" dirty="0">
                <a:solidFill>
                  <a:schemeClr val="tx1"/>
                </a:solidFill>
              </a:rPr>
              <a:t>Total Area Take Up - Q3 2018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 Area Take Up - Q3 2018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D20-4C51-8F78-5E38C8D3D747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D20-4C51-8F78-5E38C8D3D74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D20-4C51-8F78-5E38C8D3D74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D20-4C51-8F78-5E38C8D3D74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Agile workspaces</c:v>
                </c:pt>
                <c:pt idx="1">
                  <c:v>Traditional Work Spaces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0.11</c:v>
                </c:pt>
                <c:pt idx="1">
                  <c:v>0.89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D20-4C51-8F78-5E38C8D3D7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legendEntry>
        <c:idx val="2"/>
        <c:delete val="1"/>
      </c:legendEntry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 sz="4800" dirty="0">
                <a:solidFill>
                  <a:schemeClr val="tx1"/>
                </a:solidFill>
              </a:rPr>
              <a:t>Total Area Take Up - Q3 2017</a:t>
            </a:r>
            <a:endParaRPr lang="en-IN" sz="6000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 Area Take Up - Q3 2017
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02B3-4B8C-9814-30CB2FE13701}"/>
              </c:ext>
            </c:extLst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2B3-4B8C-9814-30CB2FE1370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287-49C7-89E7-7D904EDF114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287-49C7-89E7-7D904EDF114E}"/>
              </c:ext>
            </c:extLst>
          </c:dPt>
          <c:dLbls>
            <c:dLbl>
              <c:idx val="0"/>
              <c:layout>
                <c:manualLayout>
                  <c:x val="3.933432600508014E-2"/>
                  <c:y val="3.700488045981711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2B3-4B8C-9814-30CB2FE137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Agile workspaces</c:v>
                </c:pt>
                <c:pt idx="1">
                  <c:v>Traditional Work Spaces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0.05</c:v>
                </c:pt>
                <c:pt idx="1">
                  <c:v>0.95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B3-4B8C-9814-30CB2FE137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2"/>
        <c:delete val="1"/>
      </c:legendEntry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4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 sz="4800" b="1" dirty="0">
                <a:solidFill>
                  <a:schemeClr val="tx1"/>
                </a:solidFill>
              </a:rPr>
              <a:t>Total Area Take Up - Q3 2018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 Area Take Up - Q3 2018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DAA4-48AD-8B12-5AA9DCF28483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AA4-48AD-8B12-5AA9DCF2848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816-43DC-8097-E8F1FA72B57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816-43DC-8097-E8F1FA72B57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Agile workspaces</c:v>
                </c:pt>
                <c:pt idx="1">
                  <c:v>Traditional Work Spaces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0.11</c:v>
                </c:pt>
                <c:pt idx="1">
                  <c:v>0.89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A4-48AD-8B12-5AA9DCF284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legendEntry>
        <c:idx val="2"/>
        <c:delete val="1"/>
      </c:legendEntry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54922" y="3358255"/>
            <a:ext cx="26729531" cy="7144009"/>
          </a:xfrm>
        </p:spPr>
        <p:txBody>
          <a:bodyPr anchor="b"/>
          <a:lstStyle>
            <a:lvl1pPr algn="ctr">
              <a:defRPr sz="1753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54922" y="10777764"/>
            <a:ext cx="26729531" cy="4954255"/>
          </a:xfrm>
        </p:spPr>
        <p:txBody>
          <a:bodyPr/>
          <a:lstStyle>
            <a:lvl1pPr marL="0" indent="0" algn="ctr">
              <a:buNone/>
              <a:defRPr sz="7016"/>
            </a:lvl1pPr>
            <a:lvl2pPr marL="1336487" indent="0" algn="ctr">
              <a:buNone/>
              <a:defRPr sz="5846"/>
            </a:lvl2pPr>
            <a:lvl3pPr marL="2672974" indent="0" algn="ctr">
              <a:buNone/>
              <a:defRPr sz="5262"/>
            </a:lvl3pPr>
            <a:lvl4pPr marL="4009461" indent="0" algn="ctr">
              <a:buNone/>
              <a:defRPr sz="4677"/>
            </a:lvl4pPr>
            <a:lvl5pPr marL="5345948" indent="0" algn="ctr">
              <a:buNone/>
              <a:defRPr sz="4677"/>
            </a:lvl5pPr>
            <a:lvl6pPr marL="6682435" indent="0" algn="ctr">
              <a:buNone/>
              <a:defRPr sz="4677"/>
            </a:lvl6pPr>
            <a:lvl7pPr marL="8018922" indent="0" algn="ctr">
              <a:buNone/>
              <a:defRPr sz="4677"/>
            </a:lvl7pPr>
            <a:lvl8pPr marL="9355409" indent="0" algn="ctr">
              <a:buNone/>
              <a:defRPr sz="4677"/>
            </a:lvl8pPr>
            <a:lvl9pPr marL="10691896" indent="0" algn="ctr">
              <a:buNone/>
              <a:defRPr sz="467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F1C6-4563-4C5B-9971-453BFA45E361}" type="datetimeFigureOut">
              <a:rPr lang="en-IN" smtClean="0"/>
              <a:t>01-06-2019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201B7-A568-451D-9351-7486EB2A189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49522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F1C6-4563-4C5B-9971-453BFA45E361}" type="datetimeFigureOut">
              <a:rPr lang="en-IN" smtClean="0"/>
              <a:t>01-06-2019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201B7-A568-451D-9351-7486EB2A189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09882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5504428" y="1092501"/>
            <a:ext cx="7684740" cy="173897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50207" y="1092501"/>
            <a:ext cx="22608729" cy="173897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F1C6-4563-4C5B-9971-453BFA45E361}" type="datetimeFigureOut">
              <a:rPr lang="en-IN" smtClean="0"/>
              <a:t>01-06-2019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201B7-A568-451D-9351-7486EB2A189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71159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F1C6-4563-4C5B-9971-453BFA45E361}" type="datetimeFigureOut">
              <a:rPr lang="en-IN" smtClean="0"/>
              <a:t>01-06-2019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201B7-A568-451D-9351-7486EB2A189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48779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1645" y="5115759"/>
            <a:ext cx="30738961" cy="8535759"/>
          </a:xfrm>
        </p:spPr>
        <p:txBody>
          <a:bodyPr anchor="b"/>
          <a:lstStyle>
            <a:lvl1pPr>
              <a:defRPr sz="1753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1645" y="13732270"/>
            <a:ext cx="30738961" cy="4488754"/>
          </a:xfrm>
        </p:spPr>
        <p:txBody>
          <a:bodyPr/>
          <a:lstStyle>
            <a:lvl1pPr marL="0" indent="0">
              <a:buNone/>
              <a:defRPr sz="7016">
                <a:solidFill>
                  <a:schemeClr val="tx1">
                    <a:tint val="75000"/>
                  </a:schemeClr>
                </a:solidFill>
              </a:defRPr>
            </a:lvl1pPr>
            <a:lvl2pPr marL="1336487" indent="0">
              <a:buNone/>
              <a:defRPr sz="5846">
                <a:solidFill>
                  <a:schemeClr val="tx1">
                    <a:tint val="75000"/>
                  </a:schemeClr>
                </a:solidFill>
              </a:defRPr>
            </a:lvl2pPr>
            <a:lvl3pPr marL="2672974" indent="0">
              <a:buNone/>
              <a:defRPr sz="5262">
                <a:solidFill>
                  <a:schemeClr val="tx1">
                    <a:tint val="75000"/>
                  </a:schemeClr>
                </a:solidFill>
              </a:defRPr>
            </a:lvl3pPr>
            <a:lvl4pPr marL="4009461" indent="0">
              <a:buNone/>
              <a:defRPr sz="4677">
                <a:solidFill>
                  <a:schemeClr val="tx1">
                    <a:tint val="75000"/>
                  </a:schemeClr>
                </a:solidFill>
              </a:defRPr>
            </a:lvl4pPr>
            <a:lvl5pPr marL="5345948" indent="0">
              <a:buNone/>
              <a:defRPr sz="4677">
                <a:solidFill>
                  <a:schemeClr val="tx1">
                    <a:tint val="75000"/>
                  </a:schemeClr>
                </a:solidFill>
              </a:defRPr>
            </a:lvl5pPr>
            <a:lvl6pPr marL="6682435" indent="0">
              <a:buNone/>
              <a:defRPr sz="4677">
                <a:solidFill>
                  <a:schemeClr val="tx1">
                    <a:tint val="75000"/>
                  </a:schemeClr>
                </a:solidFill>
              </a:defRPr>
            </a:lvl6pPr>
            <a:lvl7pPr marL="8018922" indent="0">
              <a:buNone/>
              <a:defRPr sz="4677">
                <a:solidFill>
                  <a:schemeClr val="tx1">
                    <a:tint val="75000"/>
                  </a:schemeClr>
                </a:solidFill>
              </a:defRPr>
            </a:lvl7pPr>
            <a:lvl8pPr marL="9355409" indent="0">
              <a:buNone/>
              <a:defRPr sz="4677">
                <a:solidFill>
                  <a:schemeClr val="tx1">
                    <a:tint val="75000"/>
                  </a:schemeClr>
                </a:solidFill>
              </a:defRPr>
            </a:lvl8pPr>
            <a:lvl9pPr marL="10691896" indent="0">
              <a:buNone/>
              <a:defRPr sz="46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F1C6-4563-4C5B-9971-453BFA45E361}" type="datetimeFigureOut">
              <a:rPr lang="en-IN" smtClean="0"/>
              <a:t>01-06-2019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201B7-A568-451D-9351-7486EB2A189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28969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50207" y="5462507"/>
            <a:ext cx="15146734" cy="130197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042434" y="5462507"/>
            <a:ext cx="15146734" cy="130197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F1C6-4563-4C5B-9971-453BFA45E361}" type="datetimeFigureOut">
              <a:rPr lang="en-IN" smtClean="0"/>
              <a:t>01-06-2019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201B7-A568-451D-9351-7486EB2A189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46410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4849" y="1092503"/>
            <a:ext cx="30738961" cy="3966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54850" y="5030257"/>
            <a:ext cx="15077125" cy="2465252"/>
          </a:xfrm>
        </p:spPr>
        <p:txBody>
          <a:bodyPr anchor="b"/>
          <a:lstStyle>
            <a:lvl1pPr marL="0" indent="0">
              <a:buNone/>
              <a:defRPr sz="7016" b="1"/>
            </a:lvl1pPr>
            <a:lvl2pPr marL="1336487" indent="0">
              <a:buNone/>
              <a:defRPr sz="5846" b="1"/>
            </a:lvl2pPr>
            <a:lvl3pPr marL="2672974" indent="0">
              <a:buNone/>
              <a:defRPr sz="5262" b="1"/>
            </a:lvl3pPr>
            <a:lvl4pPr marL="4009461" indent="0">
              <a:buNone/>
              <a:defRPr sz="4677" b="1"/>
            </a:lvl4pPr>
            <a:lvl5pPr marL="5345948" indent="0">
              <a:buNone/>
              <a:defRPr sz="4677" b="1"/>
            </a:lvl5pPr>
            <a:lvl6pPr marL="6682435" indent="0">
              <a:buNone/>
              <a:defRPr sz="4677" b="1"/>
            </a:lvl6pPr>
            <a:lvl7pPr marL="8018922" indent="0">
              <a:buNone/>
              <a:defRPr sz="4677" b="1"/>
            </a:lvl7pPr>
            <a:lvl8pPr marL="9355409" indent="0">
              <a:buNone/>
              <a:defRPr sz="4677" b="1"/>
            </a:lvl8pPr>
            <a:lvl9pPr marL="10691896" indent="0">
              <a:buNone/>
              <a:defRPr sz="467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54850" y="7495509"/>
            <a:ext cx="15077125" cy="110247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042434" y="5030257"/>
            <a:ext cx="15151376" cy="2465252"/>
          </a:xfrm>
        </p:spPr>
        <p:txBody>
          <a:bodyPr anchor="b"/>
          <a:lstStyle>
            <a:lvl1pPr marL="0" indent="0">
              <a:buNone/>
              <a:defRPr sz="7016" b="1"/>
            </a:lvl1pPr>
            <a:lvl2pPr marL="1336487" indent="0">
              <a:buNone/>
              <a:defRPr sz="5846" b="1"/>
            </a:lvl2pPr>
            <a:lvl3pPr marL="2672974" indent="0">
              <a:buNone/>
              <a:defRPr sz="5262" b="1"/>
            </a:lvl3pPr>
            <a:lvl4pPr marL="4009461" indent="0">
              <a:buNone/>
              <a:defRPr sz="4677" b="1"/>
            </a:lvl4pPr>
            <a:lvl5pPr marL="5345948" indent="0">
              <a:buNone/>
              <a:defRPr sz="4677" b="1"/>
            </a:lvl5pPr>
            <a:lvl6pPr marL="6682435" indent="0">
              <a:buNone/>
              <a:defRPr sz="4677" b="1"/>
            </a:lvl6pPr>
            <a:lvl7pPr marL="8018922" indent="0">
              <a:buNone/>
              <a:defRPr sz="4677" b="1"/>
            </a:lvl7pPr>
            <a:lvl8pPr marL="9355409" indent="0">
              <a:buNone/>
              <a:defRPr sz="4677" b="1"/>
            </a:lvl8pPr>
            <a:lvl9pPr marL="10691896" indent="0">
              <a:buNone/>
              <a:defRPr sz="467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042434" y="7495509"/>
            <a:ext cx="15151376" cy="110247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F1C6-4563-4C5B-9971-453BFA45E361}" type="datetimeFigureOut">
              <a:rPr lang="en-IN" smtClean="0"/>
              <a:t>01-06-2019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201B7-A568-451D-9351-7486EB2A189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74142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F1C6-4563-4C5B-9971-453BFA45E361}" type="datetimeFigureOut">
              <a:rPr lang="en-IN" smtClean="0"/>
              <a:t>01-06-2019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201B7-A568-451D-9351-7486EB2A189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25301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F1C6-4563-4C5B-9971-453BFA45E361}" type="datetimeFigureOut">
              <a:rPr lang="en-IN" smtClean="0"/>
              <a:t>01-06-2019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201B7-A568-451D-9351-7486EB2A189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5096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4851" y="1368002"/>
            <a:ext cx="11494625" cy="4788006"/>
          </a:xfrm>
        </p:spPr>
        <p:txBody>
          <a:bodyPr anchor="b"/>
          <a:lstStyle>
            <a:lvl1pPr>
              <a:defRPr sz="93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51376" y="2954505"/>
            <a:ext cx="18042434" cy="14582518"/>
          </a:xfrm>
        </p:spPr>
        <p:txBody>
          <a:bodyPr/>
          <a:lstStyle>
            <a:lvl1pPr>
              <a:defRPr sz="9354"/>
            </a:lvl1pPr>
            <a:lvl2pPr>
              <a:defRPr sz="8185"/>
            </a:lvl2pPr>
            <a:lvl3pPr>
              <a:defRPr sz="7016"/>
            </a:lvl3pPr>
            <a:lvl4pPr>
              <a:defRPr sz="5846"/>
            </a:lvl4pPr>
            <a:lvl5pPr>
              <a:defRPr sz="5846"/>
            </a:lvl5pPr>
            <a:lvl6pPr>
              <a:defRPr sz="5846"/>
            </a:lvl6pPr>
            <a:lvl7pPr>
              <a:defRPr sz="5846"/>
            </a:lvl7pPr>
            <a:lvl8pPr>
              <a:defRPr sz="5846"/>
            </a:lvl8pPr>
            <a:lvl9pPr>
              <a:defRPr sz="584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54851" y="6156008"/>
            <a:ext cx="11494625" cy="11404765"/>
          </a:xfrm>
        </p:spPr>
        <p:txBody>
          <a:bodyPr/>
          <a:lstStyle>
            <a:lvl1pPr marL="0" indent="0">
              <a:buNone/>
              <a:defRPr sz="4677"/>
            </a:lvl1pPr>
            <a:lvl2pPr marL="1336487" indent="0">
              <a:buNone/>
              <a:defRPr sz="4092"/>
            </a:lvl2pPr>
            <a:lvl3pPr marL="2672974" indent="0">
              <a:buNone/>
              <a:defRPr sz="3508"/>
            </a:lvl3pPr>
            <a:lvl4pPr marL="4009461" indent="0">
              <a:buNone/>
              <a:defRPr sz="2923"/>
            </a:lvl4pPr>
            <a:lvl5pPr marL="5345948" indent="0">
              <a:buNone/>
              <a:defRPr sz="2923"/>
            </a:lvl5pPr>
            <a:lvl6pPr marL="6682435" indent="0">
              <a:buNone/>
              <a:defRPr sz="2923"/>
            </a:lvl6pPr>
            <a:lvl7pPr marL="8018922" indent="0">
              <a:buNone/>
              <a:defRPr sz="2923"/>
            </a:lvl7pPr>
            <a:lvl8pPr marL="9355409" indent="0">
              <a:buNone/>
              <a:defRPr sz="2923"/>
            </a:lvl8pPr>
            <a:lvl9pPr marL="10691896" indent="0">
              <a:buNone/>
              <a:defRPr sz="292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F1C6-4563-4C5B-9971-453BFA45E361}" type="datetimeFigureOut">
              <a:rPr lang="en-IN" smtClean="0"/>
              <a:t>01-06-2019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201B7-A568-451D-9351-7486EB2A189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4110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4851" y="1368002"/>
            <a:ext cx="11494625" cy="4788006"/>
          </a:xfrm>
        </p:spPr>
        <p:txBody>
          <a:bodyPr anchor="b"/>
          <a:lstStyle>
            <a:lvl1pPr>
              <a:defRPr sz="93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151376" y="2954505"/>
            <a:ext cx="18042434" cy="14582518"/>
          </a:xfrm>
        </p:spPr>
        <p:txBody>
          <a:bodyPr anchor="t"/>
          <a:lstStyle>
            <a:lvl1pPr marL="0" indent="0">
              <a:buNone/>
              <a:defRPr sz="9354"/>
            </a:lvl1pPr>
            <a:lvl2pPr marL="1336487" indent="0">
              <a:buNone/>
              <a:defRPr sz="8185"/>
            </a:lvl2pPr>
            <a:lvl3pPr marL="2672974" indent="0">
              <a:buNone/>
              <a:defRPr sz="7016"/>
            </a:lvl3pPr>
            <a:lvl4pPr marL="4009461" indent="0">
              <a:buNone/>
              <a:defRPr sz="5846"/>
            </a:lvl4pPr>
            <a:lvl5pPr marL="5345948" indent="0">
              <a:buNone/>
              <a:defRPr sz="5846"/>
            </a:lvl5pPr>
            <a:lvl6pPr marL="6682435" indent="0">
              <a:buNone/>
              <a:defRPr sz="5846"/>
            </a:lvl6pPr>
            <a:lvl7pPr marL="8018922" indent="0">
              <a:buNone/>
              <a:defRPr sz="5846"/>
            </a:lvl7pPr>
            <a:lvl8pPr marL="9355409" indent="0">
              <a:buNone/>
              <a:defRPr sz="5846"/>
            </a:lvl8pPr>
            <a:lvl9pPr marL="10691896" indent="0">
              <a:buNone/>
              <a:defRPr sz="584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54851" y="6156008"/>
            <a:ext cx="11494625" cy="11404765"/>
          </a:xfrm>
        </p:spPr>
        <p:txBody>
          <a:bodyPr/>
          <a:lstStyle>
            <a:lvl1pPr marL="0" indent="0">
              <a:buNone/>
              <a:defRPr sz="4677"/>
            </a:lvl1pPr>
            <a:lvl2pPr marL="1336487" indent="0">
              <a:buNone/>
              <a:defRPr sz="4092"/>
            </a:lvl2pPr>
            <a:lvl3pPr marL="2672974" indent="0">
              <a:buNone/>
              <a:defRPr sz="3508"/>
            </a:lvl3pPr>
            <a:lvl4pPr marL="4009461" indent="0">
              <a:buNone/>
              <a:defRPr sz="2923"/>
            </a:lvl4pPr>
            <a:lvl5pPr marL="5345948" indent="0">
              <a:buNone/>
              <a:defRPr sz="2923"/>
            </a:lvl5pPr>
            <a:lvl6pPr marL="6682435" indent="0">
              <a:buNone/>
              <a:defRPr sz="2923"/>
            </a:lvl6pPr>
            <a:lvl7pPr marL="8018922" indent="0">
              <a:buNone/>
              <a:defRPr sz="2923"/>
            </a:lvl7pPr>
            <a:lvl8pPr marL="9355409" indent="0">
              <a:buNone/>
              <a:defRPr sz="2923"/>
            </a:lvl8pPr>
            <a:lvl9pPr marL="10691896" indent="0">
              <a:buNone/>
              <a:defRPr sz="292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F1C6-4563-4C5B-9971-453BFA45E361}" type="datetimeFigureOut">
              <a:rPr lang="en-IN" smtClean="0"/>
              <a:t>01-06-2019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201B7-A568-451D-9351-7486EB2A189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61529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50207" y="1092503"/>
            <a:ext cx="30738961" cy="3966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50207" y="5462507"/>
            <a:ext cx="30738961" cy="13019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50207" y="19019025"/>
            <a:ext cx="8018859" cy="1092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5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DF1C6-4563-4C5B-9971-453BFA45E361}" type="datetimeFigureOut">
              <a:rPr lang="en-IN" smtClean="0"/>
              <a:t>01-06-2019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5543" y="19019025"/>
            <a:ext cx="12028289" cy="1092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5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170309" y="19019025"/>
            <a:ext cx="8018859" cy="1092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5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201B7-A568-451D-9351-7486EB2A189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48384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672974" rtl="0" eaLnBrk="1" latinLnBrk="0" hangingPunct="1">
        <a:lnSpc>
          <a:spcPct val="90000"/>
        </a:lnSpc>
        <a:spcBef>
          <a:spcPct val="0"/>
        </a:spcBef>
        <a:buNone/>
        <a:defRPr sz="128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68244" indent="-668244" algn="l" defTabSz="2672974" rtl="0" eaLnBrk="1" latinLnBrk="0" hangingPunct="1">
        <a:lnSpc>
          <a:spcPct val="90000"/>
        </a:lnSpc>
        <a:spcBef>
          <a:spcPts val="2923"/>
        </a:spcBef>
        <a:buFont typeface="Arial" panose="020B0604020202020204" pitchFamily="34" charset="0"/>
        <a:buChar char="•"/>
        <a:defRPr sz="8185" kern="1200">
          <a:solidFill>
            <a:schemeClr val="tx1"/>
          </a:solidFill>
          <a:latin typeface="+mn-lt"/>
          <a:ea typeface="+mn-ea"/>
          <a:cs typeface="+mn-cs"/>
        </a:defRPr>
      </a:lvl1pPr>
      <a:lvl2pPr marL="2004731" indent="-668244" algn="l" defTabSz="2672974" rtl="0" eaLnBrk="1" latinLnBrk="0" hangingPunct="1">
        <a:lnSpc>
          <a:spcPct val="90000"/>
        </a:lnSpc>
        <a:spcBef>
          <a:spcPts val="1462"/>
        </a:spcBef>
        <a:buFont typeface="Arial" panose="020B0604020202020204" pitchFamily="34" charset="0"/>
        <a:buChar char="•"/>
        <a:defRPr sz="7016" kern="1200">
          <a:solidFill>
            <a:schemeClr val="tx1"/>
          </a:solidFill>
          <a:latin typeface="+mn-lt"/>
          <a:ea typeface="+mn-ea"/>
          <a:cs typeface="+mn-cs"/>
        </a:defRPr>
      </a:lvl2pPr>
      <a:lvl3pPr marL="3341218" indent="-668244" algn="l" defTabSz="2672974" rtl="0" eaLnBrk="1" latinLnBrk="0" hangingPunct="1">
        <a:lnSpc>
          <a:spcPct val="90000"/>
        </a:lnSpc>
        <a:spcBef>
          <a:spcPts val="1462"/>
        </a:spcBef>
        <a:buFont typeface="Arial" panose="020B0604020202020204" pitchFamily="34" charset="0"/>
        <a:buChar char="•"/>
        <a:defRPr sz="5846" kern="1200">
          <a:solidFill>
            <a:schemeClr val="tx1"/>
          </a:solidFill>
          <a:latin typeface="+mn-lt"/>
          <a:ea typeface="+mn-ea"/>
          <a:cs typeface="+mn-cs"/>
        </a:defRPr>
      </a:lvl3pPr>
      <a:lvl4pPr marL="4677705" indent="-668244" algn="l" defTabSz="2672974" rtl="0" eaLnBrk="1" latinLnBrk="0" hangingPunct="1">
        <a:lnSpc>
          <a:spcPct val="90000"/>
        </a:lnSpc>
        <a:spcBef>
          <a:spcPts val="1462"/>
        </a:spcBef>
        <a:buFont typeface="Arial" panose="020B0604020202020204" pitchFamily="34" charset="0"/>
        <a:buChar char="•"/>
        <a:defRPr sz="5262" kern="1200">
          <a:solidFill>
            <a:schemeClr val="tx1"/>
          </a:solidFill>
          <a:latin typeface="+mn-lt"/>
          <a:ea typeface="+mn-ea"/>
          <a:cs typeface="+mn-cs"/>
        </a:defRPr>
      </a:lvl4pPr>
      <a:lvl5pPr marL="6014192" indent="-668244" algn="l" defTabSz="2672974" rtl="0" eaLnBrk="1" latinLnBrk="0" hangingPunct="1">
        <a:lnSpc>
          <a:spcPct val="90000"/>
        </a:lnSpc>
        <a:spcBef>
          <a:spcPts val="1462"/>
        </a:spcBef>
        <a:buFont typeface="Arial" panose="020B0604020202020204" pitchFamily="34" charset="0"/>
        <a:buChar char="•"/>
        <a:defRPr sz="5262" kern="1200">
          <a:solidFill>
            <a:schemeClr val="tx1"/>
          </a:solidFill>
          <a:latin typeface="+mn-lt"/>
          <a:ea typeface="+mn-ea"/>
          <a:cs typeface="+mn-cs"/>
        </a:defRPr>
      </a:lvl5pPr>
      <a:lvl6pPr marL="7350679" indent="-668244" algn="l" defTabSz="2672974" rtl="0" eaLnBrk="1" latinLnBrk="0" hangingPunct="1">
        <a:lnSpc>
          <a:spcPct val="90000"/>
        </a:lnSpc>
        <a:spcBef>
          <a:spcPts val="1462"/>
        </a:spcBef>
        <a:buFont typeface="Arial" panose="020B0604020202020204" pitchFamily="34" charset="0"/>
        <a:buChar char="•"/>
        <a:defRPr sz="5262" kern="1200">
          <a:solidFill>
            <a:schemeClr val="tx1"/>
          </a:solidFill>
          <a:latin typeface="+mn-lt"/>
          <a:ea typeface="+mn-ea"/>
          <a:cs typeface="+mn-cs"/>
        </a:defRPr>
      </a:lvl6pPr>
      <a:lvl7pPr marL="8687166" indent="-668244" algn="l" defTabSz="2672974" rtl="0" eaLnBrk="1" latinLnBrk="0" hangingPunct="1">
        <a:lnSpc>
          <a:spcPct val="90000"/>
        </a:lnSpc>
        <a:spcBef>
          <a:spcPts val="1462"/>
        </a:spcBef>
        <a:buFont typeface="Arial" panose="020B0604020202020204" pitchFamily="34" charset="0"/>
        <a:buChar char="•"/>
        <a:defRPr sz="5262" kern="1200">
          <a:solidFill>
            <a:schemeClr val="tx1"/>
          </a:solidFill>
          <a:latin typeface="+mn-lt"/>
          <a:ea typeface="+mn-ea"/>
          <a:cs typeface="+mn-cs"/>
        </a:defRPr>
      </a:lvl7pPr>
      <a:lvl8pPr marL="10023653" indent="-668244" algn="l" defTabSz="2672974" rtl="0" eaLnBrk="1" latinLnBrk="0" hangingPunct="1">
        <a:lnSpc>
          <a:spcPct val="90000"/>
        </a:lnSpc>
        <a:spcBef>
          <a:spcPts val="1462"/>
        </a:spcBef>
        <a:buFont typeface="Arial" panose="020B0604020202020204" pitchFamily="34" charset="0"/>
        <a:buChar char="•"/>
        <a:defRPr sz="5262" kern="1200">
          <a:solidFill>
            <a:schemeClr val="tx1"/>
          </a:solidFill>
          <a:latin typeface="+mn-lt"/>
          <a:ea typeface="+mn-ea"/>
          <a:cs typeface="+mn-cs"/>
        </a:defRPr>
      </a:lvl8pPr>
      <a:lvl9pPr marL="11360140" indent="-668244" algn="l" defTabSz="2672974" rtl="0" eaLnBrk="1" latinLnBrk="0" hangingPunct="1">
        <a:lnSpc>
          <a:spcPct val="90000"/>
        </a:lnSpc>
        <a:spcBef>
          <a:spcPts val="1462"/>
        </a:spcBef>
        <a:buFont typeface="Arial" panose="020B0604020202020204" pitchFamily="34" charset="0"/>
        <a:buChar char="•"/>
        <a:defRPr sz="52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672974" rtl="0" eaLnBrk="1" latinLnBrk="0" hangingPunct="1">
        <a:defRPr sz="5262" kern="1200">
          <a:solidFill>
            <a:schemeClr val="tx1"/>
          </a:solidFill>
          <a:latin typeface="+mn-lt"/>
          <a:ea typeface="+mn-ea"/>
          <a:cs typeface="+mn-cs"/>
        </a:defRPr>
      </a:lvl1pPr>
      <a:lvl2pPr marL="1336487" algn="l" defTabSz="2672974" rtl="0" eaLnBrk="1" latinLnBrk="0" hangingPunct="1">
        <a:defRPr sz="5262" kern="1200">
          <a:solidFill>
            <a:schemeClr val="tx1"/>
          </a:solidFill>
          <a:latin typeface="+mn-lt"/>
          <a:ea typeface="+mn-ea"/>
          <a:cs typeface="+mn-cs"/>
        </a:defRPr>
      </a:lvl2pPr>
      <a:lvl3pPr marL="2672974" algn="l" defTabSz="2672974" rtl="0" eaLnBrk="1" latinLnBrk="0" hangingPunct="1">
        <a:defRPr sz="5262" kern="1200">
          <a:solidFill>
            <a:schemeClr val="tx1"/>
          </a:solidFill>
          <a:latin typeface="+mn-lt"/>
          <a:ea typeface="+mn-ea"/>
          <a:cs typeface="+mn-cs"/>
        </a:defRPr>
      </a:lvl3pPr>
      <a:lvl4pPr marL="4009461" algn="l" defTabSz="2672974" rtl="0" eaLnBrk="1" latinLnBrk="0" hangingPunct="1">
        <a:defRPr sz="5262" kern="1200">
          <a:solidFill>
            <a:schemeClr val="tx1"/>
          </a:solidFill>
          <a:latin typeface="+mn-lt"/>
          <a:ea typeface="+mn-ea"/>
          <a:cs typeface="+mn-cs"/>
        </a:defRPr>
      </a:lvl4pPr>
      <a:lvl5pPr marL="5345948" algn="l" defTabSz="2672974" rtl="0" eaLnBrk="1" latinLnBrk="0" hangingPunct="1">
        <a:defRPr sz="5262" kern="1200">
          <a:solidFill>
            <a:schemeClr val="tx1"/>
          </a:solidFill>
          <a:latin typeface="+mn-lt"/>
          <a:ea typeface="+mn-ea"/>
          <a:cs typeface="+mn-cs"/>
        </a:defRPr>
      </a:lvl5pPr>
      <a:lvl6pPr marL="6682435" algn="l" defTabSz="2672974" rtl="0" eaLnBrk="1" latinLnBrk="0" hangingPunct="1">
        <a:defRPr sz="5262" kern="1200">
          <a:solidFill>
            <a:schemeClr val="tx1"/>
          </a:solidFill>
          <a:latin typeface="+mn-lt"/>
          <a:ea typeface="+mn-ea"/>
          <a:cs typeface="+mn-cs"/>
        </a:defRPr>
      </a:lvl6pPr>
      <a:lvl7pPr marL="8018922" algn="l" defTabSz="2672974" rtl="0" eaLnBrk="1" latinLnBrk="0" hangingPunct="1">
        <a:defRPr sz="5262" kern="1200">
          <a:solidFill>
            <a:schemeClr val="tx1"/>
          </a:solidFill>
          <a:latin typeface="+mn-lt"/>
          <a:ea typeface="+mn-ea"/>
          <a:cs typeface="+mn-cs"/>
        </a:defRPr>
      </a:lvl7pPr>
      <a:lvl8pPr marL="9355409" algn="l" defTabSz="2672974" rtl="0" eaLnBrk="1" latinLnBrk="0" hangingPunct="1">
        <a:defRPr sz="5262" kern="1200">
          <a:solidFill>
            <a:schemeClr val="tx1"/>
          </a:solidFill>
          <a:latin typeface="+mn-lt"/>
          <a:ea typeface="+mn-ea"/>
          <a:cs typeface="+mn-cs"/>
        </a:defRPr>
      </a:lvl8pPr>
      <a:lvl9pPr marL="10691896" algn="l" defTabSz="2672974" rtl="0" eaLnBrk="1" latinLnBrk="0" hangingPunct="1">
        <a:defRPr sz="52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0D3496-8004-4811-9C9C-83D84BBE912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987" y="-1"/>
            <a:ext cx="35751362" cy="205200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4E4EA7-958A-415D-8D81-8BC53A15AF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0628" y="17155886"/>
            <a:ext cx="4680404" cy="2906381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771FB4-4D73-424D-8A24-7564394F73B8}"/>
              </a:ext>
            </a:extLst>
          </p:cNvPr>
          <p:cNvSpPr txBox="1"/>
          <p:nvPr/>
        </p:nvSpPr>
        <p:spPr>
          <a:xfrm>
            <a:off x="9001362" y="7489372"/>
            <a:ext cx="17636649" cy="440120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IN" sz="6000" dirty="0">
              <a:latin typeface="Arial Black" panose="020B0A04020102020204" pitchFamily="34" charset="0"/>
            </a:endParaRPr>
          </a:p>
          <a:p>
            <a:pPr algn="ctr"/>
            <a:r>
              <a:rPr lang="en-IN" sz="8000" dirty="0">
                <a:latin typeface="Arial Black" panose="020B0A04020102020204" pitchFamily="34" charset="0"/>
              </a:rPr>
              <a:t>AGILE WORKSPACES IN INDIA</a:t>
            </a:r>
          </a:p>
          <a:p>
            <a:pPr algn="ctr"/>
            <a:r>
              <a:rPr lang="en-IN" sz="8000" dirty="0">
                <a:latin typeface="Arial Black" panose="020B0A04020102020204" pitchFamily="34" charset="0"/>
              </a:rPr>
              <a:t>OVERVIEW</a:t>
            </a:r>
          </a:p>
          <a:p>
            <a:pPr algn="ctr"/>
            <a:endParaRPr lang="en-IN" sz="6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157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05075-67F5-48C4-8334-F6038D691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2265" y="273235"/>
            <a:ext cx="32819506" cy="3966256"/>
          </a:xfrm>
        </p:spPr>
        <p:txBody>
          <a:bodyPr/>
          <a:lstStyle/>
          <a:p>
            <a:r>
              <a:rPr lang="en-IN" b="1" dirty="0"/>
              <a:t>Indian Agile Workspace : Current Market Size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702205-27EA-4292-ABFB-54BAC80679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7225" y="17029083"/>
            <a:ext cx="4680404" cy="2906381"/>
          </a:xfrm>
          <a:prstGeom prst="rect">
            <a:avLst/>
          </a:prstGeom>
          <a:noFill/>
        </p:spPr>
      </p:pic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32608F61-902D-4E92-B583-0F61C7F20F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8298547"/>
              </p:ext>
            </p:extLst>
          </p:nvPr>
        </p:nvGraphicFramePr>
        <p:xfrm>
          <a:off x="23148204" y="7287885"/>
          <a:ext cx="11682123" cy="8838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DA88FEE2-CE30-47D1-8718-9C4691B0CBAE}"/>
              </a:ext>
            </a:extLst>
          </p:cNvPr>
          <p:cNvSpPr txBox="1">
            <a:spLocks/>
          </p:cNvSpPr>
          <p:nvPr/>
        </p:nvSpPr>
        <p:spPr>
          <a:xfrm>
            <a:off x="930997" y="7149400"/>
            <a:ext cx="22217207" cy="12786064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668244" indent="-668244" algn="l" defTabSz="2672974" rtl="0" eaLnBrk="1" latinLnBrk="0" hangingPunct="1">
              <a:lnSpc>
                <a:spcPct val="90000"/>
              </a:lnSpc>
              <a:spcBef>
                <a:spcPts val="2923"/>
              </a:spcBef>
              <a:buFont typeface="Arial" panose="020B0604020202020204" pitchFamily="34" charset="0"/>
              <a:buChar char="•"/>
              <a:defRPr sz="81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04731" indent="-668244" algn="l" defTabSz="2672974" rtl="0" eaLnBrk="1" latinLnBrk="0" hangingPunct="1">
              <a:lnSpc>
                <a:spcPct val="90000"/>
              </a:lnSpc>
              <a:spcBef>
                <a:spcPts val="1462"/>
              </a:spcBef>
              <a:buFont typeface="Arial" panose="020B0604020202020204" pitchFamily="34" charset="0"/>
              <a:buChar char="•"/>
              <a:defRPr sz="70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341218" indent="-668244" algn="l" defTabSz="2672974" rtl="0" eaLnBrk="1" latinLnBrk="0" hangingPunct="1">
              <a:lnSpc>
                <a:spcPct val="90000"/>
              </a:lnSpc>
              <a:spcBef>
                <a:spcPts val="1462"/>
              </a:spcBef>
              <a:buFont typeface="Arial" panose="020B0604020202020204" pitchFamily="34" charset="0"/>
              <a:buChar char="•"/>
              <a:defRPr sz="5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77705" indent="-668244" algn="l" defTabSz="2672974" rtl="0" eaLnBrk="1" latinLnBrk="0" hangingPunct="1">
              <a:lnSpc>
                <a:spcPct val="90000"/>
              </a:lnSpc>
              <a:spcBef>
                <a:spcPts val="1462"/>
              </a:spcBef>
              <a:buFont typeface="Arial" panose="020B0604020202020204" pitchFamily="34" charset="0"/>
              <a:buChar char="•"/>
              <a:defRPr sz="52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14192" indent="-668244" algn="l" defTabSz="2672974" rtl="0" eaLnBrk="1" latinLnBrk="0" hangingPunct="1">
              <a:lnSpc>
                <a:spcPct val="90000"/>
              </a:lnSpc>
              <a:spcBef>
                <a:spcPts val="1462"/>
              </a:spcBef>
              <a:buFont typeface="Arial" panose="020B0604020202020204" pitchFamily="34" charset="0"/>
              <a:buChar char="•"/>
              <a:defRPr sz="52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350679" indent="-668244" algn="l" defTabSz="2672974" rtl="0" eaLnBrk="1" latinLnBrk="0" hangingPunct="1">
              <a:lnSpc>
                <a:spcPct val="90000"/>
              </a:lnSpc>
              <a:spcBef>
                <a:spcPts val="1462"/>
              </a:spcBef>
              <a:buFont typeface="Arial" panose="020B0604020202020204" pitchFamily="34" charset="0"/>
              <a:buChar char="•"/>
              <a:defRPr sz="52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87166" indent="-668244" algn="l" defTabSz="2672974" rtl="0" eaLnBrk="1" latinLnBrk="0" hangingPunct="1">
              <a:lnSpc>
                <a:spcPct val="90000"/>
              </a:lnSpc>
              <a:spcBef>
                <a:spcPts val="1462"/>
              </a:spcBef>
              <a:buFont typeface="Arial" panose="020B0604020202020204" pitchFamily="34" charset="0"/>
              <a:buChar char="•"/>
              <a:defRPr sz="52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023653" indent="-668244" algn="l" defTabSz="2672974" rtl="0" eaLnBrk="1" latinLnBrk="0" hangingPunct="1">
              <a:lnSpc>
                <a:spcPct val="90000"/>
              </a:lnSpc>
              <a:spcBef>
                <a:spcPts val="1462"/>
              </a:spcBef>
              <a:buFont typeface="Arial" panose="020B0604020202020204" pitchFamily="34" charset="0"/>
              <a:buChar char="•"/>
              <a:defRPr sz="52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360140" indent="-668244" algn="l" defTabSz="2672974" rtl="0" eaLnBrk="1" latinLnBrk="0" hangingPunct="1">
              <a:lnSpc>
                <a:spcPct val="90000"/>
              </a:lnSpc>
              <a:spcBef>
                <a:spcPts val="1462"/>
              </a:spcBef>
              <a:buFont typeface="Arial" panose="020B0604020202020204" pitchFamily="34" charset="0"/>
              <a:buChar char="•"/>
              <a:defRPr sz="52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5400" dirty="0"/>
              <a:t>2018 was the year of flexible space operators – leasing crossed 6 </a:t>
            </a:r>
            <a:r>
              <a:rPr lang="en-IN" sz="5400" dirty="0" err="1"/>
              <a:t>mn</a:t>
            </a:r>
            <a:r>
              <a:rPr lang="en-IN" sz="5400" dirty="0"/>
              <a:t> sq. ft.</a:t>
            </a:r>
          </a:p>
          <a:p>
            <a:endParaRPr lang="en-IN" sz="5400" dirty="0"/>
          </a:p>
          <a:p>
            <a:r>
              <a:rPr lang="en-IN" sz="5400" dirty="0"/>
              <a:t>After a continuous dip for two years, tech grew at a rate of 11% (with a share of 34%) in office space take-up in 2018.</a:t>
            </a:r>
          </a:p>
          <a:p>
            <a:endParaRPr lang="en-IN" sz="5400" dirty="0"/>
          </a:p>
          <a:p>
            <a:r>
              <a:rPr lang="en-IN" sz="5400" dirty="0"/>
              <a:t>Number of Agile Workspace Operators in India – 150+</a:t>
            </a:r>
          </a:p>
          <a:p>
            <a:endParaRPr lang="en-IN" sz="5400" dirty="0"/>
          </a:p>
          <a:p>
            <a:r>
              <a:rPr lang="en-IN" sz="5400" dirty="0"/>
              <a:t>Number of Customised Managed Office Space Providers in India – 5 </a:t>
            </a:r>
          </a:p>
          <a:p>
            <a:endParaRPr lang="en-IN" sz="5400" dirty="0"/>
          </a:p>
          <a:p>
            <a:endParaRPr lang="en-IN" sz="5400" dirty="0"/>
          </a:p>
          <a:p>
            <a:endParaRPr lang="en-IN" sz="5400" dirty="0"/>
          </a:p>
          <a:p>
            <a:endParaRPr lang="en-IN" sz="540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4DE9466-ABBC-46AD-8D1F-93B203590166}"/>
              </a:ext>
            </a:extLst>
          </p:cNvPr>
          <p:cNvCxnSpPr>
            <a:cxnSpLocks/>
          </p:cNvCxnSpPr>
          <p:nvPr/>
        </p:nvCxnSpPr>
        <p:spPr>
          <a:xfrm>
            <a:off x="0" y="3823854"/>
            <a:ext cx="3563937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5826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05075-67F5-48C4-8334-F6038D691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934" y="78982"/>
            <a:ext cx="32819506" cy="3966256"/>
          </a:xfrm>
        </p:spPr>
        <p:txBody>
          <a:bodyPr/>
          <a:lstStyle/>
          <a:p>
            <a:r>
              <a:rPr lang="en-IN" b="1" dirty="0"/>
              <a:t>Indian Agile Workspace : Growth Trend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8E340-27F9-4AA7-B462-DD168C81DD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In 2018, the global outsourcing market amounted to 85.6 billion U.S. dollars.</a:t>
            </a:r>
          </a:p>
          <a:p>
            <a:endParaRPr lang="en-IN" dirty="0"/>
          </a:p>
          <a:p>
            <a:r>
              <a:rPr lang="en-IN" sz="8800" dirty="0"/>
              <a:t>Total area occupied by Co-working spaces has crossed 18 </a:t>
            </a:r>
            <a:r>
              <a:rPr lang="en-IN" sz="8800" dirty="0" err="1"/>
              <a:t>mn</a:t>
            </a:r>
            <a:r>
              <a:rPr lang="en-IN" sz="8800" dirty="0"/>
              <a:t> </a:t>
            </a:r>
            <a:r>
              <a:rPr lang="en-IN" sz="8800" dirty="0" err="1"/>
              <a:t>sq</a:t>
            </a:r>
            <a:r>
              <a:rPr lang="en-IN" sz="8800" dirty="0"/>
              <a:t> ft</a:t>
            </a:r>
            <a:endParaRPr lang="en-IN" dirty="0"/>
          </a:p>
          <a:p>
            <a:endParaRPr lang="en-IN" dirty="0"/>
          </a:p>
          <a:p>
            <a:r>
              <a:rPr lang="en-IN" dirty="0"/>
              <a:t>The industry is estimated to reach a valuation of $2.2 billion by 2022 while the coworking penetration would increase from 0.7 percent in 2017 to 5.7 percent in 2022. 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702205-27EA-4292-ABFB-54BAC80679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7225" y="17029083"/>
            <a:ext cx="4680404" cy="2906381"/>
          </a:xfrm>
          <a:prstGeom prst="rect">
            <a:avLst/>
          </a:prstGeom>
          <a:noFill/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361DD93-14DD-45B9-90F3-484E115F477E}"/>
              </a:ext>
            </a:extLst>
          </p:cNvPr>
          <p:cNvCxnSpPr>
            <a:cxnSpLocks/>
          </p:cNvCxnSpPr>
          <p:nvPr/>
        </p:nvCxnSpPr>
        <p:spPr>
          <a:xfrm>
            <a:off x="0" y="3823854"/>
            <a:ext cx="3563937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272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05075-67F5-48C4-8334-F6038D691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934" y="273178"/>
            <a:ext cx="32819506" cy="3966256"/>
          </a:xfrm>
        </p:spPr>
        <p:txBody>
          <a:bodyPr/>
          <a:lstStyle/>
          <a:p>
            <a:r>
              <a:rPr lang="en-IN" b="1" dirty="0"/>
              <a:t>Indian Agile Workspace : Big Players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8A4937-F428-4576-AD02-80C1A129FA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578" y="4239434"/>
            <a:ext cx="33718217" cy="1559183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549E698-3172-416A-A43D-3E3297628187}"/>
              </a:ext>
            </a:extLst>
          </p:cNvPr>
          <p:cNvCxnSpPr>
            <a:cxnSpLocks/>
          </p:cNvCxnSpPr>
          <p:nvPr/>
        </p:nvCxnSpPr>
        <p:spPr>
          <a:xfrm>
            <a:off x="0" y="3823854"/>
            <a:ext cx="3563937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6331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05075-67F5-48C4-8334-F6038D691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934" y="54623"/>
            <a:ext cx="32819506" cy="3966256"/>
          </a:xfrm>
        </p:spPr>
        <p:txBody>
          <a:bodyPr/>
          <a:lstStyle/>
          <a:p>
            <a:r>
              <a:rPr lang="en-IN" b="1" dirty="0"/>
              <a:t>Indian Coworking Space : Way Ahead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8E340-27F9-4AA7-B462-DD168C81DD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IN" sz="8800" dirty="0"/>
              <a:t>Over 13 million people estimated to operate out of co-working spaces in India by 2020 as JLL India.</a:t>
            </a:r>
          </a:p>
          <a:p>
            <a:endParaRPr lang="en-IN" sz="8800" dirty="0"/>
          </a:p>
          <a:p>
            <a:r>
              <a:rPr lang="en-IN" dirty="0"/>
              <a:t>2019 indicates that the total amount of space taken up by agile workspace providers in seven major cities in India has tripled from 1.1 million </a:t>
            </a:r>
            <a:r>
              <a:rPr lang="en-IN" dirty="0" err="1"/>
              <a:t>sq</a:t>
            </a:r>
            <a:r>
              <a:rPr lang="en-IN" dirty="0"/>
              <a:t> ft. to 3.4 million </a:t>
            </a:r>
            <a:r>
              <a:rPr lang="en-IN" dirty="0" err="1"/>
              <a:t>sq</a:t>
            </a:r>
            <a:r>
              <a:rPr lang="en-IN" dirty="0"/>
              <a:t> ft. over a period of one year.</a:t>
            </a:r>
          </a:p>
          <a:p>
            <a:endParaRPr lang="en-IN" sz="8800" dirty="0"/>
          </a:p>
          <a:p>
            <a:r>
              <a:rPr lang="en-IN" dirty="0"/>
              <a:t>India will be home to 10,500 </a:t>
            </a:r>
            <a:r>
              <a:rPr lang="en-IN" dirty="0" err="1"/>
              <a:t>startups</a:t>
            </a:r>
            <a:r>
              <a:rPr lang="en-IN" dirty="0"/>
              <a:t> by 2020: </a:t>
            </a:r>
            <a:r>
              <a:rPr lang="en-IN" dirty="0" err="1"/>
              <a:t>Nasscom</a:t>
            </a:r>
            <a:r>
              <a:rPr lang="en-IN" dirty="0"/>
              <a:t> </a:t>
            </a:r>
          </a:p>
          <a:p>
            <a:endParaRPr lang="en-IN" sz="8800" dirty="0"/>
          </a:p>
          <a:p>
            <a:r>
              <a:rPr lang="en-IN" sz="8800" dirty="0"/>
              <a:t>JLL INDIA predicts supplies in the top seven cities to touch by the end of 2022, about 32% more than 166 million </a:t>
            </a:r>
            <a:r>
              <a:rPr lang="en-IN" sz="8800" dirty="0" err="1"/>
              <a:t>sq</a:t>
            </a:r>
            <a:r>
              <a:rPr lang="en-IN" sz="8800" dirty="0"/>
              <a:t> ft of office space added in the last 5 years</a:t>
            </a:r>
          </a:p>
          <a:p>
            <a:pPr marL="0" indent="0">
              <a:buNone/>
            </a:pPr>
            <a:br>
              <a:rPr lang="en-IN" sz="8800" dirty="0"/>
            </a:br>
            <a:br>
              <a:rPr lang="en-IN" sz="8800" dirty="0"/>
            </a:br>
            <a:endParaRPr lang="en-IN" dirty="0"/>
          </a:p>
          <a:p>
            <a:endParaRPr lang="en-IN" sz="8800" dirty="0"/>
          </a:p>
          <a:p>
            <a:endParaRPr lang="en-IN" sz="8800" dirty="0"/>
          </a:p>
          <a:p>
            <a:endParaRPr lang="en-IN" sz="8800" dirty="0"/>
          </a:p>
          <a:p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702205-27EA-4292-ABFB-54BAC80679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7225" y="17029083"/>
            <a:ext cx="4680404" cy="2906381"/>
          </a:xfrm>
          <a:prstGeom prst="rect">
            <a:avLst/>
          </a:prstGeom>
          <a:noFill/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59AEEC8-357D-49A3-B736-5A3731CC1E37}"/>
              </a:ext>
            </a:extLst>
          </p:cNvPr>
          <p:cNvCxnSpPr>
            <a:cxnSpLocks/>
          </p:cNvCxnSpPr>
          <p:nvPr/>
        </p:nvCxnSpPr>
        <p:spPr>
          <a:xfrm>
            <a:off x="0" y="3823854"/>
            <a:ext cx="3563937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9604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A11194-052D-4CBC-9086-40F1612ABC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-25064"/>
            <a:ext cx="30840218" cy="20560145"/>
          </a:xfrm>
          <a:prstGeom prst="rect">
            <a:avLst/>
          </a:prstGeom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E68B02-642D-4D83-B7EC-F90C695CF00A}"/>
              </a:ext>
            </a:extLst>
          </p:cNvPr>
          <p:cNvGraphicFramePr/>
          <p:nvPr/>
        </p:nvGraphicFramePr>
        <p:xfrm>
          <a:off x="17819687" y="12457911"/>
          <a:ext cx="11702425" cy="7190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Arrow: Right 7">
            <a:extLst>
              <a:ext uri="{FF2B5EF4-FFF2-40B4-BE49-F238E27FC236}">
                <a16:creationId xmlns:a16="http://schemas.microsoft.com/office/drawing/2014/main" id="{B426A3FD-13AE-45AF-A2B9-2DAB74344393}"/>
              </a:ext>
            </a:extLst>
          </p:cNvPr>
          <p:cNvSpPr/>
          <p:nvPr/>
        </p:nvSpPr>
        <p:spPr>
          <a:xfrm rot="18290947">
            <a:off x="23636906" y="10976442"/>
            <a:ext cx="2769622" cy="744603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A4156FC4-988D-4775-BB7B-919A01720C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8269432"/>
              </p:ext>
            </p:extLst>
          </p:nvPr>
        </p:nvGraphicFramePr>
        <p:xfrm>
          <a:off x="20906509" y="2341384"/>
          <a:ext cx="12676909" cy="9628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CCB2FD14-C06E-43B9-9914-39334D554717}"/>
              </a:ext>
            </a:extLst>
          </p:cNvPr>
          <p:cNvSpPr/>
          <p:nvPr/>
        </p:nvSpPr>
        <p:spPr>
          <a:xfrm>
            <a:off x="3740727" y="2341384"/>
            <a:ext cx="13757564" cy="17307038"/>
          </a:xfrm>
          <a:prstGeom prst="rect">
            <a:avLst/>
          </a:prstGeom>
          <a:solidFill>
            <a:schemeClr val="bg1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8BC54B-9138-44AF-91FB-D0F86A68F3E4}"/>
              </a:ext>
            </a:extLst>
          </p:cNvPr>
          <p:cNvSpPr txBox="1"/>
          <p:nvPr/>
        </p:nvSpPr>
        <p:spPr>
          <a:xfrm>
            <a:off x="3740727" y="2743200"/>
            <a:ext cx="13425055" cy="1837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IN" sz="5400" dirty="0"/>
              <a:t>JLL INDIA predicts supplies in the top seven cities to touch by the end of 2022, about 32% more than 166 million </a:t>
            </a:r>
            <a:r>
              <a:rPr lang="en-IN" sz="5400" dirty="0" err="1"/>
              <a:t>sq</a:t>
            </a:r>
            <a:r>
              <a:rPr lang="en-IN" sz="5400" dirty="0"/>
              <a:t> ft of office space added in the last 5 years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endParaRPr lang="en-IN" sz="5400" dirty="0"/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IN" sz="5400" dirty="0"/>
              <a:t>Total area occupied by Co-working spaces has crossed 18 </a:t>
            </a:r>
            <a:r>
              <a:rPr lang="en-IN" sz="5400" dirty="0" err="1"/>
              <a:t>mn</a:t>
            </a:r>
            <a:r>
              <a:rPr lang="en-IN" sz="5400" dirty="0"/>
              <a:t> </a:t>
            </a:r>
            <a:r>
              <a:rPr lang="en-IN" sz="5400" dirty="0" err="1"/>
              <a:t>sq</a:t>
            </a:r>
            <a:r>
              <a:rPr lang="en-IN" sz="5400" dirty="0"/>
              <a:t> ft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endParaRPr lang="en-IN" sz="5400" dirty="0"/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IN" sz="5400" dirty="0"/>
              <a:t>350+ Shared office operators in India out of which on 5 provide Outsourced Serviced Office Services in India, Skootr is the largest player in this segment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endParaRPr lang="en-IN" sz="5400" dirty="0"/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IN" sz="5400" dirty="0"/>
              <a:t>Over 13 million people estimated to operate out of co-working spaces in India by 2020 as JLL India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endParaRPr lang="en-IN" sz="5400" dirty="0"/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IN" sz="5400" dirty="0"/>
              <a:t>2.6% of all office stock has already come under Agile Spaces in India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endParaRPr lang="en-IN" sz="5400" dirty="0"/>
          </a:p>
          <a:p>
            <a:pPr marL="571500" indent="-571500">
              <a:buFont typeface="Wingdings" panose="05000000000000000000" pitchFamily="2" charset="2"/>
              <a:buChar char="q"/>
            </a:pPr>
            <a:endParaRPr lang="en-IN" sz="5400" dirty="0"/>
          </a:p>
          <a:p>
            <a:pPr marL="571500" indent="-571500">
              <a:buFont typeface="Wingdings" panose="05000000000000000000" pitchFamily="2" charset="2"/>
              <a:buChar char="q"/>
            </a:pPr>
            <a:endParaRPr lang="en-IN" sz="5400" dirty="0"/>
          </a:p>
        </p:txBody>
      </p:sp>
    </p:spTree>
    <p:extLst>
      <p:ext uri="{BB962C8B-B14F-4D97-AF65-F5344CB8AC3E}">
        <p14:creationId xmlns:p14="http://schemas.microsoft.com/office/powerpoint/2010/main" val="1280441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A11194-052D-4CBC-9086-40F1612ABC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-25064"/>
            <a:ext cx="30840218" cy="2056014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CB2FD14-C06E-43B9-9914-39334D554717}"/>
              </a:ext>
            </a:extLst>
          </p:cNvPr>
          <p:cNvSpPr/>
          <p:nvPr/>
        </p:nvSpPr>
        <p:spPr>
          <a:xfrm>
            <a:off x="3740727" y="2341384"/>
            <a:ext cx="13757564" cy="17307038"/>
          </a:xfrm>
          <a:prstGeom prst="rect">
            <a:avLst/>
          </a:prstGeom>
          <a:solidFill>
            <a:schemeClr val="bg1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8BC54B-9138-44AF-91FB-D0F86A68F3E4}"/>
              </a:ext>
            </a:extLst>
          </p:cNvPr>
          <p:cNvSpPr txBox="1"/>
          <p:nvPr/>
        </p:nvSpPr>
        <p:spPr>
          <a:xfrm>
            <a:off x="3740727" y="2743200"/>
            <a:ext cx="13425055" cy="19205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IN" sz="5400" dirty="0"/>
              <a:t>Larger Enterprises in India are apprehensive of entering Co-working Spaces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endParaRPr lang="en-IN" sz="5400" dirty="0"/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IN" sz="5400" dirty="0"/>
              <a:t>They cite low control over employees of other companies as a major concern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endParaRPr lang="en-IN" sz="5400" dirty="0"/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IN" sz="5400" dirty="0"/>
              <a:t>There are data security fears over a shared IT network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endParaRPr lang="en-IN" sz="5400" dirty="0"/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IN" sz="5400" dirty="0"/>
              <a:t>They experience a Brand Identity and Culture Delusion  when their employees are placed in a place where they have limited control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endParaRPr lang="en-IN" sz="5400" dirty="0"/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IN" sz="5400" dirty="0"/>
              <a:t>Expansion outside top 7 cities still means they have to for traditional offices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endParaRPr lang="en-IN" sz="5400" dirty="0"/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IN" sz="5400" dirty="0"/>
              <a:t>Coworking spaces do-not allow deep level customisation which means the international standards for fitments and designs can-not be conformed to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endParaRPr lang="en-IN" sz="5400" dirty="0"/>
          </a:p>
          <a:p>
            <a:pPr marL="571500" indent="-571500">
              <a:buFont typeface="Wingdings" panose="05000000000000000000" pitchFamily="2" charset="2"/>
              <a:buChar char="q"/>
            </a:pPr>
            <a:endParaRPr lang="en-IN" sz="5400" dirty="0"/>
          </a:p>
          <a:p>
            <a:pPr marL="571500" indent="-571500">
              <a:buFont typeface="Wingdings" panose="05000000000000000000" pitchFamily="2" charset="2"/>
              <a:buChar char="q"/>
            </a:pPr>
            <a:endParaRPr lang="en-IN" sz="5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056D59A-E3B5-48E0-8494-63CD912081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6" t="11397" r="35622" b="30090"/>
          <a:stretch/>
        </p:blipFill>
        <p:spPr>
          <a:xfrm>
            <a:off x="18556721" y="7739396"/>
            <a:ext cx="14464146" cy="113784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4E6E8C6-9504-4AB5-AF13-E8C98941054F}"/>
              </a:ext>
            </a:extLst>
          </p:cNvPr>
          <p:cNvSpPr txBox="1"/>
          <p:nvPr/>
        </p:nvSpPr>
        <p:spPr>
          <a:xfrm>
            <a:off x="18495818" y="2743200"/>
            <a:ext cx="1440035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5400" dirty="0"/>
              <a:t>Number of Agile Workspace Operators in India – 150+</a:t>
            </a:r>
          </a:p>
          <a:p>
            <a:endParaRPr lang="en-IN" sz="5400" dirty="0"/>
          </a:p>
          <a:p>
            <a:r>
              <a:rPr lang="en-IN" sz="5400" dirty="0"/>
              <a:t>Number of Customised Managed Office Space Providers in India - 5 </a:t>
            </a:r>
          </a:p>
        </p:txBody>
      </p:sp>
    </p:spTree>
    <p:extLst>
      <p:ext uri="{BB962C8B-B14F-4D97-AF65-F5344CB8AC3E}">
        <p14:creationId xmlns:p14="http://schemas.microsoft.com/office/powerpoint/2010/main" val="25294166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312</TotalTime>
  <Words>457</Words>
  <Application>Microsoft Office PowerPoint</Application>
  <PresentationFormat>Custom</PresentationFormat>
  <Paragraphs>60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Wingdings</vt:lpstr>
      <vt:lpstr>Office Theme</vt:lpstr>
      <vt:lpstr>PowerPoint Presentation</vt:lpstr>
      <vt:lpstr>Indian Agile Workspace : Current Market Size </vt:lpstr>
      <vt:lpstr>Indian Agile Workspace : Growth Trend </vt:lpstr>
      <vt:lpstr>Indian Agile Workspace : Big Players </vt:lpstr>
      <vt:lpstr>Indian Coworking Space : Way Ahead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mohanish Chopra</dc:creator>
  <cp:lastModifiedBy>mohanish Chopra</cp:lastModifiedBy>
  <cp:revision>42</cp:revision>
  <dcterms:created xsi:type="dcterms:W3CDTF">2019-05-31T16:43:02Z</dcterms:created>
  <dcterms:modified xsi:type="dcterms:W3CDTF">2019-06-01T16:26:12Z</dcterms:modified>
</cp:coreProperties>
</file>