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handoutMasterIdLst>
    <p:handoutMasterId r:id="rId22"/>
  </p:handoutMasterIdLst>
  <p:sldIdLst>
    <p:sldId id="256" r:id="rId2"/>
    <p:sldId id="281" r:id="rId3"/>
    <p:sldId id="258" r:id="rId4"/>
    <p:sldId id="260" r:id="rId5"/>
    <p:sldId id="275" r:id="rId6"/>
    <p:sldId id="259" r:id="rId7"/>
    <p:sldId id="270" r:id="rId8"/>
    <p:sldId id="271" r:id="rId9"/>
    <p:sldId id="261" r:id="rId10"/>
    <p:sldId id="263" r:id="rId11"/>
    <p:sldId id="276" r:id="rId12"/>
    <p:sldId id="265" r:id="rId13"/>
    <p:sldId id="267" r:id="rId14"/>
    <p:sldId id="268" r:id="rId15"/>
    <p:sldId id="274" r:id="rId16"/>
    <p:sldId id="269" r:id="rId17"/>
    <p:sldId id="257" r:id="rId18"/>
    <p:sldId id="272" r:id="rId19"/>
    <p:sldId id="280" r:id="rId20"/>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Wingdings 3" panose="05040102010807070707" pitchFamily="18" charset="2"/>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F"/>
    <a:srgbClr val="020000"/>
    <a:srgbClr val="273F80"/>
    <a:srgbClr val="FFE300"/>
    <a:srgbClr val="F9FF33"/>
    <a:srgbClr val="273FDF"/>
    <a:srgbClr val="0D5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56BE04-DA5B-4A7D-B393-FC3010939CC5}">
  <a:tblStyle styleId="{FB56BE04-DA5B-4A7D-B393-FC3010939C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94660"/>
  </p:normalViewPr>
  <p:slideViewPr>
    <p:cSldViewPr snapToGrid="0">
      <p:cViewPr varScale="1">
        <p:scale>
          <a:sx n="114" d="100"/>
          <a:sy n="114" d="100"/>
        </p:scale>
        <p:origin x="610" y="77"/>
      </p:cViewPr>
      <p:guideLst>
        <p:guide orient="horz" pos="1620"/>
        <p:guide pos="2880"/>
        <p:guide orient="horz" pos="1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215072150171E-2"/>
          <c:y val="0.128005323043486"/>
          <c:w val="0.88648122123530215"/>
          <c:h val="0.81016653584570597"/>
        </c:manualLayout>
      </c:layout>
      <c:barChart>
        <c:barDir val="col"/>
        <c:grouping val="clustered"/>
        <c:varyColors val="0"/>
        <c:ser>
          <c:idx val="0"/>
          <c:order val="0"/>
          <c:tx>
            <c:strRef>
              <c:f>Sheet1!$B$1</c:f>
              <c:strCache>
                <c:ptCount val="1"/>
                <c:pt idx="0">
                  <c:v>Fortress Capitis LLC Hedged</c:v>
                </c:pt>
              </c:strCache>
            </c:strRef>
          </c:tx>
          <c:spPr>
            <a:solidFill>
              <a:srgbClr val="00B050"/>
            </a:solidFill>
            <a:ln>
              <a:solidFill>
                <a:schemeClr val="tx1"/>
              </a:solidFill>
            </a:ln>
            <a:effectLst/>
          </c:spPr>
          <c:invertIfNegative val="0"/>
          <c:cat>
            <c:strRef>
              <c:f>Sheet1!$A$2:$A$6</c:f>
              <c:strCache>
                <c:ptCount val="5"/>
                <c:pt idx="0">
                  <c:v>2014</c:v>
                </c:pt>
                <c:pt idx="1">
                  <c:v>2015²</c:v>
                </c:pt>
                <c:pt idx="2">
                  <c:v>2016</c:v>
                </c:pt>
                <c:pt idx="3">
                  <c:v>2017</c:v>
                </c:pt>
                <c:pt idx="4">
                  <c:v>2018</c:v>
                </c:pt>
              </c:strCache>
            </c:strRef>
          </c:cat>
          <c:val>
            <c:numRef>
              <c:f>Sheet1!$B$2:$B$6</c:f>
              <c:numCache>
                <c:formatCode>General</c:formatCode>
                <c:ptCount val="5"/>
                <c:pt idx="0" formatCode="0.00%">
                  <c:v>25.75</c:v>
                </c:pt>
                <c:pt idx="1">
                  <c:v>3.47</c:v>
                </c:pt>
                <c:pt idx="2">
                  <c:v>33.51</c:v>
                </c:pt>
                <c:pt idx="3" formatCode="0.00%">
                  <c:v>13.92</c:v>
                </c:pt>
                <c:pt idx="4" formatCode="0.00%">
                  <c:v>3.52</c:v>
                </c:pt>
              </c:numCache>
            </c:numRef>
          </c:val>
          <c:extLst>
            <c:ext xmlns:c16="http://schemas.microsoft.com/office/drawing/2014/chart" uri="{C3380CC4-5D6E-409C-BE32-E72D297353CC}">
              <c16:uniqueId val="{00000000-3502-4FA9-B3B0-D3B1CCD8C9CB}"/>
            </c:ext>
          </c:extLst>
        </c:ser>
        <c:ser>
          <c:idx val="1"/>
          <c:order val="1"/>
          <c:tx>
            <c:strRef>
              <c:f>Sheet1!$C$1</c:f>
              <c:strCache>
                <c:ptCount val="1"/>
                <c:pt idx="0">
                  <c:v>S&amp;P 500 TR</c:v>
                </c:pt>
              </c:strCache>
            </c:strRef>
          </c:tx>
          <c:spPr>
            <a:solidFill>
              <a:srgbClr val="FF0000"/>
            </a:solidFill>
            <a:ln>
              <a:solidFill>
                <a:schemeClr val="tx1"/>
              </a:solidFill>
            </a:ln>
            <a:effectLst/>
          </c:spPr>
          <c:invertIfNegative val="0"/>
          <c:cat>
            <c:strRef>
              <c:f>Sheet1!$A$2:$A$6</c:f>
              <c:strCache>
                <c:ptCount val="5"/>
                <c:pt idx="0">
                  <c:v>2014</c:v>
                </c:pt>
                <c:pt idx="1">
                  <c:v>2015²</c:v>
                </c:pt>
                <c:pt idx="2">
                  <c:v>2016</c:v>
                </c:pt>
                <c:pt idx="3">
                  <c:v>2017</c:v>
                </c:pt>
                <c:pt idx="4">
                  <c:v>2018</c:v>
                </c:pt>
              </c:strCache>
            </c:strRef>
          </c:cat>
          <c:val>
            <c:numRef>
              <c:f>Sheet1!$C$2:$C$6</c:f>
              <c:numCache>
                <c:formatCode>0.00%</c:formatCode>
                <c:ptCount val="5"/>
                <c:pt idx="0">
                  <c:v>11.39</c:v>
                </c:pt>
                <c:pt idx="1">
                  <c:v>-7.3000000000000001E-3</c:v>
                </c:pt>
                <c:pt idx="2">
                  <c:v>9.5399999999999991</c:v>
                </c:pt>
                <c:pt idx="3">
                  <c:v>19.420000000000002</c:v>
                </c:pt>
                <c:pt idx="4" formatCode="General">
                  <c:v>-4.43</c:v>
                </c:pt>
              </c:numCache>
            </c:numRef>
          </c:val>
          <c:extLst>
            <c:ext xmlns:c16="http://schemas.microsoft.com/office/drawing/2014/chart" uri="{C3380CC4-5D6E-409C-BE32-E72D297353CC}">
              <c16:uniqueId val="{00000001-3502-4FA9-B3B0-D3B1CCD8C9CB}"/>
            </c:ext>
          </c:extLst>
        </c:ser>
        <c:ser>
          <c:idx val="2"/>
          <c:order val="2"/>
          <c:tx>
            <c:strRef>
              <c:f>Sheet1!$D$1</c:f>
              <c:strCache>
                <c:ptCount val="1"/>
                <c:pt idx="0">
                  <c:v>Barclay's Hedge Fund Index</c:v>
                </c:pt>
              </c:strCache>
            </c:strRef>
          </c:tx>
          <c:spPr>
            <a:solidFill>
              <a:schemeClr val="accent4">
                <a:lumMod val="60000"/>
                <a:lumOff val="40000"/>
              </a:schemeClr>
            </a:solidFill>
            <a:ln>
              <a:solidFill>
                <a:schemeClr val="tx1"/>
              </a:solidFill>
            </a:ln>
            <a:effectLst/>
          </c:spPr>
          <c:invertIfNegative val="0"/>
          <c:cat>
            <c:strRef>
              <c:f>Sheet1!$A$2:$A$6</c:f>
              <c:strCache>
                <c:ptCount val="5"/>
                <c:pt idx="0">
                  <c:v>2014</c:v>
                </c:pt>
                <c:pt idx="1">
                  <c:v>2015²</c:v>
                </c:pt>
                <c:pt idx="2">
                  <c:v>2016</c:v>
                </c:pt>
                <c:pt idx="3">
                  <c:v>2017</c:v>
                </c:pt>
                <c:pt idx="4">
                  <c:v>2018</c:v>
                </c:pt>
              </c:strCache>
            </c:strRef>
          </c:cat>
          <c:val>
            <c:numRef>
              <c:f>Sheet1!$D$2:$D$6</c:f>
              <c:numCache>
                <c:formatCode>General</c:formatCode>
                <c:ptCount val="5"/>
                <c:pt idx="0">
                  <c:v>2.88</c:v>
                </c:pt>
                <c:pt idx="1">
                  <c:v>0.04</c:v>
                </c:pt>
                <c:pt idx="2">
                  <c:v>6.1</c:v>
                </c:pt>
                <c:pt idx="3">
                  <c:v>10.36</c:v>
                </c:pt>
                <c:pt idx="4">
                  <c:v>-5.23</c:v>
                </c:pt>
              </c:numCache>
            </c:numRef>
          </c:val>
          <c:extLst>
            <c:ext xmlns:c16="http://schemas.microsoft.com/office/drawing/2014/chart" uri="{C3380CC4-5D6E-409C-BE32-E72D297353CC}">
              <c16:uniqueId val="{00000002-3502-4FA9-B3B0-D3B1CCD8C9CB}"/>
            </c:ext>
          </c:extLst>
        </c:ser>
        <c:dLbls>
          <c:showLegendKey val="0"/>
          <c:showVal val="0"/>
          <c:showCatName val="0"/>
          <c:showSerName val="0"/>
          <c:showPercent val="0"/>
          <c:showBubbleSize val="0"/>
        </c:dLbls>
        <c:gapWidth val="219"/>
        <c:overlap val="-27"/>
        <c:axId val="2101350632"/>
        <c:axId val="2101348744"/>
      </c:barChart>
      <c:catAx>
        <c:axId val="210135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1348744"/>
        <c:crosses val="autoZero"/>
        <c:auto val="1"/>
        <c:lblAlgn val="ctr"/>
        <c:lblOffset val="100"/>
        <c:noMultiLvlLbl val="0"/>
      </c:catAx>
      <c:valAx>
        <c:axId val="2101348744"/>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01350632"/>
        <c:crosses val="autoZero"/>
        <c:crossBetween val="between"/>
        <c:majorUnit val="2"/>
        <c:minorUnit val="1"/>
        <c:dispUnits>
          <c:builtInUnit val="hundreds"/>
        </c:dispUnits>
      </c:valAx>
      <c:spPr>
        <a:noFill/>
        <a:ln>
          <a:solidFill>
            <a:schemeClr val="tx1"/>
          </a:solidFill>
        </a:ln>
        <a:effectLst/>
      </c:spPr>
    </c:plotArea>
    <c:legend>
      <c:legendPos val="b"/>
      <c:layout>
        <c:manualLayout>
          <c:xMode val="edge"/>
          <c:yMode val="edge"/>
          <c:x val="0.15438532149346201"/>
          <c:y val="0.93686131395656802"/>
          <c:w val="0.71525217534387797"/>
          <c:h val="6.31386860434318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F5534-2EF0-4776-88BC-2A14982398B6}"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en-US"/>
        </a:p>
      </dgm:t>
    </dgm:pt>
    <dgm:pt modelId="{4ED9999E-B1A8-41BA-AF2C-F0EC05A89361}">
      <dgm:prSet phldrT="[Text]" custT="1"/>
      <dgm:spPr>
        <a:solidFill>
          <a:srgbClr val="020000"/>
        </a:solidFill>
      </dgm:spPr>
      <dgm:t>
        <a:bodyPr/>
        <a:lstStyle/>
        <a:p>
          <a:r>
            <a:rPr lang="en-US" sz="1000" b="1" i="0" cap="all" dirty="0">
              <a:latin typeface="Times New Roman" panose="02020603050405020304" pitchFamily="18" charset="0"/>
              <a:cs typeface="Times New Roman" panose="02020603050405020304" pitchFamily="18" charset="0"/>
            </a:rPr>
            <a:t>EXPERIENCED TEAM</a:t>
          </a:r>
        </a:p>
      </dgm:t>
    </dgm:pt>
    <dgm:pt modelId="{6ABC7105-D7D9-462E-90C8-604BEBDB32D2}" type="parTrans" cxnId="{2922841F-F735-4037-A3FB-238E1F064DBE}">
      <dgm:prSet/>
      <dgm:spPr/>
      <dgm:t>
        <a:bodyPr/>
        <a:lstStyle/>
        <a:p>
          <a:endParaRPr lang="en-US"/>
        </a:p>
      </dgm:t>
    </dgm:pt>
    <dgm:pt modelId="{6AD1A961-40F3-47F0-B05B-6B1FC1F722C1}" type="sibTrans" cxnId="{2922841F-F735-4037-A3FB-238E1F064DBE}">
      <dgm:prSet/>
      <dgm:spPr/>
      <dgm:t>
        <a:bodyPr/>
        <a:lstStyle/>
        <a:p>
          <a:endParaRPr lang="en-US"/>
        </a:p>
      </dgm:t>
    </dgm:pt>
    <dgm:pt modelId="{D1152F49-796C-40A6-ACD2-EC977E66A1FE}">
      <dgm:prSet phldrT="[Text]" custT="1"/>
      <dgm:spPr>
        <a:solidFill>
          <a:srgbClr val="020000"/>
        </a:solidFill>
      </dgm:spPr>
      <dgm:t>
        <a:bodyPr/>
        <a:lstStyle/>
        <a:p>
          <a:r>
            <a:rPr lang="en-US" sz="1000" b="1" i="0" cap="all" dirty="0">
              <a:latin typeface="Times New Roman" panose="02020603050405020304" pitchFamily="18" charset="0"/>
              <a:cs typeface="Times New Roman" panose="02020603050405020304" pitchFamily="18" charset="0"/>
            </a:rPr>
            <a:t>Targeted </a:t>
          </a:r>
          <a:br>
            <a:rPr lang="en-US" sz="1000" b="1" i="0" cap="all" dirty="0">
              <a:latin typeface="Times New Roman" panose="02020603050405020304" pitchFamily="18" charset="0"/>
              <a:cs typeface="Times New Roman" panose="02020603050405020304" pitchFamily="18" charset="0"/>
            </a:rPr>
          </a:br>
          <a:r>
            <a:rPr lang="en-US" sz="1000" b="1" i="0" cap="all" dirty="0">
              <a:latin typeface="Times New Roman" panose="02020603050405020304" pitchFamily="18" charset="0"/>
              <a:cs typeface="Times New Roman" panose="02020603050405020304" pitchFamily="18" charset="0"/>
            </a:rPr>
            <a:t>Rate of </a:t>
          </a:r>
          <a:br>
            <a:rPr lang="en-US" sz="1000" b="1" i="0" cap="all" dirty="0">
              <a:latin typeface="Times New Roman" panose="02020603050405020304" pitchFamily="18" charset="0"/>
              <a:cs typeface="Times New Roman" panose="02020603050405020304" pitchFamily="18" charset="0"/>
            </a:rPr>
          </a:br>
          <a:r>
            <a:rPr lang="en-US" sz="1000" b="1" i="0" cap="all" dirty="0">
              <a:latin typeface="Times New Roman" panose="02020603050405020304" pitchFamily="18" charset="0"/>
              <a:cs typeface="Times New Roman" panose="02020603050405020304" pitchFamily="18" charset="0"/>
            </a:rPr>
            <a:t>Return</a:t>
          </a:r>
        </a:p>
      </dgm:t>
    </dgm:pt>
    <dgm:pt modelId="{8439C5C8-626C-4509-8479-A63800D6DABA}" type="parTrans" cxnId="{200B3CF7-7893-41F6-AE76-8E664E91EA79}">
      <dgm:prSet/>
      <dgm:spPr/>
      <dgm:t>
        <a:bodyPr/>
        <a:lstStyle/>
        <a:p>
          <a:endParaRPr lang="en-US"/>
        </a:p>
      </dgm:t>
    </dgm:pt>
    <dgm:pt modelId="{9D22E858-4E10-49CA-9B93-7E532CC34085}" type="sibTrans" cxnId="{200B3CF7-7893-41F6-AE76-8E664E91EA79}">
      <dgm:prSet/>
      <dgm:spPr/>
      <dgm:t>
        <a:bodyPr/>
        <a:lstStyle/>
        <a:p>
          <a:endParaRPr lang="en-US"/>
        </a:p>
      </dgm:t>
    </dgm:pt>
    <dgm:pt modelId="{D40EE125-BE2C-439F-98C2-22ABD1A3CB8F}">
      <dgm:prSet phldrT="[Text]" custT="1"/>
      <dgm:spPr>
        <a:solidFill>
          <a:srgbClr val="020000"/>
        </a:solidFill>
      </dgm:spPr>
      <dgm:t>
        <a:bodyPr/>
        <a:lstStyle/>
        <a:p>
          <a:r>
            <a:rPr lang="en-US" sz="1000" b="1" i="0" cap="all" dirty="0">
              <a:latin typeface="Times New Roman" panose="02020603050405020304" pitchFamily="18" charset="0"/>
              <a:cs typeface="Times New Roman" panose="02020603050405020304" pitchFamily="18" charset="0"/>
            </a:rPr>
            <a:t>Established Principles </a:t>
          </a:r>
        </a:p>
      </dgm:t>
    </dgm:pt>
    <dgm:pt modelId="{77536CC6-2F7A-43DB-8440-B7DFE6F2C788}" type="parTrans" cxnId="{67CA2F3F-6492-42C8-BB58-6D5DF7B65F30}">
      <dgm:prSet/>
      <dgm:spPr/>
      <dgm:t>
        <a:bodyPr/>
        <a:lstStyle/>
        <a:p>
          <a:endParaRPr lang="en-US"/>
        </a:p>
      </dgm:t>
    </dgm:pt>
    <dgm:pt modelId="{D947195F-BB14-4323-90BD-6737CC6199AD}" type="sibTrans" cxnId="{67CA2F3F-6492-42C8-BB58-6D5DF7B65F30}">
      <dgm:prSet/>
      <dgm:spPr/>
      <dgm:t>
        <a:bodyPr/>
        <a:lstStyle/>
        <a:p>
          <a:endParaRPr lang="en-US"/>
        </a:p>
      </dgm:t>
    </dgm:pt>
    <dgm:pt modelId="{883AA7A0-B3B8-416D-B1E8-812CC144738F}">
      <dgm:prSet phldrT="[Text]" custT="1"/>
      <dgm:spPr>
        <a:solidFill>
          <a:srgbClr val="020000"/>
        </a:solidFill>
      </dgm:spPr>
      <dgm:t>
        <a:bodyPr/>
        <a:lstStyle/>
        <a:p>
          <a:r>
            <a:rPr lang="en-US" sz="1000" b="1" i="0" cap="all" dirty="0">
              <a:latin typeface="Times New Roman" panose="02020603050405020304" pitchFamily="18" charset="0"/>
              <a:cs typeface="Times New Roman" panose="02020603050405020304" pitchFamily="18" charset="0"/>
            </a:rPr>
            <a:t>Monitoring &amp; Reporting</a:t>
          </a:r>
        </a:p>
      </dgm:t>
    </dgm:pt>
    <dgm:pt modelId="{3B387421-F8AA-4C77-97E2-A87E5EC0BA56}" type="parTrans" cxnId="{289C282E-4659-48D9-A857-08018E5EBD8E}">
      <dgm:prSet/>
      <dgm:spPr/>
      <dgm:t>
        <a:bodyPr/>
        <a:lstStyle/>
        <a:p>
          <a:endParaRPr lang="en-US"/>
        </a:p>
      </dgm:t>
    </dgm:pt>
    <dgm:pt modelId="{156EEC1E-4A1E-40CC-A037-756EDF41C2CB}" type="sibTrans" cxnId="{289C282E-4659-48D9-A857-08018E5EBD8E}">
      <dgm:prSet/>
      <dgm:spPr/>
      <dgm:t>
        <a:bodyPr/>
        <a:lstStyle/>
        <a:p>
          <a:endParaRPr lang="en-US"/>
        </a:p>
      </dgm:t>
    </dgm:pt>
    <dgm:pt modelId="{B0F6FA27-C1F5-4016-B8C5-0E08FD799978}">
      <dgm:prSet phldrT="[Text]" custT="1"/>
      <dgm:spPr>
        <a:solidFill>
          <a:srgbClr val="020000"/>
        </a:solidFill>
      </dgm:spPr>
      <dgm:t>
        <a:bodyPr/>
        <a:lstStyle/>
        <a:p>
          <a:r>
            <a:rPr lang="en-US" sz="1000" b="1" i="0" cap="all" dirty="0">
              <a:latin typeface="Times New Roman" panose="02020603050405020304" pitchFamily="18" charset="0"/>
              <a:cs typeface="Times New Roman" panose="02020603050405020304" pitchFamily="18" charset="0"/>
            </a:rPr>
            <a:t>Evaluation &amp; Adaptation</a:t>
          </a:r>
        </a:p>
      </dgm:t>
    </dgm:pt>
    <dgm:pt modelId="{57D2FF4F-C1DC-4516-9B9E-94F5FF76F643}" type="parTrans" cxnId="{8982353B-6424-47CA-AE6F-1E58645BEAE1}">
      <dgm:prSet/>
      <dgm:spPr/>
      <dgm:t>
        <a:bodyPr/>
        <a:lstStyle/>
        <a:p>
          <a:endParaRPr lang="en-US"/>
        </a:p>
      </dgm:t>
    </dgm:pt>
    <dgm:pt modelId="{D37B4001-8BC2-4C6B-A5E0-7E7C9979A1D1}" type="sibTrans" cxnId="{8982353B-6424-47CA-AE6F-1E58645BEAE1}">
      <dgm:prSet/>
      <dgm:spPr/>
      <dgm:t>
        <a:bodyPr/>
        <a:lstStyle/>
        <a:p>
          <a:endParaRPr lang="en-US"/>
        </a:p>
      </dgm:t>
    </dgm:pt>
    <dgm:pt modelId="{B2AB5C0B-4A22-422B-A26B-6813485D8404}" type="pres">
      <dgm:prSet presAssocID="{CFCF5534-2EF0-4776-88BC-2A14982398B6}" presName="cycle" presStyleCnt="0">
        <dgm:presLayoutVars>
          <dgm:dir/>
          <dgm:resizeHandles val="exact"/>
        </dgm:presLayoutVars>
      </dgm:prSet>
      <dgm:spPr/>
    </dgm:pt>
    <dgm:pt modelId="{72D0990B-4EFB-4B5F-BA0A-27AFDF2E5D2E}" type="pres">
      <dgm:prSet presAssocID="{4ED9999E-B1A8-41BA-AF2C-F0EC05A89361}" presName="node" presStyleLbl="node1" presStyleIdx="0" presStyleCnt="5" custScaleX="112913">
        <dgm:presLayoutVars>
          <dgm:bulletEnabled val="1"/>
        </dgm:presLayoutVars>
      </dgm:prSet>
      <dgm:spPr>
        <a:prstGeom prst="rect">
          <a:avLst/>
        </a:prstGeom>
      </dgm:spPr>
    </dgm:pt>
    <dgm:pt modelId="{88A2E507-1654-478E-B6DA-3C085BF2374A}" type="pres">
      <dgm:prSet presAssocID="{4ED9999E-B1A8-41BA-AF2C-F0EC05A89361}" presName="spNode" presStyleCnt="0"/>
      <dgm:spPr/>
    </dgm:pt>
    <dgm:pt modelId="{E2197FED-7775-447C-9925-81E78944362B}" type="pres">
      <dgm:prSet presAssocID="{6AD1A961-40F3-47F0-B05B-6B1FC1F722C1}" presName="sibTrans" presStyleLbl="sibTrans1D1" presStyleIdx="0" presStyleCnt="5"/>
      <dgm:spPr/>
    </dgm:pt>
    <dgm:pt modelId="{5310F0FD-5358-4093-AF9F-523B2F308C35}" type="pres">
      <dgm:prSet presAssocID="{D1152F49-796C-40A6-ACD2-EC977E66A1FE}" presName="node" presStyleLbl="node1" presStyleIdx="1" presStyleCnt="5" custScaleX="116014" custRadScaleRad="98643" custRadScaleInc="10878">
        <dgm:presLayoutVars>
          <dgm:bulletEnabled val="1"/>
        </dgm:presLayoutVars>
      </dgm:prSet>
      <dgm:spPr>
        <a:prstGeom prst="rect">
          <a:avLst/>
        </a:prstGeom>
      </dgm:spPr>
    </dgm:pt>
    <dgm:pt modelId="{55BB82E6-58B4-4D78-8820-194D3C0527B7}" type="pres">
      <dgm:prSet presAssocID="{D1152F49-796C-40A6-ACD2-EC977E66A1FE}" presName="spNode" presStyleCnt="0"/>
      <dgm:spPr/>
    </dgm:pt>
    <dgm:pt modelId="{6BE36F18-4C1A-4659-98B2-FDF111865DEC}" type="pres">
      <dgm:prSet presAssocID="{9D22E858-4E10-49CA-9B93-7E532CC34085}" presName="sibTrans" presStyleLbl="sibTrans1D1" presStyleIdx="1" presStyleCnt="5"/>
      <dgm:spPr/>
    </dgm:pt>
    <dgm:pt modelId="{6D4B62A3-BA00-487E-8EFA-C42C5B13663A}" type="pres">
      <dgm:prSet presAssocID="{D40EE125-BE2C-439F-98C2-22ABD1A3CB8F}" presName="node" presStyleLbl="node1" presStyleIdx="2" presStyleCnt="5" custScaleX="115967" custRadScaleRad="101104" custRadScaleInc="-8836">
        <dgm:presLayoutVars>
          <dgm:bulletEnabled val="1"/>
        </dgm:presLayoutVars>
      </dgm:prSet>
      <dgm:spPr>
        <a:prstGeom prst="rect">
          <a:avLst/>
        </a:prstGeom>
      </dgm:spPr>
    </dgm:pt>
    <dgm:pt modelId="{A8CF8325-E08C-4868-A9B5-667B2A468D38}" type="pres">
      <dgm:prSet presAssocID="{D40EE125-BE2C-439F-98C2-22ABD1A3CB8F}" presName="spNode" presStyleCnt="0"/>
      <dgm:spPr/>
    </dgm:pt>
    <dgm:pt modelId="{0FF92C5A-22B6-4110-BFC5-9FAB586ECF2C}" type="pres">
      <dgm:prSet presAssocID="{D947195F-BB14-4323-90BD-6737CC6199AD}" presName="sibTrans" presStyleLbl="sibTrans1D1" presStyleIdx="2" presStyleCnt="5"/>
      <dgm:spPr/>
    </dgm:pt>
    <dgm:pt modelId="{55F29AE0-7E80-482E-8615-54D9DCDBCB1C}" type="pres">
      <dgm:prSet presAssocID="{883AA7A0-B3B8-416D-B1E8-812CC144738F}" presName="node" presStyleLbl="node1" presStyleIdx="3" presStyleCnt="5" custScaleX="120355" custRadScaleRad="99717" custRadScaleInc="4558">
        <dgm:presLayoutVars>
          <dgm:bulletEnabled val="1"/>
        </dgm:presLayoutVars>
      </dgm:prSet>
      <dgm:spPr>
        <a:prstGeom prst="rect">
          <a:avLst/>
        </a:prstGeom>
      </dgm:spPr>
    </dgm:pt>
    <dgm:pt modelId="{56DBB704-141A-4D6A-B93E-148AE46AD7D9}" type="pres">
      <dgm:prSet presAssocID="{883AA7A0-B3B8-416D-B1E8-812CC144738F}" presName="spNode" presStyleCnt="0"/>
      <dgm:spPr/>
    </dgm:pt>
    <dgm:pt modelId="{5297A346-0862-4F3A-B26C-BD94A000C577}" type="pres">
      <dgm:prSet presAssocID="{156EEC1E-4A1E-40CC-A037-756EDF41C2CB}" presName="sibTrans" presStyleLbl="sibTrans1D1" presStyleIdx="3" presStyleCnt="5"/>
      <dgm:spPr/>
    </dgm:pt>
    <dgm:pt modelId="{70FF8D3E-2E82-438C-8994-E8464C078AEB}" type="pres">
      <dgm:prSet presAssocID="{B0F6FA27-C1F5-4016-B8C5-0E08FD799978}" presName="node" presStyleLbl="node1" presStyleIdx="4" presStyleCnt="5" custScaleX="113574" custRadScaleRad="99073" custRadScaleInc="-7219">
        <dgm:presLayoutVars>
          <dgm:bulletEnabled val="1"/>
        </dgm:presLayoutVars>
      </dgm:prSet>
      <dgm:spPr>
        <a:prstGeom prst="rect">
          <a:avLst/>
        </a:prstGeom>
      </dgm:spPr>
    </dgm:pt>
    <dgm:pt modelId="{9218B476-E266-403C-8608-09D456929AA3}" type="pres">
      <dgm:prSet presAssocID="{B0F6FA27-C1F5-4016-B8C5-0E08FD799978}" presName="spNode" presStyleCnt="0"/>
      <dgm:spPr/>
    </dgm:pt>
    <dgm:pt modelId="{3D2D134D-8D75-49C3-A63E-B70DF3BD55D0}" type="pres">
      <dgm:prSet presAssocID="{D37B4001-8BC2-4C6B-A5E0-7E7C9979A1D1}" presName="sibTrans" presStyleLbl="sibTrans1D1" presStyleIdx="4" presStyleCnt="5"/>
      <dgm:spPr/>
    </dgm:pt>
  </dgm:ptLst>
  <dgm:cxnLst>
    <dgm:cxn modelId="{FA2B6B0D-197A-4E0F-8D62-5A507B47ED27}" type="presOf" srcId="{D40EE125-BE2C-439F-98C2-22ABD1A3CB8F}" destId="{6D4B62A3-BA00-487E-8EFA-C42C5B13663A}" srcOrd="0" destOrd="0" presId="urn:microsoft.com/office/officeart/2005/8/layout/cycle5"/>
    <dgm:cxn modelId="{3D049616-0525-472B-927A-6CED52DD78A5}" type="presOf" srcId="{B0F6FA27-C1F5-4016-B8C5-0E08FD799978}" destId="{70FF8D3E-2E82-438C-8994-E8464C078AEB}" srcOrd="0" destOrd="0" presId="urn:microsoft.com/office/officeart/2005/8/layout/cycle5"/>
    <dgm:cxn modelId="{2922841F-F735-4037-A3FB-238E1F064DBE}" srcId="{CFCF5534-2EF0-4776-88BC-2A14982398B6}" destId="{4ED9999E-B1A8-41BA-AF2C-F0EC05A89361}" srcOrd="0" destOrd="0" parTransId="{6ABC7105-D7D9-462E-90C8-604BEBDB32D2}" sibTransId="{6AD1A961-40F3-47F0-B05B-6B1FC1F722C1}"/>
    <dgm:cxn modelId="{AA90232C-A81F-4B32-952F-3F0E83ED95E1}" type="presOf" srcId="{6AD1A961-40F3-47F0-B05B-6B1FC1F722C1}" destId="{E2197FED-7775-447C-9925-81E78944362B}" srcOrd="0" destOrd="0" presId="urn:microsoft.com/office/officeart/2005/8/layout/cycle5"/>
    <dgm:cxn modelId="{289C282E-4659-48D9-A857-08018E5EBD8E}" srcId="{CFCF5534-2EF0-4776-88BC-2A14982398B6}" destId="{883AA7A0-B3B8-416D-B1E8-812CC144738F}" srcOrd="3" destOrd="0" parTransId="{3B387421-F8AA-4C77-97E2-A87E5EC0BA56}" sibTransId="{156EEC1E-4A1E-40CC-A037-756EDF41C2CB}"/>
    <dgm:cxn modelId="{9D731B35-0818-454D-B51E-DA9C309E4878}" type="presOf" srcId="{CFCF5534-2EF0-4776-88BC-2A14982398B6}" destId="{B2AB5C0B-4A22-422B-A26B-6813485D8404}" srcOrd="0" destOrd="0" presId="urn:microsoft.com/office/officeart/2005/8/layout/cycle5"/>
    <dgm:cxn modelId="{8982353B-6424-47CA-AE6F-1E58645BEAE1}" srcId="{CFCF5534-2EF0-4776-88BC-2A14982398B6}" destId="{B0F6FA27-C1F5-4016-B8C5-0E08FD799978}" srcOrd="4" destOrd="0" parTransId="{57D2FF4F-C1DC-4516-9B9E-94F5FF76F643}" sibTransId="{D37B4001-8BC2-4C6B-A5E0-7E7C9979A1D1}"/>
    <dgm:cxn modelId="{67CA2F3F-6492-42C8-BB58-6D5DF7B65F30}" srcId="{CFCF5534-2EF0-4776-88BC-2A14982398B6}" destId="{D40EE125-BE2C-439F-98C2-22ABD1A3CB8F}" srcOrd="2" destOrd="0" parTransId="{77536CC6-2F7A-43DB-8440-B7DFE6F2C788}" sibTransId="{D947195F-BB14-4323-90BD-6737CC6199AD}"/>
    <dgm:cxn modelId="{1B50C560-A695-41FE-B979-740B3792CF98}" type="presOf" srcId="{156EEC1E-4A1E-40CC-A037-756EDF41C2CB}" destId="{5297A346-0862-4F3A-B26C-BD94A000C577}" srcOrd="0" destOrd="0" presId="urn:microsoft.com/office/officeart/2005/8/layout/cycle5"/>
    <dgm:cxn modelId="{AEBE3D4B-06A1-4191-8D51-58354C91784E}" type="presOf" srcId="{9D22E858-4E10-49CA-9B93-7E532CC34085}" destId="{6BE36F18-4C1A-4659-98B2-FDF111865DEC}" srcOrd="0" destOrd="0" presId="urn:microsoft.com/office/officeart/2005/8/layout/cycle5"/>
    <dgm:cxn modelId="{27688296-2025-4350-9169-7880F040156E}" type="presOf" srcId="{D1152F49-796C-40A6-ACD2-EC977E66A1FE}" destId="{5310F0FD-5358-4093-AF9F-523B2F308C35}" srcOrd="0" destOrd="0" presId="urn:microsoft.com/office/officeart/2005/8/layout/cycle5"/>
    <dgm:cxn modelId="{F2A157C5-356C-46D9-AD60-6AB3477C249E}" type="presOf" srcId="{D37B4001-8BC2-4C6B-A5E0-7E7C9979A1D1}" destId="{3D2D134D-8D75-49C3-A63E-B70DF3BD55D0}" srcOrd="0" destOrd="0" presId="urn:microsoft.com/office/officeart/2005/8/layout/cycle5"/>
    <dgm:cxn modelId="{C0DCB8E8-DB16-4057-ADD6-42BCB206447C}" type="presOf" srcId="{883AA7A0-B3B8-416D-B1E8-812CC144738F}" destId="{55F29AE0-7E80-482E-8615-54D9DCDBCB1C}" srcOrd="0" destOrd="0" presId="urn:microsoft.com/office/officeart/2005/8/layout/cycle5"/>
    <dgm:cxn modelId="{9ADC11F0-9D22-4B48-8A47-400534E55934}" type="presOf" srcId="{D947195F-BB14-4323-90BD-6737CC6199AD}" destId="{0FF92C5A-22B6-4110-BFC5-9FAB586ECF2C}" srcOrd="0" destOrd="0" presId="urn:microsoft.com/office/officeart/2005/8/layout/cycle5"/>
    <dgm:cxn modelId="{39FD3EF4-5186-4E54-AC2E-093A38DF4549}" type="presOf" srcId="{4ED9999E-B1A8-41BA-AF2C-F0EC05A89361}" destId="{72D0990B-4EFB-4B5F-BA0A-27AFDF2E5D2E}" srcOrd="0" destOrd="0" presId="urn:microsoft.com/office/officeart/2005/8/layout/cycle5"/>
    <dgm:cxn modelId="{200B3CF7-7893-41F6-AE76-8E664E91EA79}" srcId="{CFCF5534-2EF0-4776-88BC-2A14982398B6}" destId="{D1152F49-796C-40A6-ACD2-EC977E66A1FE}" srcOrd="1" destOrd="0" parTransId="{8439C5C8-626C-4509-8479-A63800D6DABA}" sibTransId="{9D22E858-4E10-49CA-9B93-7E532CC34085}"/>
    <dgm:cxn modelId="{34210847-DEFA-4664-A8B7-C5A9F3E24DFC}" type="presParOf" srcId="{B2AB5C0B-4A22-422B-A26B-6813485D8404}" destId="{72D0990B-4EFB-4B5F-BA0A-27AFDF2E5D2E}" srcOrd="0" destOrd="0" presId="urn:microsoft.com/office/officeart/2005/8/layout/cycle5"/>
    <dgm:cxn modelId="{8903CC7E-81DC-4DCF-B605-5D2AA8D610D2}" type="presParOf" srcId="{B2AB5C0B-4A22-422B-A26B-6813485D8404}" destId="{88A2E507-1654-478E-B6DA-3C085BF2374A}" srcOrd="1" destOrd="0" presId="urn:microsoft.com/office/officeart/2005/8/layout/cycle5"/>
    <dgm:cxn modelId="{62741D41-4FEC-4AB6-B0C6-2DB197A79438}" type="presParOf" srcId="{B2AB5C0B-4A22-422B-A26B-6813485D8404}" destId="{E2197FED-7775-447C-9925-81E78944362B}" srcOrd="2" destOrd="0" presId="urn:microsoft.com/office/officeart/2005/8/layout/cycle5"/>
    <dgm:cxn modelId="{3DE564F0-3114-4C9C-B9AC-E5CC827D51B9}" type="presParOf" srcId="{B2AB5C0B-4A22-422B-A26B-6813485D8404}" destId="{5310F0FD-5358-4093-AF9F-523B2F308C35}" srcOrd="3" destOrd="0" presId="urn:microsoft.com/office/officeart/2005/8/layout/cycle5"/>
    <dgm:cxn modelId="{204A80F5-A81A-4F28-9477-3141D1BBD9C8}" type="presParOf" srcId="{B2AB5C0B-4A22-422B-A26B-6813485D8404}" destId="{55BB82E6-58B4-4D78-8820-194D3C0527B7}" srcOrd="4" destOrd="0" presId="urn:microsoft.com/office/officeart/2005/8/layout/cycle5"/>
    <dgm:cxn modelId="{9BF53C70-074D-4432-9F7C-6320DF68BDEC}" type="presParOf" srcId="{B2AB5C0B-4A22-422B-A26B-6813485D8404}" destId="{6BE36F18-4C1A-4659-98B2-FDF111865DEC}" srcOrd="5" destOrd="0" presId="urn:microsoft.com/office/officeart/2005/8/layout/cycle5"/>
    <dgm:cxn modelId="{1FCEC55C-A2AD-44CE-959A-3695A755DC68}" type="presParOf" srcId="{B2AB5C0B-4A22-422B-A26B-6813485D8404}" destId="{6D4B62A3-BA00-487E-8EFA-C42C5B13663A}" srcOrd="6" destOrd="0" presId="urn:microsoft.com/office/officeart/2005/8/layout/cycle5"/>
    <dgm:cxn modelId="{C8D1820C-0404-400A-B8B6-31A6D9E334DB}" type="presParOf" srcId="{B2AB5C0B-4A22-422B-A26B-6813485D8404}" destId="{A8CF8325-E08C-4868-A9B5-667B2A468D38}" srcOrd="7" destOrd="0" presId="urn:microsoft.com/office/officeart/2005/8/layout/cycle5"/>
    <dgm:cxn modelId="{03F8EEE5-CC5A-44F0-9E51-A8EBB44F9503}" type="presParOf" srcId="{B2AB5C0B-4A22-422B-A26B-6813485D8404}" destId="{0FF92C5A-22B6-4110-BFC5-9FAB586ECF2C}" srcOrd="8" destOrd="0" presId="urn:microsoft.com/office/officeart/2005/8/layout/cycle5"/>
    <dgm:cxn modelId="{F07A4DBF-69ED-4246-BFFB-955795E0A227}" type="presParOf" srcId="{B2AB5C0B-4A22-422B-A26B-6813485D8404}" destId="{55F29AE0-7E80-482E-8615-54D9DCDBCB1C}" srcOrd="9" destOrd="0" presId="urn:microsoft.com/office/officeart/2005/8/layout/cycle5"/>
    <dgm:cxn modelId="{8E2EA3C8-784F-45D2-995B-6A6252D40938}" type="presParOf" srcId="{B2AB5C0B-4A22-422B-A26B-6813485D8404}" destId="{56DBB704-141A-4D6A-B93E-148AE46AD7D9}" srcOrd="10" destOrd="0" presId="urn:microsoft.com/office/officeart/2005/8/layout/cycle5"/>
    <dgm:cxn modelId="{353E1970-4DF7-445E-B4BD-6A7761E794DC}" type="presParOf" srcId="{B2AB5C0B-4A22-422B-A26B-6813485D8404}" destId="{5297A346-0862-4F3A-B26C-BD94A000C577}" srcOrd="11" destOrd="0" presId="urn:microsoft.com/office/officeart/2005/8/layout/cycle5"/>
    <dgm:cxn modelId="{077A0090-F0E9-43FF-A9F6-982120C6721B}" type="presParOf" srcId="{B2AB5C0B-4A22-422B-A26B-6813485D8404}" destId="{70FF8D3E-2E82-438C-8994-E8464C078AEB}" srcOrd="12" destOrd="0" presId="urn:microsoft.com/office/officeart/2005/8/layout/cycle5"/>
    <dgm:cxn modelId="{106AE9E7-79F0-43D3-88D8-30352694F483}" type="presParOf" srcId="{B2AB5C0B-4A22-422B-A26B-6813485D8404}" destId="{9218B476-E266-403C-8608-09D456929AA3}" srcOrd="13" destOrd="0" presId="urn:microsoft.com/office/officeart/2005/8/layout/cycle5"/>
    <dgm:cxn modelId="{2C06BAD9-9598-4FFD-90C6-D5D9B5F8A13D}" type="presParOf" srcId="{B2AB5C0B-4A22-422B-A26B-6813485D8404}" destId="{3D2D134D-8D75-49C3-A63E-B70DF3BD55D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36FE8-A20A-4A40-B389-B1CEE48282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A71643F-8042-47BB-8401-3290C80569A2}">
      <dgm:prSet phldrT="[Text]" custT="1"/>
      <dgm:spPr>
        <a:solidFill>
          <a:srgbClr val="020000"/>
        </a:solidFill>
        <a:ln>
          <a:noFill/>
        </a:ln>
      </dgm:spPr>
      <dgm:t>
        <a:bodyPr/>
        <a:lstStyle/>
        <a:p>
          <a:r>
            <a:rPr lang="en-US" sz="1800" b="1" i="0" dirty="0">
              <a:latin typeface="Times New Roman" panose="02020603050405020304" pitchFamily="18" charset="0"/>
              <a:cs typeface="Times New Roman" panose="02020603050405020304" pitchFamily="18" charset="0"/>
            </a:rPr>
            <a:t>Fortress Capitis, LLC</a:t>
          </a:r>
        </a:p>
      </dgm:t>
    </dgm:pt>
    <dgm:pt modelId="{9524F943-B8C1-475F-B5E5-799C2968698D}" type="parTrans" cxnId="{4DA7BB23-DA7D-4A59-B488-F06C68FC8ECC}">
      <dgm:prSet/>
      <dgm:spPr/>
      <dgm:t>
        <a:bodyPr/>
        <a:lstStyle/>
        <a:p>
          <a:endParaRPr lang="en-US"/>
        </a:p>
      </dgm:t>
    </dgm:pt>
    <dgm:pt modelId="{D7BFFA1F-A357-477B-BC24-0D700E8D0E46}" type="sibTrans" cxnId="{4DA7BB23-DA7D-4A59-B488-F06C68FC8ECC}">
      <dgm:prSet/>
      <dgm:spPr/>
      <dgm:t>
        <a:bodyPr/>
        <a:lstStyle/>
        <a:p>
          <a:endParaRPr lang="en-US"/>
        </a:p>
      </dgm:t>
    </dgm:pt>
    <dgm:pt modelId="{E1C42A1F-D3DD-4ED9-936B-EB00A3C721FB}">
      <dgm:prSet phldrT="[Text]" custT="1"/>
      <dgm:spPr>
        <a:solidFill>
          <a:srgbClr val="0077BF"/>
        </a:solidFill>
        <a:ln>
          <a:noFill/>
        </a:ln>
      </dgm:spPr>
      <dgm:t>
        <a:bodyPr/>
        <a:lstStyle/>
        <a:p>
          <a:pPr>
            <a:lnSpc>
              <a:spcPct val="150000"/>
            </a:lnSpc>
          </a:pPr>
          <a:r>
            <a:rPr lang="en-US" sz="1000" b="1" i="0" cap="all" dirty="0">
              <a:latin typeface="Times New Roman" panose="02020603050405020304" pitchFamily="18" charset="0"/>
              <a:cs typeface="Times New Roman" panose="02020603050405020304" pitchFamily="18" charset="0"/>
            </a:rPr>
            <a:t>Micah J. Moore </a:t>
          </a:r>
          <a:br>
            <a:rPr lang="en-US" sz="1000" b="1" i="0" dirty="0">
              <a:latin typeface="Times New Roman" panose="02020603050405020304" pitchFamily="18" charset="0"/>
              <a:cs typeface="Times New Roman" panose="02020603050405020304" pitchFamily="18" charset="0"/>
            </a:rPr>
          </a:br>
          <a:r>
            <a:rPr lang="en-US" sz="1000" b="1" i="0" dirty="0">
              <a:latin typeface="Times New Roman" panose="02020603050405020304" pitchFamily="18" charset="0"/>
              <a:cs typeface="Times New Roman" panose="02020603050405020304" pitchFamily="18" charset="0"/>
            </a:rPr>
            <a:t>Chief Investment Officer</a:t>
          </a:r>
          <a:endParaRPr lang="en-US" sz="900" b="1" i="0" dirty="0">
            <a:latin typeface="Times New Roman" panose="02020603050405020304" pitchFamily="18" charset="0"/>
            <a:cs typeface="Times New Roman" panose="02020603050405020304" pitchFamily="18" charset="0"/>
          </a:endParaRPr>
        </a:p>
      </dgm:t>
    </dgm:pt>
    <dgm:pt modelId="{A1940B71-68FD-491B-9639-7D9C6F58E3F4}" type="parTrans" cxnId="{C1E5F3FE-7FCA-4578-BE45-EC7CC9F404EB}">
      <dgm:prSet/>
      <dgm:spPr/>
      <dgm:t>
        <a:bodyPr/>
        <a:lstStyle/>
        <a:p>
          <a:endParaRPr lang="en-US"/>
        </a:p>
      </dgm:t>
    </dgm:pt>
    <dgm:pt modelId="{F614DF55-F6C8-4234-8903-DBFCA727ABE7}" type="sibTrans" cxnId="{C1E5F3FE-7FCA-4578-BE45-EC7CC9F404EB}">
      <dgm:prSet/>
      <dgm:spPr/>
      <dgm:t>
        <a:bodyPr/>
        <a:lstStyle/>
        <a:p>
          <a:endParaRPr lang="en-US"/>
        </a:p>
      </dgm:t>
    </dgm:pt>
    <dgm:pt modelId="{6EB0074C-65B0-414A-93B0-B96B4CD90A5E}">
      <dgm:prSet phldrT="[Text]" custT="1"/>
      <dgm:spPr>
        <a:solidFill>
          <a:srgbClr val="0077BF"/>
        </a:solidFill>
        <a:ln>
          <a:noFill/>
        </a:ln>
      </dgm:spPr>
      <dgm:t>
        <a:bodyPr/>
        <a:lstStyle/>
        <a:p>
          <a:pPr>
            <a:lnSpc>
              <a:spcPct val="150000"/>
            </a:lnSpc>
          </a:pPr>
          <a:r>
            <a:rPr lang="en-US" sz="1000" b="1" i="0" dirty="0">
              <a:latin typeface="Times New Roman" panose="02020603050405020304" pitchFamily="18" charset="0"/>
              <a:cs typeface="Times New Roman" panose="02020603050405020304" pitchFamily="18" charset="0"/>
            </a:rPr>
            <a:t>THOMAS A. GAFFORD</a:t>
          </a:r>
          <a:br>
            <a:rPr lang="en-US" sz="1000" b="1" i="0" dirty="0">
              <a:latin typeface="Times New Roman" panose="02020603050405020304" pitchFamily="18" charset="0"/>
              <a:cs typeface="Times New Roman" panose="02020603050405020304" pitchFamily="18" charset="0"/>
            </a:rPr>
          </a:br>
          <a:r>
            <a:rPr lang="en-US" sz="1000" b="1" i="0" dirty="0">
              <a:latin typeface="Times New Roman" panose="02020603050405020304" pitchFamily="18" charset="0"/>
              <a:cs typeface="Times New Roman" panose="02020603050405020304" pitchFamily="18" charset="0"/>
            </a:rPr>
            <a:t>Chief Development Officer</a:t>
          </a:r>
          <a:endParaRPr lang="en-US" sz="900" b="1" i="0" dirty="0">
            <a:highlight>
              <a:srgbClr val="800000"/>
            </a:highlight>
            <a:latin typeface="Times New Roman" panose="02020603050405020304" pitchFamily="18" charset="0"/>
            <a:cs typeface="Times New Roman" panose="02020603050405020304" pitchFamily="18" charset="0"/>
          </a:endParaRPr>
        </a:p>
      </dgm:t>
    </dgm:pt>
    <dgm:pt modelId="{C70B3FB6-B114-4AF1-BD1B-2FEE20C56947}" type="parTrans" cxnId="{05AE92AC-4FD3-48CB-860F-A6C030287C85}">
      <dgm:prSet/>
      <dgm:spPr/>
      <dgm:t>
        <a:bodyPr/>
        <a:lstStyle/>
        <a:p>
          <a:endParaRPr lang="en-US"/>
        </a:p>
      </dgm:t>
    </dgm:pt>
    <dgm:pt modelId="{F6F58A4C-15ED-49F0-AC21-495470F76497}" type="sibTrans" cxnId="{05AE92AC-4FD3-48CB-860F-A6C030287C85}">
      <dgm:prSet/>
      <dgm:spPr/>
      <dgm:t>
        <a:bodyPr/>
        <a:lstStyle/>
        <a:p>
          <a:endParaRPr lang="en-US"/>
        </a:p>
      </dgm:t>
    </dgm:pt>
    <dgm:pt modelId="{A9AF0FE6-03BD-480A-AF76-95A3EE211FC9}" type="pres">
      <dgm:prSet presAssocID="{37036FE8-A20A-4A40-B389-B1CEE48282F5}" presName="hierChild1" presStyleCnt="0">
        <dgm:presLayoutVars>
          <dgm:orgChart val="1"/>
          <dgm:chPref val="1"/>
          <dgm:dir/>
          <dgm:animOne val="branch"/>
          <dgm:animLvl val="lvl"/>
          <dgm:resizeHandles/>
        </dgm:presLayoutVars>
      </dgm:prSet>
      <dgm:spPr/>
    </dgm:pt>
    <dgm:pt modelId="{13B31079-A94E-4883-A400-BBA5202E6C7E}" type="pres">
      <dgm:prSet presAssocID="{DA71643F-8042-47BB-8401-3290C80569A2}" presName="hierRoot1" presStyleCnt="0">
        <dgm:presLayoutVars>
          <dgm:hierBranch val="init"/>
        </dgm:presLayoutVars>
      </dgm:prSet>
      <dgm:spPr/>
    </dgm:pt>
    <dgm:pt modelId="{58DDE4EE-05E4-44CD-A5DC-F9821E324C4B}" type="pres">
      <dgm:prSet presAssocID="{DA71643F-8042-47BB-8401-3290C80569A2}" presName="rootComposite1" presStyleCnt="0"/>
      <dgm:spPr/>
    </dgm:pt>
    <dgm:pt modelId="{FBCF22D7-E725-4917-9795-F1725567DE07}" type="pres">
      <dgm:prSet presAssocID="{DA71643F-8042-47BB-8401-3290C80569A2}" presName="rootText1" presStyleLbl="node0" presStyleIdx="0" presStyleCnt="1" custScaleX="129724" custLinFactNeighborX="1090" custLinFactNeighborY="-65526">
        <dgm:presLayoutVars>
          <dgm:chPref val="3"/>
        </dgm:presLayoutVars>
      </dgm:prSet>
      <dgm:spPr/>
    </dgm:pt>
    <dgm:pt modelId="{D9CF6852-7A20-4DC4-83C5-BA31C175B1FF}" type="pres">
      <dgm:prSet presAssocID="{DA71643F-8042-47BB-8401-3290C80569A2}" presName="rootConnector1" presStyleLbl="node1" presStyleIdx="0" presStyleCnt="0"/>
      <dgm:spPr/>
    </dgm:pt>
    <dgm:pt modelId="{8130D39D-79A5-43FB-9552-55345E07D013}" type="pres">
      <dgm:prSet presAssocID="{DA71643F-8042-47BB-8401-3290C80569A2}" presName="hierChild2" presStyleCnt="0"/>
      <dgm:spPr/>
    </dgm:pt>
    <dgm:pt modelId="{9CA898F2-2DD6-454E-9DD9-39A7ED84A196}" type="pres">
      <dgm:prSet presAssocID="{A1940B71-68FD-491B-9639-7D9C6F58E3F4}" presName="Name37" presStyleLbl="parChTrans1D2" presStyleIdx="0" presStyleCnt="2"/>
      <dgm:spPr/>
    </dgm:pt>
    <dgm:pt modelId="{DD99F54C-7EA3-4D44-8E04-AF6285E058C2}" type="pres">
      <dgm:prSet presAssocID="{E1C42A1F-D3DD-4ED9-936B-EB00A3C721FB}" presName="hierRoot2" presStyleCnt="0">
        <dgm:presLayoutVars>
          <dgm:hierBranch val="init"/>
        </dgm:presLayoutVars>
      </dgm:prSet>
      <dgm:spPr/>
    </dgm:pt>
    <dgm:pt modelId="{37D13270-5946-4E4A-BF67-8D2F04718EE3}" type="pres">
      <dgm:prSet presAssocID="{E1C42A1F-D3DD-4ED9-936B-EB00A3C721FB}" presName="rootComposite" presStyleCnt="0"/>
      <dgm:spPr/>
    </dgm:pt>
    <dgm:pt modelId="{536DDA93-CA90-45DB-A1C0-650316DFA25E}" type="pres">
      <dgm:prSet presAssocID="{E1C42A1F-D3DD-4ED9-936B-EB00A3C721FB}" presName="rootText" presStyleLbl="node2" presStyleIdx="0" presStyleCnt="2" custScaleX="147878" custScaleY="97831" custLinFactNeighborX="3914" custLinFactNeighborY="-550">
        <dgm:presLayoutVars>
          <dgm:chPref val="3"/>
        </dgm:presLayoutVars>
      </dgm:prSet>
      <dgm:spPr/>
    </dgm:pt>
    <dgm:pt modelId="{F2864541-6B63-4753-81AE-3BF0C20B9446}" type="pres">
      <dgm:prSet presAssocID="{E1C42A1F-D3DD-4ED9-936B-EB00A3C721FB}" presName="rootConnector" presStyleLbl="node2" presStyleIdx="0" presStyleCnt="2"/>
      <dgm:spPr/>
    </dgm:pt>
    <dgm:pt modelId="{FC12EF5F-36FC-4687-A10B-A561D0BDF4D6}" type="pres">
      <dgm:prSet presAssocID="{E1C42A1F-D3DD-4ED9-936B-EB00A3C721FB}" presName="hierChild4" presStyleCnt="0"/>
      <dgm:spPr/>
    </dgm:pt>
    <dgm:pt modelId="{36658088-56C5-4AD0-8D34-E7CD8B172B27}" type="pres">
      <dgm:prSet presAssocID="{E1C42A1F-D3DD-4ED9-936B-EB00A3C721FB}" presName="hierChild5" presStyleCnt="0"/>
      <dgm:spPr/>
    </dgm:pt>
    <dgm:pt modelId="{5C71CBFB-2A3A-4255-B375-DBEC730F3834}" type="pres">
      <dgm:prSet presAssocID="{C70B3FB6-B114-4AF1-BD1B-2FEE20C56947}" presName="Name37" presStyleLbl="parChTrans1D2" presStyleIdx="1" presStyleCnt="2"/>
      <dgm:spPr/>
    </dgm:pt>
    <dgm:pt modelId="{02DB2131-EFE2-4FAB-8AEC-5B4D779CBD1B}" type="pres">
      <dgm:prSet presAssocID="{6EB0074C-65B0-414A-93B0-B96B4CD90A5E}" presName="hierRoot2" presStyleCnt="0">
        <dgm:presLayoutVars>
          <dgm:hierBranch val="init"/>
        </dgm:presLayoutVars>
      </dgm:prSet>
      <dgm:spPr/>
    </dgm:pt>
    <dgm:pt modelId="{045BF2FF-B7F2-4C6B-8DC8-402FB13127CE}" type="pres">
      <dgm:prSet presAssocID="{6EB0074C-65B0-414A-93B0-B96B4CD90A5E}" presName="rootComposite" presStyleCnt="0"/>
      <dgm:spPr/>
    </dgm:pt>
    <dgm:pt modelId="{08224D33-97B4-4F6C-99D4-24E6B8B485D8}" type="pres">
      <dgm:prSet presAssocID="{6EB0074C-65B0-414A-93B0-B96B4CD90A5E}" presName="rootText" presStyleLbl="node2" presStyleIdx="1" presStyleCnt="2" custScaleX="147592" custScaleY="97831" custLinFactNeighborX="-4082" custLinFactNeighborY="92">
        <dgm:presLayoutVars>
          <dgm:chPref val="3"/>
        </dgm:presLayoutVars>
      </dgm:prSet>
      <dgm:spPr/>
    </dgm:pt>
    <dgm:pt modelId="{1ADDA7AC-CBFB-4E10-9630-660280305320}" type="pres">
      <dgm:prSet presAssocID="{6EB0074C-65B0-414A-93B0-B96B4CD90A5E}" presName="rootConnector" presStyleLbl="node2" presStyleIdx="1" presStyleCnt="2"/>
      <dgm:spPr/>
    </dgm:pt>
    <dgm:pt modelId="{62091322-30FD-4422-A181-DB3E918135D7}" type="pres">
      <dgm:prSet presAssocID="{6EB0074C-65B0-414A-93B0-B96B4CD90A5E}" presName="hierChild4" presStyleCnt="0"/>
      <dgm:spPr/>
    </dgm:pt>
    <dgm:pt modelId="{34E50362-83AC-43B3-917C-205FEDA7F060}" type="pres">
      <dgm:prSet presAssocID="{6EB0074C-65B0-414A-93B0-B96B4CD90A5E}" presName="hierChild5" presStyleCnt="0"/>
      <dgm:spPr/>
    </dgm:pt>
    <dgm:pt modelId="{D1D76C8B-7476-41A5-B7B4-9F95D371E47E}" type="pres">
      <dgm:prSet presAssocID="{DA71643F-8042-47BB-8401-3290C80569A2}" presName="hierChild3" presStyleCnt="0"/>
      <dgm:spPr/>
    </dgm:pt>
  </dgm:ptLst>
  <dgm:cxnLst>
    <dgm:cxn modelId="{2C65F801-6CD2-4E4B-9A67-DEA6A4C18D4B}" type="presOf" srcId="{E1C42A1F-D3DD-4ED9-936B-EB00A3C721FB}" destId="{536DDA93-CA90-45DB-A1C0-650316DFA25E}" srcOrd="0" destOrd="0" presId="urn:microsoft.com/office/officeart/2005/8/layout/orgChart1"/>
    <dgm:cxn modelId="{65D53220-3ADA-4781-8D5F-B493E38D2507}" type="presOf" srcId="{A1940B71-68FD-491B-9639-7D9C6F58E3F4}" destId="{9CA898F2-2DD6-454E-9DD9-39A7ED84A196}" srcOrd="0" destOrd="0" presId="urn:microsoft.com/office/officeart/2005/8/layout/orgChart1"/>
    <dgm:cxn modelId="{4DA7BB23-DA7D-4A59-B488-F06C68FC8ECC}" srcId="{37036FE8-A20A-4A40-B389-B1CEE48282F5}" destId="{DA71643F-8042-47BB-8401-3290C80569A2}" srcOrd="0" destOrd="0" parTransId="{9524F943-B8C1-475F-B5E5-799C2968698D}" sibTransId="{D7BFFA1F-A357-477B-BC24-0D700E8D0E46}"/>
    <dgm:cxn modelId="{5B792826-C0B9-4A05-AF29-999A66F9532B}" type="presOf" srcId="{DA71643F-8042-47BB-8401-3290C80569A2}" destId="{D9CF6852-7A20-4DC4-83C5-BA31C175B1FF}" srcOrd="1" destOrd="0" presId="urn:microsoft.com/office/officeart/2005/8/layout/orgChart1"/>
    <dgm:cxn modelId="{B0F86533-CE70-47D2-B9A3-AD30C2AE2AA5}" type="presOf" srcId="{6EB0074C-65B0-414A-93B0-B96B4CD90A5E}" destId="{1ADDA7AC-CBFB-4E10-9630-660280305320}" srcOrd="1" destOrd="0" presId="urn:microsoft.com/office/officeart/2005/8/layout/orgChart1"/>
    <dgm:cxn modelId="{F754D763-15AA-448E-BDAC-32F6A5B63ABA}" type="presOf" srcId="{37036FE8-A20A-4A40-B389-B1CEE48282F5}" destId="{A9AF0FE6-03BD-480A-AF76-95A3EE211FC9}" srcOrd="0" destOrd="0" presId="urn:microsoft.com/office/officeart/2005/8/layout/orgChart1"/>
    <dgm:cxn modelId="{050546A3-52AC-4EC7-873E-D48140CF140E}" type="presOf" srcId="{6EB0074C-65B0-414A-93B0-B96B4CD90A5E}" destId="{08224D33-97B4-4F6C-99D4-24E6B8B485D8}" srcOrd="0" destOrd="0" presId="urn:microsoft.com/office/officeart/2005/8/layout/orgChart1"/>
    <dgm:cxn modelId="{05AE92AC-4FD3-48CB-860F-A6C030287C85}" srcId="{DA71643F-8042-47BB-8401-3290C80569A2}" destId="{6EB0074C-65B0-414A-93B0-B96B4CD90A5E}" srcOrd="1" destOrd="0" parTransId="{C70B3FB6-B114-4AF1-BD1B-2FEE20C56947}" sibTransId="{F6F58A4C-15ED-49F0-AC21-495470F76497}"/>
    <dgm:cxn modelId="{584D66B4-E98D-4CF7-93D0-33CF4C1004B1}" type="presOf" srcId="{E1C42A1F-D3DD-4ED9-936B-EB00A3C721FB}" destId="{F2864541-6B63-4753-81AE-3BF0C20B9446}" srcOrd="1" destOrd="0" presId="urn:microsoft.com/office/officeart/2005/8/layout/orgChart1"/>
    <dgm:cxn modelId="{ECF4E0CC-6BB1-45DE-A055-9718AB7B5498}" type="presOf" srcId="{DA71643F-8042-47BB-8401-3290C80569A2}" destId="{FBCF22D7-E725-4917-9795-F1725567DE07}" srcOrd="0" destOrd="0" presId="urn:microsoft.com/office/officeart/2005/8/layout/orgChart1"/>
    <dgm:cxn modelId="{7453C5DC-04BE-46AE-8C1B-981DCF6DDD4B}" type="presOf" srcId="{C70B3FB6-B114-4AF1-BD1B-2FEE20C56947}" destId="{5C71CBFB-2A3A-4255-B375-DBEC730F3834}" srcOrd="0" destOrd="0" presId="urn:microsoft.com/office/officeart/2005/8/layout/orgChart1"/>
    <dgm:cxn modelId="{C1E5F3FE-7FCA-4578-BE45-EC7CC9F404EB}" srcId="{DA71643F-8042-47BB-8401-3290C80569A2}" destId="{E1C42A1F-D3DD-4ED9-936B-EB00A3C721FB}" srcOrd="0" destOrd="0" parTransId="{A1940B71-68FD-491B-9639-7D9C6F58E3F4}" sibTransId="{F614DF55-F6C8-4234-8903-DBFCA727ABE7}"/>
    <dgm:cxn modelId="{7C757979-23A5-440E-8DA0-B1BC3ADF8FA3}" type="presParOf" srcId="{A9AF0FE6-03BD-480A-AF76-95A3EE211FC9}" destId="{13B31079-A94E-4883-A400-BBA5202E6C7E}" srcOrd="0" destOrd="0" presId="urn:microsoft.com/office/officeart/2005/8/layout/orgChart1"/>
    <dgm:cxn modelId="{2601099A-D104-4EB8-BA3B-F8CDA7976E2E}" type="presParOf" srcId="{13B31079-A94E-4883-A400-BBA5202E6C7E}" destId="{58DDE4EE-05E4-44CD-A5DC-F9821E324C4B}" srcOrd="0" destOrd="0" presId="urn:microsoft.com/office/officeart/2005/8/layout/orgChart1"/>
    <dgm:cxn modelId="{87D5CD13-2298-4C72-9362-9A717905D0F1}" type="presParOf" srcId="{58DDE4EE-05E4-44CD-A5DC-F9821E324C4B}" destId="{FBCF22D7-E725-4917-9795-F1725567DE07}" srcOrd="0" destOrd="0" presId="urn:microsoft.com/office/officeart/2005/8/layout/orgChart1"/>
    <dgm:cxn modelId="{6D31462F-3DA3-4AE7-A99B-55891426D9A3}" type="presParOf" srcId="{58DDE4EE-05E4-44CD-A5DC-F9821E324C4B}" destId="{D9CF6852-7A20-4DC4-83C5-BA31C175B1FF}" srcOrd="1" destOrd="0" presId="urn:microsoft.com/office/officeart/2005/8/layout/orgChart1"/>
    <dgm:cxn modelId="{9CB8B770-CDCC-4584-8F31-BF2CB1A43180}" type="presParOf" srcId="{13B31079-A94E-4883-A400-BBA5202E6C7E}" destId="{8130D39D-79A5-43FB-9552-55345E07D013}" srcOrd="1" destOrd="0" presId="urn:microsoft.com/office/officeart/2005/8/layout/orgChart1"/>
    <dgm:cxn modelId="{C75174DB-FE64-4388-B115-478955189BA1}" type="presParOf" srcId="{8130D39D-79A5-43FB-9552-55345E07D013}" destId="{9CA898F2-2DD6-454E-9DD9-39A7ED84A196}" srcOrd="0" destOrd="0" presId="urn:microsoft.com/office/officeart/2005/8/layout/orgChart1"/>
    <dgm:cxn modelId="{42963DFE-784A-4D52-A327-38197753AE28}" type="presParOf" srcId="{8130D39D-79A5-43FB-9552-55345E07D013}" destId="{DD99F54C-7EA3-4D44-8E04-AF6285E058C2}" srcOrd="1" destOrd="0" presId="urn:microsoft.com/office/officeart/2005/8/layout/orgChart1"/>
    <dgm:cxn modelId="{9F2B083F-F7C9-46B7-BC3B-D3E93CFD91AD}" type="presParOf" srcId="{DD99F54C-7EA3-4D44-8E04-AF6285E058C2}" destId="{37D13270-5946-4E4A-BF67-8D2F04718EE3}" srcOrd="0" destOrd="0" presId="urn:microsoft.com/office/officeart/2005/8/layout/orgChart1"/>
    <dgm:cxn modelId="{6E9B21E9-7C76-45CC-AB62-860350628C99}" type="presParOf" srcId="{37D13270-5946-4E4A-BF67-8D2F04718EE3}" destId="{536DDA93-CA90-45DB-A1C0-650316DFA25E}" srcOrd="0" destOrd="0" presId="urn:microsoft.com/office/officeart/2005/8/layout/orgChart1"/>
    <dgm:cxn modelId="{8CDB4CB7-980E-47D7-917D-E8CFDEF169FA}" type="presParOf" srcId="{37D13270-5946-4E4A-BF67-8D2F04718EE3}" destId="{F2864541-6B63-4753-81AE-3BF0C20B9446}" srcOrd="1" destOrd="0" presId="urn:microsoft.com/office/officeart/2005/8/layout/orgChart1"/>
    <dgm:cxn modelId="{291EECC0-55BD-42F6-B16A-2212E881891C}" type="presParOf" srcId="{DD99F54C-7EA3-4D44-8E04-AF6285E058C2}" destId="{FC12EF5F-36FC-4687-A10B-A561D0BDF4D6}" srcOrd="1" destOrd="0" presId="urn:microsoft.com/office/officeart/2005/8/layout/orgChart1"/>
    <dgm:cxn modelId="{9DD17DA4-2F9A-4EFA-A735-254CAB20862F}" type="presParOf" srcId="{DD99F54C-7EA3-4D44-8E04-AF6285E058C2}" destId="{36658088-56C5-4AD0-8D34-E7CD8B172B27}" srcOrd="2" destOrd="0" presId="urn:microsoft.com/office/officeart/2005/8/layout/orgChart1"/>
    <dgm:cxn modelId="{230D2266-1135-4B60-9D82-119C8CBD012A}" type="presParOf" srcId="{8130D39D-79A5-43FB-9552-55345E07D013}" destId="{5C71CBFB-2A3A-4255-B375-DBEC730F3834}" srcOrd="2" destOrd="0" presId="urn:microsoft.com/office/officeart/2005/8/layout/orgChart1"/>
    <dgm:cxn modelId="{5D2B4987-9FDA-49FA-BF5B-8E21C41D61CA}" type="presParOf" srcId="{8130D39D-79A5-43FB-9552-55345E07D013}" destId="{02DB2131-EFE2-4FAB-8AEC-5B4D779CBD1B}" srcOrd="3" destOrd="0" presId="urn:microsoft.com/office/officeart/2005/8/layout/orgChart1"/>
    <dgm:cxn modelId="{C52E96D6-D641-49C7-B984-1EF077CAA54E}" type="presParOf" srcId="{02DB2131-EFE2-4FAB-8AEC-5B4D779CBD1B}" destId="{045BF2FF-B7F2-4C6B-8DC8-402FB13127CE}" srcOrd="0" destOrd="0" presId="urn:microsoft.com/office/officeart/2005/8/layout/orgChart1"/>
    <dgm:cxn modelId="{6261759D-8E80-4148-A82D-27A98F954A45}" type="presParOf" srcId="{045BF2FF-B7F2-4C6B-8DC8-402FB13127CE}" destId="{08224D33-97B4-4F6C-99D4-24E6B8B485D8}" srcOrd="0" destOrd="0" presId="urn:microsoft.com/office/officeart/2005/8/layout/orgChart1"/>
    <dgm:cxn modelId="{E793AE5C-879A-4AB2-BB78-AAAC24434394}" type="presParOf" srcId="{045BF2FF-B7F2-4C6B-8DC8-402FB13127CE}" destId="{1ADDA7AC-CBFB-4E10-9630-660280305320}" srcOrd="1" destOrd="0" presId="urn:microsoft.com/office/officeart/2005/8/layout/orgChart1"/>
    <dgm:cxn modelId="{8E11873D-3C0B-4304-8707-4D9ED895430E}" type="presParOf" srcId="{02DB2131-EFE2-4FAB-8AEC-5B4D779CBD1B}" destId="{62091322-30FD-4422-A181-DB3E918135D7}" srcOrd="1" destOrd="0" presId="urn:microsoft.com/office/officeart/2005/8/layout/orgChart1"/>
    <dgm:cxn modelId="{4A7E0080-59A7-4B68-9504-1EBD90688953}" type="presParOf" srcId="{02DB2131-EFE2-4FAB-8AEC-5B4D779CBD1B}" destId="{34E50362-83AC-43B3-917C-205FEDA7F060}" srcOrd="2" destOrd="0" presId="urn:microsoft.com/office/officeart/2005/8/layout/orgChart1"/>
    <dgm:cxn modelId="{8203B319-9E8E-4C26-A943-0340FC83C33B}" type="presParOf" srcId="{13B31079-A94E-4883-A400-BBA5202E6C7E}" destId="{D1D76C8B-7476-41A5-B7B4-9F95D371E47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0990B-4EFB-4B5F-BA0A-27AFDF2E5D2E}">
      <dsp:nvSpPr>
        <dsp:cNvPr id="0" name=""/>
        <dsp:cNvSpPr/>
      </dsp:nvSpPr>
      <dsp:spPr>
        <a:xfrm>
          <a:off x="3205457" y="1167"/>
          <a:ext cx="1215075" cy="699475"/>
        </a:xfrm>
        <a:prstGeom prst="rect">
          <a:avLst/>
        </a:prstGeom>
        <a:solidFill>
          <a:srgbClr val="02000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cap="all" dirty="0">
              <a:latin typeface="Times New Roman" panose="02020603050405020304" pitchFamily="18" charset="0"/>
              <a:cs typeface="Times New Roman" panose="02020603050405020304" pitchFamily="18" charset="0"/>
            </a:rPr>
            <a:t>EXPERIENCED TEAM</a:t>
          </a:r>
        </a:p>
      </dsp:txBody>
      <dsp:txXfrm>
        <a:off x="3205457" y="1167"/>
        <a:ext cx="1215075" cy="699475"/>
      </dsp:txXfrm>
    </dsp:sp>
    <dsp:sp modelId="{E2197FED-7775-447C-9925-81E78944362B}">
      <dsp:nvSpPr>
        <dsp:cNvPr id="0" name=""/>
        <dsp:cNvSpPr/>
      </dsp:nvSpPr>
      <dsp:spPr>
        <a:xfrm>
          <a:off x="2384009" y="335317"/>
          <a:ext cx="2795393" cy="2795393"/>
        </a:xfrm>
        <a:custGeom>
          <a:avLst/>
          <a:gdLst/>
          <a:ahLst/>
          <a:cxnLst/>
          <a:rect l="0" t="0" r="0" b="0"/>
          <a:pathLst>
            <a:path>
              <a:moveTo>
                <a:pt x="2172346" y="234307"/>
              </a:moveTo>
              <a:arcTo wR="1397696" hR="1397696" stAng="18219474" swAng="1189531"/>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10F0FD-5358-4093-AF9F-523B2F308C35}">
      <dsp:nvSpPr>
        <dsp:cNvPr id="0" name=""/>
        <dsp:cNvSpPr/>
      </dsp:nvSpPr>
      <dsp:spPr>
        <a:xfrm>
          <a:off x="4518068" y="1032982"/>
          <a:ext cx="1248445" cy="699475"/>
        </a:xfrm>
        <a:prstGeom prst="rect">
          <a:avLst/>
        </a:prstGeom>
        <a:solidFill>
          <a:srgbClr val="02000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cap="all" dirty="0">
              <a:latin typeface="Times New Roman" panose="02020603050405020304" pitchFamily="18" charset="0"/>
              <a:cs typeface="Times New Roman" panose="02020603050405020304" pitchFamily="18" charset="0"/>
            </a:rPr>
            <a:t>Targeted </a:t>
          </a:r>
          <a:br>
            <a:rPr lang="en-US" sz="1000" b="1" i="0" kern="1200" cap="all" dirty="0">
              <a:latin typeface="Times New Roman" panose="02020603050405020304" pitchFamily="18" charset="0"/>
              <a:cs typeface="Times New Roman" panose="02020603050405020304" pitchFamily="18" charset="0"/>
            </a:rPr>
          </a:br>
          <a:r>
            <a:rPr lang="en-US" sz="1000" b="1" i="0" kern="1200" cap="all" dirty="0">
              <a:latin typeface="Times New Roman" panose="02020603050405020304" pitchFamily="18" charset="0"/>
              <a:cs typeface="Times New Roman" panose="02020603050405020304" pitchFamily="18" charset="0"/>
            </a:rPr>
            <a:t>Rate of </a:t>
          </a:r>
          <a:br>
            <a:rPr lang="en-US" sz="1000" b="1" i="0" kern="1200" cap="all" dirty="0">
              <a:latin typeface="Times New Roman" panose="02020603050405020304" pitchFamily="18" charset="0"/>
              <a:cs typeface="Times New Roman" panose="02020603050405020304" pitchFamily="18" charset="0"/>
            </a:rPr>
          </a:br>
          <a:r>
            <a:rPr lang="en-US" sz="1000" b="1" i="0" kern="1200" cap="all" dirty="0">
              <a:latin typeface="Times New Roman" panose="02020603050405020304" pitchFamily="18" charset="0"/>
              <a:cs typeface="Times New Roman" panose="02020603050405020304" pitchFamily="18" charset="0"/>
            </a:rPr>
            <a:t>Return</a:t>
          </a:r>
        </a:p>
      </dsp:txBody>
      <dsp:txXfrm>
        <a:off x="4518068" y="1032982"/>
        <a:ext cx="1248445" cy="699475"/>
      </dsp:txXfrm>
    </dsp:sp>
    <dsp:sp modelId="{6BE36F18-4C1A-4659-98B2-FDF111865DEC}">
      <dsp:nvSpPr>
        <dsp:cNvPr id="0" name=""/>
        <dsp:cNvSpPr/>
      </dsp:nvSpPr>
      <dsp:spPr>
        <a:xfrm>
          <a:off x="2398181" y="408464"/>
          <a:ext cx="2795393" cy="2795393"/>
        </a:xfrm>
        <a:custGeom>
          <a:avLst/>
          <a:gdLst/>
          <a:ahLst/>
          <a:cxnLst/>
          <a:rect l="0" t="0" r="0" b="0"/>
          <a:pathLst>
            <a:path>
              <a:moveTo>
                <a:pt x="2792724" y="1484034"/>
              </a:moveTo>
              <a:arcTo wR="1397696" hR="1397696" stAng="21812489" swAng="1209526"/>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D4B62A3-BA00-487E-8EFA-C42C5B13663A}">
      <dsp:nvSpPr>
        <dsp:cNvPr id="0" name=""/>
        <dsp:cNvSpPr/>
      </dsp:nvSpPr>
      <dsp:spPr>
        <a:xfrm>
          <a:off x="4061376" y="2510589"/>
          <a:ext cx="1247939" cy="699475"/>
        </a:xfrm>
        <a:prstGeom prst="rect">
          <a:avLst/>
        </a:prstGeom>
        <a:solidFill>
          <a:srgbClr val="02000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cap="all" dirty="0">
              <a:latin typeface="Times New Roman" panose="02020603050405020304" pitchFamily="18" charset="0"/>
              <a:cs typeface="Times New Roman" panose="02020603050405020304" pitchFamily="18" charset="0"/>
            </a:rPr>
            <a:t>Established Principles </a:t>
          </a:r>
        </a:p>
      </dsp:txBody>
      <dsp:txXfrm>
        <a:off x="4061376" y="2510589"/>
        <a:ext cx="1247939" cy="699475"/>
      </dsp:txXfrm>
    </dsp:sp>
    <dsp:sp modelId="{0FF92C5A-22B6-4110-BFC5-9FAB586ECF2C}">
      <dsp:nvSpPr>
        <dsp:cNvPr id="0" name=""/>
        <dsp:cNvSpPr/>
      </dsp:nvSpPr>
      <dsp:spPr>
        <a:xfrm>
          <a:off x="2476790" y="356886"/>
          <a:ext cx="2795393" cy="2795393"/>
        </a:xfrm>
        <a:custGeom>
          <a:avLst/>
          <a:gdLst/>
          <a:ahLst/>
          <a:cxnLst/>
          <a:rect l="0" t="0" r="0" b="0"/>
          <a:pathLst>
            <a:path>
              <a:moveTo>
                <a:pt x="1496758" y="2791878"/>
              </a:moveTo>
              <a:arcTo wR="1397696" hR="1397696" stAng="5156146" swAng="656156"/>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F29AE0-7E80-482E-8615-54D9DCDBCB1C}">
      <dsp:nvSpPr>
        <dsp:cNvPr id="0" name=""/>
        <dsp:cNvSpPr/>
      </dsp:nvSpPr>
      <dsp:spPr>
        <a:xfrm>
          <a:off x="2324817" y="2510579"/>
          <a:ext cx="1295159" cy="699475"/>
        </a:xfrm>
        <a:prstGeom prst="rect">
          <a:avLst/>
        </a:prstGeom>
        <a:solidFill>
          <a:srgbClr val="02000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cap="all" dirty="0">
              <a:latin typeface="Times New Roman" panose="02020603050405020304" pitchFamily="18" charset="0"/>
              <a:cs typeface="Times New Roman" panose="02020603050405020304" pitchFamily="18" charset="0"/>
            </a:rPr>
            <a:t>Monitoring &amp; Reporting</a:t>
          </a:r>
        </a:p>
      </dsp:txBody>
      <dsp:txXfrm>
        <a:off x="2324817" y="2510579"/>
        <a:ext cx="1295159" cy="699475"/>
      </dsp:txXfrm>
    </dsp:sp>
    <dsp:sp modelId="{5297A346-0862-4F3A-B26C-BD94A000C577}">
      <dsp:nvSpPr>
        <dsp:cNvPr id="0" name=""/>
        <dsp:cNvSpPr/>
      </dsp:nvSpPr>
      <dsp:spPr>
        <a:xfrm>
          <a:off x="2427872" y="363119"/>
          <a:ext cx="2795393" cy="2795393"/>
        </a:xfrm>
        <a:custGeom>
          <a:avLst/>
          <a:gdLst/>
          <a:ahLst/>
          <a:cxnLst/>
          <a:rect l="0" t="0" r="0" b="0"/>
          <a:pathLst>
            <a:path>
              <a:moveTo>
                <a:pt x="137665" y="2002574"/>
              </a:moveTo>
              <a:arcTo wR="1397696" hR="1397696" stAng="9261399" swAng="1254678"/>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0FF8D3E-2E82-438C-8994-E8464C078AEB}">
      <dsp:nvSpPr>
        <dsp:cNvPr id="0" name=""/>
        <dsp:cNvSpPr/>
      </dsp:nvSpPr>
      <dsp:spPr>
        <a:xfrm>
          <a:off x="1872599" y="1010969"/>
          <a:ext cx="1222188" cy="699475"/>
        </a:xfrm>
        <a:prstGeom prst="rect">
          <a:avLst/>
        </a:prstGeom>
        <a:solidFill>
          <a:srgbClr val="02000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cap="all" dirty="0">
              <a:latin typeface="Times New Roman" panose="02020603050405020304" pitchFamily="18" charset="0"/>
              <a:cs typeface="Times New Roman" panose="02020603050405020304" pitchFamily="18" charset="0"/>
            </a:rPr>
            <a:t>Evaluation &amp; Adaptation</a:t>
          </a:r>
        </a:p>
      </dsp:txBody>
      <dsp:txXfrm>
        <a:off x="1872599" y="1010969"/>
        <a:ext cx="1222188" cy="699475"/>
      </dsp:txXfrm>
    </dsp:sp>
    <dsp:sp modelId="{3D2D134D-8D75-49C3-A63E-B70DF3BD55D0}">
      <dsp:nvSpPr>
        <dsp:cNvPr id="0" name=""/>
        <dsp:cNvSpPr/>
      </dsp:nvSpPr>
      <dsp:spPr>
        <a:xfrm>
          <a:off x="2437239" y="340077"/>
          <a:ext cx="2795393" cy="2795393"/>
        </a:xfrm>
        <a:custGeom>
          <a:avLst/>
          <a:gdLst/>
          <a:ahLst/>
          <a:cxnLst/>
          <a:rect l="0" t="0" r="0" b="0"/>
          <a:pathLst>
            <a:path>
              <a:moveTo>
                <a:pt x="290768" y="544312"/>
              </a:moveTo>
              <a:arcTo wR="1397696" hR="1397696" stAng="13057822" swAng="1158261"/>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CBFB-2A3A-4255-B375-DBEC730F3834}">
      <dsp:nvSpPr>
        <dsp:cNvPr id="0" name=""/>
        <dsp:cNvSpPr/>
      </dsp:nvSpPr>
      <dsp:spPr>
        <a:xfrm>
          <a:off x="3669509" y="1025096"/>
          <a:ext cx="1625126" cy="432429"/>
        </a:xfrm>
        <a:custGeom>
          <a:avLst/>
          <a:gdLst/>
          <a:ahLst/>
          <a:cxnLst/>
          <a:rect l="0" t="0" r="0" b="0"/>
          <a:pathLst>
            <a:path>
              <a:moveTo>
                <a:pt x="0" y="0"/>
              </a:moveTo>
              <a:lnTo>
                <a:pt x="0" y="217159"/>
              </a:lnTo>
              <a:lnTo>
                <a:pt x="1625126" y="217159"/>
              </a:lnTo>
              <a:lnTo>
                <a:pt x="1625126" y="4324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898F2-2DD6-454E-9DD9-39A7ED84A196}">
      <dsp:nvSpPr>
        <dsp:cNvPr id="0" name=""/>
        <dsp:cNvSpPr/>
      </dsp:nvSpPr>
      <dsp:spPr>
        <a:xfrm>
          <a:off x="1999175" y="1025096"/>
          <a:ext cx="1670333" cy="425848"/>
        </a:xfrm>
        <a:custGeom>
          <a:avLst/>
          <a:gdLst/>
          <a:ahLst/>
          <a:cxnLst/>
          <a:rect l="0" t="0" r="0" b="0"/>
          <a:pathLst>
            <a:path>
              <a:moveTo>
                <a:pt x="1670333" y="0"/>
              </a:moveTo>
              <a:lnTo>
                <a:pt x="1670333" y="210578"/>
              </a:lnTo>
              <a:lnTo>
                <a:pt x="0" y="210578"/>
              </a:lnTo>
              <a:lnTo>
                <a:pt x="0" y="4258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F22D7-E725-4917-9795-F1725567DE07}">
      <dsp:nvSpPr>
        <dsp:cNvPr id="0" name=""/>
        <dsp:cNvSpPr/>
      </dsp:nvSpPr>
      <dsp:spPr>
        <a:xfrm>
          <a:off x="2339712" y="0"/>
          <a:ext cx="2659592" cy="1025096"/>
        </a:xfrm>
        <a:prstGeom prst="rect">
          <a:avLst/>
        </a:prstGeom>
        <a:solidFill>
          <a:srgbClr val="02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Times New Roman" panose="02020603050405020304" pitchFamily="18" charset="0"/>
              <a:cs typeface="Times New Roman" panose="02020603050405020304" pitchFamily="18" charset="0"/>
            </a:rPr>
            <a:t>Fortress Capitis, LLC</a:t>
          </a:r>
        </a:p>
      </dsp:txBody>
      <dsp:txXfrm>
        <a:off x="2339712" y="0"/>
        <a:ext cx="2659592" cy="1025096"/>
      </dsp:txXfrm>
    </dsp:sp>
    <dsp:sp modelId="{536DDA93-CA90-45DB-A1C0-650316DFA25E}">
      <dsp:nvSpPr>
        <dsp:cNvPr id="0" name=""/>
        <dsp:cNvSpPr/>
      </dsp:nvSpPr>
      <dsp:spPr>
        <a:xfrm>
          <a:off x="483283" y="1450944"/>
          <a:ext cx="3031784" cy="1002862"/>
        </a:xfrm>
        <a:prstGeom prst="rect">
          <a:avLst/>
        </a:prstGeom>
        <a:solidFill>
          <a:srgbClr val="0077BF"/>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50000"/>
            </a:lnSpc>
            <a:spcBef>
              <a:spcPct val="0"/>
            </a:spcBef>
            <a:spcAft>
              <a:spcPct val="35000"/>
            </a:spcAft>
            <a:buNone/>
          </a:pPr>
          <a:r>
            <a:rPr lang="en-US" sz="1000" b="1" i="0" kern="1200" cap="all" dirty="0">
              <a:latin typeface="Times New Roman" panose="02020603050405020304" pitchFamily="18" charset="0"/>
              <a:cs typeface="Times New Roman" panose="02020603050405020304" pitchFamily="18" charset="0"/>
            </a:rPr>
            <a:t>Micah J. Moore </a:t>
          </a:r>
          <a:br>
            <a:rPr lang="en-US" sz="1000" b="1" i="0" kern="1200" dirty="0">
              <a:latin typeface="Times New Roman" panose="02020603050405020304" pitchFamily="18" charset="0"/>
              <a:cs typeface="Times New Roman" panose="02020603050405020304" pitchFamily="18" charset="0"/>
            </a:rPr>
          </a:br>
          <a:r>
            <a:rPr lang="en-US" sz="1000" b="1" i="0" kern="1200" dirty="0">
              <a:latin typeface="Times New Roman" panose="02020603050405020304" pitchFamily="18" charset="0"/>
              <a:cs typeface="Times New Roman" panose="02020603050405020304" pitchFamily="18" charset="0"/>
            </a:rPr>
            <a:t>Chief Investment Officer</a:t>
          </a:r>
          <a:endParaRPr lang="en-US" sz="900" b="1" i="0" kern="1200" dirty="0">
            <a:latin typeface="Times New Roman" panose="02020603050405020304" pitchFamily="18" charset="0"/>
            <a:cs typeface="Times New Roman" panose="02020603050405020304" pitchFamily="18" charset="0"/>
          </a:endParaRPr>
        </a:p>
      </dsp:txBody>
      <dsp:txXfrm>
        <a:off x="483283" y="1450944"/>
        <a:ext cx="3031784" cy="1002862"/>
      </dsp:txXfrm>
    </dsp:sp>
    <dsp:sp modelId="{08224D33-97B4-4F6C-99D4-24E6B8B485D8}">
      <dsp:nvSpPr>
        <dsp:cNvPr id="0" name=""/>
        <dsp:cNvSpPr/>
      </dsp:nvSpPr>
      <dsp:spPr>
        <a:xfrm>
          <a:off x="3781675" y="1457526"/>
          <a:ext cx="3025920" cy="1002862"/>
        </a:xfrm>
        <a:prstGeom prst="rect">
          <a:avLst/>
        </a:prstGeom>
        <a:solidFill>
          <a:srgbClr val="0077BF"/>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50000"/>
            </a:lnSpc>
            <a:spcBef>
              <a:spcPct val="0"/>
            </a:spcBef>
            <a:spcAft>
              <a:spcPct val="35000"/>
            </a:spcAft>
            <a:buNone/>
          </a:pPr>
          <a:r>
            <a:rPr lang="en-US" sz="1000" b="1" i="0" kern="1200" dirty="0">
              <a:latin typeface="Times New Roman" panose="02020603050405020304" pitchFamily="18" charset="0"/>
              <a:cs typeface="Times New Roman" panose="02020603050405020304" pitchFamily="18" charset="0"/>
            </a:rPr>
            <a:t>THOMAS A. GAFFORD</a:t>
          </a:r>
          <a:br>
            <a:rPr lang="en-US" sz="1000" b="1" i="0" kern="1200" dirty="0">
              <a:latin typeface="Times New Roman" panose="02020603050405020304" pitchFamily="18" charset="0"/>
              <a:cs typeface="Times New Roman" panose="02020603050405020304" pitchFamily="18" charset="0"/>
            </a:rPr>
          </a:br>
          <a:r>
            <a:rPr lang="en-US" sz="1000" b="1" i="0" kern="1200" dirty="0">
              <a:latin typeface="Times New Roman" panose="02020603050405020304" pitchFamily="18" charset="0"/>
              <a:cs typeface="Times New Roman" panose="02020603050405020304" pitchFamily="18" charset="0"/>
            </a:rPr>
            <a:t>Chief Development Officer</a:t>
          </a:r>
          <a:endParaRPr lang="en-US" sz="900" b="1" i="0" kern="1200" dirty="0">
            <a:highlight>
              <a:srgbClr val="800000"/>
            </a:highlight>
            <a:latin typeface="Times New Roman" panose="02020603050405020304" pitchFamily="18" charset="0"/>
            <a:cs typeface="Times New Roman" panose="02020603050405020304" pitchFamily="18" charset="0"/>
          </a:endParaRPr>
        </a:p>
      </dsp:txBody>
      <dsp:txXfrm>
        <a:off x="3781675" y="1457526"/>
        <a:ext cx="3025920" cy="1002862"/>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3311E8-16C3-9541-A894-288E104CD813}" type="datetimeFigureOut">
              <a:rPr lang="en-US"/>
              <a:pPr/>
              <a:t>5/6/2019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524DAC-DDDB-D740-A09C-D7F81487E82B}" type="slidenum">
              <a:rPr/>
              <a:pPr/>
              <a:t>‹#›</a:t>
            </a:fld>
            <a:endParaRPr lang="en-US"/>
          </a:p>
        </p:txBody>
      </p:sp>
    </p:spTree>
    <p:extLst>
      <p:ext uri="{BB962C8B-B14F-4D97-AF65-F5344CB8AC3E}">
        <p14:creationId xmlns:p14="http://schemas.microsoft.com/office/powerpoint/2010/main" val="17057974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23702490"/>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fce741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fce741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ffce7419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ffce7419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ffce7419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ffce7419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ffce7419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ffce7419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ffce7419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ffce7419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fc8d394b_1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ffc8d394b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fce741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fce741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2063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fce741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fce741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2063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ffce7419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ffce7419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ffc8d394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ffc8d394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ffce741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ffce741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ffce7419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ffce7419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ffce7419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ffce741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ffce741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ffce741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37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58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82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97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3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60156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339606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4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8" name="Rectangle 27"/>
          <p:cNvSpPr/>
          <p:nvPr/>
        </p:nvSpPr>
        <p:spPr>
          <a:xfrm>
            <a:off x="0" y="3689203"/>
            <a:ext cx="9144000" cy="1454297"/>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Prudence in Planning. Vigilance in Execution.</a:t>
            </a:r>
          </a:p>
        </p:txBody>
      </p:sp>
      <p:pic>
        <p:nvPicPr>
          <p:cNvPr id="4" name="Picture 3">
            <a:extLst>
              <a:ext uri="{FF2B5EF4-FFF2-40B4-BE49-F238E27FC236}">
                <a16:creationId xmlns:a16="http://schemas.microsoft.com/office/drawing/2014/main" id="{55946897-FCF4-4EF5-943B-F830619A486A}"/>
              </a:ext>
            </a:extLst>
          </p:cNvPr>
          <p:cNvPicPr>
            <a:picLocks noChangeAspect="1"/>
          </p:cNvPicPr>
          <p:nvPr/>
        </p:nvPicPr>
        <p:blipFill>
          <a:blip r:embed="rId3"/>
          <a:stretch>
            <a:fillRect/>
          </a:stretch>
        </p:blipFill>
        <p:spPr>
          <a:xfrm>
            <a:off x="146670" y="745490"/>
            <a:ext cx="8850660" cy="1853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6" name="Google Shape;116;p20"/>
          <p:cNvGrpSpPr/>
          <p:nvPr/>
        </p:nvGrpSpPr>
        <p:grpSpPr>
          <a:xfrm>
            <a:off x="381942" y="1711772"/>
            <a:ext cx="2761308" cy="2380637"/>
            <a:chOff x="1083025" y="2306625"/>
            <a:chExt cx="1834900" cy="1919432"/>
          </a:xfrm>
          <a:solidFill>
            <a:srgbClr val="0077BF"/>
          </a:solidFill>
        </p:grpSpPr>
        <p:sp>
          <p:nvSpPr>
            <p:cNvPr id="119" name="Google Shape;119;p20"/>
            <p:cNvSpPr txBox="1"/>
            <p:nvPr/>
          </p:nvSpPr>
          <p:spPr>
            <a:xfrm>
              <a:off x="1215575" y="3087883"/>
              <a:ext cx="1545600" cy="1138174"/>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1600"/>
                </a:spcAft>
                <a:buNone/>
              </a:pPr>
              <a:endParaRPr sz="800" dirty="0">
                <a:solidFill>
                  <a:srgbClr val="002060"/>
                </a:solidFill>
                <a:ea typeface="Roboto"/>
                <a:cs typeface="Roboto"/>
                <a:sym typeface="Roboto"/>
              </a:endParaRPr>
            </a:p>
          </p:txBody>
        </p:sp>
        <p:sp>
          <p:nvSpPr>
            <p:cNvPr id="121" name="Google Shape;121;p20"/>
            <p:cNvSpPr/>
            <p:nvPr/>
          </p:nvSpPr>
          <p:spPr>
            <a:xfrm flipH="1">
              <a:off x="1083025" y="2306625"/>
              <a:ext cx="1834801" cy="143400"/>
            </a:xfrm>
            <a:prstGeom prst="parallelogram">
              <a:avLst>
                <a:gd name="adj" fmla="val 96952"/>
              </a:avLst>
            </a:prstGeom>
            <a:solidFill>
              <a:srgbClr val="020000"/>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a:solidFill>
                    <a:srgbClr val="002060"/>
                  </a:solidFill>
                </a:rPr>
                <a:t>  </a:t>
              </a:r>
              <a:endParaRPr dirty="0">
                <a:solidFill>
                  <a:srgbClr val="002060"/>
                </a:solidFill>
              </a:endParaRPr>
            </a:p>
          </p:txBody>
        </p:sp>
        <p:sp>
          <p:nvSpPr>
            <p:cNvPr id="122" name="Google Shape;122;p20"/>
            <p:cNvSpPr/>
            <p:nvPr/>
          </p:nvSpPr>
          <p:spPr>
            <a:xfrm>
              <a:off x="1083125" y="2460449"/>
              <a:ext cx="1834800" cy="143400"/>
            </a:xfrm>
            <a:prstGeom prst="parallelogram">
              <a:avLst>
                <a:gd name="adj" fmla="val 96952"/>
              </a:avLst>
            </a:prstGeom>
            <a:solidFill>
              <a:srgbClr val="02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002060"/>
                </a:solidFill>
              </a:endParaRPr>
            </a:p>
          </p:txBody>
        </p:sp>
      </p:grpSp>
      <p:sp>
        <p:nvSpPr>
          <p:cNvPr id="27" name="Rectangle 26"/>
          <p:cNvSpPr/>
          <p:nvPr/>
        </p:nvSpPr>
        <p:spPr>
          <a:xfrm>
            <a:off x="314551" y="64718"/>
            <a:ext cx="8204108"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Process</a:t>
            </a:r>
          </a:p>
        </p:txBody>
      </p:sp>
      <p:sp>
        <p:nvSpPr>
          <p:cNvPr id="31" name="Google Shape;68;p15"/>
          <p:cNvSpPr txBox="1">
            <a:spLocks/>
          </p:cNvSpPr>
          <p:nvPr/>
        </p:nvSpPr>
        <p:spPr>
          <a:xfrm>
            <a:off x="327251" y="1212965"/>
            <a:ext cx="2581050" cy="507885"/>
          </a:xfrm>
          <a:prstGeom prst="rect">
            <a:avLst/>
          </a:prstGeom>
        </p:spPr>
        <p:txBody>
          <a:bodyPr spcFirstLastPara="1" wrap="square" lIns="91425" tIns="91425" rIns="91425" bIns="91425" anchor="t" anchorCtr="0">
            <a:noAutofit/>
          </a:bodyPr>
          <a:lstStyle/>
          <a:p>
            <a:pPr lvl="0" defTabSz="342900">
              <a:lnSpc>
                <a:spcPts val="2200"/>
              </a:lnSpc>
              <a:spcBef>
                <a:spcPts val="750"/>
              </a:spcBef>
              <a:buClr>
                <a:schemeClr val="accent1"/>
              </a:buClr>
              <a:buSzPct val="80000"/>
            </a:pPr>
            <a:r>
              <a:rPr lang="en-US" sz="1600" cap="all" dirty="0">
                <a:solidFill>
                  <a:schemeClr val="tx1">
                    <a:lumMod val="85000"/>
                    <a:lumOff val="15000"/>
                  </a:schemeClr>
                </a:solidFill>
                <a:latin typeface="Times New Roman" panose="02020603050405020304" pitchFamily="18" charset="0"/>
                <a:cs typeface="Times New Roman" panose="02020603050405020304" pitchFamily="18" charset="0"/>
              </a:rPr>
              <a:t>stages 1-3</a:t>
            </a:r>
            <a:endParaRPr kumimoji="0" lang="en-US" sz="1600" u="none" strike="noStrike" kern="1200" cap="all" spc="0" normalizeH="0" baseline="0" noProof="0" dirty="0">
              <a:ln>
                <a:noFill/>
              </a:ln>
              <a:solidFill>
                <a:schemeClr val="tx1">
                  <a:lumMod val="85000"/>
                  <a:lumOff val="15000"/>
                </a:schemeClr>
              </a:solidFill>
              <a:effectLst/>
              <a:uLnTx/>
              <a:uFillTx/>
              <a:latin typeface="Times New Roman" panose="02020603050405020304" pitchFamily="18" charset="0"/>
              <a:cs typeface="Times New Roman" panose="02020603050405020304" pitchFamily="18" charset="0"/>
            </a:endParaRPr>
          </a:p>
        </p:txBody>
      </p:sp>
      <p:sp>
        <p:nvSpPr>
          <p:cNvPr id="32" name="Google Shape;68;p15"/>
          <p:cNvSpPr txBox="1">
            <a:spLocks/>
          </p:cNvSpPr>
          <p:nvPr/>
        </p:nvSpPr>
        <p:spPr>
          <a:xfrm>
            <a:off x="314551" y="2152764"/>
            <a:ext cx="2663599" cy="2704986"/>
          </a:xfrm>
          <a:prstGeom prst="rect">
            <a:avLst/>
          </a:prstGeom>
        </p:spPr>
        <p:txBody>
          <a:bodyPr spcFirstLastPara="1" wrap="square" lIns="91425" tIns="91425" rIns="91425" bIns="91425" anchor="t" anchorCtr="0">
            <a:noAutofit/>
          </a:bodyPr>
          <a:lstStyle/>
          <a:p>
            <a:pPr lvl="0" defTabSz="342900">
              <a:lnSpc>
                <a:spcPts val="1400"/>
              </a:lnSpc>
              <a:spcBef>
                <a:spcPts val="750"/>
              </a:spcBef>
              <a:buClr>
                <a:schemeClr val="accent1"/>
              </a:buClr>
              <a:buSzPct val="80000"/>
            </a:pPr>
            <a:r>
              <a:rPr lang="en-US" sz="1000" b="1" cap="all" dirty="0">
                <a:solidFill>
                  <a:srgbClr val="0077BF"/>
                </a:solidFill>
                <a:latin typeface="Times New Roman" panose="02020603050405020304" pitchFamily="18" charset="0"/>
                <a:cs typeface="Times New Roman" panose="02020603050405020304" pitchFamily="18" charset="0"/>
              </a:rPr>
              <a:t>Strategy, Technicals, </a:t>
            </a:r>
            <a:br>
              <a:rPr lang="en-US" sz="1000" b="1" cap="all" dirty="0">
                <a:solidFill>
                  <a:srgbClr val="0077BF"/>
                </a:solidFill>
                <a:latin typeface="Times New Roman" panose="02020603050405020304" pitchFamily="18" charset="0"/>
                <a:cs typeface="Times New Roman" panose="02020603050405020304" pitchFamily="18" charset="0"/>
              </a:rPr>
            </a:br>
            <a:r>
              <a:rPr lang="en-US" sz="1000" b="1" cap="all" dirty="0">
                <a:solidFill>
                  <a:srgbClr val="0077BF"/>
                </a:solidFill>
                <a:latin typeface="Times New Roman" panose="02020603050405020304" pitchFamily="18" charset="0"/>
                <a:cs typeface="Times New Roman" panose="02020603050405020304" pitchFamily="18" charset="0"/>
              </a:rPr>
              <a:t>&amp; Implementation</a:t>
            </a:r>
            <a:br>
              <a:rPr lang="en-US" sz="1000" b="1" dirty="0">
                <a:solidFill>
                  <a:srgbClr val="273F80"/>
                </a:solidFill>
                <a:latin typeface="Times New Roman" panose="02020603050405020304" pitchFamily="18" charset="0"/>
                <a:cs typeface="Times New Roman" panose="02020603050405020304" pitchFamily="18" charset="0"/>
              </a:rPr>
            </a:br>
            <a:br>
              <a:rPr kumimoji="0" lang="en-US" sz="10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br>
            <a:r>
              <a:rPr kumimoji="0" lang="en-US" sz="1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a:t>
            </a:r>
            <a:r>
              <a:rPr lang="en-US" sz="1000" dirty="0" err="1">
                <a:solidFill>
                  <a:srgbClr val="000000"/>
                </a:solidFill>
                <a:latin typeface="Times New Roman" panose="02020603050405020304" pitchFamily="18" charset="0"/>
                <a:cs typeface="Times New Roman" panose="02020603050405020304" pitchFamily="18" charset="0"/>
              </a:rPr>
              <a:t>trategic</a:t>
            </a:r>
            <a:r>
              <a:rPr lang="en-US" sz="1000" dirty="0">
                <a:solidFill>
                  <a:srgbClr val="000000"/>
                </a:solidFill>
                <a:latin typeface="Times New Roman" panose="02020603050405020304" pitchFamily="18" charset="0"/>
                <a:cs typeface="Times New Roman" panose="02020603050405020304" pitchFamily="18" charset="0"/>
              </a:rPr>
              <a:t> idea introduced along with </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tactical plans for implementing </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&amp; exiting the strategy.</a:t>
            </a:r>
          </a:p>
          <a:p>
            <a:pPr lvl="0" defTabSz="342900">
              <a:lnSpc>
                <a:spcPts val="1400"/>
              </a:lnSpc>
              <a:spcBef>
                <a:spcPts val="750"/>
              </a:spcBef>
              <a:buClr>
                <a:schemeClr val="accent1"/>
              </a:buClr>
              <a:buSzPct val="80000"/>
            </a:pPr>
            <a:r>
              <a:rPr lang="en-US" sz="1000" dirty="0">
                <a:solidFill>
                  <a:srgbClr val="000000"/>
                </a:solidFill>
                <a:latin typeface="Times New Roman" panose="02020603050405020304" pitchFamily="18" charset="0"/>
                <a:cs typeface="Times New Roman" panose="02020603050405020304" pitchFamily="18" charset="0"/>
              </a:rPr>
              <a:t>Fundamentals </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and </a:t>
            </a:r>
            <a:r>
              <a:rPr lang="en-US" sz="1000" dirty="0" err="1">
                <a:solidFill>
                  <a:srgbClr val="000000"/>
                </a:solidFill>
                <a:latin typeface="Times New Roman" panose="02020603050405020304" pitchFamily="18" charset="0"/>
                <a:cs typeface="Times New Roman" panose="02020603050405020304" pitchFamily="18" charset="0"/>
              </a:rPr>
              <a:t>technicals</a:t>
            </a:r>
            <a:r>
              <a:rPr lang="en-US" sz="1000" dirty="0">
                <a:solidFill>
                  <a:srgbClr val="000000"/>
                </a:solidFill>
                <a:latin typeface="Times New Roman" panose="02020603050405020304" pitchFamily="18" charset="0"/>
                <a:cs typeface="Times New Roman" panose="02020603050405020304" pitchFamily="18" charset="0"/>
              </a:rPr>
              <a:t> confirmed.</a:t>
            </a:r>
          </a:p>
          <a:p>
            <a:pPr lvl="0" defTabSz="342900">
              <a:lnSpc>
                <a:spcPts val="1400"/>
              </a:lnSpc>
              <a:spcBef>
                <a:spcPts val="750"/>
              </a:spcBef>
              <a:buClr>
                <a:schemeClr val="accent1"/>
              </a:buClr>
              <a:buSzPct val="80000"/>
            </a:pPr>
            <a:r>
              <a:rPr lang="en-US" sz="1000" dirty="0">
                <a:solidFill>
                  <a:srgbClr val="000000"/>
                </a:solidFill>
                <a:latin typeface="Times New Roman" panose="02020603050405020304" pitchFamily="18" charset="0"/>
                <a:cs typeface="Times New Roman" panose="02020603050405020304" pitchFamily="18" charset="0"/>
              </a:rPr>
              <a:t>Position implemented/capital allocated.</a:t>
            </a:r>
          </a:p>
          <a:p>
            <a:pPr lvl="0" defTabSz="342900">
              <a:lnSpc>
                <a:spcPts val="1400"/>
              </a:lnSpc>
              <a:spcBef>
                <a:spcPts val="750"/>
              </a:spcBef>
              <a:buClr>
                <a:schemeClr val="accent1"/>
              </a:buClr>
              <a:buSzPct val="80000"/>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grpSp>
        <p:nvGrpSpPr>
          <p:cNvPr id="33" name="Google Shape;116;p20"/>
          <p:cNvGrpSpPr/>
          <p:nvPr/>
        </p:nvGrpSpPr>
        <p:grpSpPr>
          <a:xfrm>
            <a:off x="3055292" y="1724475"/>
            <a:ext cx="2761308" cy="368642"/>
            <a:chOff x="1083025" y="2306625"/>
            <a:chExt cx="1834900" cy="297224"/>
          </a:xfrm>
          <a:solidFill>
            <a:srgbClr val="0077BF"/>
          </a:solidFill>
        </p:grpSpPr>
        <p:sp>
          <p:nvSpPr>
            <p:cNvPr id="35" name="Google Shape;121;p20"/>
            <p:cNvSpPr/>
            <p:nvPr/>
          </p:nvSpPr>
          <p:spPr>
            <a:xfrm flipH="1">
              <a:off x="1083025" y="2306625"/>
              <a:ext cx="1834801" cy="143400"/>
            </a:xfrm>
            <a:prstGeom prst="parallelogram">
              <a:avLst>
                <a:gd name="adj" fmla="val 96952"/>
              </a:avLst>
            </a:prstGeom>
            <a:solidFill>
              <a:srgbClr val="020000"/>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dirty="0">
                  <a:solidFill>
                    <a:srgbClr val="002060"/>
                  </a:solidFill>
                </a:rPr>
                <a:t>  </a:t>
              </a:r>
              <a:endParaRPr dirty="0">
                <a:solidFill>
                  <a:srgbClr val="002060"/>
                </a:solidFill>
              </a:endParaRPr>
            </a:p>
          </p:txBody>
        </p:sp>
        <p:sp>
          <p:nvSpPr>
            <p:cNvPr id="36" name="Google Shape;122;p20"/>
            <p:cNvSpPr/>
            <p:nvPr/>
          </p:nvSpPr>
          <p:spPr>
            <a:xfrm>
              <a:off x="1083125" y="2460449"/>
              <a:ext cx="1834800" cy="143400"/>
            </a:xfrm>
            <a:prstGeom prst="parallelogram">
              <a:avLst>
                <a:gd name="adj" fmla="val 96952"/>
              </a:avLst>
            </a:prstGeom>
            <a:solidFill>
              <a:srgbClr val="02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002060"/>
                </a:solidFill>
              </a:endParaRPr>
            </a:p>
          </p:txBody>
        </p:sp>
      </p:grpSp>
      <p:sp>
        <p:nvSpPr>
          <p:cNvPr id="37" name="Google Shape;68;p15"/>
          <p:cNvSpPr txBox="1">
            <a:spLocks/>
          </p:cNvSpPr>
          <p:nvPr/>
        </p:nvSpPr>
        <p:spPr>
          <a:xfrm>
            <a:off x="3000601" y="1225665"/>
            <a:ext cx="2581050" cy="507885"/>
          </a:xfrm>
          <a:prstGeom prst="rect">
            <a:avLst/>
          </a:prstGeom>
        </p:spPr>
        <p:txBody>
          <a:bodyPr spcFirstLastPara="1" wrap="square" lIns="91425" tIns="91425" rIns="91425" bIns="91425" anchor="t" anchorCtr="0">
            <a:noAutofit/>
          </a:bodyPr>
          <a:lstStyle/>
          <a:p>
            <a:pPr lvl="0" defTabSz="342900">
              <a:lnSpc>
                <a:spcPts val="2200"/>
              </a:lnSpc>
              <a:spcBef>
                <a:spcPts val="750"/>
              </a:spcBef>
              <a:buClr>
                <a:schemeClr val="accent1"/>
              </a:buClr>
              <a:buSzPct val="80000"/>
            </a:pPr>
            <a:r>
              <a:rPr lang="en-US" sz="1600" cap="all" dirty="0">
                <a:solidFill>
                  <a:schemeClr val="tx1">
                    <a:lumMod val="85000"/>
                    <a:lumOff val="15000"/>
                  </a:schemeClr>
                </a:solidFill>
                <a:latin typeface="Times New Roman" panose="02020603050405020304" pitchFamily="18" charset="0"/>
                <a:cs typeface="Times New Roman" panose="02020603050405020304" pitchFamily="18" charset="0"/>
              </a:rPr>
              <a:t>stages 4-6</a:t>
            </a:r>
            <a:endParaRPr kumimoji="0" lang="en-US" sz="1600" u="none" strike="noStrike" kern="1200" cap="all" spc="0" normalizeH="0" baseline="0" noProof="0" dirty="0">
              <a:ln>
                <a:noFill/>
              </a:ln>
              <a:solidFill>
                <a:schemeClr val="tx1">
                  <a:lumMod val="85000"/>
                  <a:lumOff val="15000"/>
                </a:schemeClr>
              </a:solidFill>
              <a:effectLst/>
              <a:uLnTx/>
              <a:uFillTx/>
              <a:latin typeface="Times New Roman" panose="02020603050405020304" pitchFamily="18" charset="0"/>
              <a:cs typeface="Times New Roman" panose="02020603050405020304" pitchFamily="18" charset="0"/>
            </a:endParaRPr>
          </a:p>
        </p:txBody>
      </p:sp>
      <p:sp>
        <p:nvSpPr>
          <p:cNvPr id="38" name="Google Shape;68;p15"/>
          <p:cNvSpPr txBox="1">
            <a:spLocks/>
          </p:cNvSpPr>
          <p:nvPr/>
        </p:nvSpPr>
        <p:spPr>
          <a:xfrm>
            <a:off x="2987901" y="2165465"/>
            <a:ext cx="2371499" cy="2647836"/>
          </a:xfrm>
          <a:prstGeom prst="rect">
            <a:avLst/>
          </a:prstGeom>
        </p:spPr>
        <p:txBody>
          <a:bodyPr spcFirstLastPara="1" wrap="square" lIns="91425" tIns="91425" rIns="91425" bIns="91425" anchor="t" anchorCtr="0">
            <a:noAutofit/>
          </a:bodyPr>
          <a:lstStyle/>
          <a:p>
            <a:pPr lvl="0" defTabSz="342900">
              <a:lnSpc>
                <a:spcPts val="1400"/>
              </a:lnSpc>
              <a:spcBef>
                <a:spcPts val="750"/>
              </a:spcBef>
              <a:buClr>
                <a:schemeClr val="accent1"/>
              </a:buClr>
              <a:buSzPct val="80000"/>
            </a:pPr>
            <a:r>
              <a:rPr lang="en-US" sz="1000" b="1" cap="all" dirty="0">
                <a:solidFill>
                  <a:srgbClr val="0077BF"/>
                </a:solidFill>
                <a:latin typeface="Times New Roman" panose="02020603050405020304" pitchFamily="18" charset="0"/>
                <a:cs typeface="Times New Roman" panose="02020603050405020304" pitchFamily="18" charset="0"/>
              </a:rPr>
              <a:t>Maintenance</a:t>
            </a:r>
            <a:br>
              <a:rPr lang="en-US" sz="1000" b="1" dirty="0">
                <a:solidFill>
                  <a:srgbClr val="273F80"/>
                </a:solidFill>
                <a:latin typeface="Times New Roman" panose="02020603050405020304" pitchFamily="18" charset="0"/>
                <a:cs typeface="Times New Roman" panose="02020603050405020304" pitchFamily="18" charset="0"/>
              </a:rPr>
            </a:br>
            <a:br>
              <a:rPr kumimoji="0" lang="en-US" sz="10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br>
            <a:r>
              <a:rPr kumimoji="0" lang="en-US" sz="1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Each position is</a:t>
            </a:r>
            <a:r>
              <a:rPr lang="en-US" sz="1000" dirty="0">
                <a:solidFill>
                  <a:srgbClr val="000000"/>
                </a:solidFill>
                <a:latin typeface="Times New Roman" panose="02020603050405020304" pitchFamily="18" charset="0"/>
                <a:cs typeface="Times New Roman" panose="02020603050405020304" pitchFamily="18" charset="0"/>
              </a:rPr>
              <a:t> continuously </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scrutinized for strengths, </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weaknesses, opportunities, </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and threats (SWOT).</a:t>
            </a:r>
          </a:p>
          <a:p>
            <a:pPr lvl="0" defTabSz="342900">
              <a:lnSpc>
                <a:spcPts val="1400"/>
              </a:lnSpc>
              <a:spcBef>
                <a:spcPts val="750"/>
              </a:spcBef>
              <a:buClr>
                <a:schemeClr val="accent1"/>
              </a:buClr>
              <a:buSzPct val="80000"/>
            </a:pPr>
            <a:r>
              <a:rPr lang="en-US" sz="1000" dirty="0">
                <a:solidFill>
                  <a:srgbClr val="000000"/>
                </a:solidFill>
                <a:latin typeface="Times New Roman" panose="02020603050405020304" pitchFamily="18" charset="0"/>
                <a:cs typeface="Times New Roman" panose="02020603050405020304" pitchFamily="18" charset="0"/>
              </a:rPr>
              <a:t>Position held as long as fundamentals and </a:t>
            </a:r>
            <a:r>
              <a:rPr lang="en-US" sz="1000" dirty="0" err="1">
                <a:solidFill>
                  <a:srgbClr val="000000"/>
                </a:solidFill>
                <a:latin typeface="Times New Roman" panose="02020603050405020304" pitchFamily="18" charset="0"/>
                <a:cs typeface="Times New Roman" panose="02020603050405020304" pitchFamily="18" charset="0"/>
              </a:rPr>
              <a:t>technicals</a:t>
            </a:r>
            <a:r>
              <a:rPr lang="en-US" sz="1000" dirty="0">
                <a:solidFill>
                  <a:srgbClr val="000000"/>
                </a:solidFill>
                <a:latin typeface="Times New Roman" panose="02020603050405020304" pitchFamily="18" charset="0"/>
                <a:cs typeface="Times New Roman" panose="02020603050405020304" pitchFamily="18" charset="0"/>
              </a:rPr>
              <a:t> in-tact.</a:t>
            </a:r>
            <a:endParaRPr kumimoji="0"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grpSp>
        <p:nvGrpSpPr>
          <p:cNvPr id="39" name="Google Shape;116;p20"/>
          <p:cNvGrpSpPr/>
          <p:nvPr/>
        </p:nvGrpSpPr>
        <p:grpSpPr>
          <a:xfrm>
            <a:off x="5734992" y="1730822"/>
            <a:ext cx="2761308" cy="2380637"/>
            <a:chOff x="1083025" y="2306625"/>
            <a:chExt cx="1834900" cy="1919432"/>
          </a:xfrm>
        </p:grpSpPr>
        <p:sp>
          <p:nvSpPr>
            <p:cNvPr id="40" name="Google Shape;119;p20"/>
            <p:cNvSpPr txBox="1"/>
            <p:nvPr/>
          </p:nvSpPr>
          <p:spPr>
            <a:xfrm>
              <a:off x="1215575" y="3087883"/>
              <a:ext cx="1545600" cy="1138174"/>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1600"/>
                </a:spcAft>
                <a:buNone/>
              </a:pPr>
              <a:endParaRPr sz="800" dirty="0">
                <a:solidFill>
                  <a:srgbClr val="002060"/>
                </a:solidFill>
                <a:latin typeface="Times New Roman" panose="02020603050405020304" pitchFamily="18" charset="0"/>
                <a:ea typeface="Roboto"/>
                <a:cs typeface="Times New Roman" panose="02020603050405020304" pitchFamily="18" charset="0"/>
                <a:sym typeface="Roboto"/>
              </a:endParaRPr>
            </a:p>
          </p:txBody>
        </p:sp>
        <p:sp>
          <p:nvSpPr>
            <p:cNvPr id="41" name="Google Shape;121;p20"/>
            <p:cNvSpPr/>
            <p:nvPr/>
          </p:nvSpPr>
          <p:spPr>
            <a:xfrm flipH="1">
              <a:off x="1083025" y="2306625"/>
              <a:ext cx="1834801" cy="143400"/>
            </a:xfrm>
            <a:prstGeom prst="parallelogram">
              <a:avLst>
                <a:gd name="adj" fmla="val 96952"/>
              </a:avLst>
            </a:prstGeom>
            <a:solidFill>
              <a:srgbClr val="020000"/>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a:solidFill>
                    <a:srgbClr val="002060"/>
                  </a:solidFill>
                  <a:latin typeface="Times New Roman" panose="02020603050405020304" pitchFamily="18" charset="0"/>
                  <a:cs typeface="Times New Roman" panose="02020603050405020304" pitchFamily="18" charset="0"/>
                </a:rPr>
                <a:t>  </a:t>
              </a:r>
              <a:endParaRPr dirty="0">
                <a:solidFill>
                  <a:srgbClr val="002060"/>
                </a:solidFill>
                <a:latin typeface="Times New Roman" panose="02020603050405020304" pitchFamily="18" charset="0"/>
                <a:cs typeface="Times New Roman" panose="02020603050405020304" pitchFamily="18" charset="0"/>
              </a:endParaRPr>
            </a:p>
          </p:txBody>
        </p:sp>
        <p:sp>
          <p:nvSpPr>
            <p:cNvPr id="42" name="Google Shape;122;p20"/>
            <p:cNvSpPr/>
            <p:nvPr/>
          </p:nvSpPr>
          <p:spPr>
            <a:xfrm>
              <a:off x="1083125" y="2460449"/>
              <a:ext cx="1834800" cy="143400"/>
            </a:xfrm>
            <a:prstGeom prst="parallelogram">
              <a:avLst>
                <a:gd name="adj" fmla="val 96952"/>
              </a:avLst>
            </a:prstGeom>
            <a:solidFill>
              <a:srgbClr val="02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002060"/>
                </a:solidFill>
                <a:latin typeface="Times New Roman" panose="02020603050405020304" pitchFamily="18" charset="0"/>
                <a:cs typeface="Times New Roman" panose="02020603050405020304" pitchFamily="18" charset="0"/>
              </a:endParaRPr>
            </a:p>
          </p:txBody>
        </p:sp>
      </p:grpSp>
      <p:sp>
        <p:nvSpPr>
          <p:cNvPr id="43" name="Google Shape;68;p15"/>
          <p:cNvSpPr txBox="1">
            <a:spLocks/>
          </p:cNvSpPr>
          <p:nvPr/>
        </p:nvSpPr>
        <p:spPr>
          <a:xfrm>
            <a:off x="5680301" y="1232015"/>
            <a:ext cx="2581050" cy="507885"/>
          </a:xfrm>
          <a:prstGeom prst="rect">
            <a:avLst/>
          </a:prstGeom>
          <a:noFill/>
        </p:spPr>
        <p:txBody>
          <a:bodyPr spcFirstLastPara="1" wrap="square" lIns="91425" tIns="91425" rIns="91425" bIns="91425" anchor="t" anchorCtr="0">
            <a:noAutofit/>
          </a:bodyPr>
          <a:lstStyle/>
          <a:p>
            <a:pPr lvl="0" defTabSz="342900">
              <a:lnSpc>
                <a:spcPts val="2200"/>
              </a:lnSpc>
              <a:spcBef>
                <a:spcPts val="750"/>
              </a:spcBef>
              <a:buClr>
                <a:schemeClr val="accent1"/>
              </a:buClr>
              <a:buSzPct val="80000"/>
            </a:pPr>
            <a:r>
              <a:rPr lang="en-US" sz="1600" cap="all" dirty="0">
                <a:solidFill>
                  <a:schemeClr val="tx1">
                    <a:lumMod val="85000"/>
                    <a:lumOff val="15000"/>
                  </a:schemeClr>
                </a:solidFill>
                <a:latin typeface="Times New Roman" panose="02020603050405020304" pitchFamily="18" charset="0"/>
                <a:cs typeface="Times New Roman" panose="02020603050405020304" pitchFamily="18" charset="0"/>
              </a:rPr>
              <a:t>evaluation</a:t>
            </a:r>
            <a:endParaRPr kumimoji="0" lang="en-US" sz="1600" u="none" strike="noStrike" kern="1200" cap="all" spc="0" normalizeH="0" baseline="0" noProof="0" dirty="0">
              <a:ln>
                <a:noFill/>
              </a:ln>
              <a:solidFill>
                <a:schemeClr val="tx1">
                  <a:lumMod val="85000"/>
                  <a:lumOff val="15000"/>
                </a:schemeClr>
              </a:solidFill>
              <a:effectLst/>
              <a:uLnTx/>
              <a:uFillTx/>
              <a:latin typeface="Times New Roman" panose="02020603050405020304" pitchFamily="18" charset="0"/>
              <a:cs typeface="Times New Roman" panose="02020603050405020304" pitchFamily="18" charset="0"/>
            </a:endParaRPr>
          </a:p>
        </p:txBody>
      </p:sp>
      <p:sp>
        <p:nvSpPr>
          <p:cNvPr id="44" name="Google Shape;68;p15"/>
          <p:cNvSpPr txBox="1">
            <a:spLocks/>
          </p:cNvSpPr>
          <p:nvPr/>
        </p:nvSpPr>
        <p:spPr>
          <a:xfrm>
            <a:off x="5667601" y="2171815"/>
            <a:ext cx="2777899" cy="1739663"/>
          </a:xfrm>
          <a:prstGeom prst="rect">
            <a:avLst/>
          </a:prstGeom>
        </p:spPr>
        <p:txBody>
          <a:bodyPr spcFirstLastPara="1" wrap="square" lIns="91425" tIns="91425" rIns="91425" bIns="91425" anchor="t" anchorCtr="0">
            <a:noAutofit/>
          </a:bodyPr>
          <a:lstStyle/>
          <a:p>
            <a:pPr lvl="0" defTabSz="342900">
              <a:lnSpc>
                <a:spcPts val="1400"/>
              </a:lnSpc>
              <a:spcBef>
                <a:spcPts val="750"/>
              </a:spcBef>
              <a:buClr>
                <a:schemeClr val="accent1"/>
              </a:buClr>
              <a:buSzPct val="80000"/>
            </a:pPr>
            <a:r>
              <a:rPr lang="en-US" sz="1000" b="1" cap="all" dirty="0">
                <a:solidFill>
                  <a:srgbClr val="0077BF"/>
                </a:solidFill>
                <a:latin typeface="Times New Roman" panose="02020603050405020304" pitchFamily="18" charset="0"/>
                <a:cs typeface="Times New Roman" panose="02020603050405020304" pitchFamily="18" charset="0"/>
              </a:rPr>
              <a:t>Evaluate, ADAPT &amp; REPORT</a:t>
            </a:r>
            <a:br>
              <a:rPr lang="en-US" sz="1000" b="1" dirty="0">
                <a:solidFill>
                  <a:srgbClr val="273F80"/>
                </a:solidFill>
                <a:latin typeface="Times New Roman" panose="02020603050405020304" pitchFamily="18" charset="0"/>
                <a:cs typeface="Times New Roman" panose="02020603050405020304" pitchFamily="18" charset="0"/>
              </a:rPr>
            </a:br>
            <a:br>
              <a:rPr kumimoji="0" lang="en-US" sz="10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Evaluate results of the entire process once a position is exited.</a:t>
            </a:r>
          </a:p>
          <a:p>
            <a:pPr lvl="0" defTabSz="342900">
              <a:lnSpc>
                <a:spcPts val="1400"/>
              </a:lnSpc>
              <a:spcBef>
                <a:spcPts val="750"/>
              </a:spcBef>
              <a:buClr>
                <a:schemeClr val="accent1"/>
              </a:buClr>
              <a:buSzPct val="80000"/>
            </a:pPr>
            <a:r>
              <a:rPr lang="en-US" sz="1000" dirty="0">
                <a:solidFill>
                  <a:srgbClr val="000000"/>
                </a:solidFill>
                <a:latin typeface="Times New Roman" panose="02020603050405020304" pitchFamily="18" charset="0"/>
                <a:cs typeface="Times New Roman" panose="02020603050405020304" pitchFamily="18" charset="0"/>
              </a:rPr>
              <a:t>Adapt any component of process</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as needed.</a:t>
            </a:r>
          </a:p>
          <a:p>
            <a:pPr defTabSz="342900">
              <a:lnSpc>
                <a:spcPts val="1400"/>
              </a:lnSpc>
              <a:spcBef>
                <a:spcPts val="750"/>
              </a:spcBef>
              <a:buClr>
                <a:schemeClr val="accent1"/>
              </a:buClr>
              <a:buSzPct val="80000"/>
            </a:pPr>
            <a:r>
              <a:rPr lang="en-US" sz="1000" dirty="0">
                <a:solidFill>
                  <a:srgbClr val="000000"/>
                </a:solidFill>
                <a:latin typeface="Times New Roman" panose="02020603050405020304" pitchFamily="18" charset="0"/>
                <a:cs typeface="Times New Roman" panose="02020603050405020304" pitchFamily="18" charset="0"/>
              </a:rPr>
              <a:t>Report candidly.</a:t>
            </a:r>
          </a:p>
          <a:p>
            <a:pPr lvl="0" defTabSz="342900">
              <a:lnSpc>
                <a:spcPts val="1400"/>
              </a:lnSpc>
              <a:spcBef>
                <a:spcPts val="750"/>
              </a:spcBef>
              <a:buClr>
                <a:schemeClr val="accent1"/>
              </a:buClr>
              <a:buSzPct val="80000"/>
            </a:pPr>
            <a:endParaRPr kumimoji="0"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TextBox 21"/>
          <p:cNvSpPr txBox="1"/>
          <p:nvPr/>
        </p:nvSpPr>
        <p:spPr>
          <a:xfrm>
            <a:off x="368300" y="4794247"/>
            <a:ext cx="4762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10</a:t>
            </a:r>
          </a:p>
        </p:txBody>
      </p:sp>
      <p:cxnSp>
        <p:nvCxnSpPr>
          <p:cNvPr id="29" name="Straight Connector 28">
            <a:extLst>
              <a:ext uri="{FF2B5EF4-FFF2-40B4-BE49-F238E27FC236}">
                <a16:creationId xmlns:a16="http://schemas.microsoft.com/office/drawing/2014/main" id="{89FC6224-D640-4037-89E4-137CE654BD32}"/>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41049D57-187D-4562-A6BA-23045A613A56}"/>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4">
            <a:extLst>
              <a:ext uri="{FF2B5EF4-FFF2-40B4-BE49-F238E27FC236}">
                <a16:creationId xmlns:a16="http://schemas.microsoft.com/office/drawing/2014/main" id="{F5B5C56F-09E5-43BA-88B1-BF02151C9512}"/>
              </a:ext>
            </a:extLst>
          </p:cNvPr>
          <p:cNvSpPr txBox="1"/>
          <p:nvPr/>
        </p:nvSpPr>
        <p:spPr>
          <a:xfrm>
            <a:off x="5727700" y="2427977"/>
            <a:ext cx="2636966" cy="602586"/>
          </a:xfrm>
          <a:prstGeom prst="rect">
            <a:avLst/>
          </a:prstGeom>
          <a:solidFill>
            <a:srgbClr val="02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000" b="1" cap="all" dirty="0">
                <a:latin typeface="Times New Roman" panose="02020603050405020304" pitchFamily="18" charset="0"/>
                <a:cs typeface="Times New Roman" panose="02020603050405020304" pitchFamily="18" charset="0"/>
              </a:rPr>
              <a:t>Stage 3: Entry &amp; Exit </a:t>
            </a:r>
          </a:p>
        </p:txBody>
      </p:sp>
      <p:sp>
        <p:nvSpPr>
          <p:cNvPr id="37" name="Rectangle: Rounded Corners 4">
            <a:extLst>
              <a:ext uri="{FF2B5EF4-FFF2-40B4-BE49-F238E27FC236}">
                <a16:creationId xmlns:a16="http://schemas.microsoft.com/office/drawing/2014/main" id="{F5B5C56F-09E5-43BA-88B1-BF02151C9512}"/>
              </a:ext>
            </a:extLst>
          </p:cNvPr>
          <p:cNvSpPr txBox="1"/>
          <p:nvPr/>
        </p:nvSpPr>
        <p:spPr>
          <a:xfrm>
            <a:off x="3079750" y="2427977"/>
            <a:ext cx="2636966" cy="602586"/>
          </a:xfrm>
          <a:prstGeom prst="rect">
            <a:avLst/>
          </a:prstGeom>
          <a:solidFill>
            <a:srgbClr val="02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000" b="1" cap="all" dirty="0">
                <a:latin typeface="Times New Roman" panose="02020603050405020304" pitchFamily="18" charset="0"/>
                <a:cs typeface="Times New Roman" panose="02020603050405020304" pitchFamily="18" charset="0"/>
              </a:rPr>
              <a:t>stage 2: Qualitative Review</a:t>
            </a:r>
          </a:p>
        </p:txBody>
      </p:sp>
      <p:sp>
        <p:nvSpPr>
          <p:cNvPr id="38" name="Rectangle: Rounded Corners 4">
            <a:extLst>
              <a:ext uri="{FF2B5EF4-FFF2-40B4-BE49-F238E27FC236}">
                <a16:creationId xmlns:a16="http://schemas.microsoft.com/office/drawing/2014/main" id="{F5B5C56F-09E5-43BA-88B1-BF02151C9512}"/>
              </a:ext>
            </a:extLst>
          </p:cNvPr>
          <p:cNvSpPr txBox="1"/>
          <p:nvPr/>
        </p:nvSpPr>
        <p:spPr>
          <a:xfrm>
            <a:off x="431800" y="2427977"/>
            <a:ext cx="2636966" cy="602586"/>
          </a:xfrm>
          <a:prstGeom prst="rect">
            <a:avLst/>
          </a:prstGeom>
          <a:solidFill>
            <a:srgbClr val="02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000" b="1" cap="all" dirty="0">
                <a:latin typeface="Times New Roman" panose="02020603050405020304" pitchFamily="18" charset="0"/>
                <a:cs typeface="Times New Roman" panose="02020603050405020304" pitchFamily="18" charset="0"/>
              </a:rPr>
              <a:t>Stage 1: Idea Developed</a:t>
            </a:r>
          </a:p>
        </p:txBody>
      </p:sp>
      <p:sp>
        <p:nvSpPr>
          <p:cNvPr id="31" name="Rectangle 30"/>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Process: Stages 1-3</a:t>
            </a:r>
          </a:p>
        </p:txBody>
      </p:sp>
      <p:sp>
        <p:nvSpPr>
          <p:cNvPr id="34" name="Google Shape;68;p15"/>
          <p:cNvSpPr txBox="1">
            <a:spLocks/>
          </p:cNvSpPr>
          <p:nvPr/>
        </p:nvSpPr>
        <p:spPr>
          <a:xfrm>
            <a:off x="327250" y="1149465"/>
            <a:ext cx="7883300" cy="990485"/>
          </a:xfrm>
          <a:prstGeom prst="rect">
            <a:avLst/>
          </a:prstGeom>
        </p:spPr>
        <p:txBody>
          <a:bodyPr spcFirstLastPara="1" wrap="square" lIns="91425" tIns="91425" rIns="91425" bIns="91425" anchor="t" anchorCtr="0">
            <a:noAutofit/>
          </a:bodyPr>
          <a:lstStyle/>
          <a:p>
            <a:pPr lvl="0" defTabSz="342900">
              <a:lnSpc>
                <a:spcPts val="2200"/>
              </a:lnSpc>
              <a:spcBef>
                <a:spcPts val="750"/>
              </a:spcBef>
              <a:buClr>
                <a:schemeClr val="accent1"/>
              </a:buClr>
              <a:buSzPct val="80000"/>
            </a:pPr>
            <a:r>
              <a:rPr lang="en" sz="1600" cap="all" dirty="0">
                <a:solidFill>
                  <a:srgbClr val="0077BF"/>
                </a:solidFill>
                <a:latin typeface="Times New Roman" panose="02020603050405020304" pitchFamily="18" charset="0"/>
                <a:cs typeface="Times New Roman" panose="02020603050405020304" pitchFamily="18" charset="0"/>
              </a:rPr>
              <a:t>“The best trades are the ones in which you have all three things going for you: </a:t>
            </a:r>
            <a:r>
              <a:rPr lang="en-US" sz="1600" cap="all" dirty="0">
                <a:solidFill>
                  <a:srgbClr val="0077BF"/>
                </a:solidFill>
                <a:latin typeface="Times New Roman" panose="02020603050405020304" pitchFamily="18" charset="0"/>
                <a:cs typeface="Times New Roman" panose="02020603050405020304" pitchFamily="18" charset="0"/>
              </a:rPr>
              <a:t>FUND</a:t>
            </a:r>
            <a:r>
              <a:rPr lang="en" sz="1600" cap="all" dirty="0">
                <a:solidFill>
                  <a:srgbClr val="0077BF"/>
                </a:solidFill>
                <a:latin typeface="Times New Roman" panose="02020603050405020304" pitchFamily="18" charset="0"/>
                <a:cs typeface="Times New Roman" panose="02020603050405020304" pitchFamily="18" charset="0"/>
              </a:rPr>
              <a:t>amentals, technicals, and market tone/crowd psychology.” - Michael Marcus</a:t>
            </a:r>
            <a:endParaRPr kumimoji="0" lang="en-US" sz="1600" u="none" strike="noStrike" kern="1200" cap="all"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C76EBEAD-B9F0-45F5-8CB7-5E69174FDF45}"/>
              </a:ext>
            </a:extLst>
          </p:cNvPr>
          <p:cNvSpPr txBox="1"/>
          <p:nvPr/>
        </p:nvSpPr>
        <p:spPr>
          <a:xfrm>
            <a:off x="453466" y="3156206"/>
            <a:ext cx="2435783" cy="1528624"/>
          </a:xfrm>
          <a:prstGeom prst="rect">
            <a:avLst/>
          </a:prstGeom>
          <a:noFill/>
          <a:ln>
            <a:noFill/>
          </a:ln>
        </p:spPr>
        <p:txBody>
          <a:bodyPr wrap="square" rtlCol="0">
            <a:spAutoFit/>
          </a:bodyPr>
          <a:lstStyle/>
          <a:p>
            <a:pPr>
              <a:lnSpc>
                <a:spcPts val="1300"/>
              </a:lnSpc>
            </a:pPr>
            <a:r>
              <a:rPr lang="en" sz="1000" dirty="0">
                <a:solidFill>
                  <a:srgbClr val="000000"/>
                </a:solidFill>
                <a:latin typeface="Times New Roman" panose="02020603050405020304" pitchFamily="18" charset="0"/>
                <a:cs typeface="Times New Roman" panose="02020603050405020304" pitchFamily="18" charset="0"/>
              </a:rPr>
              <a:t>Companies, industries, </a:t>
            </a:r>
            <a:r>
              <a:rPr lang="en-US" sz="1000" dirty="0">
                <a:solidFill>
                  <a:srgbClr val="000000"/>
                </a:solidFill>
                <a:latin typeface="Times New Roman" panose="02020603050405020304" pitchFamily="18" charset="0"/>
                <a:cs typeface="Times New Roman" panose="02020603050405020304" pitchFamily="18" charset="0"/>
              </a:rPr>
              <a:t>sectors, </a:t>
            </a:r>
            <a:r>
              <a:rPr lang="en" sz="1000" dirty="0">
                <a:solidFill>
                  <a:srgbClr val="000000"/>
                </a:solidFill>
                <a:latin typeface="Times New Roman" panose="02020603050405020304" pitchFamily="18" charset="0"/>
                <a:cs typeface="Times New Roman" panose="02020603050405020304" pitchFamily="18" charset="0"/>
              </a:rPr>
              <a:t>and the </a:t>
            </a:r>
            <a:br>
              <a:rPr lang="en-US" sz="1000" dirty="0">
                <a:solidFill>
                  <a:srgbClr val="000000"/>
                </a:solidFill>
                <a:latin typeface="Times New Roman" panose="02020603050405020304" pitchFamily="18" charset="0"/>
                <a:cs typeface="Times New Roman" panose="02020603050405020304" pitchFamily="18" charset="0"/>
              </a:rPr>
            </a:br>
            <a:r>
              <a:rPr lang="en" sz="1000" dirty="0">
                <a:solidFill>
                  <a:srgbClr val="000000"/>
                </a:solidFill>
                <a:latin typeface="Times New Roman" panose="02020603050405020304" pitchFamily="18" charset="0"/>
                <a:cs typeface="Times New Roman" panose="02020603050405020304" pitchFamily="18" charset="0"/>
              </a:rPr>
              <a:t>macro-economic landscape are continuously reviewed, analyzed, </a:t>
            </a:r>
            <a:br>
              <a:rPr lang="en-US" sz="1000" dirty="0">
                <a:solidFill>
                  <a:srgbClr val="000000"/>
                </a:solidFill>
                <a:latin typeface="Times New Roman" panose="02020603050405020304" pitchFamily="18" charset="0"/>
                <a:cs typeface="Times New Roman" panose="02020603050405020304" pitchFamily="18" charset="0"/>
              </a:rPr>
            </a:br>
            <a:r>
              <a:rPr lang="en" sz="1000" dirty="0">
                <a:solidFill>
                  <a:srgbClr val="000000"/>
                </a:solidFill>
                <a:latin typeface="Times New Roman" panose="02020603050405020304" pitchFamily="18" charset="0"/>
                <a:cs typeface="Times New Roman" panose="02020603050405020304" pitchFamily="18" charset="0"/>
              </a:rPr>
              <a:t>and mapped to identify opportunities.</a:t>
            </a:r>
          </a:p>
          <a:p>
            <a:endParaRPr lang="en" sz="1000" dirty="0">
              <a:solidFill>
                <a:srgbClr val="000000"/>
              </a:solidFill>
              <a:latin typeface="Times New Roman" panose="02020603050405020304" pitchFamily="18" charset="0"/>
              <a:cs typeface="Times New Roman" panose="02020603050405020304" pitchFamily="18" charset="0"/>
            </a:endParaRPr>
          </a:p>
          <a:p>
            <a:r>
              <a:rPr lang="en-US" sz="1000" dirty="0">
                <a:solidFill>
                  <a:srgbClr val="000000"/>
                </a:solidFill>
                <a:latin typeface="Times New Roman" panose="02020603050405020304" pitchFamily="18" charset="0"/>
                <a:cs typeface="Times New Roman" panose="02020603050405020304" pitchFamily="18" charset="0"/>
              </a:rPr>
              <a:t>Idea for position(s) and direction of a price/market move are determined.</a:t>
            </a:r>
          </a:p>
          <a:p>
            <a:endParaRPr lang="en-US" sz="1000" dirty="0">
              <a:solidFill>
                <a:srgbClr val="000000"/>
              </a:solidFill>
              <a:latin typeface="Times New Roman" panose="02020603050405020304" pitchFamily="18" charset="0"/>
              <a:cs typeface="Times New Roman" panose="02020603050405020304" pitchFamily="18" charset="0"/>
            </a:endParaRPr>
          </a:p>
          <a:p>
            <a:endParaRPr lang="en-US" sz="1000" dirty="0">
              <a:solidFill>
                <a:srgbClr val="0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D057D7E-868D-4FA0-A7C9-102167C89C82}"/>
              </a:ext>
            </a:extLst>
          </p:cNvPr>
          <p:cNvSpPr txBox="1"/>
          <p:nvPr/>
        </p:nvSpPr>
        <p:spPr>
          <a:xfrm>
            <a:off x="5797550" y="3120728"/>
            <a:ext cx="2324100" cy="1259319"/>
          </a:xfrm>
          <a:prstGeom prst="rect">
            <a:avLst/>
          </a:prstGeom>
          <a:noFill/>
          <a:ln>
            <a:noFill/>
          </a:ln>
        </p:spPr>
        <p:txBody>
          <a:bodyPr wrap="square" rtlCol="0">
            <a:spAutoFit/>
          </a:bodyPr>
          <a:lstStyle/>
          <a:p>
            <a:pPr lvl="0">
              <a:lnSpc>
                <a:spcPct val="11500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Identify the optimal trade expressions for instrument, entry, and exit. </a:t>
            </a:r>
          </a:p>
          <a:p>
            <a:pPr lvl="0">
              <a:lnSpc>
                <a:spcPct val="11500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Final check: “All-Systems Go”; If “Green-Light”, implement idea/initiate position(s).</a:t>
            </a:r>
          </a:p>
          <a:p>
            <a:endParaRPr lang="en-US" sz="1000" dirty="0">
              <a:solidFill>
                <a:srgbClr val="000000"/>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1366566-3B48-49DB-BD1F-535B67CE7249}"/>
              </a:ext>
            </a:extLst>
          </p:cNvPr>
          <p:cNvSpPr txBox="1"/>
          <p:nvPr/>
        </p:nvSpPr>
        <p:spPr>
          <a:xfrm>
            <a:off x="3065895" y="3134773"/>
            <a:ext cx="2636405" cy="1990288"/>
          </a:xfrm>
          <a:prstGeom prst="rect">
            <a:avLst/>
          </a:prstGeom>
          <a:noFill/>
          <a:ln>
            <a:noFill/>
          </a:ln>
        </p:spPr>
        <p:txBody>
          <a:bodyPr wrap="square" rtlCol="0">
            <a:spAutoFit/>
          </a:bodyPr>
          <a:lstStyle/>
          <a:p>
            <a:pPr lvl="0">
              <a:lnSpc>
                <a:spcPts val="126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Fundamental and technical data analyzed; Ideas are categorized as either Confirmed or Failed-to-Confirm.</a:t>
            </a:r>
          </a:p>
          <a:p>
            <a:pPr lvl="0">
              <a:lnSpc>
                <a:spcPts val="126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Wide-range of data and sources utilized (both quantitative and qualitative factors).</a:t>
            </a:r>
          </a:p>
          <a:p>
            <a:pPr lvl="0">
              <a:lnSpc>
                <a:spcPts val="126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Develop sense of “market tone”. </a:t>
            </a:r>
            <a:br>
              <a:rPr lang="en-US" sz="1000" dirty="0">
                <a:solidFill>
                  <a:srgbClr val="000000"/>
                </a:solidFill>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If fundamentals, </a:t>
            </a:r>
            <a:r>
              <a:rPr lang="en-US" sz="1000" dirty="0" err="1">
                <a:solidFill>
                  <a:srgbClr val="000000"/>
                </a:solidFill>
                <a:latin typeface="Times New Roman" panose="02020603050405020304" pitchFamily="18" charset="0"/>
                <a:cs typeface="Times New Roman" panose="02020603050405020304" pitchFamily="18" charset="0"/>
              </a:rPr>
              <a:t>technicals</a:t>
            </a:r>
            <a:r>
              <a:rPr lang="en-US" sz="1000" dirty="0">
                <a:solidFill>
                  <a:srgbClr val="000000"/>
                </a:solidFill>
                <a:latin typeface="Times New Roman" panose="02020603050405020304" pitchFamily="18" charset="0"/>
                <a:cs typeface="Times New Roman" panose="02020603050405020304" pitchFamily="18" charset="0"/>
              </a:rPr>
              <a:t>, and tone align, the Idea is deemed valid and implemented.</a:t>
            </a:r>
          </a:p>
          <a:p>
            <a:endParaRPr lang="en-US" sz="1000" dirty="0">
              <a:solidFill>
                <a:srgbClr val="000000"/>
              </a:solidFill>
              <a:latin typeface="Times New Roman" panose="02020603050405020304" pitchFamily="18" charset="0"/>
              <a:cs typeface="Times New Roman" panose="02020603050405020304" pitchFamily="18" charset="0"/>
            </a:endParaRPr>
          </a:p>
          <a:p>
            <a:endParaRPr lang="en-US" sz="1000" dirty="0">
              <a:solidFill>
                <a:srgbClr val="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68299" y="4794247"/>
            <a:ext cx="368679"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11</a:t>
            </a:r>
          </a:p>
        </p:txBody>
      </p:sp>
      <p:cxnSp>
        <p:nvCxnSpPr>
          <p:cNvPr id="16" name="Straight Connector 15">
            <a:extLst>
              <a:ext uri="{FF2B5EF4-FFF2-40B4-BE49-F238E27FC236}">
                <a16:creationId xmlns:a16="http://schemas.microsoft.com/office/drawing/2014/main" id="{4EFA97F6-996C-46BC-BDB2-F1D7635FCAD5}"/>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5AED2976-7899-45FE-9BD0-DE31F5047887}"/>
              </a:ext>
            </a:extLst>
          </p:cNvPr>
          <p:cNvPicPr>
            <a:picLocks noChangeAspect="1"/>
          </p:cNvPicPr>
          <p:nvPr/>
        </p:nvPicPr>
        <p:blipFill>
          <a:blip r:embed="rId2"/>
          <a:stretch>
            <a:fillRect/>
          </a:stretch>
        </p:blipFill>
        <p:spPr>
          <a:xfrm>
            <a:off x="6843561" y="4647104"/>
            <a:ext cx="1746986" cy="365760"/>
          </a:xfrm>
          <a:prstGeom prst="rect">
            <a:avLst/>
          </a:prstGeom>
        </p:spPr>
      </p:pic>
    </p:spTree>
    <p:extLst>
      <p:ext uri="{BB962C8B-B14F-4D97-AF65-F5344CB8AC3E}">
        <p14:creationId xmlns:p14="http://schemas.microsoft.com/office/powerpoint/2010/main" val="355001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0" name="Rectangle 9"/>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Process: Stages 4-6</a:t>
            </a:r>
          </a:p>
        </p:txBody>
      </p:sp>
      <p:sp>
        <p:nvSpPr>
          <p:cNvPr id="13" name="Google Shape;68;p15"/>
          <p:cNvSpPr txBox="1">
            <a:spLocks/>
          </p:cNvSpPr>
          <p:nvPr/>
        </p:nvSpPr>
        <p:spPr>
          <a:xfrm>
            <a:off x="338667" y="1030377"/>
            <a:ext cx="7883300" cy="1174635"/>
          </a:xfrm>
          <a:prstGeom prst="rect">
            <a:avLst/>
          </a:prstGeom>
        </p:spPr>
        <p:txBody>
          <a:bodyPr spcFirstLastPara="1" wrap="square" lIns="91425" tIns="91425" rIns="91425" bIns="91425" anchor="t" anchorCtr="0">
            <a:noAutofit/>
          </a:bodyPr>
          <a:lstStyle/>
          <a:p>
            <a:pPr lvl="0" defTabSz="342900">
              <a:lnSpc>
                <a:spcPts val="1800"/>
              </a:lnSpc>
              <a:spcBef>
                <a:spcPts val="750"/>
              </a:spcBef>
              <a:buClr>
                <a:schemeClr val="accent1"/>
              </a:buClr>
              <a:buSzPct val="80000"/>
            </a:pPr>
            <a:r>
              <a:rPr lang="en" sz="1100" b="1" cap="all" dirty="0">
                <a:solidFill>
                  <a:srgbClr val="0077BF"/>
                </a:solidFill>
                <a:latin typeface="Times New Roman" panose="02020603050405020304" pitchFamily="18" charset="0"/>
                <a:cs typeface="Times New Roman" panose="02020603050405020304" pitchFamily="18" charset="0"/>
              </a:rPr>
              <a:t>“Protect what you have first, look for threats continuously, wait for the desired conditions to be right, use a series of probes to test</a:t>
            </a:r>
            <a:r>
              <a:rPr lang="en-US" sz="1100" b="1" cap="all" dirty="0">
                <a:solidFill>
                  <a:srgbClr val="0077BF"/>
                </a:solidFill>
                <a:latin typeface="Times New Roman" panose="02020603050405020304" pitchFamily="18" charset="0"/>
                <a:cs typeface="Times New Roman" panose="02020603050405020304" pitchFamily="18" charset="0"/>
              </a:rPr>
              <a:t>... </a:t>
            </a:r>
            <a:r>
              <a:rPr lang="en" sz="1100" b="1" cap="all" dirty="0">
                <a:solidFill>
                  <a:srgbClr val="0077BF"/>
                </a:solidFill>
                <a:latin typeface="Times New Roman" panose="02020603050405020304" pitchFamily="18" charset="0"/>
                <a:cs typeface="Times New Roman" panose="02020603050405020304" pitchFamily="18" charset="0"/>
              </a:rPr>
              <a:t>if testing confirms the trade/idea, initiate your position(s). Let positions run as long as the price/market action moves in the proper direction; otherwise, exit immediately.” - Paul Tudor Jones</a:t>
            </a:r>
            <a:endParaRPr kumimoji="0" lang="en-US" sz="1100" b="1" u="none" strike="noStrike" kern="1200" cap="all"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endParaRPr>
          </a:p>
        </p:txBody>
      </p:sp>
      <p:sp>
        <p:nvSpPr>
          <p:cNvPr id="15" name="Rectangle: Rounded Corners 4">
            <a:extLst>
              <a:ext uri="{FF2B5EF4-FFF2-40B4-BE49-F238E27FC236}">
                <a16:creationId xmlns:a16="http://schemas.microsoft.com/office/drawing/2014/main" id="{F5B5C56F-09E5-43BA-88B1-BF02151C9512}"/>
              </a:ext>
            </a:extLst>
          </p:cNvPr>
          <p:cNvSpPr txBox="1"/>
          <p:nvPr/>
        </p:nvSpPr>
        <p:spPr>
          <a:xfrm>
            <a:off x="5727700" y="2427977"/>
            <a:ext cx="2636966" cy="602586"/>
          </a:xfrm>
          <a:prstGeom prst="rect">
            <a:avLst/>
          </a:prstGeom>
          <a:solidFill>
            <a:srgbClr val="02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000" b="1" kern="1200" cap="all" dirty="0">
                <a:latin typeface="Times New Roman" panose="02020603050405020304" pitchFamily="18" charset="0"/>
                <a:cs typeface="Times New Roman" panose="02020603050405020304" pitchFamily="18" charset="0"/>
              </a:rPr>
              <a:t>Stage 6: </a:t>
            </a:r>
            <a:r>
              <a:rPr lang="en-US" sz="1000" b="1" cap="all" dirty="0">
                <a:latin typeface="Times New Roman" panose="02020603050405020304" pitchFamily="18" charset="0"/>
                <a:cs typeface="Times New Roman" panose="02020603050405020304" pitchFamily="18" charset="0"/>
              </a:rPr>
              <a:t>Exiting</a:t>
            </a:r>
            <a:endParaRPr lang="en-US" sz="1000" b="1" kern="1200" cap="all" dirty="0">
              <a:latin typeface="Times New Roman" panose="02020603050405020304" pitchFamily="18" charset="0"/>
              <a:cs typeface="Times New Roman" panose="02020603050405020304" pitchFamily="18" charset="0"/>
            </a:endParaRPr>
          </a:p>
        </p:txBody>
      </p:sp>
      <p:sp>
        <p:nvSpPr>
          <p:cNvPr id="16" name="Rectangle: Rounded Corners 4">
            <a:extLst>
              <a:ext uri="{FF2B5EF4-FFF2-40B4-BE49-F238E27FC236}">
                <a16:creationId xmlns:a16="http://schemas.microsoft.com/office/drawing/2014/main" id="{F5B5C56F-09E5-43BA-88B1-BF02151C9512}"/>
              </a:ext>
            </a:extLst>
          </p:cNvPr>
          <p:cNvSpPr txBox="1"/>
          <p:nvPr/>
        </p:nvSpPr>
        <p:spPr>
          <a:xfrm>
            <a:off x="3079750" y="2427977"/>
            <a:ext cx="2636966" cy="602586"/>
          </a:xfrm>
          <a:prstGeom prst="rect">
            <a:avLst/>
          </a:prstGeom>
          <a:solidFill>
            <a:srgbClr val="02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000" b="1" cap="all" dirty="0">
                <a:latin typeface="Times New Roman" panose="02020603050405020304" pitchFamily="18" charset="0"/>
                <a:cs typeface="Times New Roman" panose="02020603050405020304" pitchFamily="18" charset="0"/>
              </a:rPr>
              <a:t>Stage 5: Monitoring</a:t>
            </a:r>
          </a:p>
        </p:txBody>
      </p:sp>
      <p:sp>
        <p:nvSpPr>
          <p:cNvPr id="17" name="Rectangle: Rounded Corners 4">
            <a:extLst>
              <a:ext uri="{FF2B5EF4-FFF2-40B4-BE49-F238E27FC236}">
                <a16:creationId xmlns:a16="http://schemas.microsoft.com/office/drawing/2014/main" id="{F5B5C56F-09E5-43BA-88B1-BF02151C9512}"/>
              </a:ext>
            </a:extLst>
          </p:cNvPr>
          <p:cNvSpPr txBox="1"/>
          <p:nvPr/>
        </p:nvSpPr>
        <p:spPr>
          <a:xfrm>
            <a:off x="431800" y="2427977"/>
            <a:ext cx="2636966" cy="602586"/>
          </a:xfrm>
          <a:prstGeom prst="rect">
            <a:avLst/>
          </a:prstGeom>
          <a:solidFill>
            <a:srgbClr val="02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000" b="1" cap="all" dirty="0">
                <a:latin typeface="Times New Roman" panose="02020603050405020304" pitchFamily="18" charset="0"/>
                <a:cs typeface="Times New Roman" panose="02020603050405020304" pitchFamily="18" charset="0"/>
              </a:rPr>
              <a:t>Stage 4: Strengths </a:t>
            </a:r>
            <a:br>
              <a:rPr lang="en-US" sz="1000" b="1" cap="all" dirty="0">
                <a:latin typeface="Times New Roman" panose="02020603050405020304" pitchFamily="18" charset="0"/>
                <a:cs typeface="Times New Roman" panose="02020603050405020304" pitchFamily="18" charset="0"/>
              </a:rPr>
            </a:br>
            <a:r>
              <a:rPr lang="en-US" sz="1000" b="1" cap="all" dirty="0">
                <a:latin typeface="Times New Roman" panose="02020603050405020304" pitchFamily="18" charset="0"/>
                <a:cs typeface="Times New Roman" panose="02020603050405020304" pitchFamily="18" charset="0"/>
              </a:rPr>
              <a:t>and Weaknesses</a:t>
            </a:r>
          </a:p>
        </p:txBody>
      </p:sp>
      <p:sp>
        <p:nvSpPr>
          <p:cNvPr id="18" name="TextBox 17">
            <a:extLst>
              <a:ext uri="{FF2B5EF4-FFF2-40B4-BE49-F238E27FC236}">
                <a16:creationId xmlns:a16="http://schemas.microsoft.com/office/drawing/2014/main" id="{C76EBEAD-B9F0-45F5-8CB7-5E69174FDF45}"/>
              </a:ext>
            </a:extLst>
          </p:cNvPr>
          <p:cNvSpPr txBox="1"/>
          <p:nvPr/>
        </p:nvSpPr>
        <p:spPr>
          <a:xfrm>
            <a:off x="447116" y="3156206"/>
            <a:ext cx="2435783" cy="1169551"/>
          </a:xfrm>
          <a:prstGeom prst="rect">
            <a:avLst/>
          </a:prstGeom>
          <a:noFill/>
          <a:ln>
            <a:noFill/>
          </a:ln>
        </p:spPr>
        <p:txBody>
          <a:bodyPr wrap="square" rtlCol="0">
            <a:spAutoFit/>
          </a:bodyPr>
          <a:lstStyle/>
          <a:p>
            <a:r>
              <a:rPr lang="en" sz="1000" dirty="0">
                <a:solidFill>
                  <a:srgbClr val="000000"/>
                </a:solidFill>
                <a:latin typeface="Times New Roman" panose="02020603050405020304" pitchFamily="18" charset="0"/>
                <a:cs typeface="Times New Roman" panose="02020603050405020304" pitchFamily="18" charset="0"/>
              </a:rPr>
              <a:t>Continuous and ongoing </a:t>
            </a:r>
            <a:r>
              <a:rPr lang="en-US" sz="1000" dirty="0">
                <a:solidFill>
                  <a:srgbClr val="000000"/>
                </a:solidFill>
                <a:latin typeface="Times New Roman" panose="02020603050405020304" pitchFamily="18" charset="0"/>
                <a:cs typeface="Times New Roman" panose="02020603050405020304" pitchFamily="18" charset="0"/>
              </a:rPr>
              <a:t>research &amp; </a:t>
            </a:r>
            <a:r>
              <a:rPr lang="en" sz="1000" dirty="0">
                <a:solidFill>
                  <a:srgbClr val="000000"/>
                </a:solidFill>
                <a:latin typeface="Times New Roman" panose="02020603050405020304" pitchFamily="18" charset="0"/>
                <a:cs typeface="Times New Roman" panose="02020603050405020304" pitchFamily="18" charset="0"/>
              </a:rPr>
              <a:t>review of strengths, weaknesses, opportunities, and threats (SWOT).</a:t>
            </a:r>
          </a:p>
          <a:p>
            <a:endParaRPr lang="en" sz="1000" dirty="0">
              <a:solidFill>
                <a:srgbClr val="000000"/>
              </a:solidFill>
              <a:latin typeface="Times New Roman" panose="02020603050405020304" pitchFamily="18" charset="0"/>
              <a:cs typeface="Times New Roman" panose="02020603050405020304" pitchFamily="18" charset="0"/>
            </a:endParaRPr>
          </a:p>
          <a:p>
            <a:r>
              <a:rPr lang="en" sz="1000" dirty="0">
                <a:solidFill>
                  <a:srgbClr val="000000"/>
                </a:solidFill>
                <a:latin typeface="Times New Roman" panose="02020603050405020304" pitchFamily="18" charset="0"/>
                <a:cs typeface="Times New Roman" panose="02020603050405020304" pitchFamily="18" charset="0"/>
              </a:rPr>
              <a:t>Maintain positions if </a:t>
            </a:r>
            <a:r>
              <a:rPr lang="en-US" sz="1000" dirty="0">
                <a:solidFill>
                  <a:srgbClr val="000000"/>
                </a:solidFill>
                <a:latin typeface="Times New Roman" panose="02020603050405020304" pitchFamily="18" charset="0"/>
                <a:cs typeface="Times New Roman" panose="02020603050405020304" pitchFamily="18" charset="0"/>
              </a:rPr>
              <a:t>fund</a:t>
            </a:r>
            <a:r>
              <a:rPr lang="en" sz="1000" dirty="0">
                <a:solidFill>
                  <a:srgbClr val="000000"/>
                </a:solidFill>
                <a:latin typeface="Times New Roman" panose="02020603050405020304" pitchFamily="18" charset="0"/>
                <a:cs typeface="Times New Roman" panose="02020603050405020304" pitchFamily="18" charset="0"/>
              </a:rPr>
              <a:t>amentals, technicals, and market tone remain </a:t>
            </a:r>
            <a:br>
              <a:rPr lang="en-US" sz="1000" dirty="0">
                <a:solidFill>
                  <a:srgbClr val="000000"/>
                </a:solidFill>
                <a:latin typeface="Times New Roman" panose="02020603050405020304" pitchFamily="18" charset="0"/>
                <a:cs typeface="Times New Roman" panose="02020603050405020304" pitchFamily="18" charset="0"/>
              </a:rPr>
            </a:br>
            <a:r>
              <a:rPr lang="en" sz="1000" dirty="0">
                <a:solidFill>
                  <a:srgbClr val="000000"/>
                </a:solidFill>
                <a:latin typeface="Times New Roman" panose="02020603050405020304" pitchFamily="18" charset="0"/>
                <a:cs typeface="Times New Roman" panose="02020603050405020304" pitchFamily="18" charset="0"/>
              </a:rPr>
              <a:t>in-tact.</a:t>
            </a:r>
            <a:endParaRPr lang="en-US" sz="1000" dirty="0">
              <a:solidFill>
                <a:srgbClr val="0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D057D7E-868D-4FA0-A7C9-102167C89C82}"/>
              </a:ext>
            </a:extLst>
          </p:cNvPr>
          <p:cNvSpPr txBox="1"/>
          <p:nvPr/>
        </p:nvSpPr>
        <p:spPr>
          <a:xfrm>
            <a:off x="5941486" y="3120728"/>
            <a:ext cx="2377014" cy="1183594"/>
          </a:xfrm>
          <a:prstGeom prst="rect">
            <a:avLst/>
          </a:prstGeom>
          <a:noFill/>
          <a:ln>
            <a:noFill/>
          </a:ln>
        </p:spPr>
        <p:txBody>
          <a:bodyPr wrap="square" rtlCol="0">
            <a:spAutoFit/>
          </a:bodyPr>
          <a:lstStyle/>
          <a:p>
            <a:pPr lvl="0">
              <a:lnSpc>
                <a:spcPts val="120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Manual exiting of any/all positions if the idea structure breaks down. </a:t>
            </a:r>
          </a:p>
          <a:p>
            <a:pPr lvl="0">
              <a:lnSpc>
                <a:spcPts val="130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Stop and limit orders, order gapping, options, and other methods will be used to help combat slippage and other exogenous variables.</a:t>
            </a:r>
          </a:p>
        </p:txBody>
      </p:sp>
      <p:sp>
        <p:nvSpPr>
          <p:cNvPr id="20" name="TextBox 19">
            <a:extLst>
              <a:ext uri="{FF2B5EF4-FFF2-40B4-BE49-F238E27FC236}">
                <a16:creationId xmlns:a16="http://schemas.microsoft.com/office/drawing/2014/main" id="{51366566-3B48-49DB-BD1F-535B67CE7249}"/>
              </a:ext>
            </a:extLst>
          </p:cNvPr>
          <p:cNvSpPr txBox="1"/>
          <p:nvPr/>
        </p:nvSpPr>
        <p:spPr>
          <a:xfrm>
            <a:off x="3084945" y="3134772"/>
            <a:ext cx="2654495" cy="1440074"/>
          </a:xfrm>
          <a:prstGeom prst="rect">
            <a:avLst/>
          </a:prstGeom>
          <a:noFill/>
          <a:ln>
            <a:noFill/>
          </a:ln>
        </p:spPr>
        <p:txBody>
          <a:bodyPr wrap="square" rtlCol="0">
            <a:spAutoFit/>
          </a:bodyPr>
          <a:lstStyle/>
          <a:p>
            <a:pPr lvl="0">
              <a:lnSpc>
                <a:spcPts val="106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Continuous monitoring of every position.</a:t>
            </a:r>
          </a:p>
          <a:p>
            <a:pPr lvl="0">
              <a:lnSpc>
                <a:spcPts val="1260"/>
              </a:lnSpc>
              <a:spcBef>
                <a:spcPts val="1000"/>
              </a:spcBef>
            </a:pPr>
            <a:r>
              <a:rPr lang="en-US" sz="1000" dirty="0">
                <a:solidFill>
                  <a:srgbClr val="000000"/>
                </a:solidFill>
                <a:latin typeface="Times New Roman" panose="02020603050405020304" pitchFamily="18" charset="0"/>
                <a:cs typeface="Times New Roman" panose="02020603050405020304" pitchFamily="18" charset="0"/>
              </a:rPr>
              <a:t>C</a:t>
            </a:r>
            <a:r>
              <a:rPr lang="en" sz="1000" dirty="0">
                <a:solidFill>
                  <a:srgbClr val="000000"/>
                </a:solidFill>
                <a:latin typeface="Times New Roman" panose="02020603050405020304" pitchFamily="18" charset="0"/>
                <a:cs typeface="Times New Roman" panose="02020603050405020304" pitchFamily="18" charset="0"/>
              </a:rPr>
              <a:t>ontinuous</a:t>
            </a:r>
            <a:r>
              <a:rPr lang="en-US" sz="1000" dirty="0">
                <a:solidFill>
                  <a:srgbClr val="000000"/>
                </a:solidFill>
                <a:latin typeface="Times New Roman" panose="02020603050405020304" pitchFamily="18" charset="0"/>
                <a:cs typeface="Times New Roman" panose="02020603050405020304" pitchFamily="18" charset="0"/>
              </a:rPr>
              <a:t> vigilant search: </a:t>
            </a:r>
          </a:p>
          <a:p>
            <a:pPr marL="171450" lvl="0" indent="-171450">
              <a:lnSpc>
                <a:spcPts val="1260"/>
              </a:lnSpc>
              <a:spcBef>
                <a:spcPts val="1000"/>
              </a:spcBef>
              <a:buFontTx/>
              <a:buChar char="-"/>
            </a:pPr>
            <a:r>
              <a:rPr lang="en-US" sz="1000" dirty="0">
                <a:solidFill>
                  <a:srgbClr val="000000"/>
                </a:solidFill>
                <a:latin typeface="Times New Roman" panose="02020603050405020304" pitchFamily="18" charset="0"/>
                <a:cs typeface="Times New Roman" panose="02020603050405020304" pitchFamily="18" charset="0"/>
              </a:rPr>
              <a:t>for any change in original idea</a:t>
            </a:r>
          </a:p>
          <a:p>
            <a:pPr marL="628650" lvl="1" indent="-171450">
              <a:lnSpc>
                <a:spcPts val="1260"/>
              </a:lnSpc>
              <a:spcBef>
                <a:spcPts val="1000"/>
              </a:spcBef>
              <a:buFontTx/>
              <a:buChar char="-"/>
            </a:pPr>
            <a:r>
              <a:rPr lang="en-US" sz="1000" dirty="0">
                <a:solidFill>
                  <a:srgbClr val="000000"/>
                </a:solidFill>
                <a:latin typeface="Times New Roman" panose="02020603050405020304" pitchFamily="18" charset="0"/>
                <a:cs typeface="Times New Roman" panose="02020603050405020304" pitchFamily="18" charset="0"/>
              </a:rPr>
              <a:t>its supporting logic and investment principles, as well as the analytical foundation.</a:t>
            </a:r>
          </a:p>
        </p:txBody>
      </p:sp>
      <p:sp>
        <p:nvSpPr>
          <p:cNvPr id="12" name="TextBox 11"/>
          <p:cNvSpPr txBox="1"/>
          <p:nvPr/>
        </p:nvSpPr>
        <p:spPr>
          <a:xfrm>
            <a:off x="368300" y="4794247"/>
            <a:ext cx="64770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12</a:t>
            </a:r>
          </a:p>
        </p:txBody>
      </p:sp>
      <p:cxnSp>
        <p:nvCxnSpPr>
          <p:cNvPr id="23" name="Straight Connector 22">
            <a:extLst>
              <a:ext uri="{FF2B5EF4-FFF2-40B4-BE49-F238E27FC236}">
                <a16:creationId xmlns:a16="http://schemas.microsoft.com/office/drawing/2014/main" id="{E2F59588-2375-49AA-9373-97D7CF9108AE}"/>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7399ABC-9DFE-4572-8AB9-2A88218416B1}"/>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cxnSp>
        <p:nvCxnSpPr>
          <p:cNvPr id="125" name="Straight Arrow Connector 124"/>
          <p:cNvCxnSpPr/>
          <p:nvPr/>
        </p:nvCxnSpPr>
        <p:spPr>
          <a:xfrm rot="16200000" flipH="1">
            <a:off x="434975" y="3273425"/>
            <a:ext cx="1003300" cy="6413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806450" y="3079750"/>
            <a:ext cx="450850" cy="228600"/>
          </a:xfrm>
          <a:prstGeom prst="straightConnector1">
            <a:avLst/>
          </a:prstGeom>
          <a:ln>
            <a:solidFill>
              <a:srgbClr val="FFE300"/>
            </a:solidFill>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a:off x="5943600" y="3695700"/>
            <a:ext cx="247650" cy="1968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V="1">
            <a:off x="5911850" y="3319938"/>
            <a:ext cx="287661" cy="21701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flipV="1">
            <a:off x="5740400" y="2368550"/>
            <a:ext cx="450850" cy="698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2654300" y="3479800"/>
            <a:ext cx="1917700" cy="279400"/>
          </a:xfrm>
          <a:prstGeom prst="straightConnector1">
            <a:avLst/>
          </a:prstGeom>
          <a:ln>
            <a:solidFill>
              <a:srgbClr val="FFE300"/>
            </a:solidFill>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rot="16200000" flipH="1">
            <a:off x="2552700" y="3378200"/>
            <a:ext cx="457200" cy="406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2584450" y="2743200"/>
            <a:ext cx="1955800" cy="6350"/>
          </a:xfrm>
          <a:prstGeom prst="straightConnector1">
            <a:avLst/>
          </a:prstGeom>
          <a:ln>
            <a:solidFill>
              <a:srgbClr val="FFE300"/>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2476500" y="2730500"/>
            <a:ext cx="425450" cy="2476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673350" y="2101850"/>
            <a:ext cx="203200" cy="1333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1"/>
            <a:ext cx="9144000" cy="647700"/>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1AEBC84C-8B6A-4920-96B4-F0444E0BB4FE}"/>
              </a:ext>
            </a:extLst>
          </p:cNvPr>
          <p:cNvSpPr txBox="1">
            <a:spLocks/>
          </p:cNvSpPr>
          <p:nvPr/>
        </p:nvSpPr>
        <p:spPr>
          <a:xfrm>
            <a:off x="338667" y="65552"/>
            <a:ext cx="7475297" cy="550175"/>
          </a:xfrm>
          <a:prstGeom prst="rect">
            <a:avLst/>
          </a:prstGeom>
          <a:solidFill>
            <a:srgbClr val="020000"/>
          </a:solidFill>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Methodical Action: Decision Tree</a:t>
            </a:r>
          </a:p>
        </p:txBody>
      </p:sp>
      <p:sp>
        <p:nvSpPr>
          <p:cNvPr id="6" name="TextBox 5"/>
          <p:cNvSpPr txBox="1"/>
          <p:nvPr/>
        </p:nvSpPr>
        <p:spPr>
          <a:xfrm>
            <a:off x="368300" y="4794247"/>
            <a:ext cx="5397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13</a:t>
            </a:r>
          </a:p>
        </p:txBody>
      </p:sp>
      <p:sp>
        <p:nvSpPr>
          <p:cNvPr id="12" name="TextBox 11"/>
          <p:cNvSpPr txBox="1"/>
          <p:nvPr/>
        </p:nvSpPr>
        <p:spPr>
          <a:xfrm>
            <a:off x="1289194" y="4590841"/>
            <a:ext cx="5574241" cy="193215"/>
          </a:xfrm>
          <a:prstGeom prst="rect">
            <a:avLst/>
          </a:prstGeom>
          <a:noFill/>
        </p:spPr>
        <p:txBody>
          <a:bodyPr wrap="square" rtlCol="0">
            <a:spAutoFit/>
          </a:bodyPr>
          <a:lstStyle/>
          <a:p>
            <a:pPr marL="228600" indent="-228600">
              <a:lnSpc>
                <a:spcPts val="820"/>
              </a:lnSpc>
            </a:pPr>
            <a:r>
              <a:rPr lang="en-US" sz="800" dirty="0">
                <a:solidFill>
                  <a:srgbClr val="000000"/>
                </a:solidFill>
                <a:latin typeface="Times New Roman" panose="02020603050405020304" pitchFamily="18" charset="0"/>
                <a:cs typeface="Times New Roman" panose="02020603050405020304" pitchFamily="18" charset="0"/>
              </a:rPr>
              <a:t>*F/T/P = Fundamentals/Technicals/Psychology (Market Tone)</a:t>
            </a:r>
          </a:p>
        </p:txBody>
      </p:sp>
      <p:sp>
        <p:nvSpPr>
          <p:cNvPr id="111" name="Rectangle 110"/>
          <p:cNvSpPr/>
          <p:nvPr/>
        </p:nvSpPr>
        <p:spPr>
          <a:xfrm>
            <a:off x="193826" y="2446884"/>
            <a:ext cx="842225" cy="632865"/>
          </a:xfrm>
          <a:prstGeom prst="rect">
            <a:avLst/>
          </a:prstGeom>
          <a:solidFill>
            <a:srgbClr val="020000"/>
          </a:solidFill>
          <a:ln w="19050">
            <a:solidFill>
              <a:srgbClr val="008000"/>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900" i="0" kern="1200" cap="all" dirty="0">
                <a:solidFill>
                  <a:schemeClr val="bg1"/>
                </a:solidFill>
                <a:latin typeface="Times New Roman" panose="02020603050405020304" pitchFamily="18" charset="0"/>
                <a:cs typeface="Times New Roman" panose="02020603050405020304" pitchFamily="18" charset="0"/>
              </a:rPr>
              <a:t>Establish </a:t>
            </a:r>
            <a:br>
              <a:rPr lang="en-US" sz="900" i="0" kern="1200" cap="all" dirty="0">
                <a:solidFill>
                  <a:schemeClr val="bg1"/>
                </a:solidFill>
                <a:latin typeface="Times New Roman" panose="02020603050405020304" pitchFamily="18" charset="0"/>
                <a:cs typeface="Times New Roman" panose="02020603050405020304" pitchFamily="18" charset="0"/>
              </a:rPr>
            </a:br>
            <a:r>
              <a:rPr lang="en-US" sz="900" i="0" kern="1200" cap="all" dirty="0">
                <a:solidFill>
                  <a:schemeClr val="bg1"/>
                </a:solidFill>
                <a:latin typeface="Times New Roman" panose="02020603050405020304" pitchFamily="18" charset="0"/>
                <a:cs typeface="Times New Roman" panose="02020603050405020304" pitchFamily="18" charset="0"/>
              </a:rPr>
              <a:t>Position</a:t>
            </a:r>
          </a:p>
        </p:txBody>
      </p:sp>
      <p:sp>
        <p:nvSpPr>
          <p:cNvPr id="107" name="Rectangle 106"/>
          <p:cNvSpPr/>
          <p:nvPr/>
        </p:nvSpPr>
        <p:spPr>
          <a:xfrm>
            <a:off x="1327010" y="816503"/>
            <a:ext cx="1371740" cy="685800"/>
          </a:xfrm>
          <a:prstGeom prst="rect">
            <a:avLst/>
          </a:prstGeom>
          <a:solidFill>
            <a:srgbClr val="020000"/>
          </a:solidFill>
          <a:ln w="19050">
            <a:solidFill>
              <a:srgbClr val="008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Price Increases Rapidly Surpassing Targeted ROR,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Monitor Closely</a:t>
            </a:r>
          </a:p>
        </p:txBody>
      </p:sp>
      <p:sp>
        <p:nvSpPr>
          <p:cNvPr id="103" name="Rectangle 102"/>
          <p:cNvSpPr/>
          <p:nvPr/>
        </p:nvSpPr>
        <p:spPr>
          <a:xfrm>
            <a:off x="2926878" y="711200"/>
            <a:ext cx="1435608" cy="602775"/>
          </a:xfrm>
          <a:prstGeom prst="rect">
            <a:avLst/>
          </a:prstGeom>
          <a:solidFill>
            <a:srgbClr val="020000"/>
          </a:solidFill>
          <a:ln w="19050">
            <a:solidFill>
              <a:srgbClr val="008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F/T/P* in Tact,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Let Run As Long As Price Increases, Raise Stop-Loss Continuously</a:t>
            </a:r>
          </a:p>
        </p:txBody>
      </p:sp>
      <p:sp>
        <p:nvSpPr>
          <p:cNvPr id="101" name="Rectangle 100"/>
          <p:cNvSpPr/>
          <p:nvPr/>
        </p:nvSpPr>
        <p:spPr>
          <a:xfrm>
            <a:off x="1327289" y="1573688"/>
            <a:ext cx="1367228" cy="678949"/>
          </a:xfrm>
          <a:prstGeom prst="rect">
            <a:avLst/>
          </a:prstGeom>
          <a:solidFill>
            <a:srgbClr val="020000"/>
          </a:solidFill>
          <a:ln w="19050">
            <a:solidFill>
              <a:srgbClr val="008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Price Increases Rapidly but Stagnates Prior to Targeted ROR, Monitor Closely</a:t>
            </a:r>
          </a:p>
        </p:txBody>
      </p:sp>
      <p:sp>
        <p:nvSpPr>
          <p:cNvPr id="97" name="Rectangle 96"/>
          <p:cNvSpPr/>
          <p:nvPr/>
        </p:nvSpPr>
        <p:spPr>
          <a:xfrm>
            <a:off x="2926880" y="1379510"/>
            <a:ext cx="1435570" cy="595339"/>
          </a:xfrm>
          <a:prstGeom prst="rect">
            <a:avLst/>
          </a:prstGeom>
          <a:solidFill>
            <a:srgbClr val="020000"/>
          </a:solidFill>
          <a:ln w="19050">
            <a:solidFill>
              <a:srgbClr val="008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F/T/P* In-Tact,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Let Run As Long As Price Increases, Raise Stop-Loss Price Point</a:t>
            </a:r>
          </a:p>
        </p:txBody>
      </p:sp>
      <p:sp>
        <p:nvSpPr>
          <p:cNvPr id="93" name="Rectangle 92"/>
          <p:cNvSpPr/>
          <p:nvPr/>
        </p:nvSpPr>
        <p:spPr>
          <a:xfrm>
            <a:off x="2926878" y="2044670"/>
            <a:ext cx="1435608" cy="584229"/>
          </a:xfrm>
          <a:prstGeom prst="rect">
            <a:avLst/>
          </a:prstGeom>
          <a:solidFill>
            <a:srgbClr val="020000"/>
          </a:solidFill>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Exit Immediately If Stagnation Persists,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F/T/P* Not In-Tact, or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Better Opportunity Exists</a:t>
            </a:r>
          </a:p>
        </p:txBody>
      </p:sp>
      <p:sp>
        <p:nvSpPr>
          <p:cNvPr id="89" name="Rectangle 88"/>
          <p:cNvSpPr/>
          <p:nvPr/>
        </p:nvSpPr>
        <p:spPr>
          <a:xfrm>
            <a:off x="1327289" y="2315730"/>
            <a:ext cx="1367228" cy="557784"/>
          </a:xfrm>
          <a:prstGeom prst="rect">
            <a:avLst/>
          </a:prstGeom>
          <a:solidFill>
            <a:srgbClr val="020000"/>
          </a:solidFill>
          <a:ln w="19050">
            <a:solidFill>
              <a:srgbClr val="FFE3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Price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Relatively Flat,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Re-Evaluate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Quickly</a:t>
            </a:r>
          </a:p>
        </p:txBody>
      </p:sp>
      <p:sp>
        <p:nvSpPr>
          <p:cNvPr id="85" name="Rectangle 84"/>
          <p:cNvSpPr/>
          <p:nvPr/>
        </p:nvSpPr>
        <p:spPr>
          <a:xfrm>
            <a:off x="4608557" y="2388337"/>
            <a:ext cx="1435608" cy="547861"/>
          </a:xfrm>
          <a:prstGeom prst="rect">
            <a:avLst/>
          </a:prstGeom>
          <a:solidFill>
            <a:srgbClr val="020000"/>
          </a:solidFill>
          <a:ln w="19050">
            <a:solidFill>
              <a:srgbClr val="FFE3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F/T/P* In-Tact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&amp; Monitor Closely</a:t>
            </a:r>
          </a:p>
        </p:txBody>
      </p:sp>
      <p:sp>
        <p:nvSpPr>
          <p:cNvPr id="81" name="Rectangle 80"/>
          <p:cNvSpPr/>
          <p:nvPr/>
        </p:nvSpPr>
        <p:spPr>
          <a:xfrm>
            <a:off x="6239726" y="1539842"/>
            <a:ext cx="1783080" cy="548640"/>
          </a:xfrm>
          <a:prstGeom prst="rect">
            <a:avLst/>
          </a:prstGeom>
          <a:solidFill>
            <a:srgbClr val="020000"/>
          </a:solidFill>
          <a:ln w="19050">
            <a:solidFill>
              <a:srgbClr val="008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pPr>
            <a:r>
              <a:rPr lang="en-US" sz="900" b="0" i="0" kern="1200" dirty="0">
                <a:solidFill>
                  <a:sysClr val="window" lastClr="FFFFFF"/>
                </a:solidFill>
                <a:latin typeface="Times New Roman" panose="02020603050405020304" pitchFamily="18" charset="0"/>
                <a:cs typeface="Times New Roman" panose="02020603050405020304" pitchFamily="18" charset="0"/>
              </a:rPr>
              <a:t>Hold If F/T/P* In-Tact, Let Run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As Long As Price Increases,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Raise Stop-Loss Price Point</a:t>
            </a:r>
            <a:endParaRPr lang="en-US" sz="900" b="0" i="0" kern="1200" dirty="0">
              <a:latin typeface="Times New Roman" panose="02020603050405020304" pitchFamily="18" charset="0"/>
              <a:cs typeface="Times New Roman" panose="02020603050405020304" pitchFamily="18" charset="0"/>
            </a:endParaRPr>
          </a:p>
        </p:txBody>
      </p:sp>
      <p:sp>
        <p:nvSpPr>
          <p:cNvPr id="77" name="Rectangle 76"/>
          <p:cNvSpPr/>
          <p:nvPr/>
        </p:nvSpPr>
        <p:spPr>
          <a:xfrm>
            <a:off x="6239727" y="2139917"/>
            <a:ext cx="1783080" cy="548640"/>
          </a:xfrm>
          <a:prstGeom prst="rect">
            <a:avLst/>
          </a:prstGeom>
          <a:solidFill>
            <a:srgbClr val="020000"/>
          </a:solidFill>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0" i="0" kern="1200" dirty="0">
                <a:solidFill>
                  <a:sysClr val="window" lastClr="FFFFFF"/>
                </a:solidFill>
                <a:latin typeface="Times New Roman" panose="02020603050405020304" pitchFamily="18" charset="0"/>
                <a:cs typeface="Times New Roman" panose="02020603050405020304" pitchFamily="18" charset="0"/>
              </a:rPr>
              <a:t>Exit Immediately If Stagnation Persists, F/T/P* Not In-Tact,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or Better Opportunity Exists</a:t>
            </a:r>
            <a:endParaRPr lang="en-US" sz="900" b="0" i="0" kern="1200" dirty="0">
              <a:latin typeface="Times New Roman" panose="02020603050405020304" pitchFamily="18" charset="0"/>
              <a:cs typeface="Times New Roman" panose="02020603050405020304" pitchFamily="18" charset="0"/>
            </a:endParaRPr>
          </a:p>
        </p:txBody>
      </p:sp>
      <p:sp>
        <p:nvSpPr>
          <p:cNvPr id="73" name="Rectangle 72"/>
          <p:cNvSpPr/>
          <p:nvPr/>
        </p:nvSpPr>
        <p:spPr>
          <a:xfrm>
            <a:off x="2926878" y="2946202"/>
            <a:ext cx="1435608" cy="571697"/>
          </a:xfrm>
          <a:prstGeom prst="rect">
            <a:avLst/>
          </a:prstGeom>
          <a:solidFill>
            <a:srgbClr val="020000"/>
          </a:solidFill>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Exit Immediately If Stagnation Persists,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F/T/P* Not In- Tact, or Better Opportunity Exists  </a:t>
            </a:r>
          </a:p>
        </p:txBody>
      </p:sp>
      <p:sp>
        <p:nvSpPr>
          <p:cNvPr id="69" name="Rectangle 68"/>
          <p:cNvSpPr/>
          <p:nvPr/>
        </p:nvSpPr>
        <p:spPr>
          <a:xfrm>
            <a:off x="1327150" y="2940022"/>
            <a:ext cx="1369483" cy="685800"/>
          </a:xfrm>
          <a:prstGeom prst="rect">
            <a:avLst/>
          </a:prstGeom>
          <a:solidFill>
            <a:srgbClr val="020000"/>
          </a:solidFill>
          <a:ln w="19050">
            <a:solidFill>
              <a:srgbClr val="FFE3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Price Flat or Decreases 1 – 5%,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Re-Evaluate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Quickly</a:t>
            </a:r>
          </a:p>
        </p:txBody>
      </p:sp>
      <p:sp>
        <p:nvSpPr>
          <p:cNvPr id="65" name="Rectangle 64"/>
          <p:cNvSpPr/>
          <p:nvPr/>
        </p:nvSpPr>
        <p:spPr>
          <a:xfrm>
            <a:off x="4608557" y="3381240"/>
            <a:ext cx="1435608" cy="625609"/>
          </a:xfrm>
          <a:prstGeom prst="rect">
            <a:avLst/>
          </a:prstGeom>
          <a:solidFill>
            <a:srgbClr val="020000"/>
          </a:solidFill>
          <a:ln w="19050">
            <a:solidFill>
              <a:srgbClr val="FFE3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Hold If Decline Stagnates Before Stop-Loss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Triggered; Re-Evaluate Quickly</a:t>
            </a:r>
          </a:p>
        </p:txBody>
      </p:sp>
      <p:sp>
        <p:nvSpPr>
          <p:cNvPr id="61" name="Rectangle 60"/>
          <p:cNvSpPr/>
          <p:nvPr/>
        </p:nvSpPr>
        <p:spPr>
          <a:xfrm>
            <a:off x="6231261" y="3045618"/>
            <a:ext cx="1783080" cy="548640"/>
          </a:xfrm>
          <a:prstGeom prst="rect">
            <a:avLst/>
          </a:prstGeom>
          <a:solidFill>
            <a:srgbClr val="020000"/>
          </a:solidFill>
          <a:ln w="19050">
            <a:solidFill>
              <a:srgbClr val="008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pPr>
            <a:r>
              <a:rPr lang="en-US" sz="900" b="0" i="0" kern="1200" dirty="0">
                <a:solidFill>
                  <a:sysClr val="window" lastClr="FFFFFF"/>
                </a:solidFill>
                <a:latin typeface="Times New Roman" panose="02020603050405020304" pitchFamily="18" charset="0"/>
                <a:cs typeface="Times New Roman" panose="02020603050405020304" pitchFamily="18" charset="0"/>
              </a:rPr>
              <a:t>Hold If F/T/P* In-Tact, Let Run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As Long As Price Increases,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Raise Stop-Loss Price Point</a:t>
            </a:r>
            <a:endParaRPr lang="en-US" sz="900" b="0" i="0" kern="1200" dirty="0">
              <a:latin typeface="Times New Roman" panose="02020603050405020304" pitchFamily="18" charset="0"/>
              <a:cs typeface="Times New Roman" panose="02020603050405020304" pitchFamily="18" charset="0"/>
            </a:endParaRPr>
          </a:p>
        </p:txBody>
      </p:sp>
      <p:sp>
        <p:nvSpPr>
          <p:cNvPr id="57" name="Rectangle 56"/>
          <p:cNvSpPr/>
          <p:nvPr/>
        </p:nvSpPr>
        <p:spPr>
          <a:xfrm>
            <a:off x="6235494" y="3650446"/>
            <a:ext cx="1783080" cy="548640"/>
          </a:xfrm>
          <a:prstGeom prst="rect">
            <a:avLst/>
          </a:prstGeom>
          <a:solidFill>
            <a:srgbClr val="020000"/>
          </a:solidFill>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pPr>
            <a:r>
              <a:rPr lang="en-US" sz="900" b="0" i="0" kern="1200" dirty="0">
                <a:solidFill>
                  <a:sysClr val="window" lastClr="FFFFFF"/>
                </a:solidFill>
                <a:latin typeface="Times New Roman" panose="02020603050405020304" pitchFamily="18" charset="0"/>
                <a:cs typeface="Times New Roman" panose="02020603050405020304" pitchFamily="18" charset="0"/>
              </a:rPr>
              <a:t>Exit Immediately If Stagnation Persists, F/T/P* Not In-Tact,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or Better Opportunity Exists</a:t>
            </a:r>
            <a:endParaRPr lang="en-US" sz="900" b="0" i="0" kern="1200" dirty="0">
              <a:latin typeface="Times New Roman" panose="02020603050405020304" pitchFamily="18" charset="0"/>
              <a:cs typeface="Times New Roman" panose="02020603050405020304" pitchFamily="18" charset="0"/>
            </a:endParaRPr>
          </a:p>
        </p:txBody>
      </p:sp>
      <p:sp>
        <p:nvSpPr>
          <p:cNvPr id="53" name="Rectangle 52"/>
          <p:cNvSpPr/>
          <p:nvPr/>
        </p:nvSpPr>
        <p:spPr>
          <a:xfrm>
            <a:off x="2926878" y="3854450"/>
            <a:ext cx="1435608" cy="633782"/>
          </a:xfrm>
          <a:prstGeom prst="rect">
            <a:avLst/>
          </a:prstGeom>
          <a:solidFill>
            <a:srgbClr val="020000"/>
          </a:solidFill>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Exit Immediately If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Price Decline Continues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or Discovered That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F/T/P* Not In-Tact</a:t>
            </a:r>
          </a:p>
        </p:txBody>
      </p:sp>
      <p:sp>
        <p:nvSpPr>
          <p:cNvPr id="49" name="Rectangle 48"/>
          <p:cNvSpPr/>
          <p:nvPr/>
        </p:nvSpPr>
        <p:spPr>
          <a:xfrm>
            <a:off x="1327011" y="3721295"/>
            <a:ext cx="1371752" cy="777551"/>
          </a:xfrm>
          <a:prstGeom prst="rect">
            <a:avLst/>
          </a:prstGeom>
          <a:solidFill>
            <a:srgbClr val="020000"/>
          </a:solidFill>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buNone/>
            </a:pPr>
            <a:r>
              <a:rPr lang="en-US" sz="900" b="0" i="0" kern="1200" dirty="0">
                <a:solidFill>
                  <a:sysClr val="window" lastClr="FFFFFF"/>
                </a:solidFill>
                <a:latin typeface="Times New Roman" panose="02020603050405020304" pitchFamily="18" charset="0"/>
                <a:cs typeface="Times New Roman" panose="02020603050405020304" pitchFamily="18" charset="0"/>
              </a:rPr>
              <a:t>Exit Immediately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If Price Declines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Rapidly 5% +,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Re-Evaluate &amp; </a:t>
            </a:r>
            <a:br>
              <a:rPr lang="en-US" sz="900" b="0" i="0" kern="1200" dirty="0">
                <a:solidFill>
                  <a:sysClr val="window" lastClr="FFFFFF"/>
                </a:solidFill>
                <a:latin typeface="Times New Roman" panose="02020603050405020304" pitchFamily="18" charset="0"/>
                <a:cs typeface="Times New Roman" panose="02020603050405020304" pitchFamily="18" charset="0"/>
              </a:rPr>
            </a:br>
            <a:r>
              <a:rPr lang="en-US" sz="900" b="0" i="0" kern="1200" dirty="0">
                <a:solidFill>
                  <a:sysClr val="window" lastClr="FFFFFF"/>
                </a:solidFill>
                <a:latin typeface="Times New Roman" panose="02020603050405020304" pitchFamily="18" charset="0"/>
                <a:cs typeface="Times New Roman" panose="02020603050405020304" pitchFamily="18" charset="0"/>
              </a:rPr>
              <a:t>Re-Evaluate Again</a:t>
            </a:r>
          </a:p>
        </p:txBody>
      </p:sp>
      <p:cxnSp>
        <p:nvCxnSpPr>
          <p:cNvPr id="115" name="Straight Arrow Connector 114"/>
          <p:cNvCxnSpPr/>
          <p:nvPr/>
        </p:nvCxnSpPr>
        <p:spPr>
          <a:xfrm rot="5400000" flipH="1" flipV="1">
            <a:off x="317500" y="1479550"/>
            <a:ext cx="1143000" cy="7747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rot="5400000" flipH="1" flipV="1">
            <a:off x="866775" y="2047875"/>
            <a:ext cx="42545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1060450" y="2717800"/>
            <a:ext cx="234950" cy="1588"/>
          </a:xfrm>
          <a:prstGeom prst="straightConnector1">
            <a:avLst/>
          </a:prstGeom>
          <a:ln>
            <a:solidFill>
              <a:srgbClr val="FFE3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07" idx="3"/>
          </p:cNvCxnSpPr>
          <p:nvPr/>
        </p:nvCxnSpPr>
        <p:spPr>
          <a:xfrm flipV="1">
            <a:off x="2698750" y="1123950"/>
            <a:ext cx="190500" cy="3545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stCxn id="101" idx="3"/>
          </p:cNvCxnSpPr>
          <p:nvPr/>
        </p:nvCxnSpPr>
        <p:spPr>
          <a:xfrm flipV="1">
            <a:off x="2694517" y="1822450"/>
            <a:ext cx="194733" cy="9071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V="1">
            <a:off x="5461000" y="1873250"/>
            <a:ext cx="730250" cy="4953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A2B27C8-3C72-42ED-BB5C-80A523F4FCC2}"/>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41" name="Picture 40">
            <a:extLst>
              <a:ext uri="{FF2B5EF4-FFF2-40B4-BE49-F238E27FC236}">
                <a16:creationId xmlns:a16="http://schemas.microsoft.com/office/drawing/2014/main" id="{BF438594-E9B6-4175-846A-D370642A66E7}"/>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D905ECB-8357-4D0A-A702-A9B7234491AE}"/>
              </a:ext>
            </a:extLst>
          </p:cNvPr>
          <p:cNvGraphicFramePr/>
          <p:nvPr>
            <p:extLst>
              <p:ext uri="{D42A27DB-BD31-4B8C-83A1-F6EECF244321}">
                <p14:modId xmlns:p14="http://schemas.microsoft.com/office/powerpoint/2010/main" val="2445436531"/>
              </p:ext>
            </p:extLst>
          </p:nvPr>
        </p:nvGraphicFramePr>
        <p:xfrm>
          <a:off x="434974" y="511982"/>
          <a:ext cx="6615531" cy="34991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6D37F29-9307-4CE9-B478-A3DE77698404}"/>
              </a:ext>
            </a:extLst>
          </p:cNvPr>
          <p:cNvSpPr txBox="1"/>
          <p:nvPr/>
        </p:nvSpPr>
        <p:spPr>
          <a:xfrm>
            <a:off x="628650" y="4025958"/>
            <a:ext cx="6067425" cy="553998"/>
          </a:xfrm>
          <a:prstGeom prst="rect">
            <a:avLst/>
          </a:prstGeom>
          <a:noFill/>
        </p:spPr>
        <p:txBody>
          <a:bodyPr wrap="square" rtlCol="0">
            <a:spAutoFit/>
          </a:bodyPr>
          <a:lstStyle/>
          <a:p>
            <a:pPr marL="228600" indent="-228600"/>
            <a:r>
              <a:rPr lang="en-US" sz="600" dirty="0">
                <a:solidFill>
                  <a:srgbClr val="000000"/>
                </a:solidFill>
                <a:latin typeface="Times New Roman" panose="02020603050405020304" pitchFamily="18" charset="0"/>
                <a:cs typeface="Times New Roman" panose="02020603050405020304" pitchFamily="18" charset="0"/>
              </a:rPr>
              <a:t>1. Unaudited Performance; Fortress Capitis, LLC figures derived directly from the performance of portfolios managed by Micah J. Moore; strategies utilized in each example were done so in direct accordance with the objectives, parameters, processes, and decision framework as outlined in this document, in the offering memorandum, Fortress Capitis, LLC business plan, and proprietary trading rules and methods books.</a:t>
            </a:r>
          </a:p>
          <a:p>
            <a:pPr marL="228600" indent="-228600"/>
            <a:endParaRPr lang="en-US" sz="600" dirty="0">
              <a:solidFill>
                <a:srgbClr val="000000"/>
              </a:solidFill>
              <a:latin typeface="Times New Roman" panose="02020603050405020304" pitchFamily="18" charset="0"/>
              <a:cs typeface="Times New Roman" panose="02020603050405020304" pitchFamily="18" charset="0"/>
            </a:endParaRPr>
          </a:p>
          <a:p>
            <a:pPr marL="228600" indent="-228600"/>
            <a:r>
              <a:rPr lang="en-US" sz="600" dirty="0">
                <a:solidFill>
                  <a:srgbClr val="000000"/>
                </a:solidFill>
                <a:latin typeface="Times New Roman" panose="02020603050405020304" pitchFamily="18" charset="0"/>
                <a:cs typeface="Times New Roman" panose="02020603050405020304" pitchFamily="18" charset="0"/>
              </a:rPr>
              <a:t>2. 2015 Performance of the S&amp;P 500 TR and Barclay’s Hedge Fund Index were reported as -0.73% and 0.04% respectively; Representative bar graph above may be difficult to see.</a:t>
            </a:r>
          </a:p>
        </p:txBody>
      </p:sp>
      <p:sp>
        <p:nvSpPr>
          <p:cNvPr id="7" name="Rectangle 6"/>
          <p:cNvSpPr/>
          <p:nvPr/>
        </p:nvSpPr>
        <p:spPr>
          <a:xfrm>
            <a:off x="0" y="1"/>
            <a:ext cx="9144000" cy="711199"/>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1AEBC84C-8B6A-4920-96B4-F0444E0BB4FE}"/>
              </a:ext>
            </a:extLst>
          </p:cNvPr>
          <p:cNvSpPr txBox="1">
            <a:spLocks/>
          </p:cNvSpPr>
          <p:nvPr/>
        </p:nvSpPr>
        <p:spPr>
          <a:xfrm>
            <a:off x="368300" y="172725"/>
            <a:ext cx="8548714" cy="450505"/>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Relative Strategy Performance Per Calendar Year¹</a:t>
            </a:r>
          </a:p>
        </p:txBody>
      </p:sp>
      <p:sp>
        <p:nvSpPr>
          <p:cNvPr id="8" name="TextBox 7"/>
          <p:cNvSpPr txBox="1"/>
          <p:nvPr/>
        </p:nvSpPr>
        <p:spPr>
          <a:xfrm>
            <a:off x="368300" y="4794247"/>
            <a:ext cx="52070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14</a:t>
            </a:r>
          </a:p>
        </p:txBody>
      </p:sp>
      <p:cxnSp>
        <p:nvCxnSpPr>
          <p:cNvPr id="13" name="Straight Connector 12">
            <a:extLst>
              <a:ext uri="{FF2B5EF4-FFF2-40B4-BE49-F238E27FC236}">
                <a16:creationId xmlns:a16="http://schemas.microsoft.com/office/drawing/2014/main" id="{A06656C6-C276-49D4-B8B1-42E080A65EB2}"/>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4F071CFE-0EF8-4CE0-AAC5-648F95FC5909}"/>
              </a:ext>
            </a:extLst>
          </p:cNvPr>
          <p:cNvPicPr>
            <a:picLocks noChangeAspect="1"/>
          </p:cNvPicPr>
          <p:nvPr/>
        </p:nvPicPr>
        <p:blipFill>
          <a:blip r:embed="rId4"/>
          <a:stretch>
            <a:fillRect/>
          </a:stretch>
        </p:blipFill>
        <p:spPr>
          <a:xfrm>
            <a:off x="6843561" y="4647104"/>
            <a:ext cx="1746986" cy="3657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792418"/>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1AEBC84C-8B6A-4920-96B4-F0444E0BB4FE}"/>
              </a:ext>
            </a:extLst>
          </p:cNvPr>
          <p:cNvSpPr txBox="1">
            <a:spLocks/>
          </p:cNvSpPr>
          <p:nvPr/>
        </p:nvSpPr>
        <p:spPr>
          <a:xfrm>
            <a:off x="368300" y="298799"/>
            <a:ext cx="8222247" cy="450505"/>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Relative Strategy Performance Per Calendar Year¹</a:t>
            </a:r>
          </a:p>
        </p:txBody>
      </p:sp>
      <p:sp>
        <p:nvSpPr>
          <p:cNvPr id="8" name="TextBox 7"/>
          <p:cNvSpPr txBox="1"/>
          <p:nvPr/>
        </p:nvSpPr>
        <p:spPr>
          <a:xfrm>
            <a:off x="368300" y="4794247"/>
            <a:ext cx="6159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15</a:t>
            </a:r>
          </a:p>
        </p:txBody>
      </p:sp>
      <p:graphicFrame>
        <p:nvGraphicFramePr>
          <p:cNvPr id="12" name="Content Placeholder 3">
            <a:extLst>
              <a:ext uri="{FF2B5EF4-FFF2-40B4-BE49-F238E27FC236}">
                <a16:creationId xmlns:a16="http://schemas.microsoft.com/office/drawing/2014/main" id="{75028394-B440-46A4-8470-8E67F3C370D3}"/>
              </a:ext>
            </a:extLst>
          </p:cNvPr>
          <p:cNvGraphicFramePr>
            <a:graphicFrameLocks/>
          </p:cNvGraphicFramePr>
          <p:nvPr>
            <p:extLst>
              <p:ext uri="{D42A27DB-BD31-4B8C-83A1-F6EECF244321}">
                <p14:modId xmlns:p14="http://schemas.microsoft.com/office/powerpoint/2010/main" val="4226891746"/>
              </p:ext>
            </p:extLst>
          </p:nvPr>
        </p:nvGraphicFramePr>
        <p:xfrm>
          <a:off x="524710" y="1050366"/>
          <a:ext cx="6237216" cy="3573214"/>
        </p:xfrm>
        <a:graphic>
          <a:graphicData uri="http://schemas.openxmlformats.org/drawingml/2006/table">
            <a:tbl>
              <a:tblPr firstRow="1" bandRow="1">
                <a:tableStyleId>{9D7B26C5-4107-4FEC-AEDC-1716B250A1EF}</a:tableStyleId>
              </a:tblPr>
              <a:tblGrid>
                <a:gridCol w="1559304">
                  <a:extLst>
                    <a:ext uri="{9D8B030D-6E8A-4147-A177-3AD203B41FA5}">
                      <a16:colId xmlns:a16="http://schemas.microsoft.com/office/drawing/2014/main" val="1557199464"/>
                    </a:ext>
                  </a:extLst>
                </a:gridCol>
                <a:gridCol w="1339471">
                  <a:extLst>
                    <a:ext uri="{9D8B030D-6E8A-4147-A177-3AD203B41FA5}">
                      <a16:colId xmlns:a16="http://schemas.microsoft.com/office/drawing/2014/main" val="740478625"/>
                    </a:ext>
                  </a:extLst>
                </a:gridCol>
                <a:gridCol w="1779137">
                  <a:extLst>
                    <a:ext uri="{9D8B030D-6E8A-4147-A177-3AD203B41FA5}">
                      <a16:colId xmlns:a16="http://schemas.microsoft.com/office/drawing/2014/main" val="2607956116"/>
                    </a:ext>
                  </a:extLst>
                </a:gridCol>
                <a:gridCol w="1559304">
                  <a:extLst>
                    <a:ext uri="{9D8B030D-6E8A-4147-A177-3AD203B41FA5}">
                      <a16:colId xmlns:a16="http://schemas.microsoft.com/office/drawing/2014/main" val="1189270495"/>
                    </a:ext>
                  </a:extLst>
                </a:gridCol>
              </a:tblGrid>
              <a:tr h="505303">
                <a:tc>
                  <a:txBody>
                    <a:bodyPr/>
                    <a:lstStyle/>
                    <a:p>
                      <a:pPr algn="l"/>
                      <a:r>
                        <a:rPr lang="en-US" sz="1000" dirty="0">
                          <a:solidFill>
                            <a:srgbClr val="273F80"/>
                          </a:solidFill>
                          <a:latin typeface="Times New Roman" panose="02020603050405020304" pitchFamily="18" charset="0"/>
                          <a:cs typeface="Times New Roman" panose="02020603050405020304" pitchFamily="18" charset="0"/>
                        </a:rPr>
                        <a:t>Year</a:t>
                      </a:r>
                    </a:p>
                  </a:txBody>
                  <a:tcPr/>
                </a:tc>
                <a:tc>
                  <a:txBody>
                    <a:bodyPr/>
                    <a:lstStyle/>
                    <a:p>
                      <a:pPr algn="l"/>
                      <a:r>
                        <a:rPr lang="en-US" sz="1000" b="1" dirty="0">
                          <a:solidFill>
                            <a:srgbClr val="273F80"/>
                          </a:solidFill>
                          <a:latin typeface="Times New Roman" panose="02020603050405020304" pitchFamily="18" charset="0"/>
                          <a:cs typeface="Times New Roman" panose="02020603050405020304" pitchFamily="18" charset="0"/>
                        </a:rPr>
                        <a:t>Fortress Capitis LLC</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dirty="0">
                          <a:solidFill>
                            <a:srgbClr val="273F80"/>
                          </a:solidFill>
                          <a:latin typeface="Times New Roman" panose="02020603050405020304" pitchFamily="18" charset="0"/>
                          <a:cs typeface="Times New Roman" panose="02020603050405020304" pitchFamily="18" charset="0"/>
                        </a:rPr>
                        <a:t>S&amp;P 500 TR</a:t>
                      </a:r>
                    </a:p>
                    <a:p>
                      <a:pPr algn="l"/>
                      <a:endParaRPr lang="en-US" sz="1000" dirty="0">
                        <a:solidFill>
                          <a:srgbClr val="273F8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000" dirty="0">
                          <a:solidFill>
                            <a:srgbClr val="273F80"/>
                          </a:solidFill>
                          <a:latin typeface="Times New Roman" panose="02020603050405020304" pitchFamily="18" charset="0"/>
                          <a:cs typeface="Times New Roman" panose="02020603050405020304" pitchFamily="18" charset="0"/>
                        </a:rPr>
                        <a:t>Barclay’s Hedge Fund Index</a:t>
                      </a:r>
                    </a:p>
                  </a:txBody>
                  <a:tcPr/>
                </a:tc>
                <a:extLst>
                  <a:ext uri="{0D108BD9-81ED-4DB2-BD59-A6C34878D82A}">
                    <a16:rowId xmlns:a16="http://schemas.microsoft.com/office/drawing/2014/main" val="2381402368"/>
                  </a:ext>
                </a:extLst>
              </a:tr>
              <a:tr h="329870">
                <a:tc>
                  <a:txBody>
                    <a:bodyPr/>
                    <a:lstStyle/>
                    <a:p>
                      <a:pPr algn="l"/>
                      <a:r>
                        <a:rPr lang="en-US" sz="1000" b="0" dirty="0">
                          <a:latin typeface="Times New Roman" panose="02020603050405020304" pitchFamily="18" charset="0"/>
                          <a:cs typeface="Times New Roman" panose="02020603050405020304" pitchFamily="18" charset="0"/>
                        </a:rPr>
                        <a:t>2018 </a:t>
                      </a:r>
                    </a:p>
                  </a:txBody>
                  <a:tcPr/>
                </a:tc>
                <a:tc>
                  <a:txBody>
                    <a:bodyPr/>
                    <a:lstStyle/>
                    <a:p>
                      <a:pPr algn="l"/>
                      <a:r>
                        <a:rPr lang="en-US" sz="1000" b="1" dirty="0">
                          <a:latin typeface="Times New Roman" panose="02020603050405020304" pitchFamily="18" charset="0"/>
                          <a:cs typeface="Times New Roman" panose="02020603050405020304" pitchFamily="18" charset="0"/>
                        </a:rPr>
                        <a:t>3.52</a:t>
                      </a:r>
                    </a:p>
                  </a:txBody>
                  <a:tcPr/>
                </a:tc>
                <a:tc>
                  <a:txBody>
                    <a:bodyPr/>
                    <a:lstStyle/>
                    <a:p>
                      <a:pPr algn="l"/>
                      <a:r>
                        <a:rPr lang="en-US" sz="1000" b="1" dirty="0">
                          <a:latin typeface="Times New Roman" panose="02020603050405020304" pitchFamily="18" charset="0"/>
                          <a:cs typeface="Times New Roman" panose="02020603050405020304" pitchFamily="18" charset="0"/>
                        </a:rPr>
                        <a:t>-4.43%</a:t>
                      </a:r>
                    </a:p>
                  </a:txBody>
                  <a:tcPr/>
                </a:tc>
                <a:tc>
                  <a:txBody>
                    <a:bodyPr/>
                    <a:lstStyle/>
                    <a:p>
                      <a:pPr algn="l"/>
                      <a:r>
                        <a:rPr lang="en-US" sz="1000" b="1" dirty="0">
                          <a:latin typeface="Times New Roman" panose="02020603050405020304" pitchFamily="18" charset="0"/>
                          <a:cs typeface="Times New Roman" panose="02020603050405020304" pitchFamily="18" charset="0"/>
                        </a:rPr>
                        <a:t>-5.23%</a:t>
                      </a:r>
                    </a:p>
                  </a:txBody>
                  <a:tcPr/>
                </a:tc>
                <a:extLst>
                  <a:ext uri="{0D108BD9-81ED-4DB2-BD59-A6C34878D82A}">
                    <a16:rowId xmlns:a16="http://schemas.microsoft.com/office/drawing/2014/main" val="3249226871"/>
                  </a:ext>
                </a:extLst>
              </a:tr>
              <a:tr h="329870">
                <a:tc>
                  <a:txBody>
                    <a:bodyPr/>
                    <a:lstStyle/>
                    <a:p>
                      <a:pPr algn="l"/>
                      <a:r>
                        <a:rPr lang="en-US" sz="1000" b="0" dirty="0">
                          <a:latin typeface="Times New Roman" panose="02020603050405020304" pitchFamily="18" charset="0"/>
                          <a:cs typeface="Times New Roman" panose="02020603050405020304" pitchFamily="18" charset="0"/>
                        </a:rPr>
                        <a:t>2017</a:t>
                      </a:r>
                    </a:p>
                  </a:txBody>
                  <a:tcPr/>
                </a:tc>
                <a:tc>
                  <a:txBody>
                    <a:bodyPr/>
                    <a:lstStyle/>
                    <a:p>
                      <a:pPr algn="l"/>
                      <a:r>
                        <a:rPr lang="en-US" sz="1000" b="1" dirty="0">
                          <a:latin typeface="Times New Roman" panose="02020603050405020304" pitchFamily="18" charset="0"/>
                          <a:cs typeface="Times New Roman" panose="02020603050405020304" pitchFamily="18" charset="0"/>
                        </a:rPr>
                        <a:t>13.92%</a:t>
                      </a:r>
                    </a:p>
                  </a:txBody>
                  <a:tcPr/>
                </a:tc>
                <a:tc>
                  <a:txBody>
                    <a:bodyPr/>
                    <a:lstStyle/>
                    <a:p>
                      <a:pPr algn="l"/>
                      <a:r>
                        <a:rPr lang="en-US" sz="1000" b="1" dirty="0">
                          <a:latin typeface="Times New Roman" panose="02020603050405020304" pitchFamily="18" charset="0"/>
                          <a:cs typeface="Times New Roman" panose="02020603050405020304" pitchFamily="18" charset="0"/>
                        </a:rPr>
                        <a:t>19.42%</a:t>
                      </a:r>
                    </a:p>
                  </a:txBody>
                  <a:tcPr/>
                </a:tc>
                <a:tc>
                  <a:txBody>
                    <a:bodyPr/>
                    <a:lstStyle/>
                    <a:p>
                      <a:pPr algn="l"/>
                      <a:r>
                        <a:rPr lang="en-US" sz="1000" b="1" dirty="0">
                          <a:latin typeface="Times New Roman" panose="02020603050405020304" pitchFamily="18" charset="0"/>
                          <a:cs typeface="Times New Roman" panose="02020603050405020304" pitchFamily="18" charset="0"/>
                        </a:rPr>
                        <a:t>10.36%</a:t>
                      </a:r>
                    </a:p>
                  </a:txBody>
                  <a:tcPr/>
                </a:tc>
                <a:extLst>
                  <a:ext uri="{0D108BD9-81ED-4DB2-BD59-A6C34878D82A}">
                    <a16:rowId xmlns:a16="http://schemas.microsoft.com/office/drawing/2014/main" val="55435297"/>
                  </a:ext>
                </a:extLst>
              </a:tr>
              <a:tr h="329870">
                <a:tc>
                  <a:txBody>
                    <a:bodyPr/>
                    <a:lstStyle/>
                    <a:p>
                      <a:pPr algn="l"/>
                      <a:r>
                        <a:rPr lang="en-US" sz="1000" b="0" dirty="0">
                          <a:latin typeface="Times New Roman" panose="02020603050405020304" pitchFamily="18" charset="0"/>
                          <a:cs typeface="Times New Roman" panose="02020603050405020304" pitchFamily="18" charset="0"/>
                        </a:rPr>
                        <a:t>2016</a:t>
                      </a:r>
                    </a:p>
                  </a:txBody>
                  <a:tcPr/>
                </a:tc>
                <a:tc>
                  <a:txBody>
                    <a:bodyPr/>
                    <a:lstStyle/>
                    <a:p>
                      <a:pPr algn="l"/>
                      <a:r>
                        <a:rPr lang="en-US" sz="1000" b="1" dirty="0">
                          <a:latin typeface="Times New Roman" panose="02020603050405020304" pitchFamily="18" charset="0"/>
                          <a:cs typeface="Times New Roman" panose="02020603050405020304" pitchFamily="18" charset="0"/>
                        </a:rPr>
                        <a:t>33.51%</a:t>
                      </a:r>
                    </a:p>
                  </a:txBody>
                  <a:tcPr/>
                </a:tc>
                <a:tc>
                  <a:txBody>
                    <a:bodyPr/>
                    <a:lstStyle/>
                    <a:p>
                      <a:pPr algn="l"/>
                      <a:r>
                        <a:rPr lang="en-US" sz="1000" b="1" dirty="0">
                          <a:latin typeface="Times New Roman" panose="02020603050405020304" pitchFamily="18" charset="0"/>
                          <a:cs typeface="Times New Roman" panose="02020603050405020304" pitchFamily="18" charset="0"/>
                        </a:rPr>
                        <a:t>9.54%</a:t>
                      </a:r>
                    </a:p>
                  </a:txBody>
                  <a:tcPr/>
                </a:tc>
                <a:tc>
                  <a:txBody>
                    <a:bodyPr/>
                    <a:lstStyle/>
                    <a:p>
                      <a:pPr algn="l"/>
                      <a:r>
                        <a:rPr lang="en-US" sz="1000" b="1" dirty="0">
                          <a:latin typeface="Times New Roman" panose="02020603050405020304" pitchFamily="18" charset="0"/>
                          <a:cs typeface="Times New Roman" panose="02020603050405020304" pitchFamily="18" charset="0"/>
                        </a:rPr>
                        <a:t>6.10%</a:t>
                      </a:r>
                    </a:p>
                  </a:txBody>
                  <a:tcPr/>
                </a:tc>
                <a:extLst>
                  <a:ext uri="{0D108BD9-81ED-4DB2-BD59-A6C34878D82A}">
                    <a16:rowId xmlns:a16="http://schemas.microsoft.com/office/drawing/2014/main" val="3864118045"/>
                  </a:ext>
                </a:extLst>
              </a:tr>
              <a:tr h="329870">
                <a:tc>
                  <a:txBody>
                    <a:bodyPr/>
                    <a:lstStyle/>
                    <a:p>
                      <a:pPr algn="l"/>
                      <a:r>
                        <a:rPr lang="en-US" sz="1000" b="0" dirty="0">
                          <a:latin typeface="Times New Roman" panose="02020603050405020304" pitchFamily="18" charset="0"/>
                          <a:cs typeface="Times New Roman" panose="02020603050405020304" pitchFamily="18" charset="0"/>
                        </a:rPr>
                        <a:t>2015</a:t>
                      </a:r>
                    </a:p>
                  </a:txBody>
                  <a:tcPr/>
                </a:tc>
                <a:tc>
                  <a:txBody>
                    <a:bodyPr/>
                    <a:lstStyle/>
                    <a:p>
                      <a:pPr algn="l"/>
                      <a:r>
                        <a:rPr lang="en-US" sz="1000" b="1" dirty="0">
                          <a:latin typeface="Times New Roman" panose="02020603050405020304" pitchFamily="18" charset="0"/>
                          <a:cs typeface="Times New Roman" panose="02020603050405020304" pitchFamily="18" charset="0"/>
                        </a:rPr>
                        <a:t>3.47%</a:t>
                      </a:r>
                    </a:p>
                  </a:txBody>
                  <a:tcPr/>
                </a:tc>
                <a:tc>
                  <a:txBody>
                    <a:bodyPr/>
                    <a:lstStyle/>
                    <a:p>
                      <a:pPr algn="l"/>
                      <a:r>
                        <a:rPr lang="en-US" sz="1000" b="1" dirty="0">
                          <a:latin typeface="Times New Roman" panose="02020603050405020304" pitchFamily="18" charset="0"/>
                          <a:cs typeface="Times New Roman" panose="02020603050405020304" pitchFamily="18" charset="0"/>
                        </a:rPr>
                        <a:t>-0.73%</a:t>
                      </a:r>
                    </a:p>
                  </a:txBody>
                  <a:tcPr/>
                </a:tc>
                <a:tc>
                  <a:txBody>
                    <a:bodyPr/>
                    <a:lstStyle/>
                    <a:p>
                      <a:pPr algn="l"/>
                      <a:r>
                        <a:rPr lang="en-US" sz="1000" b="1" dirty="0">
                          <a:latin typeface="Times New Roman" panose="02020603050405020304" pitchFamily="18" charset="0"/>
                          <a:cs typeface="Times New Roman" panose="02020603050405020304" pitchFamily="18" charset="0"/>
                        </a:rPr>
                        <a:t>0.04%</a:t>
                      </a:r>
                    </a:p>
                  </a:txBody>
                  <a:tcPr/>
                </a:tc>
                <a:extLst>
                  <a:ext uri="{0D108BD9-81ED-4DB2-BD59-A6C34878D82A}">
                    <a16:rowId xmlns:a16="http://schemas.microsoft.com/office/drawing/2014/main" val="3778881156"/>
                  </a:ext>
                </a:extLst>
              </a:tr>
              <a:tr h="329870">
                <a:tc>
                  <a:txBody>
                    <a:bodyPr/>
                    <a:lstStyle/>
                    <a:p>
                      <a:pPr algn="l"/>
                      <a:r>
                        <a:rPr lang="en-US" sz="1000" b="0" dirty="0">
                          <a:latin typeface="Times New Roman" panose="02020603050405020304" pitchFamily="18" charset="0"/>
                          <a:cs typeface="Times New Roman" panose="02020603050405020304" pitchFamily="18" charset="0"/>
                        </a:rPr>
                        <a:t>2014</a:t>
                      </a:r>
                    </a:p>
                  </a:txBody>
                  <a:tcPr/>
                </a:tc>
                <a:tc>
                  <a:txBody>
                    <a:bodyPr/>
                    <a:lstStyle/>
                    <a:p>
                      <a:pPr algn="l"/>
                      <a:r>
                        <a:rPr lang="en-US" sz="1000" b="1" dirty="0">
                          <a:latin typeface="Times New Roman" panose="02020603050405020304" pitchFamily="18" charset="0"/>
                          <a:cs typeface="Times New Roman" panose="02020603050405020304" pitchFamily="18" charset="0"/>
                        </a:rPr>
                        <a:t>25.75%</a:t>
                      </a:r>
                    </a:p>
                  </a:txBody>
                  <a:tcPr/>
                </a:tc>
                <a:tc>
                  <a:txBody>
                    <a:bodyPr/>
                    <a:lstStyle/>
                    <a:p>
                      <a:pPr algn="l"/>
                      <a:r>
                        <a:rPr lang="en-US" sz="1000" b="1" dirty="0">
                          <a:latin typeface="Times New Roman" panose="02020603050405020304" pitchFamily="18" charset="0"/>
                          <a:cs typeface="Times New Roman" panose="02020603050405020304" pitchFamily="18" charset="0"/>
                        </a:rPr>
                        <a:t>11.39%</a:t>
                      </a:r>
                    </a:p>
                  </a:txBody>
                  <a:tcPr/>
                </a:tc>
                <a:tc>
                  <a:txBody>
                    <a:bodyPr/>
                    <a:lstStyle/>
                    <a:p>
                      <a:pPr algn="l"/>
                      <a:r>
                        <a:rPr lang="en-US" sz="1000" b="1" dirty="0">
                          <a:latin typeface="Times New Roman" panose="02020603050405020304" pitchFamily="18" charset="0"/>
                          <a:cs typeface="Times New Roman" panose="02020603050405020304" pitchFamily="18" charset="0"/>
                        </a:rPr>
                        <a:t>2.88%</a:t>
                      </a:r>
                    </a:p>
                  </a:txBody>
                  <a:tcPr/>
                </a:tc>
                <a:extLst>
                  <a:ext uri="{0D108BD9-81ED-4DB2-BD59-A6C34878D82A}">
                    <a16:rowId xmlns:a16="http://schemas.microsoft.com/office/drawing/2014/main" val="2550290323"/>
                  </a:ext>
                </a:extLst>
              </a:tr>
              <a:tr h="1418561">
                <a:tc gridSpan="4">
                  <a:txBody>
                    <a:bodyPr/>
                    <a:lstStyle/>
                    <a:p>
                      <a:pPr marL="228600" indent="-228600" algn="l">
                        <a:buAutoNum type="arabicPeriod"/>
                      </a:pPr>
                      <a:endParaRPr lang="en-US" sz="800" b="0" dirty="0">
                        <a:latin typeface="Times New Roman" panose="02020603050405020304" pitchFamily="18" charset="0"/>
                        <a:cs typeface="Times New Roman" panose="02020603050405020304" pitchFamily="18" charset="0"/>
                      </a:endParaRPr>
                    </a:p>
                    <a:p>
                      <a:pPr marL="228600" indent="-228600" algn="l">
                        <a:buAutoNum type="arabicPeriod"/>
                      </a:pPr>
                      <a:r>
                        <a:rPr lang="en-US" sz="700" b="0" dirty="0">
                          <a:latin typeface="Times New Roman" panose="02020603050405020304" pitchFamily="18" charset="0"/>
                          <a:cs typeface="Times New Roman" panose="02020603050405020304" pitchFamily="18" charset="0"/>
                        </a:rPr>
                        <a:t>Unaudited Performance; Strategy to be used by Fortress Capitis LLC, described previously/herein, is nearly identical to the strategies which were used in the above calendar years. Fortress Capitis LLC strategy and performance figures are therefore derived directly from actual portfolios which were managed by a Fortress Capitis LLC Member: Micah J. Moore (2014 – 2018). Stated again, strategies utilized in each of the above Fortress Capitis LLC example years were managed in direct alignment with the objectives, parameters, processes, and decision framework to be deployed moving forward and as outlined in this document, in the offering memorandum, Fortress Capitis LLC business plan, and proprietary trading rules and methods books. *We intend to execute a methodical, strategic process based on established principles and sound logic. Past Performance in no way a guarantee or promise of future results.  Think wisely, plan and allocate accordingly, be vigilant, communicate, review, revise, and adapt.</a:t>
                      </a:r>
                    </a:p>
                    <a:p>
                      <a:pPr marL="228600" indent="-228600" algn="l">
                        <a:buAutoNum type="arabicPeriod"/>
                      </a:pPr>
                      <a:endParaRPr lang="en-US" sz="700" b="0" dirty="0">
                        <a:latin typeface="Times New Roman" panose="02020603050405020304" pitchFamily="18" charset="0"/>
                        <a:cs typeface="Times New Roman" panose="02020603050405020304" pitchFamily="18" charset="0"/>
                      </a:endParaRPr>
                    </a:p>
                    <a:p>
                      <a:pPr algn="l"/>
                      <a:endParaRPr lang="en-US" sz="800" b="0" dirty="0">
                        <a:latin typeface="Times New Roman" panose="02020603050405020304" pitchFamily="18" charset="0"/>
                        <a:cs typeface="Times New Roman" panose="02020603050405020304" pitchFamily="18" charset="0"/>
                      </a:endParaRPr>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extLst>
                  <a:ext uri="{0D108BD9-81ED-4DB2-BD59-A6C34878D82A}">
                    <a16:rowId xmlns:a16="http://schemas.microsoft.com/office/drawing/2014/main" val="911326370"/>
                  </a:ext>
                </a:extLst>
              </a:tr>
            </a:tbl>
          </a:graphicData>
        </a:graphic>
      </p:graphicFrame>
      <p:pic>
        <p:nvPicPr>
          <p:cNvPr id="11" name="Picture 10">
            <a:extLst>
              <a:ext uri="{FF2B5EF4-FFF2-40B4-BE49-F238E27FC236}">
                <a16:creationId xmlns:a16="http://schemas.microsoft.com/office/drawing/2014/main" id="{020BFCBB-B9FB-4104-AA2A-2457DCDCF449}"/>
              </a:ext>
            </a:extLst>
          </p:cNvPr>
          <p:cNvPicPr>
            <a:picLocks noChangeAspect="1"/>
          </p:cNvPicPr>
          <p:nvPr/>
        </p:nvPicPr>
        <p:blipFill>
          <a:blip r:embed="rId2"/>
          <a:stretch>
            <a:fillRect/>
          </a:stretch>
        </p:blipFill>
        <p:spPr>
          <a:xfrm>
            <a:off x="6843561" y="4647104"/>
            <a:ext cx="1746986" cy="365760"/>
          </a:xfrm>
          <a:prstGeom prst="rect">
            <a:avLst/>
          </a:prstGeom>
        </p:spPr>
      </p:pic>
      <p:cxnSp>
        <p:nvCxnSpPr>
          <p:cNvPr id="13" name="Straight Connector 12">
            <a:extLst>
              <a:ext uri="{FF2B5EF4-FFF2-40B4-BE49-F238E27FC236}">
                <a16:creationId xmlns:a16="http://schemas.microsoft.com/office/drawing/2014/main" id="{B56496AF-76A7-4697-AEE2-941F6488CC99}"/>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76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6"/>
          <p:cNvSpPr txBox="1">
            <a:spLocks noGrp="1"/>
          </p:cNvSpPr>
          <p:nvPr>
            <p:ph type="body" idx="4294967295"/>
          </p:nvPr>
        </p:nvSpPr>
        <p:spPr>
          <a:xfrm>
            <a:off x="368300" y="1130300"/>
            <a:ext cx="7962900" cy="3706837"/>
          </a:xfrm>
          <a:prstGeom prst="rect">
            <a:avLst/>
          </a:prstGeom>
        </p:spPr>
        <p:txBody>
          <a:bodyPr spcFirstLastPara="1" wrap="square" lIns="91425" tIns="91425" rIns="91425" bIns="91425" anchor="t" anchorCtr="0">
            <a:noAutofit/>
          </a:bodyPr>
          <a:lstStyle/>
          <a:p>
            <a:pPr marL="0" indent="0">
              <a:lnSpc>
                <a:spcPts val="1860"/>
              </a:lnSpc>
              <a:spcBef>
                <a:spcPts val="0"/>
              </a:spcBef>
              <a:buNone/>
            </a:pPr>
            <a:r>
              <a:rPr lang="en" sz="1000" b="1" dirty="0">
                <a:solidFill>
                  <a:srgbClr val="000000"/>
                </a:solidFill>
                <a:latin typeface="Times New Roman" panose="02020603050405020304" pitchFamily="18" charset="0"/>
                <a:cs typeface="Times New Roman" panose="02020603050405020304" pitchFamily="18" charset="0"/>
              </a:rPr>
              <a:t>Name: </a:t>
            </a:r>
            <a:r>
              <a:rPr lang="en" sz="1000" dirty="0">
                <a:solidFill>
                  <a:srgbClr val="000000"/>
                </a:solidFill>
                <a:latin typeface="Times New Roman" panose="02020603050405020304" pitchFamily="18" charset="0"/>
                <a:cs typeface="Times New Roman" panose="02020603050405020304" pitchFamily="18" charset="0"/>
              </a:rPr>
              <a:t>Fo</a:t>
            </a:r>
            <a:r>
              <a:rPr lang="en-US" sz="1000" dirty="0">
                <a:solidFill>
                  <a:srgbClr val="000000"/>
                </a:solidFill>
                <a:latin typeface="Times New Roman" panose="02020603050405020304" pitchFamily="18" charset="0"/>
                <a:cs typeface="Times New Roman" panose="02020603050405020304" pitchFamily="18" charset="0"/>
              </a:rPr>
              <a:t>rtress Capitis</a:t>
            </a:r>
            <a:r>
              <a:rPr lang="en" sz="1000" dirty="0">
                <a:solidFill>
                  <a:srgbClr val="000000"/>
                </a:solidFill>
                <a:latin typeface="Times New Roman" panose="02020603050405020304" pitchFamily="18" charset="0"/>
                <a:cs typeface="Times New Roman" panose="02020603050405020304" pitchFamily="18" charset="0"/>
              </a:rPr>
              <a:t>, LLC</a:t>
            </a:r>
          </a:p>
          <a:p>
            <a:pPr marL="0" indent="0">
              <a:lnSpc>
                <a:spcPts val="1860"/>
              </a:lnSpc>
              <a:spcBef>
                <a:spcPts val="0"/>
              </a:spcBef>
              <a:buNone/>
            </a:pPr>
            <a:r>
              <a:rPr lang="en" sz="1000" b="1" dirty="0">
                <a:solidFill>
                  <a:srgbClr val="000000"/>
                </a:solidFill>
                <a:latin typeface="Times New Roman" panose="02020603050405020304" pitchFamily="18" charset="0"/>
                <a:cs typeface="Times New Roman" panose="02020603050405020304" pitchFamily="18" charset="0"/>
              </a:rPr>
              <a:t>Funds:</a:t>
            </a:r>
            <a:r>
              <a:rPr lang="en" sz="1000" dirty="0">
                <a:solidFill>
                  <a:srgbClr val="000000"/>
                </a:solidFill>
                <a:latin typeface="Times New Roman" panose="02020603050405020304" pitchFamily="18" charset="0"/>
                <a:cs typeface="Times New Roman" panose="02020603050405020304" pitchFamily="18" charset="0"/>
              </a:rPr>
              <a:t> Fortress Capitis, LP &amp; Fortress Capitis II, LP (</a:t>
            </a:r>
            <a:r>
              <a:rPr lang="en-US" sz="1000" dirty="0">
                <a:solidFill>
                  <a:srgbClr val="000000"/>
                </a:solidFill>
                <a:latin typeface="Times New Roman" panose="02020603050405020304" pitchFamily="18" charset="0"/>
                <a:cs typeface="Times New Roman" panose="02020603050405020304" pitchFamily="18" charset="0"/>
              </a:rPr>
              <a:t>Accepts Subscription to Become a Limited Partner).</a:t>
            </a:r>
            <a:endParaRPr lang="en" sz="1000" dirty="0">
              <a:solidFill>
                <a:srgbClr val="000000"/>
              </a:solidFill>
              <a:latin typeface="Times New Roman" panose="02020603050405020304" pitchFamily="18" charset="0"/>
              <a:cs typeface="Times New Roman" panose="02020603050405020304" pitchFamily="18" charset="0"/>
            </a:endParaRPr>
          </a:p>
          <a:p>
            <a:pPr marL="0" indent="0">
              <a:lnSpc>
                <a:spcPts val="1860"/>
              </a:lnSpc>
              <a:spcBef>
                <a:spcPts val="0"/>
              </a:spcBef>
              <a:buNone/>
            </a:pPr>
            <a:r>
              <a:rPr lang="en-US" sz="1000" b="1" dirty="0">
                <a:solidFill>
                  <a:srgbClr val="000000"/>
                </a:solidFill>
                <a:latin typeface="Times New Roman" panose="02020603050405020304" pitchFamily="18" charset="0"/>
                <a:cs typeface="Times New Roman" panose="02020603050405020304" pitchFamily="18" charset="0"/>
              </a:rPr>
              <a:t>Manager (</a:t>
            </a:r>
            <a:r>
              <a:rPr lang="en" sz="1000" b="1" dirty="0">
                <a:solidFill>
                  <a:srgbClr val="000000"/>
                </a:solidFill>
                <a:latin typeface="Times New Roman" panose="02020603050405020304" pitchFamily="18" charset="0"/>
                <a:cs typeface="Times New Roman" panose="02020603050405020304" pitchFamily="18" charset="0"/>
              </a:rPr>
              <a:t>General Partner): </a:t>
            </a:r>
            <a:r>
              <a:rPr lang="en-US" sz="1000" dirty="0">
                <a:solidFill>
                  <a:srgbClr val="000000"/>
                </a:solidFill>
                <a:latin typeface="Times New Roman" panose="02020603050405020304" pitchFamily="18" charset="0"/>
                <a:cs typeface="Times New Roman" panose="02020603050405020304" pitchFamily="18" charset="0"/>
              </a:rPr>
              <a:t>Fortress Capitis,</a:t>
            </a:r>
            <a:r>
              <a:rPr lang="en" sz="1000" dirty="0">
                <a:solidFill>
                  <a:srgbClr val="000000"/>
                </a:solidFill>
                <a:latin typeface="Times New Roman" panose="02020603050405020304" pitchFamily="18" charset="0"/>
                <a:cs typeface="Times New Roman" panose="02020603050405020304" pitchFamily="18" charset="0"/>
              </a:rPr>
              <a:t> LLC.</a:t>
            </a:r>
            <a:br>
              <a:rPr lang="en-US" sz="1000" dirty="0">
                <a:solidFill>
                  <a:srgbClr val="000000"/>
                </a:solidFill>
                <a:latin typeface="Times New Roman" panose="02020603050405020304" pitchFamily="18" charset="0"/>
                <a:cs typeface="Times New Roman" panose="02020603050405020304" pitchFamily="18" charset="0"/>
              </a:rPr>
            </a:br>
            <a:r>
              <a:rPr lang="en" sz="1000" b="1" dirty="0">
                <a:solidFill>
                  <a:srgbClr val="000000"/>
                </a:solidFill>
                <a:latin typeface="Times New Roman" panose="02020603050405020304" pitchFamily="18" charset="0"/>
                <a:cs typeface="Times New Roman" panose="02020603050405020304" pitchFamily="18" charset="0"/>
              </a:rPr>
              <a:t>Minimum Investment: </a:t>
            </a:r>
            <a:r>
              <a:rPr lang="en" sz="1000" dirty="0">
                <a:solidFill>
                  <a:srgbClr val="000000"/>
                </a:solidFill>
                <a:latin typeface="Times New Roman" panose="02020603050405020304" pitchFamily="18" charset="0"/>
                <a:cs typeface="Times New Roman" panose="02020603050405020304" pitchFamily="18" charset="0"/>
              </a:rPr>
              <a:t>$100,000.00 USD.</a:t>
            </a:r>
          </a:p>
          <a:p>
            <a:pPr marL="0" indent="0">
              <a:lnSpc>
                <a:spcPts val="1860"/>
              </a:lnSpc>
              <a:spcBef>
                <a:spcPts val="0"/>
              </a:spcBef>
              <a:buNone/>
            </a:pPr>
            <a:r>
              <a:rPr lang="en" sz="1000" b="1" dirty="0">
                <a:solidFill>
                  <a:srgbClr val="000000"/>
                </a:solidFill>
                <a:latin typeface="Times New Roman" panose="02020603050405020304" pitchFamily="18" charset="0"/>
                <a:cs typeface="Times New Roman" panose="02020603050405020304" pitchFamily="18" charset="0"/>
              </a:rPr>
              <a:t>Redemptions</a:t>
            </a:r>
            <a:r>
              <a:rPr lang="en" sz="1000" dirty="0">
                <a:solidFill>
                  <a:srgbClr val="000000"/>
                </a:solidFill>
                <a:latin typeface="Times New Roman" panose="02020603050405020304" pitchFamily="18" charset="0"/>
                <a:cs typeface="Times New Roman" panose="02020603050405020304" pitchFamily="18" charset="0"/>
              </a:rPr>
              <a:t>: </a:t>
            </a:r>
            <a:r>
              <a:rPr lang="en-US" sz="1000" dirty="0">
                <a:solidFill>
                  <a:srgbClr val="000000"/>
                </a:solidFill>
                <a:latin typeface="Times New Roman" panose="02020603050405020304" pitchFamily="18" charset="0"/>
                <a:cs typeface="Times New Roman" panose="02020603050405020304" pitchFamily="18" charset="0"/>
              </a:rPr>
              <a:t>Limited Partners Have a </a:t>
            </a:r>
            <a:r>
              <a:rPr lang="en" sz="1000" dirty="0">
                <a:solidFill>
                  <a:srgbClr val="000000"/>
                </a:solidFill>
                <a:latin typeface="Times New Roman" panose="02020603050405020304" pitchFamily="18" charset="0"/>
                <a:cs typeface="Times New Roman" panose="02020603050405020304" pitchFamily="18" charset="0"/>
              </a:rPr>
              <a:t>1-Year Initial Lock-Up Beginning on Date of Subscription Approval; </a:t>
            </a:r>
            <a:r>
              <a:rPr lang="en-US" sz="1000" dirty="0">
                <a:solidFill>
                  <a:srgbClr val="000000"/>
                </a:solidFill>
                <a:latin typeface="Times New Roman" panose="02020603050405020304" pitchFamily="18" charset="0"/>
                <a:cs typeface="Times New Roman" panose="02020603050405020304" pitchFamily="18" charset="0"/>
              </a:rPr>
              <a:t>Redemptions Allowed </a:t>
            </a:r>
            <a:r>
              <a:rPr lang="en" sz="1000" dirty="0">
                <a:solidFill>
                  <a:srgbClr val="000000"/>
                </a:solidFill>
                <a:latin typeface="Times New Roman" panose="02020603050405020304" pitchFamily="18" charset="0"/>
                <a:cs typeface="Times New Roman" panose="02020603050405020304" pitchFamily="18" charset="0"/>
              </a:rPr>
              <a:t>Annually Thereafter – Last Business Day </a:t>
            </a:r>
            <a:r>
              <a:rPr lang="en-US" sz="1000" dirty="0">
                <a:solidFill>
                  <a:srgbClr val="000000"/>
                </a:solidFill>
                <a:latin typeface="Times New Roman" panose="02020603050405020304" pitchFamily="18" charset="0"/>
                <a:cs typeface="Times New Roman" panose="02020603050405020304" pitchFamily="18" charset="0"/>
              </a:rPr>
              <a:t>of Year </a:t>
            </a:r>
            <a:r>
              <a:rPr lang="en" sz="1000" dirty="0">
                <a:solidFill>
                  <a:srgbClr val="000000"/>
                </a:solidFill>
                <a:latin typeface="Times New Roman" panose="02020603050405020304" pitchFamily="18" charset="0"/>
                <a:cs typeface="Times New Roman" panose="02020603050405020304" pitchFamily="18" charset="0"/>
              </a:rPr>
              <a:t>with 90-Day </a:t>
            </a:r>
            <a:r>
              <a:rPr lang="en-US" sz="1000" dirty="0">
                <a:solidFill>
                  <a:srgbClr val="000000"/>
                </a:solidFill>
                <a:latin typeface="Times New Roman" panose="02020603050405020304" pitchFamily="18" charset="0"/>
                <a:cs typeface="Times New Roman" panose="02020603050405020304" pitchFamily="18" charset="0"/>
              </a:rPr>
              <a:t>Prior</a:t>
            </a:r>
            <a:r>
              <a:rPr lang="en" sz="1000" dirty="0">
                <a:solidFill>
                  <a:srgbClr val="000000"/>
                </a:solidFill>
                <a:latin typeface="Times New Roman" panose="02020603050405020304" pitchFamily="18" charset="0"/>
                <a:cs typeface="Times New Roman" panose="02020603050405020304" pitchFamily="18" charset="0"/>
              </a:rPr>
              <a:t> Notice </a:t>
            </a:r>
            <a:r>
              <a:rPr lang="en-US" sz="1000" dirty="0">
                <a:solidFill>
                  <a:srgbClr val="000000"/>
                </a:solidFill>
                <a:latin typeface="Times New Roman" panose="02020603050405020304" pitchFamily="18" charset="0"/>
                <a:cs typeface="Times New Roman" panose="02020603050405020304" pitchFamily="18" charset="0"/>
              </a:rPr>
              <a:t>in Accordance with the Terms of the Private Placement Memorandum and Limited Partnership Agreement.</a:t>
            </a:r>
            <a:endParaRPr lang="en" sz="1000" dirty="0">
              <a:solidFill>
                <a:srgbClr val="000000"/>
              </a:solidFill>
              <a:latin typeface="Times New Roman" panose="02020603050405020304" pitchFamily="18" charset="0"/>
              <a:cs typeface="Times New Roman" panose="02020603050405020304" pitchFamily="18" charset="0"/>
            </a:endParaRPr>
          </a:p>
          <a:p>
            <a:pPr marL="0" indent="0">
              <a:lnSpc>
                <a:spcPts val="1860"/>
              </a:lnSpc>
              <a:spcBef>
                <a:spcPts val="0"/>
              </a:spcBef>
              <a:buNone/>
            </a:pPr>
            <a:r>
              <a:rPr lang="en" sz="1000" b="1" dirty="0">
                <a:solidFill>
                  <a:srgbClr val="000000"/>
                </a:solidFill>
                <a:latin typeface="Times New Roman" panose="02020603050405020304" pitchFamily="18" charset="0"/>
                <a:cs typeface="Times New Roman" panose="02020603050405020304" pitchFamily="18" charset="0"/>
              </a:rPr>
              <a:t>Management Costs &amp; Performance Incentive:</a:t>
            </a:r>
            <a:r>
              <a:rPr lang="en-US" sz="1000" b="1" dirty="0">
                <a:solidFill>
                  <a:srgbClr val="000000"/>
                </a:solidFill>
                <a:latin typeface="Times New Roman" panose="02020603050405020304" pitchFamily="18" charset="0"/>
                <a:cs typeface="Times New Roman" panose="02020603050405020304" pitchFamily="18" charset="0"/>
              </a:rPr>
              <a:t> </a:t>
            </a:r>
            <a:r>
              <a:rPr lang="en-US" sz="1000" dirty="0">
                <a:solidFill>
                  <a:srgbClr val="000000"/>
                </a:solidFill>
                <a:latin typeface="Times New Roman" panose="02020603050405020304" pitchFamily="18" charset="0"/>
                <a:cs typeface="Times New Roman" panose="02020603050405020304" pitchFamily="18" charset="0"/>
              </a:rPr>
              <a:t>1.5</a:t>
            </a:r>
            <a:r>
              <a:rPr lang="en" sz="1000" dirty="0">
                <a:solidFill>
                  <a:srgbClr val="000000"/>
                </a:solidFill>
                <a:latin typeface="Times New Roman" panose="02020603050405020304" pitchFamily="18" charset="0"/>
                <a:cs typeface="Times New Roman" panose="02020603050405020304" pitchFamily="18" charset="0"/>
              </a:rPr>
              <a:t>% of Assets Under Management (AUM) &amp; 10 - 15% of Net Capital/</a:t>
            </a:r>
            <a:r>
              <a:rPr lang="en-US" sz="1000" dirty="0">
                <a:solidFill>
                  <a:srgbClr val="000000"/>
                </a:solidFill>
                <a:latin typeface="Times New Roman" panose="02020603050405020304" pitchFamily="18" charset="0"/>
                <a:cs typeface="Times New Roman" panose="02020603050405020304" pitchFamily="18" charset="0"/>
              </a:rPr>
              <a:t>Gross Asset Value</a:t>
            </a:r>
            <a:r>
              <a:rPr lang="en" sz="1000" dirty="0">
                <a:solidFill>
                  <a:srgbClr val="000000"/>
                </a:solidFill>
                <a:latin typeface="Times New Roman" panose="02020603050405020304" pitchFamily="18" charset="0"/>
                <a:cs typeface="Times New Roman" panose="02020603050405020304" pitchFamily="18" charset="0"/>
              </a:rPr>
              <a:t> Appreciation Above </a:t>
            </a:r>
            <a:r>
              <a:rPr lang="en-US" sz="1000" dirty="0">
                <a:solidFill>
                  <a:srgbClr val="000000"/>
                </a:solidFill>
                <a:latin typeface="Times New Roman" panose="02020603050405020304" pitchFamily="18" charset="0"/>
                <a:cs typeface="Times New Roman" panose="02020603050405020304" pitchFamily="18" charset="0"/>
              </a:rPr>
              <a:t>Net, </a:t>
            </a:r>
            <a:r>
              <a:rPr lang="en" sz="1000" dirty="0">
                <a:solidFill>
                  <a:srgbClr val="000000"/>
                </a:solidFill>
                <a:latin typeface="Times New Roman" panose="02020603050405020304" pitchFamily="18" charset="0"/>
                <a:cs typeface="Times New Roman" panose="02020603050405020304" pitchFamily="18" charset="0"/>
              </a:rPr>
              <a:t>High-Water Mark </a:t>
            </a:r>
            <a:r>
              <a:rPr lang="en-US" sz="1000" dirty="0">
                <a:solidFill>
                  <a:srgbClr val="000000"/>
                </a:solidFill>
                <a:latin typeface="Times New Roman" panose="02020603050405020304" pitchFamily="18" charset="0"/>
                <a:cs typeface="Times New Roman" panose="02020603050405020304" pitchFamily="18" charset="0"/>
              </a:rPr>
              <a:t>of 6%.</a:t>
            </a:r>
            <a:endParaRPr lang="en" sz="1000" dirty="0">
              <a:solidFill>
                <a:srgbClr val="000000"/>
              </a:solidFill>
              <a:latin typeface="Times New Roman" panose="02020603050405020304" pitchFamily="18" charset="0"/>
              <a:cs typeface="Times New Roman" panose="02020603050405020304" pitchFamily="18" charset="0"/>
            </a:endParaRPr>
          </a:p>
          <a:p>
            <a:pPr marL="0" indent="0">
              <a:lnSpc>
                <a:spcPts val="1860"/>
              </a:lnSpc>
              <a:spcBef>
                <a:spcPts val="0"/>
              </a:spcBef>
              <a:buNone/>
            </a:pPr>
            <a:r>
              <a:rPr lang="en" sz="1000" b="1" dirty="0">
                <a:solidFill>
                  <a:srgbClr val="000000"/>
                </a:solidFill>
                <a:latin typeface="Times New Roman" panose="02020603050405020304" pitchFamily="18" charset="0"/>
                <a:cs typeface="Times New Roman" panose="02020603050405020304" pitchFamily="18" charset="0"/>
              </a:rPr>
              <a:t>Administrator: </a:t>
            </a:r>
            <a:r>
              <a:rPr lang="en-US" sz="1000" dirty="0">
                <a:solidFill>
                  <a:srgbClr val="000000"/>
                </a:solidFill>
                <a:latin typeface="Times New Roman" panose="02020603050405020304" pitchFamily="18" charset="0"/>
                <a:cs typeface="Times New Roman" panose="02020603050405020304" pitchFamily="18" charset="0"/>
              </a:rPr>
              <a:t>Fortress Capitis,</a:t>
            </a:r>
            <a:r>
              <a:rPr lang="en" sz="1000" dirty="0">
                <a:solidFill>
                  <a:srgbClr val="000000"/>
                </a:solidFill>
                <a:latin typeface="Times New Roman" panose="02020603050405020304" pitchFamily="18" charset="0"/>
                <a:cs typeface="Times New Roman" panose="02020603050405020304" pitchFamily="18" charset="0"/>
              </a:rPr>
              <a:t> LLC.</a:t>
            </a:r>
          </a:p>
          <a:p>
            <a:pPr marL="0" indent="0">
              <a:lnSpc>
                <a:spcPts val="1860"/>
              </a:lnSpc>
              <a:spcBef>
                <a:spcPts val="0"/>
              </a:spcBef>
              <a:buNone/>
            </a:pPr>
            <a:r>
              <a:rPr lang="en" sz="1000" b="1" dirty="0">
                <a:solidFill>
                  <a:srgbClr val="000000"/>
                </a:solidFill>
                <a:latin typeface="Times New Roman" panose="02020603050405020304" pitchFamily="18" charset="0"/>
                <a:cs typeface="Times New Roman" panose="02020603050405020304" pitchFamily="18" charset="0"/>
              </a:rPr>
              <a:t>Prime Broker: </a:t>
            </a:r>
            <a:r>
              <a:rPr lang="en" sz="1000" dirty="0">
                <a:solidFill>
                  <a:srgbClr val="000000"/>
                </a:solidFill>
                <a:latin typeface="Times New Roman" panose="02020603050405020304" pitchFamily="18" charset="0"/>
                <a:cs typeface="Times New Roman" panose="02020603050405020304" pitchFamily="18" charset="0"/>
              </a:rPr>
              <a:t>Interactive Brokers</a:t>
            </a:r>
            <a:r>
              <a:rPr lang="en-US" sz="1000" dirty="0">
                <a:solidFill>
                  <a:srgbClr val="000000"/>
                </a:solidFill>
                <a:latin typeface="Times New Roman" panose="02020603050405020304" pitchFamily="18" charset="0"/>
                <a:cs typeface="Times New Roman" panose="02020603050405020304" pitchFamily="18" charset="0"/>
              </a:rPr>
              <a:t>,</a:t>
            </a:r>
            <a:r>
              <a:rPr lang="en" sz="1000" dirty="0">
                <a:solidFill>
                  <a:srgbClr val="000000"/>
                </a:solidFill>
                <a:latin typeface="Times New Roman" panose="02020603050405020304" pitchFamily="18" charset="0"/>
                <a:cs typeface="Times New Roman" panose="02020603050405020304" pitchFamily="18" charset="0"/>
              </a:rPr>
              <a:t> LLC.</a:t>
            </a:r>
          </a:p>
          <a:p>
            <a:pPr marL="0" indent="0">
              <a:lnSpc>
                <a:spcPts val="1860"/>
              </a:lnSpc>
              <a:spcBef>
                <a:spcPts val="0"/>
              </a:spcBef>
              <a:buNone/>
            </a:pPr>
            <a:r>
              <a:rPr lang="en" sz="1000" b="1" dirty="0">
                <a:solidFill>
                  <a:srgbClr val="000000"/>
                </a:solidFill>
                <a:latin typeface="Times New Roman" panose="02020603050405020304" pitchFamily="18" charset="0"/>
                <a:cs typeface="Times New Roman" panose="02020603050405020304" pitchFamily="18" charset="0"/>
              </a:rPr>
              <a:t>Legal Counsel: </a:t>
            </a:r>
            <a:r>
              <a:rPr lang="en-US" sz="1000" dirty="0">
                <a:solidFill>
                  <a:srgbClr val="000000"/>
                </a:solidFill>
                <a:latin typeface="Times New Roman" panose="02020603050405020304" pitchFamily="18" charset="0"/>
                <a:cs typeface="Times New Roman" panose="02020603050405020304" pitchFamily="18" charset="0"/>
              </a:rPr>
              <a:t>Capital Fund Law Group, PC.</a:t>
            </a:r>
            <a:endParaRPr lang="en" sz="1000" dirty="0">
              <a:solidFill>
                <a:srgbClr val="000000"/>
              </a:solidFill>
              <a:highlight>
                <a:srgbClr val="800000"/>
              </a:highlight>
              <a:latin typeface="Times New Roman" panose="02020603050405020304" pitchFamily="18" charset="0"/>
              <a:cs typeface="Times New Roman" panose="02020603050405020304" pitchFamily="18" charset="0"/>
            </a:endParaRPr>
          </a:p>
        </p:txBody>
      </p:sp>
      <p:sp>
        <p:nvSpPr>
          <p:cNvPr id="5" name="Rectangle 4"/>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Title 3">
            <a:extLst>
              <a:ext uri="{FF2B5EF4-FFF2-40B4-BE49-F238E27FC236}">
                <a16:creationId xmlns:a16="http://schemas.microsoft.com/office/drawing/2014/main" id="{1AEBC84C-8B6A-4920-96B4-F0444E0BB4FE}"/>
              </a:ext>
            </a:extLst>
          </p:cNvPr>
          <p:cNvSpPr txBox="1">
            <a:spLocks/>
          </p:cNvSpPr>
          <p:nvPr/>
        </p:nvSpPr>
        <p:spPr>
          <a:xfrm>
            <a:off x="351910" y="257948"/>
            <a:ext cx="7750099"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General Offering Terms </a:t>
            </a:r>
          </a:p>
        </p:txBody>
      </p:sp>
      <p:sp>
        <p:nvSpPr>
          <p:cNvPr id="6" name="TextBox 5"/>
          <p:cNvSpPr txBox="1"/>
          <p:nvPr/>
        </p:nvSpPr>
        <p:spPr>
          <a:xfrm>
            <a:off x="368300" y="4794247"/>
            <a:ext cx="552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16</a:t>
            </a:r>
          </a:p>
        </p:txBody>
      </p:sp>
      <p:cxnSp>
        <p:nvCxnSpPr>
          <p:cNvPr id="8" name="Straight Connector 7"/>
          <p:cNvCxnSpPr/>
          <p:nvPr/>
        </p:nvCxnSpPr>
        <p:spPr>
          <a:xfrm flipV="1">
            <a:off x="338667" y="4775200"/>
            <a:ext cx="6944783" cy="4233"/>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D7F36F7-28B0-42DF-BEFD-DB4B2F632099}"/>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5" name="Rectangle 4"/>
          <p:cNvSpPr/>
          <p:nvPr/>
        </p:nvSpPr>
        <p:spPr>
          <a:xfrm>
            <a:off x="0" y="635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Important Disclosures</a:t>
            </a:r>
          </a:p>
        </p:txBody>
      </p:sp>
      <p:sp>
        <p:nvSpPr>
          <p:cNvPr id="6" name="TextBox 5"/>
          <p:cNvSpPr txBox="1"/>
          <p:nvPr/>
        </p:nvSpPr>
        <p:spPr>
          <a:xfrm>
            <a:off x="368300" y="4794247"/>
            <a:ext cx="53340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17</a:t>
            </a:r>
          </a:p>
        </p:txBody>
      </p:sp>
      <p:sp>
        <p:nvSpPr>
          <p:cNvPr id="9" name="TextBox 8"/>
          <p:cNvSpPr txBox="1"/>
          <p:nvPr/>
        </p:nvSpPr>
        <p:spPr>
          <a:xfrm>
            <a:off x="351910" y="1167652"/>
            <a:ext cx="6673850" cy="3466655"/>
          </a:xfrm>
          <a:prstGeom prst="rect">
            <a:avLst/>
          </a:prstGeom>
          <a:noFill/>
        </p:spPr>
        <p:txBody>
          <a:bodyPr wrap="square" rtlCol="0">
            <a:spAutoFit/>
          </a:bodyPr>
          <a:lstStyle/>
          <a:p>
            <a:pPr>
              <a:lnSpc>
                <a:spcPts val="1060"/>
              </a:lnSpc>
              <a:buClr>
                <a:schemeClr val="dk1"/>
              </a:buClr>
              <a:buSzPts val="1100"/>
            </a:pPr>
            <a:r>
              <a:rPr lang="en-US" sz="800" dirty="0">
                <a:solidFill>
                  <a:srgbClr val="000000"/>
                </a:solidFill>
                <a:latin typeface="Times New Roman" panose="02020603050405020304" pitchFamily="18" charset="0"/>
                <a:cs typeface="Times New Roman" panose="02020603050405020304" pitchFamily="18" charset="0"/>
              </a:rPr>
              <a:t>This presentation is for illustration and discussion purposes only. It is not intended to be, nor should it be construed or used as, investment, tax, ERISA or legal advice, nor any recommendation of, or an offer to sell, or a solicitation of any offer to buy, an interest in any security, including Fortress Capitis, LLC, Fortress Capitis, LP (LP I “Taxable” or Fortress Capitis II , LP “non-taxable”), Delaware limited partnerships managed by Fortress Capitis, LLC (“Fortress Capitis”). Any offer or solicitation of an investment in the offering may be made only by delivery of the offering’s confidential offering documents to accredited investors. Prospective investors should not rely solely on such offering documents in making any investment decision. An investment in any herein described offering is not suitable for all investors and this presentation has not been prepared for any particular investor or client.</a:t>
            </a:r>
          </a:p>
          <a:p>
            <a:pPr>
              <a:lnSpc>
                <a:spcPts val="1060"/>
              </a:lnSpc>
              <a:buClr>
                <a:schemeClr val="dk1"/>
              </a:buClr>
              <a:buSzPts val="1100"/>
            </a:pPr>
            <a:endParaRPr lang="en-US" sz="800" dirty="0">
              <a:solidFill>
                <a:srgbClr val="000000"/>
              </a:solidFill>
              <a:latin typeface="Times New Roman" panose="02020603050405020304" pitchFamily="18" charset="0"/>
              <a:cs typeface="Times New Roman" panose="02020603050405020304" pitchFamily="18" charset="0"/>
            </a:endParaRPr>
          </a:p>
          <a:p>
            <a:pPr>
              <a:lnSpc>
                <a:spcPts val="1060"/>
              </a:lnSpc>
              <a:buClr>
                <a:schemeClr val="dk1"/>
              </a:buClr>
              <a:buSzPts val="1100"/>
            </a:pPr>
            <a:r>
              <a:rPr lang="en-US" sz="800" dirty="0">
                <a:solidFill>
                  <a:srgbClr val="000000"/>
                </a:solidFill>
                <a:latin typeface="Times New Roman" panose="02020603050405020304" pitchFamily="18" charset="0"/>
                <a:cs typeface="Times New Roman" panose="02020603050405020304" pitchFamily="18" charset="0"/>
              </a:rPr>
              <a:t>Any description of the performance of the offering is net of management costs and presumes the reinvestment of dividends and other income portfolio income. Any descriptions involving investment process and investment strategies and styles are provided for illustration purposes only and are not complete so as to protect proprietary components. Investments for the offering are selected by, and will vary in the sole discretion of, Fortress Capitis, LLC and are subject to availability and market conditions, among other things. No representation or warranty is made that Fortress Capitis, LLC, any principal or associate, or the offering’s risk management, investment process or investment objectives will or are likely to be achieved or successful or that the offering or the offering’s underlying investments will make any profit or will not sustain losses. Past performance is not indicative of future results.</a:t>
            </a:r>
          </a:p>
          <a:p>
            <a:pPr>
              <a:lnSpc>
                <a:spcPts val="1060"/>
              </a:lnSpc>
              <a:buClr>
                <a:schemeClr val="dk1"/>
              </a:buClr>
              <a:buSzPts val="1100"/>
            </a:pPr>
            <a:endParaRPr lang="en-US" sz="800" dirty="0">
              <a:solidFill>
                <a:srgbClr val="000000"/>
              </a:solidFill>
              <a:latin typeface="Times New Roman" panose="02020603050405020304" pitchFamily="18" charset="0"/>
              <a:cs typeface="Times New Roman" panose="02020603050405020304" pitchFamily="18" charset="0"/>
            </a:endParaRPr>
          </a:p>
          <a:p>
            <a:pPr>
              <a:lnSpc>
                <a:spcPts val="1060"/>
              </a:lnSpc>
              <a:buClr>
                <a:schemeClr val="dk1"/>
              </a:buClr>
              <a:buSzPts val="1100"/>
            </a:pPr>
            <a:r>
              <a:rPr lang="en-US" sz="800" dirty="0">
                <a:solidFill>
                  <a:srgbClr val="000000"/>
                </a:solidFill>
                <a:latin typeface="Times New Roman" panose="02020603050405020304" pitchFamily="18" charset="0"/>
                <a:cs typeface="Times New Roman" panose="02020603050405020304" pitchFamily="18" charset="0"/>
              </a:rPr>
              <a:t>The information contained herein is as of the date indicated, is not complete, is subject to change, and does not contain all material information regarding the offering, including information relating to risk factors associated with an investment in the offering. Before making any investment, investors should thoroughly review the offering’s confidential offering documents with their professional advisors to determine whether an investment is suitable for them. Fortress Capitis, LLC may invest and trade in many different markets, strategies and instruments (including securities, non-securities and derivatives) and is not subject to regulatory requirements.  Investment in the offering may involve a high degree of risk and volatility and can be highly illiquid. Such risks may include, without limitation, risk of adverse or unanticipated market developments, risk of illiquidity, company -specific operational risk and risk associated with a concentrated portfolio. Please see the Private Placement Memorandum and Limited Partnership Agreement for further discussion of risk factors.</a:t>
            </a:r>
          </a:p>
          <a:p>
            <a:pPr>
              <a:lnSpc>
                <a:spcPts val="1060"/>
              </a:lnSpc>
              <a:buClr>
                <a:schemeClr val="dk1"/>
              </a:buClr>
              <a:buSzPts val="1100"/>
            </a:pPr>
            <a:endParaRPr lang="en-US" sz="800" dirty="0">
              <a:solidFill>
                <a:srgbClr val="000000"/>
              </a:solidFill>
              <a:latin typeface="Times New Roman" panose="02020603050405020304" pitchFamily="18" charset="0"/>
              <a:cs typeface="Times New Roman" panose="02020603050405020304" pitchFamily="18" charset="0"/>
            </a:endParaRPr>
          </a:p>
          <a:p>
            <a:pPr>
              <a:lnSpc>
                <a:spcPts val="1060"/>
              </a:lnSpc>
              <a:buClr>
                <a:schemeClr val="dk1"/>
              </a:buClr>
              <a:buSzPts val="1100"/>
            </a:pPr>
            <a:endParaRPr sz="800" dirty="0">
              <a:solidFill>
                <a:srgbClr val="000000"/>
              </a:solidFill>
              <a:latin typeface="Times New Roman" panose="02020603050405020304" pitchFamily="18" charset="0"/>
              <a:cs typeface="Times New Roman" panose="02020603050405020304" pitchFamily="18" charset="0"/>
            </a:endParaRPr>
          </a:p>
          <a:p>
            <a:pPr>
              <a:lnSpc>
                <a:spcPts val="1060"/>
              </a:lnSpc>
              <a:spcAft>
                <a:spcPts val="2133"/>
              </a:spcAft>
            </a:pPr>
            <a:endParaRPr sz="800" dirty="0">
              <a:solidFill>
                <a:srgbClr val="00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43C4FB8-D7B9-4734-BF18-082CA079468C}"/>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9C2B3453-83BB-4BC2-A562-95914F8D777C}"/>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Important Disclosures (Continued)</a:t>
            </a:r>
          </a:p>
        </p:txBody>
      </p:sp>
      <p:sp>
        <p:nvSpPr>
          <p:cNvPr id="6" name="TextBox 5"/>
          <p:cNvSpPr txBox="1"/>
          <p:nvPr/>
        </p:nvSpPr>
        <p:spPr>
          <a:xfrm>
            <a:off x="368300" y="4794247"/>
            <a:ext cx="57150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18</a:t>
            </a:r>
          </a:p>
        </p:txBody>
      </p:sp>
      <p:sp>
        <p:nvSpPr>
          <p:cNvPr id="10" name="TextBox 9"/>
          <p:cNvSpPr txBox="1"/>
          <p:nvPr/>
        </p:nvSpPr>
        <p:spPr>
          <a:xfrm>
            <a:off x="338667" y="1162162"/>
            <a:ext cx="6673850" cy="3184526"/>
          </a:xfrm>
          <a:prstGeom prst="rect">
            <a:avLst/>
          </a:prstGeom>
          <a:noFill/>
        </p:spPr>
        <p:txBody>
          <a:bodyPr wrap="square" rtlCol="0">
            <a:spAutoFit/>
          </a:bodyPr>
          <a:lstStyle/>
          <a:p>
            <a:pPr>
              <a:lnSpc>
                <a:spcPts val="1060"/>
              </a:lnSpc>
              <a:buClr>
                <a:schemeClr val="dk1"/>
              </a:buClr>
              <a:buSzPts val="1100"/>
            </a:pPr>
            <a:r>
              <a:rPr lang="en-US" sz="800" dirty="0">
                <a:solidFill>
                  <a:srgbClr val="000000"/>
                </a:solidFill>
                <a:latin typeface="Times New Roman" panose="02020603050405020304" pitchFamily="18" charset="0"/>
                <a:cs typeface="Times New Roman" panose="02020603050405020304" pitchFamily="18" charset="0"/>
              </a:rPr>
              <a:t>Any assumptions, assessments, intended targets, statements or the like (collectively, “Statements”) regarding future events or which are forward-looking in nature constitute only subjective views, outlooks, estimations or intentions, are based upon Fortress Capitis, LLC’s expectations, intentions or beliefs, should not be relied on, are subject to change due to a variety of factors, including fluctuating market conditions and economic factors, and involve inherent risks and uncertainties, both general and specific, many of which cannot be predicted or quantified and are beyond Fortress Capitis, LLC’s or the offering’s control. Future evidence and actual results (including actual composition and investment characteristics of existing and future offering portfolios) could differ materially from those set forth in, contemplated by, or underlying these Statements. In light of these risks and uncertainties, there can be no assurance and no representation is given that these Statements are now or will prove to be accurate or complete in any way. Fortress Capitis, LLC undertakes no responsibility or obligation to revise or update such Statements.</a:t>
            </a:r>
          </a:p>
          <a:p>
            <a:pPr>
              <a:lnSpc>
                <a:spcPts val="1060"/>
              </a:lnSpc>
              <a:buClr>
                <a:schemeClr val="dk1"/>
              </a:buClr>
              <a:buSzPts val="1100"/>
            </a:pPr>
            <a:endParaRPr lang="en-US" sz="800" dirty="0">
              <a:solidFill>
                <a:srgbClr val="000000"/>
              </a:solidFill>
              <a:latin typeface="Times New Roman" panose="02020603050405020304" pitchFamily="18" charset="0"/>
              <a:cs typeface="Times New Roman" panose="02020603050405020304" pitchFamily="18" charset="0"/>
            </a:endParaRPr>
          </a:p>
          <a:p>
            <a:pPr>
              <a:lnSpc>
                <a:spcPts val="1060"/>
              </a:lnSpc>
              <a:buClr>
                <a:schemeClr val="dk1"/>
              </a:buClr>
              <a:buSzPts val="1100"/>
            </a:pPr>
            <a:r>
              <a:rPr lang="en-US" sz="800" dirty="0">
                <a:solidFill>
                  <a:srgbClr val="000000"/>
                </a:solidFill>
                <a:latin typeface="Times New Roman" panose="02020603050405020304" pitchFamily="18" charset="0"/>
                <a:cs typeface="Times New Roman" panose="02020603050405020304" pitchFamily="18" charset="0"/>
              </a:rPr>
              <a:t>Any financial indicators or benchmark shown, including the S&amp;P 500 TR and Barclay’s Hedge Fund indices, are provided solely to show overall relative market performance for the periods indicated and not as a standard of comparison, since each index is an unmanaged, broadly based index that differs in fundamental respects from the portfolio composition of the offering. The use of such indices is not meant to be indicative of the asset composition of the offering, which may or may not include securities which compromise these indices and which hold considerably fewer securities than make up these indices. As such, an investment in the offering should be considered riskier than an investment in these indices. The performance of these indices reflect the reinvestment of dividends and other income. Certain information, including the performance of these indices, has been provided by and/or is based on third party sources and, although believed to be reliable, has not been independently verified and its accuracy, timeliness or completeness cannot be guaranteed.</a:t>
            </a:r>
          </a:p>
          <a:p>
            <a:pPr>
              <a:lnSpc>
                <a:spcPts val="1060"/>
              </a:lnSpc>
              <a:buClr>
                <a:schemeClr val="dk1"/>
              </a:buClr>
              <a:buSzPts val="1100"/>
            </a:pPr>
            <a:endParaRPr lang="en-US" sz="800" dirty="0">
              <a:solidFill>
                <a:srgbClr val="000000"/>
              </a:solidFill>
              <a:latin typeface="Times New Roman" panose="02020603050405020304" pitchFamily="18" charset="0"/>
              <a:cs typeface="Times New Roman" panose="02020603050405020304" pitchFamily="18" charset="0"/>
            </a:endParaRPr>
          </a:p>
          <a:p>
            <a:pPr>
              <a:lnSpc>
                <a:spcPts val="1060"/>
              </a:lnSpc>
              <a:buClr>
                <a:schemeClr val="dk1"/>
              </a:buClr>
              <a:buSzPts val="1100"/>
            </a:pPr>
            <a:r>
              <a:rPr lang="en-US" sz="800" dirty="0">
                <a:solidFill>
                  <a:srgbClr val="000000"/>
                </a:solidFill>
                <a:latin typeface="Times New Roman" panose="02020603050405020304" pitchFamily="18" charset="0"/>
                <a:cs typeface="Times New Roman" panose="02020603050405020304" pitchFamily="18" charset="0"/>
              </a:rPr>
              <a:t>This presentation is confidential, is the property of Fortress Capitis, LLC and is intended solely for the information of intended recipients and their authorized agents or representatives and may not be distributed to any other person without Fortress Capitis’s prior written consent. This presentation is not intended for distribution to or use by any person or entity in any jurisdiction or country where such distribution or use would be contrary to local law or regulation.</a:t>
            </a:r>
          </a:p>
          <a:p>
            <a:pPr>
              <a:lnSpc>
                <a:spcPts val="1060"/>
              </a:lnSpc>
              <a:buClr>
                <a:schemeClr val="dk1"/>
              </a:buClr>
              <a:buSzPts val="1100"/>
            </a:pPr>
            <a:endParaRPr lang="en-US" sz="800" dirty="0">
              <a:solidFill>
                <a:srgbClr val="000000"/>
              </a:solidFill>
              <a:latin typeface="Times New Roman" panose="02020603050405020304" pitchFamily="18" charset="0"/>
              <a:cs typeface="Times New Roman" panose="02020603050405020304" pitchFamily="18" charset="0"/>
            </a:endParaRPr>
          </a:p>
          <a:p>
            <a:pPr>
              <a:lnSpc>
                <a:spcPts val="1060"/>
              </a:lnSpc>
            </a:pPr>
            <a:endParaRPr lang="en-US" sz="800" dirty="0">
              <a:solidFill>
                <a:srgbClr val="00000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B3C995FC-C435-4E09-BA5A-438B36EE9F35}"/>
              </a:ext>
            </a:extLst>
          </p:cNvPr>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2AF75ADB-1B7B-4E16-9A72-2F76A692B364}"/>
              </a:ext>
            </a:extLst>
          </p:cNvPr>
          <p:cNvPicPr>
            <a:picLocks noChangeAspect="1"/>
          </p:cNvPicPr>
          <p:nvPr/>
        </p:nvPicPr>
        <p:blipFill>
          <a:blip r:embed="rId2"/>
          <a:stretch>
            <a:fillRect/>
          </a:stretch>
        </p:blipFill>
        <p:spPr>
          <a:xfrm>
            <a:off x="6843561" y="4647104"/>
            <a:ext cx="1746986" cy="365760"/>
          </a:xfrm>
          <a:prstGeom prst="rect">
            <a:avLst/>
          </a:prstGeom>
        </p:spPr>
      </p:pic>
    </p:spTree>
    <p:extLst>
      <p:ext uri="{BB962C8B-B14F-4D97-AF65-F5344CB8AC3E}">
        <p14:creationId xmlns:p14="http://schemas.microsoft.com/office/powerpoint/2010/main" val="370617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5" name="Rectangle 14"/>
          <p:cNvSpPr/>
          <p:nvPr/>
        </p:nvSpPr>
        <p:spPr>
          <a:xfrm>
            <a:off x="0" y="3833535"/>
            <a:ext cx="9144000" cy="1263650"/>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Prudence in Planning. Vigilance in Execution.</a:t>
            </a:r>
          </a:p>
        </p:txBody>
      </p:sp>
      <p:sp>
        <p:nvSpPr>
          <p:cNvPr id="54" name="Google Shape;54;p1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4" name="Content Placeholder 7">
            <a:extLst>
              <a:ext uri="{FF2B5EF4-FFF2-40B4-BE49-F238E27FC236}">
                <a16:creationId xmlns:a16="http://schemas.microsoft.com/office/drawing/2014/main" id="{1CC26EF0-32E9-45B5-B7A4-0B52921F57C8}"/>
              </a:ext>
            </a:extLst>
          </p:cNvPr>
          <p:cNvSpPr txBox="1">
            <a:spLocks/>
          </p:cNvSpPr>
          <p:nvPr/>
        </p:nvSpPr>
        <p:spPr>
          <a:xfrm>
            <a:off x="850470" y="2237065"/>
            <a:ext cx="2586669" cy="2275726"/>
          </a:xfrm>
          <a:prstGeom prst="rect">
            <a:avLst/>
          </a:prstGeom>
        </p:spPr>
        <p:txBody>
          <a:bodyPr lIns="0" tIns="0" rIns="0">
            <a:normAutofit/>
          </a:bodyPr>
          <a:lstStyle/>
          <a:p>
            <a:pPr marL="257175" marR="0" lvl="0" indent="-257175" algn="l" defTabSz="342900" rtl="0" eaLnBrk="1" fontAlgn="auto" latinLnBrk="0" hangingPunct="1">
              <a:lnSpc>
                <a:spcPct val="100000"/>
              </a:lnSpc>
              <a:spcBef>
                <a:spcPts val="750"/>
              </a:spcBef>
              <a:spcAft>
                <a:spcPts val="0"/>
              </a:spcAft>
              <a:buClr>
                <a:schemeClr val="accent1"/>
              </a:buClr>
              <a:buSzPct val="80000"/>
              <a:buFont typeface="Wingdings 3" charset="2"/>
              <a:buChar char=""/>
              <a:tabLst/>
              <a:defRPr/>
            </a:pPr>
            <a:endParaRPr kumimoji="0" lang="en-US" sz="1350" b="0" i="0" u="none" strike="noStrike" kern="1200" cap="none" spc="0" normalizeH="0" baseline="0" noProof="0" dirty="0">
              <a:ln>
                <a:noFill/>
              </a:ln>
              <a:solidFill>
                <a:srgbClr val="FFFFFF"/>
              </a:solidFill>
              <a:effectLst/>
              <a:uLnTx/>
              <a:uFillTx/>
              <a:latin typeface="Helvetica Light"/>
              <a:ea typeface="+mn-ea"/>
              <a:cs typeface="Helvetica Light"/>
            </a:endParaRPr>
          </a:p>
        </p:txBody>
      </p:sp>
      <p:sp>
        <p:nvSpPr>
          <p:cNvPr id="5" name="Content Placeholder 8">
            <a:extLst>
              <a:ext uri="{FF2B5EF4-FFF2-40B4-BE49-F238E27FC236}">
                <a16:creationId xmlns:a16="http://schemas.microsoft.com/office/drawing/2014/main" id="{3BF44EF3-59DE-412F-A46A-86B60124391C}"/>
              </a:ext>
            </a:extLst>
          </p:cNvPr>
          <p:cNvSpPr txBox="1">
            <a:spLocks/>
          </p:cNvSpPr>
          <p:nvPr/>
        </p:nvSpPr>
        <p:spPr>
          <a:xfrm>
            <a:off x="845749" y="2578100"/>
            <a:ext cx="5161351" cy="2178050"/>
          </a:xfrm>
          <a:prstGeom prst="rect">
            <a:avLst/>
          </a:prstGeom>
        </p:spPr>
        <p:txBody>
          <a:bodyPr numCol="2">
            <a:normAutofit/>
          </a:bodyPr>
          <a:lstStyle/>
          <a:p>
            <a:pPr marL="0" marR="0" lvl="0" indent="0" algn="l" defTabSz="342900" rtl="0" eaLnBrk="1" fontAlgn="auto" latinLnBrk="0" hangingPunct="1">
              <a:lnSpc>
                <a:spcPct val="100000"/>
              </a:lnSpc>
              <a:spcBef>
                <a:spcPts val="750"/>
              </a:spcBef>
              <a:spcAft>
                <a:spcPts val="0"/>
              </a:spcAft>
              <a:buClr>
                <a:schemeClr val="accent1"/>
              </a:buClr>
              <a:buSzPct val="80000"/>
              <a:buFont typeface="Wingdings 3" charset="2"/>
              <a:buNone/>
              <a:tabLst/>
              <a:defRPr/>
            </a:pPr>
            <a:endParaRPr kumimoji="0" lang="en-US" sz="1350" b="0" i="0" u="none" strike="noStrike" kern="1200" cap="none" spc="0" normalizeH="0" baseline="0" noProof="0" dirty="0">
              <a:ln>
                <a:noFill/>
              </a:ln>
              <a:solidFill>
                <a:srgbClr val="273F80"/>
              </a:solidFill>
              <a:effectLst/>
              <a:uLnTx/>
              <a:uFillTx/>
              <a:latin typeface="Helvetica Light"/>
              <a:ea typeface="+mn-ea"/>
              <a:cs typeface="Helvetica Light"/>
            </a:endParaRPr>
          </a:p>
        </p:txBody>
      </p:sp>
      <p:sp>
        <p:nvSpPr>
          <p:cNvPr id="7" name="TextBox 6">
            <a:extLst>
              <a:ext uri="{FF2B5EF4-FFF2-40B4-BE49-F238E27FC236}">
                <a16:creationId xmlns:a16="http://schemas.microsoft.com/office/drawing/2014/main" id="{D3591CF0-0073-4086-8985-75C91B82E1A8}"/>
              </a:ext>
            </a:extLst>
          </p:cNvPr>
          <p:cNvSpPr txBox="1"/>
          <p:nvPr/>
        </p:nvSpPr>
        <p:spPr>
          <a:xfrm>
            <a:off x="0" y="3511436"/>
            <a:ext cx="9143999" cy="461665"/>
          </a:xfrm>
          <a:prstGeom prst="rect">
            <a:avLst/>
          </a:prstGeom>
          <a:noFill/>
        </p:spPr>
        <p:txBody>
          <a:bodyPr wrap="square" rtlCol="0">
            <a:spAutoFit/>
          </a:bodyPr>
          <a:lstStyle/>
          <a:p>
            <a:pPr algn="ctr"/>
            <a:r>
              <a:rPr lang="en-US" sz="1200" dirty="0">
                <a:solidFill>
                  <a:srgbClr val="273F80"/>
                </a:solidFill>
                <a:latin typeface="Times New Roman" panose="02020603050405020304" pitchFamily="18" charset="0"/>
                <a:cs typeface="Times New Roman" panose="02020603050405020304" pitchFamily="18" charset="0"/>
              </a:rPr>
              <a:t>1213 Vista Lane  |  Vestavia, AL 35216  |  </a:t>
            </a:r>
            <a:r>
              <a:rPr lang="en-US" altLang="en-US" sz="1200" dirty="0">
                <a:solidFill>
                  <a:srgbClr val="273F80"/>
                </a:solidFill>
                <a:latin typeface="Times New Roman" panose="02020603050405020304" pitchFamily="18" charset="0"/>
                <a:cs typeface="Times New Roman" panose="02020603050405020304" pitchFamily="18" charset="0"/>
              </a:rPr>
              <a:t>Office: 334.391.6255  | FortressCapitis.com</a:t>
            </a:r>
          </a:p>
          <a:p>
            <a:pPr algn="ctr"/>
            <a:endParaRPr lang="en-US" sz="1200" dirty="0">
              <a:solidFill>
                <a:srgbClr val="273F8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43579" y="1804800"/>
            <a:ext cx="7533684" cy="2893100"/>
          </a:xfrm>
          <a:prstGeom prst="rect">
            <a:avLst/>
          </a:prstGeom>
          <a:noFill/>
        </p:spPr>
        <p:txBody>
          <a:bodyPr wrap="square" numCol="2" rtlCol="0">
            <a:spAutoFit/>
          </a:bodyPr>
          <a:lstStyle/>
          <a:p>
            <a:pPr algn="ctr"/>
            <a:r>
              <a:rPr lang="en-US" sz="1200" b="1" cap="all" dirty="0">
                <a:solidFill>
                  <a:srgbClr val="0077BF"/>
                </a:solidFill>
                <a:latin typeface="Times New Roman" panose="02020603050405020304" pitchFamily="18" charset="0"/>
                <a:cs typeface="Times New Roman" panose="02020603050405020304" pitchFamily="18" charset="0"/>
              </a:rPr>
              <a:t>THOMAS A. Gafford</a:t>
            </a:r>
          </a:p>
          <a:p>
            <a:pPr algn="ctr"/>
            <a:r>
              <a:rPr lang="en-US" sz="1200" dirty="0">
                <a:solidFill>
                  <a:srgbClr val="0077BF"/>
                </a:solidFill>
                <a:latin typeface="Times New Roman" panose="02020603050405020304" pitchFamily="18" charset="0"/>
                <a:cs typeface="Times New Roman" panose="02020603050405020304" pitchFamily="18" charset="0"/>
              </a:rPr>
              <a:t>Managing Member</a:t>
            </a:r>
          </a:p>
          <a:p>
            <a:pPr algn="ctr"/>
            <a:r>
              <a:rPr lang="en-US" sz="1200" dirty="0">
                <a:solidFill>
                  <a:srgbClr val="0077BF"/>
                </a:solidFill>
                <a:latin typeface="Times New Roman" panose="02020603050405020304" pitchFamily="18" charset="0"/>
                <a:cs typeface="Times New Roman" panose="02020603050405020304" pitchFamily="18" charset="0"/>
              </a:rPr>
              <a:t>Phone: 334.391.6255</a:t>
            </a:r>
          </a:p>
          <a:p>
            <a:pPr algn="ctr"/>
            <a:r>
              <a:rPr lang="en-US" sz="1200" dirty="0">
                <a:solidFill>
                  <a:srgbClr val="0077BF"/>
                </a:solidFill>
                <a:latin typeface="Times New Roman" panose="02020603050405020304" pitchFamily="18" charset="0"/>
                <a:cs typeface="Times New Roman" panose="02020603050405020304" pitchFamily="18" charset="0"/>
              </a:rPr>
              <a:t>Drew@FortressCapitis.com</a:t>
            </a:r>
          </a:p>
          <a:p>
            <a:pPr algn="ctr"/>
            <a:endParaRPr lang="en-US" sz="1200" cap="all" dirty="0">
              <a:solidFill>
                <a:srgbClr val="0077BF"/>
              </a:solidFill>
              <a:latin typeface="Times New Roman" panose="02020603050405020304" pitchFamily="18" charset="0"/>
              <a:cs typeface="Times New Roman" panose="02020603050405020304" pitchFamily="18" charset="0"/>
            </a:endParaRPr>
          </a:p>
          <a:p>
            <a:pPr algn="ctr"/>
            <a:endParaRPr lang="en-US" sz="1200" cap="all" dirty="0">
              <a:solidFill>
                <a:srgbClr val="0077BF"/>
              </a:solidFill>
              <a:latin typeface="Times New Roman" panose="02020603050405020304" pitchFamily="18" charset="0"/>
              <a:cs typeface="Times New Roman" panose="02020603050405020304" pitchFamily="18" charset="0"/>
            </a:endParaRPr>
          </a:p>
          <a:p>
            <a:pPr algn="ctr"/>
            <a:endParaRPr lang="en-US" sz="1200" cap="all" dirty="0">
              <a:solidFill>
                <a:srgbClr val="0077BF"/>
              </a:solidFill>
              <a:latin typeface="Times New Roman" panose="02020603050405020304" pitchFamily="18" charset="0"/>
              <a:cs typeface="Times New Roman" panose="02020603050405020304" pitchFamily="18" charset="0"/>
            </a:endParaRPr>
          </a:p>
          <a:p>
            <a:pPr algn="ctr"/>
            <a:endParaRPr lang="en-US" sz="1200" cap="all" dirty="0">
              <a:solidFill>
                <a:srgbClr val="0077BF"/>
              </a:solidFill>
              <a:latin typeface="Times New Roman" panose="02020603050405020304" pitchFamily="18" charset="0"/>
              <a:cs typeface="Times New Roman" panose="02020603050405020304" pitchFamily="18" charset="0"/>
            </a:endParaRPr>
          </a:p>
          <a:p>
            <a:pPr algn="ctr"/>
            <a:br>
              <a:rPr lang="en-US" sz="1200" dirty="0">
                <a:solidFill>
                  <a:srgbClr val="0077BF"/>
                </a:solidFill>
                <a:latin typeface="Times New Roman" panose="02020603050405020304" pitchFamily="18" charset="0"/>
                <a:cs typeface="Times New Roman" panose="02020603050405020304" pitchFamily="18" charset="0"/>
              </a:rPr>
            </a:br>
            <a:endParaRPr lang="en-US" sz="1200" dirty="0">
              <a:solidFill>
                <a:srgbClr val="0077BF"/>
              </a:solidFill>
              <a:latin typeface="Times New Roman" panose="02020603050405020304" pitchFamily="18" charset="0"/>
              <a:cs typeface="Times New Roman" panose="02020603050405020304" pitchFamily="18" charset="0"/>
            </a:endParaRPr>
          </a:p>
          <a:p>
            <a:pPr algn="ctr"/>
            <a:endParaRPr lang="en-US" sz="1200" b="1" cap="all" dirty="0">
              <a:solidFill>
                <a:srgbClr val="0077BF"/>
              </a:solidFill>
              <a:latin typeface="Times New Roman" panose="02020603050405020304" pitchFamily="18" charset="0"/>
              <a:cs typeface="Times New Roman" panose="02020603050405020304" pitchFamily="18" charset="0"/>
            </a:endParaRPr>
          </a:p>
          <a:p>
            <a:pPr algn="ctr"/>
            <a:endParaRPr lang="en-US" sz="1200" b="1" cap="all" dirty="0">
              <a:solidFill>
                <a:srgbClr val="0077BF"/>
              </a:solidFill>
              <a:latin typeface="Times New Roman" panose="02020603050405020304" pitchFamily="18" charset="0"/>
              <a:cs typeface="Times New Roman" panose="02020603050405020304" pitchFamily="18" charset="0"/>
            </a:endParaRPr>
          </a:p>
          <a:p>
            <a:pPr algn="ctr"/>
            <a:endParaRPr lang="en-US" sz="1200" b="1" cap="all" dirty="0">
              <a:solidFill>
                <a:srgbClr val="0077BF"/>
              </a:solidFill>
              <a:latin typeface="Times New Roman" panose="02020603050405020304" pitchFamily="18" charset="0"/>
              <a:cs typeface="Times New Roman" panose="02020603050405020304" pitchFamily="18" charset="0"/>
            </a:endParaRPr>
          </a:p>
          <a:p>
            <a:pPr algn="ctr"/>
            <a:endParaRPr lang="en-US" sz="1200" b="1" cap="all" dirty="0">
              <a:solidFill>
                <a:srgbClr val="0077BF"/>
              </a:solidFill>
              <a:latin typeface="Times New Roman" panose="02020603050405020304" pitchFamily="18" charset="0"/>
              <a:cs typeface="Times New Roman" panose="02020603050405020304" pitchFamily="18" charset="0"/>
            </a:endParaRPr>
          </a:p>
          <a:p>
            <a:pPr algn="ctr"/>
            <a:endParaRPr lang="en-US" sz="1200" b="1" cap="all" dirty="0">
              <a:solidFill>
                <a:srgbClr val="0077BF"/>
              </a:solidFill>
              <a:latin typeface="Times New Roman" panose="02020603050405020304" pitchFamily="18" charset="0"/>
              <a:cs typeface="Times New Roman" panose="02020603050405020304" pitchFamily="18" charset="0"/>
            </a:endParaRPr>
          </a:p>
          <a:p>
            <a:pPr algn="ctr"/>
            <a:r>
              <a:rPr lang="en-US" sz="1200" b="1" cap="all" dirty="0">
                <a:solidFill>
                  <a:srgbClr val="0077BF"/>
                </a:solidFill>
                <a:latin typeface="Times New Roman" panose="02020603050405020304" pitchFamily="18" charset="0"/>
                <a:cs typeface="Times New Roman" panose="02020603050405020304" pitchFamily="18" charset="0"/>
              </a:rPr>
              <a:t>Micah J. Moore</a:t>
            </a:r>
          </a:p>
          <a:p>
            <a:pPr algn="ctr"/>
            <a:r>
              <a:rPr lang="en-US" sz="1200" dirty="0">
                <a:solidFill>
                  <a:srgbClr val="0077BF"/>
                </a:solidFill>
                <a:latin typeface="Times New Roman" panose="02020603050405020304" pitchFamily="18" charset="0"/>
                <a:cs typeface="Times New Roman" panose="02020603050405020304" pitchFamily="18" charset="0"/>
              </a:rPr>
              <a:t>Managing Member</a:t>
            </a:r>
          </a:p>
          <a:p>
            <a:pPr algn="ctr"/>
            <a:r>
              <a:rPr lang="en-US" sz="1200" dirty="0">
                <a:solidFill>
                  <a:srgbClr val="0077BF"/>
                </a:solidFill>
                <a:latin typeface="Times New Roman" panose="02020603050405020304" pitchFamily="18" charset="0"/>
                <a:cs typeface="Times New Roman" panose="02020603050405020304" pitchFamily="18" charset="0"/>
              </a:rPr>
              <a:t>Office: 732.268.8044</a:t>
            </a:r>
          </a:p>
          <a:p>
            <a:pPr algn="ctr"/>
            <a:r>
              <a:rPr lang="en-US" sz="1200" dirty="0">
                <a:solidFill>
                  <a:srgbClr val="0077BF"/>
                </a:solidFill>
                <a:latin typeface="Times New Roman" panose="02020603050405020304" pitchFamily="18" charset="0"/>
                <a:cs typeface="Times New Roman" panose="02020603050405020304" pitchFamily="18" charset="0"/>
              </a:rPr>
              <a:t>Micah@FortressCapitis.com</a:t>
            </a:r>
          </a:p>
          <a:p>
            <a:pPr algn="ctr"/>
            <a:endParaRPr lang="en-US" sz="1200" dirty="0">
              <a:solidFill>
                <a:srgbClr val="273F80"/>
              </a:solidFill>
              <a:latin typeface="Times New Roman" panose="02020603050405020304" pitchFamily="18" charset="0"/>
              <a:cs typeface="Times New Roman" panose="02020603050405020304" pitchFamily="18" charset="0"/>
            </a:endParaRPr>
          </a:p>
          <a:p>
            <a:pPr algn="ctr"/>
            <a:endParaRPr lang="en-US" sz="1200" dirty="0">
              <a:solidFill>
                <a:srgbClr val="273F80"/>
              </a:solidFill>
              <a:latin typeface="Times New Roman" panose="02020603050405020304" pitchFamily="18" charset="0"/>
              <a:cs typeface="Times New Roman" panose="02020603050405020304" pitchFamily="18" charset="0"/>
            </a:endParaRPr>
          </a:p>
          <a:p>
            <a:pPr algn="ctr"/>
            <a:endParaRPr lang="en-US" sz="1200" dirty="0">
              <a:solidFill>
                <a:srgbClr val="273F80"/>
              </a:solidFill>
              <a:latin typeface="Times New Roman" panose="02020603050405020304" pitchFamily="18" charset="0"/>
              <a:cs typeface="Times New Roman" panose="02020603050405020304" pitchFamily="18" charset="0"/>
            </a:endParaRPr>
          </a:p>
          <a:p>
            <a:pPr algn="ctr"/>
            <a:br>
              <a:rPr lang="en-US" sz="1200" dirty="0">
                <a:solidFill>
                  <a:srgbClr val="273F80"/>
                </a:solidFill>
                <a:latin typeface="Times New Roman" panose="02020603050405020304" pitchFamily="18" charset="0"/>
                <a:cs typeface="Times New Roman" panose="02020603050405020304" pitchFamily="18" charset="0"/>
              </a:rPr>
            </a:br>
            <a:endParaRPr lang="en-US" sz="1200" dirty="0">
              <a:solidFill>
                <a:srgbClr val="273F8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2AE9DAB-73E6-4A8D-ABB4-FEAC42FC908C}"/>
              </a:ext>
            </a:extLst>
          </p:cNvPr>
          <p:cNvPicPr>
            <a:picLocks noChangeAspect="1"/>
          </p:cNvPicPr>
          <p:nvPr/>
        </p:nvPicPr>
        <p:blipFill>
          <a:blip r:embed="rId3"/>
          <a:stretch>
            <a:fillRect/>
          </a:stretch>
        </p:blipFill>
        <p:spPr>
          <a:xfrm>
            <a:off x="2380143" y="326818"/>
            <a:ext cx="3860555" cy="808271"/>
          </a:xfrm>
          <a:prstGeom prst="rect">
            <a:avLst/>
          </a:prstGeom>
        </p:spPr>
      </p:pic>
    </p:spTree>
    <p:extLst>
      <p:ext uri="{BB962C8B-B14F-4D97-AF65-F5344CB8AC3E}">
        <p14:creationId xmlns:p14="http://schemas.microsoft.com/office/powerpoint/2010/main" val="336350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4" name="Content Placeholder 7">
            <a:extLst>
              <a:ext uri="{FF2B5EF4-FFF2-40B4-BE49-F238E27FC236}">
                <a16:creationId xmlns:a16="http://schemas.microsoft.com/office/drawing/2014/main" id="{1CC26EF0-32E9-45B5-B7A4-0B52921F57C8}"/>
              </a:ext>
            </a:extLst>
          </p:cNvPr>
          <p:cNvSpPr txBox="1">
            <a:spLocks/>
          </p:cNvSpPr>
          <p:nvPr/>
        </p:nvSpPr>
        <p:spPr>
          <a:xfrm>
            <a:off x="850470" y="2237065"/>
            <a:ext cx="2586669" cy="2275726"/>
          </a:xfrm>
          <a:prstGeom prst="rect">
            <a:avLst/>
          </a:prstGeom>
        </p:spPr>
        <p:txBody>
          <a:bodyPr lIns="0" tIns="0" rIns="0">
            <a:normAutofit/>
          </a:bodyPr>
          <a:lstStyle/>
          <a:p>
            <a:pPr marL="257175" marR="0" lvl="0" indent="-257175" algn="l" defTabSz="342900" rtl="0" eaLnBrk="1" fontAlgn="auto" latinLnBrk="0" hangingPunct="1">
              <a:lnSpc>
                <a:spcPct val="100000"/>
              </a:lnSpc>
              <a:spcBef>
                <a:spcPts val="750"/>
              </a:spcBef>
              <a:spcAft>
                <a:spcPts val="0"/>
              </a:spcAft>
              <a:buClr>
                <a:schemeClr val="accent1"/>
              </a:buClr>
              <a:buSzPct val="80000"/>
              <a:buFont typeface="Wingdings 3" charset="2"/>
              <a:buChar char=""/>
              <a:tabLst/>
              <a:defRPr/>
            </a:pPr>
            <a:endParaRPr kumimoji="0" lang="en-US" sz="1350" b="0" i="0" u="none" strike="noStrike" kern="1200" cap="none" spc="0" normalizeH="0" baseline="0" noProof="0" dirty="0">
              <a:ln>
                <a:noFill/>
              </a:ln>
              <a:solidFill>
                <a:srgbClr val="FFFFFF"/>
              </a:solidFill>
              <a:effectLst/>
              <a:uLnTx/>
              <a:uFillTx/>
              <a:latin typeface="Helvetica Light"/>
              <a:ea typeface="+mn-ea"/>
              <a:cs typeface="Helvetica Light"/>
            </a:endParaRPr>
          </a:p>
        </p:txBody>
      </p:sp>
      <p:sp>
        <p:nvSpPr>
          <p:cNvPr id="5" name="Content Placeholder 8">
            <a:extLst>
              <a:ext uri="{FF2B5EF4-FFF2-40B4-BE49-F238E27FC236}">
                <a16:creationId xmlns:a16="http://schemas.microsoft.com/office/drawing/2014/main" id="{3BF44EF3-59DE-412F-A46A-86B60124391C}"/>
              </a:ext>
            </a:extLst>
          </p:cNvPr>
          <p:cNvSpPr txBox="1">
            <a:spLocks/>
          </p:cNvSpPr>
          <p:nvPr/>
        </p:nvSpPr>
        <p:spPr>
          <a:xfrm>
            <a:off x="845749" y="2578100"/>
            <a:ext cx="5161351" cy="2178050"/>
          </a:xfrm>
          <a:prstGeom prst="rect">
            <a:avLst/>
          </a:prstGeom>
        </p:spPr>
        <p:txBody>
          <a:bodyPr numCol="2">
            <a:normAutofit/>
          </a:bodyPr>
          <a:lstStyle/>
          <a:p>
            <a:pPr marL="0" marR="0" lvl="0" indent="0" algn="l" defTabSz="342900" rtl="0" eaLnBrk="1" fontAlgn="auto" latinLnBrk="0" hangingPunct="1">
              <a:lnSpc>
                <a:spcPct val="100000"/>
              </a:lnSpc>
              <a:spcBef>
                <a:spcPts val="750"/>
              </a:spcBef>
              <a:spcAft>
                <a:spcPts val="0"/>
              </a:spcAft>
              <a:buClr>
                <a:schemeClr val="accent1"/>
              </a:buClr>
              <a:buSzPct val="80000"/>
              <a:buFont typeface="Wingdings 3" charset="2"/>
              <a:buNone/>
              <a:tabLst/>
              <a:defRPr/>
            </a:pPr>
            <a:endParaRPr kumimoji="0" lang="en-US" sz="1350" b="0" i="0" u="none" strike="noStrike" kern="1200" cap="none" spc="0" normalizeH="0" baseline="0" noProof="0" dirty="0">
              <a:ln>
                <a:noFill/>
              </a:ln>
              <a:solidFill>
                <a:srgbClr val="273F80"/>
              </a:solidFill>
              <a:effectLst/>
              <a:uLnTx/>
              <a:uFillTx/>
              <a:latin typeface="Helvetica Light"/>
              <a:ea typeface="+mn-ea"/>
              <a:cs typeface="Helvetica Light"/>
            </a:endParaRPr>
          </a:p>
        </p:txBody>
      </p:sp>
      <p:sp>
        <p:nvSpPr>
          <p:cNvPr id="11" name="TextBox 10"/>
          <p:cNvSpPr txBox="1"/>
          <p:nvPr/>
        </p:nvSpPr>
        <p:spPr>
          <a:xfrm>
            <a:off x="355600" y="1206501"/>
            <a:ext cx="8582838" cy="3539430"/>
          </a:xfrm>
          <a:prstGeom prst="rect">
            <a:avLst/>
          </a:prstGeom>
          <a:noFill/>
        </p:spPr>
        <p:txBody>
          <a:bodyPr wrap="square" numCol="2" rtlCol="0">
            <a:spAutoFit/>
          </a:bodyPr>
          <a:lstStyle/>
          <a:p>
            <a:r>
              <a:rPr lang="en-US" sz="1600" b="1" dirty="0">
                <a:solidFill>
                  <a:srgbClr val="0077BF"/>
                </a:solidFill>
                <a:latin typeface="Times New Roman" panose="02020603050405020304" pitchFamily="18" charset="0"/>
                <a:cs typeface="Times New Roman" panose="02020603050405020304" pitchFamily="18" charset="0"/>
              </a:rPr>
              <a:t>THOMAS A. GAFFORD</a:t>
            </a:r>
          </a:p>
          <a:p>
            <a:r>
              <a:rPr lang="en-US" sz="1600" dirty="0">
                <a:latin typeface="Times New Roman" panose="02020603050405020304" pitchFamily="18" charset="0"/>
                <a:cs typeface="Times New Roman" panose="02020603050405020304" pitchFamily="18" charset="0"/>
              </a:rPr>
              <a:t>Co-Founder &amp; Managing Member</a:t>
            </a:r>
          </a:p>
          <a:p>
            <a:r>
              <a:rPr lang="en-US" sz="1600" dirty="0">
                <a:latin typeface="Times New Roman" panose="02020603050405020304" pitchFamily="18" charset="0"/>
                <a:cs typeface="Times New Roman" panose="02020603050405020304" pitchFamily="18" charset="0"/>
              </a:rPr>
              <a:t>Phone: 334.391.6255</a:t>
            </a:r>
          </a:p>
          <a:p>
            <a:r>
              <a:rPr lang="en-US" sz="1600" dirty="0">
                <a:latin typeface="Times New Roman" panose="02020603050405020304" pitchFamily="18" charset="0"/>
                <a:cs typeface="Times New Roman" panose="02020603050405020304" pitchFamily="18" charset="0"/>
              </a:rPr>
              <a:t>Drew@FortressCapitis.com</a:t>
            </a:r>
            <a:br>
              <a:rPr lang="en-US" sz="1600" dirty="0">
                <a:solidFill>
                  <a:srgbClr val="0077BF"/>
                </a:solidFill>
                <a:latin typeface="Times New Roman" panose="02020603050405020304" pitchFamily="18" charset="0"/>
                <a:cs typeface="Times New Roman" panose="02020603050405020304" pitchFamily="18" charset="0"/>
              </a:rPr>
            </a:br>
            <a:endParaRPr lang="en-US" sz="1600"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endParaRPr lang="en-US" sz="1600" b="1" cap="all" dirty="0">
              <a:solidFill>
                <a:srgbClr val="0077BF"/>
              </a:solidFill>
              <a:latin typeface="Times New Roman" panose="02020603050405020304" pitchFamily="18" charset="0"/>
              <a:cs typeface="Times New Roman" panose="02020603050405020304" pitchFamily="18" charset="0"/>
            </a:endParaRPr>
          </a:p>
          <a:p>
            <a:r>
              <a:rPr lang="en-US" sz="1600" b="1" cap="all" dirty="0">
                <a:solidFill>
                  <a:srgbClr val="0077BF"/>
                </a:solidFill>
                <a:latin typeface="Times New Roman" panose="02020603050405020304" pitchFamily="18" charset="0"/>
                <a:cs typeface="Times New Roman" panose="02020603050405020304" pitchFamily="18" charset="0"/>
              </a:rPr>
              <a:t>Micah J. Moore</a:t>
            </a:r>
          </a:p>
          <a:p>
            <a:r>
              <a:rPr lang="en-US" sz="1600" dirty="0">
                <a:latin typeface="Times New Roman" panose="02020603050405020304" pitchFamily="18" charset="0"/>
                <a:cs typeface="Times New Roman" panose="02020603050405020304" pitchFamily="18" charset="0"/>
              </a:rPr>
              <a:t>Co-Founder &amp; Managing Member</a:t>
            </a:r>
          </a:p>
          <a:p>
            <a:r>
              <a:rPr lang="en-US" sz="1600" dirty="0">
                <a:latin typeface="Times New Roman" panose="02020603050405020304" pitchFamily="18" charset="0"/>
                <a:cs typeface="Times New Roman" panose="02020603050405020304" pitchFamily="18" charset="0"/>
              </a:rPr>
              <a:t>Phone: 732.268.8044</a:t>
            </a:r>
          </a:p>
          <a:p>
            <a:r>
              <a:rPr lang="en-US" sz="1600" dirty="0">
                <a:latin typeface="Times New Roman" panose="02020603050405020304" pitchFamily="18" charset="0"/>
                <a:cs typeface="Times New Roman" panose="02020603050405020304" pitchFamily="18" charset="0"/>
              </a:rPr>
              <a:t>Micah@FortressCapitis.com</a:t>
            </a:r>
          </a:p>
          <a:p>
            <a:endParaRPr lang="en-US" sz="1200" dirty="0">
              <a:solidFill>
                <a:srgbClr val="273F80"/>
              </a:solidFill>
              <a:latin typeface="Times New Roman" panose="02020603050405020304" pitchFamily="18" charset="0"/>
              <a:cs typeface="Times New Roman" panose="02020603050405020304" pitchFamily="18" charset="0"/>
            </a:endParaRPr>
          </a:p>
          <a:p>
            <a:endParaRPr lang="en-US" sz="1200" dirty="0">
              <a:solidFill>
                <a:srgbClr val="273F80"/>
              </a:solidFill>
              <a:latin typeface="Times New Roman" panose="02020603050405020304" pitchFamily="18" charset="0"/>
              <a:cs typeface="Times New Roman" panose="02020603050405020304" pitchFamily="18" charset="0"/>
            </a:endParaRPr>
          </a:p>
          <a:p>
            <a:endParaRPr lang="en-US" sz="1200" dirty="0">
              <a:solidFill>
                <a:srgbClr val="273F80"/>
              </a:solidFill>
              <a:latin typeface="Times New Roman" panose="02020603050405020304" pitchFamily="18" charset="0"/>
              <a:cs typeface="Times New Roman" panose="02020603050405020304" pitchFamily="18" charset="0"/>
            </a:endParaRPr>
          </a:p>
          <a:p>
            <a:endParaRPr lang="en-US" sz="1200" dirty="0">
              <a:solidFill>
                <a:srgbClr val="273F80"/>
              </a:solidFill>
              <a:latin typeface="Times New Roman" panose="02020603050405020304" pitchFamily="18" charset="0"/>
              <a:cs typeface="Times New Roman" panose="02020603050405020304" pitchFamily="18" charset="0"/>
            </a:endParaRPr>
          </a:p>
          <a:p>
            <a:endParaRPr lang="en-US" sz="1200" dirty="0">
              <a:solidFill>
                <a:srgbClr val="273F80"/>
              </a:solidFill>
              <a:latin typeface="Times New Roman" panose="02020603050405020304" pitchFamily="18" charset="0"/>
              <a:cs typeface="Times New Roman" panose="02020603050405020304" pitchFamily="18" charset="0"/>
            </a:endParaRPr>
          </a:p>
          <a:p>
            <a:endParaRPr lang="en-US" sz="1200" dirty="0">
              <a:solidFill>
                <a:srgbClr val="273F80"/>
              </a:solidFill>
              <a:latin typeface="Times New Roman" panose="02020603050405020304" pitchFamily="18" charset="0"/>
              <a:cs typeface="Times New Roman" panose="02020603050405020304" pitchFamily="18" charset="0"/>
            </a:endParaRPr>
          </a:p>
          <a:p>
            <a:endParaRPr lang="en-US" sz="1200" dirty="0">
              <a:solidFill>
                <a:srgbClr val="273F8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4" name="Title 3">
            <a:extLst>
              <a:ext uri="{FF2B5EF4-FFF2-40B4-BE49-F238E27FC236}">
                <a16:creationId xmlns:a16="http://schemas.microsoft.com/office/drawing/2014/main" id="{1AEBC84C-8B6A-4920-96B4-F0444E0BB4FE}"/>
              </a:ext>
            </a:extLst>
          </p:cNvPr>
          <p:cNvSpPr txBox="1">
            <a:spLocks/>
          </p:cNvSpPr>
          <p:nvPr/>
        </p:nvSpPr>
        <p:spPr>
          <a:xfrm>
            <a:off x="351911" y="257949"/>
            <a:ext cx="6571060" cy="530223"/>
          </a:xfrm>
          <a:prstGeom prst="rect">
            <a:avLst/>
          </a:prstGeom>
        </p:spPr>
        <p:txBody>
          <a:body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Managing Members</a:t>
            </a:r>
          </a:p>
        </p:txBody>
      </p:sp>
      <p:sp>
        <p:nvSpPr>
          <p:cNvPr id="17" name="TextBox 16">
            <a:extLst>
              <a:ext uri="{FF2B5EF4-FFF2-40B4-BE49-F238E27FC236}">
                <a16:creationId xmlns:a16="http://schemas.microsoft.com/office/drawing/2014/main" id="{D3591CF0-0073-4086-8985-75C91B82E1A8}"/>
              </a:ext>
            </a:extLst>
          </p:cNvPr>
          <p:cNvSpPr txBox="1"/>
          <p:nvPr/>
        </p:nvSpPr>
        <p:spPr>
          <a:xfrm>
            <a:off x="431914" y="3545706"/>
            <a:ext cx="4565650" cy="1046440"/>
          </a:xfrm>
          <a:prstGeom prst="rect">
            <a:avLst/>
          </a:prstGeom>
          <a:noFill/>
        </p:spPr>
        <p:txBody>
          <a:bodyPr wrap="square" rtlCol="0">
            <a:spAutoFit/>
          </a:bodyPr>
          <a:lstStyle/>
          <a:p>
            <a:pPr>
              <a:lnSpc>
                <a:spcPts val="1540"/>
              </a:lnSpc>
            </a:pPr>
            <a:r>
              <a:rPr lang="en-US" sz="1200" b="1" dirty="0">
                <a:solidFill>
                  <a:srgbClr val="0077BF"/>
                </a:solidFill>
                <a:cs typeface="Helvetica"/>
              </a:rPr>
              <a:t>Fortress Capitis, LLC</a:t>
            </a:r>
          </a:p>
          <a:p>
            <a:pPr>
              <a:lnSpc>
                <a:spcPts val="1540"/>
              </a:lnSpc>
            </a:pPr>
            <a:r>
              <a:rPr lang="en-US" sz="1200" dirty="0">
                <a:cs typeface="Helvetica"/>
              </a:rPr>
              <a:t>1213 Vista Lane  |  Vestavia AL 35216</a:t>
            </a:r>
          </a:p>
          <a:p>
            <a:pPr>
              <a:lnSpc>
                <a:spcPts val="1540"/>
              </a:lnSpc>
            </a:pPr>
            <a:r>
              <a:rPr lang="en-US" altLang="en-US" sz="1200" dirty="0">
                <a:cs typeface="Helvetica"/>
              </a:rPr>
              <a:t>Office: 334.391.6255  </a:t>
            </a:r>
          </a:p>
          <a:p>
            <a:pPr>
              <a:lnSpc>
                <a:spcPts val="1540"/>
              </a:lnSpc>
            </a:pPr>
            <a:r>
              <a:rPr lang="en-US" altLang="en-US" sz="1200" dirty="0">
                <a:cs typeface="Helvetica"/>
              </a:rPr>
              <a:t>FortressCapitis.com</a:t>
            </a:r>
          </a:p>
          <a:p>
            <a:endParaRPr lang="en-US" sz="1200" dirty="0">
              <a:solidFill>
                <a:srgbClr val="273F80"/>
              </a:solidFill>
              <a:cs typeface="Helvetica Light"/>
            </a:endParaRPr>
          </a:p>
        </p:txBody>
      </p:sp>
      <p:sp>
        <p:nvSpPr>
          <p:cNvPr id="12" name="TextBox 11"/>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2</a:t>
            </a:r>
          </a:p>
        </p:txBody>
      </p:sp>
      <p:cxnSp>
        <p:nvCxnSpPr>
          <p:cNvPr id="15" name="Straight Connector 14"/>
          <p:cNvCxnSpPr>
            <a:cxnSpLocks/>
          </p:cNvCxnSpPr>
          <p:nvPr/>
        </p:nvCxnSpPr>
        <p:spPr>
          <a:xfrm>
            <a:off x="338667" y="4779434"/>
            <a:ext cx="6319308" cy="26092"/>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62AC39C2-8B39-43E3-9098-5B370D60B202}"/>
              </a:ext>
            </a:extLst>
          </p:cNvPr>
          <p:cNvPicPr>
            <a:picLocks noChangeAspect="1"/>
          </p:cNvPicPr>
          <p:nvPr/>
        </p:nvPicPr>
        <p:blipFill>
          <a:blip r:embed="rId3"/>
          <a:stretch>
            <a:fillRect/>
          </a:stretch>
        </p:blipFill>
        <p:spPr>
          <a:xfrm>
            <a:off x="6843561" y="4647104"/>
            <a:ext cx="1746986" cy="365760"/>
          </a:xfrm>
          <a:prstGeom prst="rect">
            <a:avLst/>
          </a:prstGeom>
        </p:spPr>
      </p:pic>
    </p:spTree>
    <p:extLst>
      <p:ext uri="{BB962C8B-B14F-4D97-AF65-F5344CB8AC3E}">
        <p14:creationId xmlns:p14="http://schemas.microsoft.com/office/powerpoint/2010/main" val="336350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8" name="Google Shape;68;p15"/>
          <p:cNvSpPr txBox="1">
            <a:spLocks noGrp="1"/>
          </p:cNvSpPr>
          <p:nvPr>
            <p:ph type="body" idx="4294967295"/>
          </p:nvPr>
        </p:nvSpPr>
        <p:spPr>
          <a:xfrm>
            <a:off x="390491" y="1234264"/>
            <a:ext cx="3080992" cy="2685843"/>
          </a:xfrm>
          <a:prstGeom prst="rect">
            <a:avLst/>
          </a:prstGeom>
        </p:spPr>
        <p:txBody>
          <a:bodyPr spcFirstLastPara="1" wrap="square" lIns="91425" tIns="91425" rIns="91425" bIns="91425" anchor="t" anchorCtr="0">
            <a:noAutofit/>
          </a:bodyPr>
          <a:lstStyle/>
          <a:p>
            <a:pPr marL="0" indent="0">
              <a:lnSpc>
                <a:spcPts val="1400"/>
              </a:lnSpc>
              <a:buNone/>
            </a:pPr>
            <a:r>
              <a:rPr lang="en-US" sz="1000" b="1" dirty="0">
                <a:solidFill>
                  <a:srgbClr val="0077BF"/>
                </a:solidFill>
                <a:latin typeface="Times New Roman" panose="02020603050405020304" pitchFamily="18" charset="0"/>
                <a:cs typeface="Times New Roman" panose="02020603050405020304" pitchFamily="18" charset="0"/>
              </a:rPr>
              <a:t>MANAGEMENT TEAM</a:t>
            </a:r>
            <a:br>
              <a:rPr lang="en-US" sz="1000" b="1" dirty="0">
                <a:solidFill>
                  <a:srgbClr val="273F80"/>
                </a:solidFill>
                <a:latin typeface="Times New Roman" panose="02020603050405020304" pitchFamily="18" charset="0"/>
                <a:cs typeface="Times New Roman" panose="02020603050405020304" pitchFamily="18" charset="0"/>
              </a:rPr>
            </a:br>
            <a:br>
              <a:rPr lang="en-US" sz="1000" b="1" dirty="0">
                <a:latin typeface="Times New Roman" panose="02020603050405020304" pitchFamily="18" charset="0"/>
                <a:cs typeface="Times New Roman" panose="02020603050405020304" pitchFamily="18" charset="0"/>
              </a:rPr>
            </a:br>
            <a:r>
              <a:rPr lang="en-US" sz="1000" dirty="0">
                <a:solidFill>
                  <a:srgbClr val="000000"/>
                </a:solidFill>
                <a:latin typeface="Times New Roman" panose="02020603050405020304" pitchFamily="18" charset="0"/>
                <a:cs typeface="Times New Roman" panose="02020603050405020304" pitchFamily="18" charset="0"/>
              </a:rPr>
              <a:t>Veteran Business Owners &amp; Portfolio Manager.</a:t>
            </a:r>
            <a:br>
              <a:rPr lang="en-US" sz="1000" dirty="0">
                <a:highlight>
                  <a:srgbClr val="FFFF00"/>
                </a:highlight>
                <a:latin typeface="Times New Roman" panose="02020603050405020304" pitchFamily="18" charset="0"/>
                <a:cs typeface="Times New Roman" panose="02020603050405020304" pitchFamily="18" charset="0"/>
              </a:rPr>
            </a:br>
            <a:r>
              <a:rPr lang="en-US" sz="1000" dirty="0">
                <a:highlight>
                  <a:srgbClr val="FFFF00"/>
                </a:highlight>
                <a:latin typeface="Times New Roman" panose="02020603050405020304" pitchFamily="18" charset="0"/>
                <a:cs typeface="Times New Roman" panose="02020603050405020304" pitchFamily="18" charset="0"/>
              </a:rPr>
              <a:t> </a:t>
            </a:r>
          </a:p>
          <a:p>
            <a:pPr marL="0" indent="0">
              <a:lnSpc>
                <a:spcPts val="1400"/>
              </a:lnSpc>
              <a:buNone/>
            </a:pPr>
            <a:r>
              <a:rPr lang="en-US" sz="1000" cap="all" dirty="0">
                <a:solidFill>
                  <a:srgbClr val="0077BF"/>
                </a:solidFill>
                <a:latin typeface="Times New Roman" panose="02020603050405020304" pitchFamily="18" charset="0"/>
                <a:cs typeface="Times New Roman" panose="02020603050405020304" pitchFamily="18" charset="0"/>
              </a:rPr>
              <a:t>• Thomas a. Gafford</a:t>
            </a:r>
            <a:br>
              <a:rPr lang="en-US" sz="1000" cap="all" dirty="0">
                <a:solidFill>
                  <a:srgbClr val="0077BF"/>
                </a:solidFill>
                <a:latin typeface="Times New Roman" panose="02020603050405020304" pitchFamily="18" charset="0"/>
                <a:cs typeface="Times New Roman" panose="02020603050405020304" pitchFamily="18" charset="0"/>
              </a:rPr>
            </a:br>
            <a:r>
              <a:rPr lang="en-US" sz="1000" cap="all" dirty="0">
                <a:solidFill>
                  <a:srgbClr val="0077BF"/>
                </a:solidFill>
                <a:latin typeface="Times New Roman" panose="02020603050405020304" pitchFamily="18" charset="0"/>
                <a:cs typeface="Times New Roman" panose="02020603050405020304" pitchFamily="18" charset="0"/>
              </a:rPr>
              <a:t>• Micah J. Moore</a:t>
            </a:r>
            <a:br>
              <a:rPr lang="en-US" sz="1000" cap="all" dirty="0">
                <a:solidFill>
                  <a:srgbClr val="273F80"/>
                </a:solidFill>
                <a:latin typeface="Times New Roman" panose="02020603050405020304" pitchFamily="18" charset="0"/>
                <a:cs typeface="Times New Roman" panose="02020603050405020304" pitchFamily="18" charset="0"/>
              </a:rPr>
            </a:br>
            <a:endParaRPr lang="en" sz="1000" cap="all" dirty="0">
              <a:solidFill>
                <a:srgbClr val="273F80"/>
              </a:solidFill>
              <a:latin typeface="Times New Roman" panose="02020603050405020304" pitchFamily="18" charset="0"/>
              <a:cs typeface="Times New Roman" panose="02020603050405020304" pitchFamily="18" charset="0"/>
            </a:endParaRPr>
          </a:p>
          <a:p>
            <a:pPr marL="0" lvl="0" indent="0" rtl="0">
              <a:lnSpc>
                <a:spcPts val="1400"/>
              </a:lnSpc>
              <a:spcBef>
                <a:spcPts val="1600"/>
              </a:spcBef>
              <a:spcAft>
                <a:spcPts val="0"/>
              </a:spcAft>
              <a:buClr>
                <a:schemeClr val="dk1"/>
              </a:buClr>
              <a:buSzPts val="1100"/>
              <a:buFont typeface="Arial"/>
              <a:buNone/>
            </a:pPr>
            <a:endParaRPr sz="1000" dirty="0">
              <a:latin typeface="Times New Roman" panose="02020603050405020304" pitchFamily="18" charset="0"/>
              <a:cs typeface="Times New Roman" panose="02020603050405020304" pitchFamily="18" charset="0"/>
            </a:endParaRPr>
          </a:p>
          <a:p>
            <a:pPr marL="0" lvl="0" indent="0">
              <a:lnSpc>
                <a:spcPts val="1400"/>
              </a:lnSpc>
              <a:spcBef>
                <a:spcPts val="1600"/>
              </a:spcBef>
              <a:spcAft>
                <a:spcPts val="1600"/>
              </a:spcAft>
              <a:buNone/>
            </a:pPr>
            <a:endParaRPr sz="1000" dirty="0">
              <a:latin typeface="Times New Roman" panose="02020603050405020304" pitchFamily="18" charset="0"/>
              <a:cs typeface="Times New Roman" panose="02020603050405020304" pitchFamily="18" charset="0"/>
            </a:endParaRPr>
          </a:p>
        </p:txBody>
      </p:sp>
      <p:sp>
        <p:nvSpPr>
          <p:cNvPr id="7" name="Rectangle 6"/>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1AEBC84C-8B6A-4920-96B4-F0444E0BB4FE}"/>
              </a:ext>
            </a:extLst>
          </p:cNvPr>
          <p:cNvSpPr txBox="1">
            <a:spLocks/>
          </p:cNvSpPr>
          <p:nvPr/>
        </p:nvSpPr>
        <p:spPr>
          <a:xfrm>
            <a:off x="351911" y="257949"/>
            <a:ext cx="6571060" cy="530223"/>
          </a:xfrm>
          <a:prstGeom prst="rect">
            <a:avLst/>
          </a:prstGeom>
        </p:spPr>
        <p:txBody>
          <a:body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Overview</a:t>
            </a:r>
          </a:p>
        </p:txBody>
      </p:sp>
      <p:sp>
        <p:nvSpPr>
          <p:cNvPr id="11" name="Google Shape;68;p15"/>
          <p:cNvSpPr txBox="1">
            <a:spLocks/>
          </p:cNvSpPr>
          <p:nvPr/>
        </p:nvSpPr>
        <p:spPr>
          <a:xfrm>
            <a:off x="3471483" y="1234264"/>
            <a:ext cx="2472118" cy="3389048"/>
          </a:xfrm>
          <a:prstGeom prst="rect">
            <a:avLst/>
          </a:prstGeom>
        </p:spPr>
        <p:txBody>
          <a:bodyPr spcFirstLastPara="1" wrap="square" lIns="91425" tIns="91425" rIns="91425" bIns="91425" anchor="t" anchorCtr="0">
            <a:noAutofit/>
          </a:bodyPr>
          <a:lstStyle/>
          <a:p>
            <a:pPr marL="0" marR="0" lvl="0" indent="0" algn="l" defTabSz="342900" rtl="0" eaLnBrk="1" fontAlgn="auto" latinLnBrk="0" hangingPunct="1">
              <a:lnSpc>
                <a:spcPts val="1400"/>
              </a:lnSpc>
              <a:spcBef>
                <a:spcPts val="750"/>
              </a:spcBef>
              <a:spcAft>
                <a:spcPts val="0"/>
              </a:spcAft>
              <a:buClr>
                <a:schemeClr val="accent1"/>
              </a:buClr>
              <a:buSzPct val="80000"/>
              <a:buFont typeface="Wingdings 3" charset="2"/>
              <a:buNone/>
              <a:tabLst/>
              <a:defRPr/>
            </a:pPr>
            <a: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t>STRATEGY</a:t>
            </a:r>
            <a:br>
              <a:rPr kumimoji="0" lang="en-US" sz="1000" b="1" i="0" u="none" strike="noStrike" kern="1200" cap="none" spc="0" normalizeH="0" baseline="0" noProof="0" dirty="0">
                <a:ln>
                  <a:noFill/>
                </a:ln>
                <a:solidFill>
                  <a:srgbClr val="273F80"/>
                </a:solidFill>
                <a:effectLst/>
                <a:uLnTx/>
                <a:uFillTx/>
                <a:latin typeface="Times New Roman" panose="02020603050405020304" pitchFamily="18" charset="0"/>
                <a:cs typeface="Times New Roman" panose="02020603050405020304" pitchFamily="18" charset="0"/>
              </a:rPr>
            </a:br>
            <a:br>
              <a:rPr kumimoji="0" lang="en-US" sz="1000" b="1" i="0" u="none" strike="noStrike" kern="1200" cap="none" spc="0" normalizeH="0" baseline="0" noProof="0" dirty="0">
                <a:ln>
                  <a:noFill/>
                </a:ln>
                <a:solidFill>
                  <a:srgbClr val="273F80"/>
                </a:solidFill>
                <a:effectLst/>
                <a:uLnTx/>
                <a:uFillTx/>
                <a:latin typeface="Times New Roman" panose="02020603050405020304" pitchFamily="18" charset="0"/>
                <a:cs typeface="Times New Roman" panose="02020603050405020304" pitchFamily="18" charset="0"/>
              </a:rPr>
            </a:br>
            <a:r>
              <a:rPr kumimoji="0" lang="en"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Fo</a:t>
            </a:r>
            <a:r>
              <a:rPr kumimoji="0" lang="en-US"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rtress Capitis, LLC</a:t>
            </a:r>
            <a:r>
              <a:rPr kumimoji="0" lang="en"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seek</a:t>
            </a:r>
            <a:r>
              <a:rPr kumimoji="0" lang="en-US"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t>
            </a:r>
            <a:r>
              <a:rPr kumimoji="0" lang="en"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to take advantage of </a:t>
            </a:r>
            <a:r>
              <a:rPr kumimoji="0" lang="en-US"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any Price-Value mismatch or </a:t>
            </a:r>
            <a:br>
              <a:rPr kumimoji="0" lang="en-US"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Supply-Demand imbalance throughout the economy; ranging from economic industries and sectors, down to an individual business, security, or commodity.</a:t>
            </a:r>
            <a:endParaRPr kumimoji="0"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12" name="Google Shape;68;p15"/>
          <p:cNvSpPr txBox="1">
            <a:spLocks/>
          </p:cNvSpPr>
          <p:nvPr/>
        </p:nvSpPr>
        <p:spPr>
          <a:xfrm>
            <a:off x="6174222" y="1234264"/>
            <a:ext cx="2714597" cy="3121410"/>
          </a:xfrm>
          <a:prstGeom prst="rect">
            <a:avLst/>
          </a:prstGeom>
        </p:spPr>
        <p:txBody>
          <a:bodyPr spcFirstLastPara="1" wrap="square" lIns="91425" tIns="91425" rIns="91425" bIns="91425" anchor="t" anchorCtr="0">
            <a:noAutofit/>
          </a:bodyPr>
          <a:lstStyle/>
          <a:p>
            <a:pPr marL="0" marR="0" lvl="0" indent="0" algn="l" defTabSz="342900" rtl="0" eaLnBrk="1" fontAlgn="auto" latinLnBrk="0" hangingPunct="1">
              <a:lnSpc>
                <a:spcPts val="1400"/>
              </a:lnSpc>
              <a:spcBef>
                <a:spcPts val="750"/>
              </a:spcBef>
              <a:spcAft>
                <a:spcPts val="0"/>
              </a:spcAft>
              <a:buClr>
                <a:schemeClr val="accent1"/>
              </a:buClr>
              <a:buSzPct val="80000"/>
              <a:buFont typeface="Wingdings 3" charset="2"/>
              <a:buNone/>
              <a:tabLst/>
              <a:defRPr/>
            </a:pPr>
            <a: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t>CORE FOCUS</a:t>
            </a:r>
            <a:br>
              <a:rPr kumimoji="0" lang="en-US" sz="1000" b="1" i="0" u="none" strike="noStrike" kern="1200" cap="none" spc="0" normalizeH="0" baseline="0" noProof="0" dirty="0">
                <a:ln>
                  <a:noFill/>
                </a:ln>
                <a:solidFill>
                  <a:srgbClr val="273F80"/>
                </a:solidFill>
                <a:effectLst/>
                <a:uLnTx/>
                <a:uFillTx/>
                <a:latin typeface="Times New Roman" panose="02020603050405020304" pitchFamily="18" charset="0"/>
                <a:cs typeface="Times New Roman" panose="02020603050405020304" pitchFamily="18" charset="0"/>
              </a:rPr>
            </a:br>
            <a:br>
              <a:rPr kumimoji="0" lang="en-US" sz="1000" b="1" i="0" u="none" strike="noStrike" kern="1200" cap="none" spc="0" normalizeH="0" baseline="0" noProof="0" dirty="0">
                <a:ln>
                  <a:noFill/>
                </a:ln>
                <a:solidFill>
                  <a:srgbClr val="273F80"/>
                </a:solidFill>
                <a:effectLst/>
                <a:uLnTx/>
                <a:uFillTx/>
                <a:latin typeface="Times New Roman" panose="02020603050405020304" pitchFamily="18" charset="0"/>
                <a:cs typeface="Times New Roman" panose="02020603050405020304" pitchFamily="18" charset="0"/>
              </a:rPr>
            </a:b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Undervalued</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/Overvalued</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securities, contracts, or other instruments</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Looking for o</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pportunities to capture significant value where intensive </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and </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proprietary</a:t>
            </a:r>
            <a:r>
              <a:rPr kumimoji="0" lang="en-US" sz="100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funda</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mental, </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echnical, </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and psychological</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research aligns with </a:t>
            </a:r>
            <a: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both established principles and </a:t>
            </a:r>
            <a:r>
              <a:rPr kumimoji="0" lang="en"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sound logic.</a:t>
            </a:r>
            <a:b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br>
              <a:rPr kumimoji="0" lang="en-US" sz="1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0"/>
              </a:spcAft>
              <a:buClr>
                <a:schemeClr val="dk1"/>
              </a:buClr>
              <a:buSzPts val="1100"/>
              <a:buFont typeface="Arial"/>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3</a:t>
            </a:r>
          </a:p>
        </p:txBody>
      </p:sp>
      <p:cxnSp>
        <p:nvCxnSpPr>
          <p:cNvPr id="10" name="Straight Connector 9"/>
          <p:cNvCxnSpPr>
            <a:cxnSpLocks/>
          </p:cNvCxnSpPr>
          <p:nvPr/>
        </p:nvCxnSpPr>
        <p:spPr>
          <a:xfrm flipV="1">
            <a:off x="338667" y="4779433"/>
            <a:ext cx="644582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408C436C-3F15-4332-9B23-53B9C078D7DF}"/>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6" name="Rectangle 5"/>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174146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Why Fortress Capitis?  A Disciplined Advantage</a:t>
            </a:r>
          </a:p>
          <a:p>
            <a:pPr lvl="0" defTabSz="342900">
              <a:spcBef>
                <a:spcPct val="0"/>
              </a:spcBef>
            </a:pPr>
            <a:r>
              <a:rPr lang="en-US" sz="2700" dirty="0">
                <a:solidFill>
                  <a:srgbClr val="0077BF"/>
                </a:solidFill>
                <a:latin typeface="Times New Roman" panose="02020603050405020304" pitchFamily="18" charset="0"/>
                <a:ea typeface="+mj-ea"/>
                <a:cs typeface="Times New Roman" panose="02020603050405020304" pitchFamily="18" charset="0"/>
              </a:rPr>
              <a:t> </a:t>
            </a:r>
            <a:br>
              <a:rPr lang="en-US" sz="2700" dirty="0">
                <a:solidFill>
                  <a:srgbClr val="0077BF"/>
                </a:solidFill>
                <a:latin typeface="Times New Roman" panose="02020603050405020304" pitchFamily="18" charset="0"/>
                <a:ea typeface="+mj-ea"/>
                <a:cs typeface="Times New Roman" panose="02020603050405020304" pitchFamily="18" charset="0"/>
              </a:rPr>
            </a:br>
            <a:endParaRPr lang="en-US" sz="2700" dirty="0">
              <a:solidFill>
                <a:srgbClr val="0077BF"/>
              </a:solidFill>
              <a:latin typeface="Times New Roman" panose="02020603050405020304" pitchFamily="18" charset="0"/>
              <a:ea typeface="+mj-ea"/>
              <a:cs typeface="Times New Roman" panose="02020603050405020304" pitchFamily="18" charset="0"/>
            </a:endParaRPr>
          </a:p>
        </p:txBody>
      </p:sp>
      <p:sp>
        <p:nvSpPr>
          <p:cNvPr id="9" name="Google Shape;68;p15"/>
          <p:cNvSpPr txBox="1">
            <a:spLocks/>
          </p:cNvSpPr>
          <p:nvPr/>
        </p:nvSpPr>
        <p:spPr>
          <a:xfrm>
            <a:off x="351910" y="1463428"/>
            <a:ext cx="3739694" cy="2685843"/>
          </a:xfrm>
          <a:prstGeom prst="rect">
            <a:avLst/>
          </a:prstGeom>
        </p:spPr>
        <p:txBody>
          <a:bodyPr spcFirstLastPara="1" wrap="square" lIns="91425" tIns="91425" rIns="91425" bIns="91425" anchor="t" anchorCtr="0">
            <a:noAutofit/>
          </a:bodyPr>
          <a:lstStyle/>
          <a:p>
            <a:pPr lvl="0" defTabSz="342900">
              <a:lnSpc>
                <a:spcPts val="1400"/>
              </a:lnSpc>
              <a:spcBef>
                <a:spcPts val="750"/>
              </a:spcBef>
              <a:buClr>
                <a:schemeClr val="accent1"/>
              </a:buClr>
              <a:buSzPct val="80000"/>
            </a:pPr>
            <a: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t>EXPERIENCED TEAM</a:t>
            </a:r>
            <a:b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br>
            <a:b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Managing Members have more than 25 years combined experience across business management, financial markets, economics, research &amp; analytics.</a:t>
            </a:r>
            <a:br>
              <a:rPr lang="en-US" sz="1000" dirty="0">
                <a:latin typeface="Times New Roman" panose="02020603050405020304" pitchFamily="18" charset="0"/>
                <a:cs typeface="Times New Roman" panose="02020603050405020304" pitchFamily="18" charset="0"/>
              </a:rPr>
            </a:br>
            <a:endParaRPr kumimoji="0" lang="en-US" sz="1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defTabSz="342900">
              <a:lnSpc>
                <a:spcPts val="1400"/>
              </a:lnSpc>
              <a:spcBef>
                <a:spcPts val="750"/>
              </a:spcBef>
              <a:buClr>
                <a:schemeClr val="accent1"/>
              </a:buClr>
              <a:buSzPct val="80000"/>
            </a:pPr>
            <a:r>
              <a:rPr lang="en-US" sz="1000" b="1" dirty="0">
                <a:solidFill>
                  <a:srgbClr val="0077BF"/>
                </a:solidFill>
                <a:latin typeface="Times New Roman" panose="02020603050405020304" pitchFamily="18" charset="0"/>
                <a:cs typeface="Times New Roman" panose="02020603050405020304" pitchFamily="18" charset="0"/>
              </a:rPr>
              <a:t>DISCIPLINED PROCESS</a:t>
            </a:r>
            <a:br>
              <a:rPr lang="en-US" sz="1000" b="1" dirty="0">
                <a:solidFill>
                  <a:srgbClr val="0077BF"/>
                </a:solidFill>
                <a:latin typeface="Times New Roman" panose="02020603050405020304" pitchFamily="18" charset="0"/>
                <a:cs typeface="Times New Roman" panose="02020603050405020304" pitchFamily="18" charset="0"/>
              </a:rPr>
            </a:br>
            <a:br>
              <a:rPr lang="en-US" sz="1000" b="1" dirty="0">
                <a:solidFill>
                  <a:srgbClr val="0077BF"/>
                </a:solidFill>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We follow a disciplined process based on established principles and sound logic in accordance with the scientific method.</a:t>
            </a:r>
            <a:endParaRPr sz="1000" dirty="0">
              <a:latin typeface="Times New Roman" panose="02020603050405020304" pitchFamily="18" charset="0"/>
              <a:cs typeface="Times New Roman" panose="02020603050405020304" pitchFamily="18" charset="0"/>
            </a:endParaRPr>
          </a:p>
          <a:p>
            <a:pPr lvl="0" defTabSz="342900">
              <a:lnSpc>
                <a:spcPts val="1400"/>
              </a:lnSpc>
              <a:spcBef>
                <a:spcPts val="1600"/>
              </a:spcBef>
              <a:spcAft>
                <a:spcPts val="1600"/>
              </a:spcAft>
              <a:buClr>
                <a:schemeClr val="accent1"/>
              </a:buClr>
              <a:buSzPct val="80000"/>
              <a:defRPr/>
            </a:pPr>
            <a:endParaRPr sz="100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defTabSz="342900">
              <a:lnSpc>
                <a:spcPts val="1400"/>
              </a:lnSpc>
              <a:spcBef>
                <a:spcPts val="750"/>
              </a:spcBef>
              <a:buClr>
                <a:schemeClr val="accent1"/>
              </a:buClr>
              <a:buSzPct val="80000"/>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10" name="Google Shape;68;p15"/>
          <p:cNvSpPr txBox="1">
            <a:spLocks/>
          </p:cNvSpPr>
          <p:nvPr/>
        </p:nvSpPr>
        <p:spPr>
          <a:xfrm>
            <a:off x="2631600" y="1234264"/>
            <a:ext cx="2448474" cy="3389048"/>
          </a:xfrm>
          <a:prstGeom prst="rect">
            <a:avLst/>
          </a:prstGeom>
        </p:spPr>
        <p:txBody>
          <a:bodyPr spcFirstLastPara="1" wrap="square" lIns="91425" tIns="91425" rIns="91425" bIns="91425" anchor="t" anchorCtr="0">
            <a:noAutofit/>
          </a:bodyPr>
          <a:lstStyle/>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Helvetica Light"/>
              <a:ea typeface="+mn-ea"/>
              <a:cs typeface="Helvetica Light"/>
            </a:endParaRPr>
          </a:p>
        </p:txBody>
      </p:sp>
      <p:sp>
        <p:nvSpPr>
          <p:cNvPr id="11" name="Google Shape;68;p15"/>
          <p:cNvSpPr txBox="1">
            <a:spLocks/>
          </p:cNvSpPr>
          <p:nvPr/>
        </p:nvSpPr>
        <p:spPr>
          <a:xfrm>
            <a:off x="4314155" y="1427192"/>
            <a:ext cx="3825800" cy="3121410"/>
          </a:xfrm>
          <a:prstGeom prst="rect">
            <a:avLst/>
          </a:prstGeom>
        </p:spPr>
        <p:txBody>
          <a:bodyPr spcFirstLastPara="1" wrap="square" lIns="91425" tIns="91425" rIns="91425" bIns="91425" anchor="t" anchorCtr="0">
            <a:noAutofit/>
          </a:bodyPr>
          <a:lstStyle/>
          <a:p>
            <a:pPr lvl="0" defTabSz="342900">
              <a:lnSpc>
                <a:spcPts val="1400"/>
              </a:lnSpc>
              <a:spcBef>
                <a:spcPts val="750"/>
              </a:spcBef>
              <a:buClr>
                <a:schemeClr val="accent1"/>
              </a:buClr>
              <a:buSzPct val="80000"/>
            </a:pPr>
            <a:r>
              <a:rPr lang="en-US" sz="1000" b="1" cap="all" dirty="0">
                <a:solidFill>
                  <a:srgbClr val="0077BF"/>
                </a:solidFill>
                <a:latin typeface="Times New Roman" panose="02020603050405020304" pitchFamily="18" charset="0"/>
                <a:cs typeface="Times New Roman" panose="02020603050405020304" pitchFamily="18" charset="0"/>
              </a:rPr>
              <a:t>Methodical Application </a:t>
            </a:r>
            <a:br>
              <a:rPr lang="en-US" sz="1000" b="1" cap="all" dirty="0">
                <a:solidFill>
                  <a:srgbClr val="0077BF"/>
                </a:solidFill>
                <a:latin typeface="Times New Roman" panose="02020603050405020304" pitchFamily="18" charset="0"/>
                <a:cs typeface="Times New Roman" panose="02020603050405020304" pitchFamily="18" charset="0"/>
              </a:rPr>
            </a:br>
            <a:r>
              <a:rPr lang="en-US" sz="1000" b="1" cap="all" dirty="0">
                <a:solidFill>
                  <a:srgbClr val="0077BF"/>
                </a:solidFill>
                <a:latin typeface="Times New Roman" panose="02020603050405020304" pitchFamily="18" charset="0"/>
                <a:cs typeface="Times New Roman" panose="02020603050405020304" pitchFamily="18" charset="0"/>
              </a:rPr>
              <a:t>of Knowledge and Experience</a:t>
            </a:r>
            <a:br>
              <a:rPr lang="en-US" sz="1000" b="1" dirty="0">
                <a:solidFill>
                  <a:srgbClr val="0077BF"/>
                </a:solidFill>
                <a:latin typeface="Times New Roman" panose="02020603050405020304" pitchFamily="18" charset="0"/>
                <a:cs typeface="Times New Roman" panose="02020603050405020304" pitchFamily="18" charset="0"/>
              </a:rPr>
            </a:br>
            <a:br>
              <a:rPr lang="en-US" sz="1000" b="1" dirty="0">
                <a:solidFill>
                  <a:srgbClr val="0077BF"/>
                </a:solidFill>
                <a:latin typeface="Times New Roman" panose="02020603050405020304" pitchFamily="18" charset="0"/>
                <a:cs typeface="Times New Roman" panose="02020603050405020304" pitchFamily="18" charset="0"/>
              </a:rPr>
            </a:br>
            <a:r>
              <a:rPr lang="en" sz="1000" b="1" dirty="0">
                <a:latin typeface="Times New Roman" panose="02020603050405020304" pitchFamily="18" charset="0"/>
                <a:cs typeface="Times New Roman" panose="02020603050405020304" pitchFamily="18" charset="0"/>
              </a:rPr>
              <a:t>Benjamin Franklin and Benjamin Graham </a:t>
            </a:r>
            <a:r>
              <a:rPr lang="en" sz="1000" dirty="0">
                <a:latin typeface="Times New Roman" panose="02020603050405020304" pitchFamily="18" charset="0"/>
                <a:cs typeface="Times New Roman" panose="02020603050405020304" pitchFamily="18" charset="0"/>
              </a:rPr>
              <a:t>respectively provide the description of our operating principles</a:t>
            </a:r>
            <a:r>
              <a:rPr lang="en-US" sz="1000" dirty="0">
                <a:latin typeface="Times New Roman" panose="02020603050405020304" pitchFamily="18" charset="0"/>
                <a:cs typeface="Times New Roman" panose="02020603050405020304" pitchFamily="18" charset="0"/>
              </a:rPr>
              <a:t>;</a:t>
            </a:r>
          </a:p>
          <a:p>
            <a:pPr lvl="0" defTabSz="342900">
              <a:lnSpc>
                <a:spcPts val="1400"/>
              </a:lnSpc>
              <a:spcBef>
                <a:spcPts val="750"/>
              </a:spcBef>
              <a:buClr>
                <a:schemeClr val="accent1"/>
              </a:buClr>
              <a:buSzPct val="80000"/>
            </a:pPr>
            <a:r>
              <a:rPr lang="en-US" sz="1000" dirty="0">
                <a:latin typeface="Times New Roman" panose="02020603050405020304" pitchFamily="18" charset="0"/>
                <a:cs typeface="Times New Roman" panose="02020603050405020304" pitchFamily="18" charset="0"/>
              </a:rPr>
              <a:t>“Industry and Patience are the Surest Means to Plenty.”</a:t>
            </a:r>
          </a:p>
          <a:p>
            <a:pPr lvl="0" defTabSz="342900">
              <a:lnSpc>
                <a:spcPts val="1400"/>
              </a:lnSpc>
              <a:spcBef>
                <a:spcPts val="750"/>
              </a:spcBef>
              <a:buClr>
                <a:schemeClr val="accent1"/>
              </a:buClr>
              <a:buSzPct val="80000"/>
            </a:pPr>
            <a:r>
              <a:rPr lang="en-US" sz="1000" dirty="0">
                <a:latin typeface="Times New Roman" panose="02020603050405020304" pitchFamily="18" charset="0"/>
                <a:cs typeface="Times New Roman" panose="02020603050405020304" pitchFamily="18" charset="0"/>
              </a:rPr>
              <a:t>“An Investment in Knowledge Always Pays the Best Interest."</a:t>
            </a:r>
          </a:p>
          <a:p>
            <a:pPr lvl="0" defTabSz="342900">
              <a:lnSpc>
                <a:spcPts val="1400"/>
              </a:lnSpc>
              <a:spcBef>
                <a:spcPts val="750"/>
              </a:spcBef>
              <a:buClr>
                <a:schemeClr val="accent1"/>
              </a:buClr>
              <a:buSzPct val="80000"/>
            </a:pPr>
            <a:r>
              <a:rPr lang="en-US" sz="1000" dirty="0">
                <a:latin typeface="Times New Roman" panose="02020603050405020304" pitchFamily="18" charset="0"/>
                <a:cs typeface="Times New Roman" panose="02020603050405020304" pitchFamily="18" charset="0"/>
              </a:rPr>
              <a:t>"Risk Comes from not Knowing What You are Doing." </a:t>
            </a:r>
          </a:p>
          <a:p>
            <a:pPr lvl="0" defTabSz="342900">
              <a:lnSpc>
                <a:spcPts val="1400"/>
              </a:lnSpc>
              <a:spcBef>
                <a:spcPts val="750"/>
              </a:spcBef>
              <a:buClr>
                <a:schemeClr val="accent1"/>
              </a:buClr>
              <a:buSzPct val="80000"/>
            </a:pPr>
            <a:r>
              <a:rPr lang="en-US" sz="1000" dirty="0">
                <a:latin typeface="Times New Roman" panose="02020603050405020304" pitchFamily="18" charset="0"/>
                <a:cs typeface="Times New Roman" panose="02020603050405020304" pitchFamily="18" charset="0"/>
              </a:rPr>
              <a:t>"Investment is most Intelligent when It’s most Business-Like." </a:t>
            </a:r>
          </a:p>
          <a:p>
            <a:pPr lvl="0" defTabSz="342900">
              <a:lnSpc>
                <a:spcPts val="1400"/>
              </a:lnSpc>
              <a:spcBef>
                <a:spcPts val="750"/>
              </a:spcBef>
              <a:buClr>
                <a:schemeClr val="accent1"/>
              </a:buClr>
              <a:buSzPct val="80000"/>
            </a:pPr>
            <a:r>
              <a:rPr lang="en-US" sz="1000" dirty="0">
                <a:latin typeface="Times New Roman" panose="02020603050405020304" pitchFamily="18" charset="0"/>
                <a:cs typeface="Times New Roman" panose="02020603050405020304" pitchFamily="18" charset="0"/>
              </a:rPr>
              <a:t>"Know What You are Doing; Know Your Business."</a:t>
            </a:r>
            <a:endParaRPr lang="en" sz="1000" dirty="0">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750"/>
              </a:spcBef>
              <a:spcAft>
                <a:spcPts val="0"/>
              </a:spcAft>
              <a:buClr>
                <a:schemeClr val="accent1"/>
              </a:buClr>
              <a:buSzPct val="80000"/>
              <a:buFont typeface="Wingdings 3" charset="2"/>
              <a:buNone/>
              <a:tabLst/>
              <a:defRPr/>
            </a:pPr>
            <a:endParaRPr kumimoji="0" lang="en"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0"/>
              </a:spcAft>
              <a:buClr>
                <a:schemeClr val="dk1"/>
              </a:buClr>
              <a:buSzPts val="1100"/>
              <a:buFont typeface="Arial"/>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4</a:t>
            </a:r>
          </a:p>
        </p:txBody>
      </p:sp>
      <p:cxnSp>
        <p:nvCxnSpPr>
          <p:cNvPr id="12" name="Straight Connector 11"/>
          <p:cNvCxnSpPr>
            <a:cxnSpLocks/>
          </p:cNvCxnSpPr>
          <p:nvPr/>
        </p:nvCxnSpPr>
        <p:spPr>
          <a:xfrm>
            <a:off x="338667" y="4779434"/>
            <a:ext cx="6445825" cy="14813"/>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B02ED403-DD33-49F2-988B-DFB82E9B63FF}"/>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174146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Why Fortress Capitis? (Continued)</a:t>
            </a:r>
          </a:p>
          <a:p>
            <a:pPr lvl="0" defTabSz="342900">
              <a:spcBef>
                <a:spcPct val="0"/>
              </a:spcBef>
            </a:pPr>
            <a:r>
              <a:rPr lang="en-US" sz="2700" dirty="0">
                <a:solidFill>
                  <a:srgbClr val="0077BF"/>
                </a:solidFill>
                <a:latin typeface="Times New Roman" panose="02020603050405020304" pitchFamily="18" charset="0"/>
                <a:ea typeface="+mj-ea"/>
                <a:cs typeface="Times New Roman" panose="02020603050405020304" pitchFamily="18" charset="0"/>
              </a:rPr>
              <a:t> </a:t>
            </a:r>
            <a:br>
              <a:rPr lang="en-US" sz="2700" dirty="0">
                <a:solidFill>
                  <a:srgbClr val="0077BF"/>
                </a:solidFill>
                <a:latin typeface="Times New Roman" panose="02020603050405020304" pitchFamily="18" charset="0"/>
                <a:ea typeface="+mj-ea"/>
                <a:cs typeface="Times New Roman" panose="02020603050405020304" pitchFamily="18" charset="0"/>
              </a:rPr>
            </a:br>
            <a:endParaRPr lang="en-US" sz="2700" dirty="0">
              <a:solidFill>
                <a:srgbClr val="0077BF"/>
              </a:solidFill>
              <a:latin typeface="Times New Roman" panose="02020603050405020304" pitchFamily="18" charset="0"/>
              <a:ea typeface="+mj-ea"/>
              <a:cs typeface="Times New Roman" panose="02020603050405020304" pitchFamily="18" charset="0"/>
            </a:endParaRPr>
          </a:p>
        </p:txBody>
      </p:sp>
      <p:sp>
        <p:nvSpPr>
          <p:cNvPr id="12" name="Google Shape;68;p15"/>
          <p:cNvSpPr txBox="1">
            <a:spLocks/>
          </p:cNvSpPr>
          <p:nvPr/>
        </p:nvSpPr>
        <p:spPr>
          <a:xfrm>
            <a:off x="351910" y="1128679"/>
            <a:ext cx="7864250" cy="2685843"/>
          </a:xfrm>
          <a:prstGeom prst="rect">
            <a:avLst/>
          </a:prstGeom>
        </p:spPr>
        <p:txBody>
          <a:bodyPr spcFirstLastPara="1" wrap="square" lIns="91425" tIns="91425" rIns="91425" bIns="91425" anchor="t" anchorCtr="0">
            <a:noAutofit/>
          </a:bodyPr>
          <a:lstStyle/>
          <a:p>
            <a:pPr lvl="0" defTabSz="342900">
              <a:lnSpc>
                <a:spcPts val="1400"/>
              </a:lnSpc>
              <a:spcBef>
                <a:spcPts val="750"/>
              </a:spcBef>
              <a:buClr>
                <a:schemeClr val="accent1"/>
              </a:buClr>
              <a:buSzPct val="80000"/>
            </a:pPr>
            <a: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t>CONSISTENT RESULTS</a:t>
            </a:r>
            <a:b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br>
            <a:br>
              <a:rPr kumimoji="0" lang="en-US" sz="1000" b="1" i="0" u="none" strike="noStrike" kern="1200" cap="none"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rPr>
            </a:br>
            <a:r>
              <a:rPr kumimoji="0" lang="en-US" sz="1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Here again, </a:t>
            </a:r>
            <a:r>
              <a:rPr lang="en" sz="1000" b="1" dirty="0">
                <a:latin typeface="Times New Roman" panose="02020603050405020304" pitchFamily="18" charset="0"/>
                <a:cs typeface="Times New Roman" panose="02020603050405020304" pitchFamily="18" charset="0"/>
              </a:rPr>
              <a:t>Benjamin </a:t>
            </a:r>
            <a:r>
              <a:rPr lang="en-US" sz="1000" b="1" dirty="0">
                <a:latin typeface="Times New Roman" panose="02020603050405020304" pitchFamily="18" charset="0"/>
                <a:cs typeface="Times New Roman" panose="02020603050405020304" pitchFamily="18" charset="0"/>
              </a:rPr>
              <a:t>Graham</a:t>
            </a:r>
            <a:r>
              <a:rPr lang="en" sz="1000" b="1" dirty="0">
                <a:latin typeface="Times New Roman" panose="02020603050405020304" pitchFamily="18" charset="0"/>
                <a:cs typeface="Times New Roman" panose="02020603050405020304" pitchFamily="18" charset="0"/>
              </a:rPr>
              <a:t> </a:t>
            </a:r>
            <a:r>
              <a:rPr lang="en" sz="1000" dirty="0">
                <a:latin typeface="Times New Roman" panose="02020603050405020304" pitchFamily="18" charset="0"/>
                <a:cs typeface="Times New Roman" panose="02020603050405020304" pitchFamily="18" charset="0"/>
              </a:rPr>
              <a:t>provides the clearest statement of our thinking…</a:t>
            </a:r>
            <a:endParaRPr lang="en-US" sz="1000" dirty="0">
              <a:latin typeface="Times New Roman" panose="02020603050405020304" pitchFamily="18" charset="0"/>
              <a:cs typeface="Times New Roman" panose="02020603050405020304" pitchFamily="18" charset="0"/>
            </a:endParaRPr>
          </a:p>
          <a:p>
            <a:pPr lvl="0" defTabSz="342900">
              <a:lnSpc>
                <a:spcPts val="1400"/>
              </a:lnSpc>
              <a:spcBef>
                <a:spcPts val="750"/>
              </a:spcBef>
              <a:buClr>
                <a:schemeClr val="accent1"/>
              </a:buClr>
              <a:buSzPct val="80000"/>
            </a:pPr>
            <a:r>
              <a:rPr lang="en-US" sz="1000" dirty="0">
                <a:latin typeface="Times New Roman" panose="02020603050405020304" pitchFamily="18" charset="0"/>
                <a:cs typeface="Times New Roman" panose="02020603050405020304" pitchFamily="18" charset="0"/>
              </a:rPr>
              <a:t>"An investment operation is one which upon thorough analysis offers safety of principal and a satisfactory return; </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Operations not meeting these requirements are speculative."</a:t>
            </a:r>
          </a:p>
          <a:p>
            <a:pPr lvl="0" defTabSz="342900">
              <a:lnSpc>
                <a:spcPts val="1500"/>
              </a:lnSpc>
              <a:spcBef>
                <a:spcPts val="750"/>
              </a:spcBef>
              <a:buClr>
                <a:schemeClr val="accent1"/>
              </a:buClr>
              <a:buSzPct val="80000"/>
            </a:pPr>
            <a:r>
              <a:rPr lang="en-US" sz="1000" dirty="0">
                <a:latin typeface="Times New Roman" panose="02020603050405020304" pitchFamily="18" charset="0"/>
                <a:cs typeface="Times New Roman" panose="02020603050405020304" pitchFamily="18" charset="0"/>
              </a:rPr>
              <a:t>Fortress Capitis, LLC</a:t>
            </a:r>
            <a:r>
              <a:rPr lang="en" sz="1000" dirty="0">
                <a:latin typeface="Times New Roman" panose="02020603050405020304" pitchFamily="18" charset="0"/>
                <a:cs typeface="Times New Roman" panose="02020603050405020304" pitchFamily="18" charset="0"/>
              </a:rPr>
              <a:t> is targeting </a:t>
            </a:r>
            <a:r>
              <a:rPr lang="en-US" sz="1000" dirty="0">
                <a:latin typeface="Times New Roman" panose="02020603050405020304" pitchFamily="18" charset="0"/>
                <a:cs typeface="Times New Roman" panose="02020603050405020304" pitchFamily="18" charset="0"/>
              </a:rPr>
              <a:t>the consistent</a:t>
            </a:r>
            <a:r>
              <a:rPr lang="en"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safety of principal and a satisfactory annual return.</a:t>
            </a:r>
            <a:endParaRPr lang="en" sz="1000" dirty="0">
              <a:latin typeface="Times New Roman" panose="02020603050405020304" pitchFamily="18" charset="0"/>
              <a:cs typeface="Times New Roman" panose="02020603050405020304" pitchFamily="18" charset="0"/>
            </a:endParaRPr>
          </a:p>
          <a:p>
            <a:pPr lvl="0" defTabSz="342900">
              <a:lnSpc>
                <a:spcPts val="1400"/>
              </a:lnSpc>
              <a:spcBef>
                <a:spcPts val="1600"/>
              </a:spcBef>
              <a:buClr>
                <a:schemeClr val="dk1"/>
              </a:buClr>
              <a:buSzPts val="1100"/>
              <a:defRPr/>
            </a:pPr>
            <a:endParaRPr sz="100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defTabSz="342900">
              <a:lnSpc>
                <a:spcPts val="1400"/>
              </a:lnSpc>
              <a:spcBef>
                <a:spcPts val="1600"/>
              </a:spcBef>
              <a:spcAft>
                <a:spcPts val="1600"/>
              </a:spcAft>
              <a:buClr>
                <a:schemeClr val="accent1"/>
              </a:buClr>
              <a:buSzPct val="80000"/>
              <a:defRPr/>
            </a:pPr>
            <a:endParaRPr sz="100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defTabSz="342900">
              <a:lnSpc>
                <a:spcPts val="1400"/>
              </a:lnSpc>
              <a:spcBef>
                <a:spcPts val="1600"/>
              </a:spcBef>
              <a:spcAft>
                <a:spcPts val="1600"/>
              </a:spcAft>
              <a:buClr>
                <a:schemeClr val="accent1"/>
              </a:buClr>
              <a:buSzPct val="80000"/>
              <a:defRPr/>
            </a:pPr>
            <a:endParaRPr sz="100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defTabSz="342900">
              <a:lnSpc>
                <a:spcPts val="1400"/>
              </a:lnSpc>
              <a:spcBef>
                <a:spcPts val="750"/>
              </a:spcBef>
              <a:buClr>
                <a:schemeClr val="accent1"/>
              </a:buClr>
              <a:buSzPct val="80000"/>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l" defTabSz="342900" rtl="0" eaLnBrk="1" fontAlgn="auto" latinLnBrk="0" hangingPunct="1">
              <a:lnSpc>
                <a:spcPts val="1400"/>
              </a:lnSpc>
              <a:spcBef>
                <a:spcPts val="1600"/>
              </a:spcBef>
              <a:spcAft>
                <a:spcPts val="1600"/>
              </a:spcAft>
              <a:buClr>
                <a:schemeClr val="accent1"/>
              </a:buClr>
              <a:buSzPct val="80000"/>
              <a:buFont typeface="Wingdings 3" charset="2"/>
              <a:buNone/>
              <a:tabLst/>
              <a:defRPr/>
            </a:pPr>
            <a:endParaRPr kumimoji="0" sz="1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5</a:t>
            </a:r>
          </a:p>
        </p:txBody>
      </p:sp>
      <p:cxnSp>
        <p:nvCxnSpPr>
          <p:cNvPr id="7" name="Straight Connector 6"/>
          <p:cNvCxnSpPr>
            <a:cxnSpLocks/>
          </p:cNvCxnSpPr>
          <p:nvPr/>
        </p:nvCxnSpPr>
        <p:spPr>
          <a:xfrm flipV="1">
            <a:off x="338667" y="4779433"/>
            <a:ext cx="644582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9C160FC2-DF9C-4F32-B720-11B83F1BD7D7}"/>
              </a:ext>
            </a:extLst>
          </p:cNvPr>
          <p:cNvPicPr>
            <a:picLocks noChangeAspect="1"/>
          </p:cNvPicPr>
          <p:nvPr/>
        </p:nvPicPr>
        <p:blipFill>
          <a:blip r:embed="rId2"/>
          <a:stretch>
            <a:fillRect/>
          </a:stretch>
        </p:blipFill>
        <p:spPr>
          <a:xfrm>
            <a:off x="6843561" y="4647104"/>
            <a:ext cx="1746986" cy="365760"/>
          </a:xfrm>
          <a:prstGeom prst="rect">
            <a:avLst/>
          </a:prstGeom>
        </p:spPr>
      </p:pic>
    </p:spTree>
    <p:extLst>
      <p:ext uri="{BB962C8B-B14F-4D97-AF65-F5344CB8AC3E}">
        <p14:creationId xmlns:p14="http://schemas.microsoft.com/office/powerpoint/2010/main" val="25286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4A82744-4884-459F-8D64-787C1F08233A}"/>
              </a:ext>
            </a:extLst>
          </p:cNvPr>
          <p:cNvGraphicFramePr/>
          <p:nvPr>
            <p:extLst>
              <p:ext uri="{D42A27DB-BD31-4B8C-83A1-F6EECF244321}">
                <p14:modId xmlns:p14="http://schemas.microsoft.com/office/powerpoint/2010/main" val="4099515528"/>
              </p:ext>
            </p:extLst>
          </p:nvPr>
        </p:nvGraphicFramePr>
        <p:xfrm>
          <a:off x="735670" y="1162051"/>
          <a:ext cx="7639119"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Disciplined Process</a:t>
            </a:r>
          </a:p>
        </p:txBody>
      </p:sp>
      <p:sp>
        <p:nvSpPr>
          <p:cNvPr id="6" name="TextBox 5"/>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6</a:t>
            </a:r>
          </a:p>
        </p:txBody>
      </p:sp>
      <p:cxnSp>
        <p:nvCxnSpPr>
          <p:cNvPr id="8" name="Straight Connector 7"/>
          <p:cNvCxnSpPr>
            <a:cxnSpLocks/>
          </p:cNvCxnSpPr>
          <p:nvPr/>
        </p:nvCxnSpPr>
        <p:spPr>
          <a:xfrm flipV="1">
            <a:off x="338667" y="4779433"/>
            <a:ext cx="644582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EE509735-AFE7-4068-9ADC-4C194F6F9683}"/>
              </a:ext>
            </a:extLst>
          </p:cNvPr>
          <p:cNvPicPr>
            <a:picLocks noChangeAspect="1"/>
          </p:cNvPicPr>
          <p:nvPr/>
        </p:nvPicPr>
        <p:blipFill>
          <a:blip r:embed="rId8"/>
          <a:stretch>
            <a:fillRect/>
          </a:stretch>
        </p:blipFill>
        <p:spPr>
          <a:xfrm>
            <a:off x="6843561" y="4647104"/>
            <a:ext cx="1746986" cy="365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97D94C9-A53E-49A1-9029-73C2BEF94415}"/>
              </a:ext>
            </a:extLst>
          </p:cNvPr>
          <p:cNvGraphicFramePr/>
          <p:nvPr>
            <p:extLst>
              <p:ext uri="{D42A27DB-BD31-4B8C-83A1-F6EECF244321}">
                <p14:modId xmlns:p14="http://schemas.microsoft.com/office/powerpoint/2010/main" val="1948022414"/>
              </p:ext>
            </p:extLst>
          </p:nvPr>
        </p:nvGraphicFramePr>
        <p:xfrm>
          <a:off x="790334" y="1485046"/>
          <a:ext cx="7294324" cy="2460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Organizational Structure</a:t>
            </a:r>
          </a:p>
        </p:txBody>
      </p:sp>
      <p:sp>
        <p:nvSpPr>
          <p:cNvPr id="6" name="TextBox 5"/>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7</a:t>
            </a:r>
          </a:p>
        </p:txBody>
      </p:sp>
      <p:cxnSp>
        <p:nvCxnSpPr>
          <p:cNvPr id="8" name="Straight Connector 7"/>
          <p:cNvCxnSpPr>
            <a:cxnSpLocks/>
          </p:cNvCxnSpPr>
          <p:nvPr/>
        </p:nvCxnSpPr>
        <p:spPr>
          <a:xfrm flipV="1">
            <a:off x="338667" y="4779433"/>
            <a:ext cx="6380788"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0650102-49A1-4A28-8461-36859E03ADE0}"/>
              </a:ext>
            </a:extLst>
          </p:cNvPr>
          <p:cNvPicPr>
            <a:picLocks noChangeAspect="1"/>
          </p:cNvPicPr>
          <p:nvPr/>
        </p:nvPicPr>
        <p:blipFill>
          <a:blip r:embed="rId8"/>
          <a:stretch>
            <a:fillRect/>
          </a:stretch>
        </p:blipFill>
        <p:spPr>
          <a:xfrm>
            <a:off x="6843561" y="4647104"/>
            <a:ext cx="1746986" cy="365760"/>
          </a:xfrm>
          <a:prstGeom prst="rect">
            <a:avLst/>
          </a:prstGeom>
        </p:spPr>
      </p:pic>
      <p:sp>
        <p:nvSpPr>
          <p:cNvPr id="10" name="Rectangle 9">
            <a:extLst>
              <a:ext uri="{FF2B5EF4-FFF2-40B4-BE49-F238E27FC236}">
                <a16:creationId xmlns:a16="http://schemas.microsoft.com/office/drawing/2014/main" id="{4179E85D-6519-44DC-95BC-A34FDC205EA9}"/>
              </a:ext>
            </a:extLst>
          </p:cNvPr>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457D6953-7A4F-4D13-BE14-E080E3A9EDA8}"/>
              </a:ext>
            </a:extLst>
          </p:cNvPr>
          <p:cNvSpPr txBox="1">
            <a:spLocks/>
          </p:cNvSpPr>
          <p:nvPr/>
        </p:nvSpPr>
        <p:spPr>
          <a:xfrm>
            <a:off x="368300" y="29197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Organizational Structure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8"/>
          <p:cNvSpPr txBox="1">
            <a:spLocks noGrp="1"/>
          </p:cNvSpPr>
          <p:nvPr>
            <p:ph type="body" idx="4294967295"/>
          </p:nvPr>
        </p:nvSpPr>
        <p:spPr>
          <a:xfrm>
            <a:off x="361666" y="1210495"/>
            <a:ext cx="4540534" cy="4110773"/>
          </a:xfrm>
          <a:prstGeom prst="rect">
            <a:avLst/>
          </a:prstGeom>
        </p:spPr>
        <p:txBody>
          <a:bodyPr spcFirstLastPara="1" wrap="square" lIns="91425" tIns="91425" rIns="91425" bIns="91425" anchor="t" anchorCtr="0">
            <a:noAutofit/>
          </a:bodyPr>
          <a:lstStyle/>
          <a:p>
            <a:pPr marL="0" indent="0">
              <a:spcBef>
                <a:spcPts val="600"/>
              </a:spcBef>
              <a:buNone/>
            </a:pPr>
            <a:r>
              <a:rPr lang="en-US" sz="900" b="1" cap="all" dirty="0">
                <a:solidFill>
                  <a:srgbClr val="0077BF"/>
                </a:solidFill>
                <a:latin typeface="Times New Roman" panose="02020603050405020304" pitchFamily="18" charset="0"/>
                <a:cs typeface="Times New Roman" panose="02020603050405020304" pitchFamily="18" charset="0"/>
              </a:rPr>
              <a:t>Thomas a. GAFFORD</a:t>
            </a:r>
          </a:p>
          <a:p>
            <a:pPr marL="0" indent="0">
              <a:spcBef>
                <a:spcPts val="600"/>
              </a:spcBef>
              <a:buNone/>
            </a:pPr>
            <a:r>
              <a:rPr lang="en-US" sz="900" cap="all" dirty="0">
                <a:solidFill>
                  <a:schemeClr val="tx1"/>
                </a:solidFill>
                <a:latin typeface="Times New Roman" panose="02020603050405020304" pitchFamily="18" charset="0"/>
                <a:cs typeface="Times New Roman" panose="02020603050405020304" pitchFamily="18" charset="0"/>
              </a:rPr>
              <a:t>13 Years Experience</a:t>
            </a:r>
            <a:br>
              <a:rPr lang="en-US" sz="900" cap="all" dirty="0">
                <a:solidFill>
                  <a:schemeClr val="tx1"/>
                </a:solidFill>
                <a:latin typeface="Times New Roman" panose="02020603050405020304" pitchFamily="18" charset="0"/>
                <a:cs typeface="Times New Roman" panose="02020603050405020304" pitchFamily="18" charset="0"/>
              </a:rPr>
            </a:br>
            <a:r>
              <a:rPr lang="en-US" sz="900" dirty="0">
                <a:solidFill>
                  <a:schemeClr val="tx1"/>
                </a:solidFill>
                <a:latin typeface="Times New Roman" panose="02020603050405020304" pitchFamily="18" charset="0"/>
                <a:cs typeface="Times New Roman" panose="02020603050405020304" pitchFamily="18" charset="0"/>
              </a:rPr>
              <a:t>2006 - 2018 Business Consultant, Manager, and VP across multiple organizations with various offerings ranging from technology and analytical assessments to cybersecurity and business continuity enhancements.</a:t>
            </a:r>
            <a:br>
              <a:rPr lang="en-US" sz="900" dirty="0">
                <a:solidFill>
                  <a:schemeClr val="tx1"/>
                </a:solidFill>
                <a:latin typeface="Times New Roman" panose="02020603050405020304" pitchFamily="18" charset="0"/>
                <a:cs typeface="Times New Roman" panose="02020603050405020304" pitchFamily="18" charset="0"/>
              </a:rPr>
            </a:br>
            <a:r>
              <a:rPr lang="en-US" sz="900" dirty="0">
                <a:solidFill>
                  <a:schemeClr val="tx1"/>
                </a:solidFill>
                <a:latin typeface="Times New Roman" panose="02020603050405020304" pitchFamily="18" charset="0"/>
                <a:cs typeface="Times New Roman" panose="02020603050405020304" pitchFamily="18" charset="0"/>
              </a:rPr>
              <a:t>B.S. Faulkner University, 2006.</a:t>
            </a:r>
          </a:p>
          <a:p>
            <a:pPr marL="0" indent="0">
              <a:spcBef>
                <a:spcPts val="600"/>
              </a:spcBef>
              <a:buNone/>
            </a:pPr>
            <a:endParaRPr lang="en" sz="900" b="1" cap="all" dirty="0">
              <a:solidFill>
                <a:srgbClr val="0077BF"/>
              </a:solidFill>
              <a:latin typeface="Times New Roman" panose="02020603050405020304" pitchFamily="18" charset="0"/>
              <a:cs typeface="Times New Roman" panose="02020603050405020304" pitchFamily="18" charset="0"/>
            </a:endParaRPr>
          </a:p>
          <a:p>
            <a:pPr>
              <a:lnSpc>
                <a:spcPct val="100000"/>
              </a:lnSpc>
              <a:spcBef>
                <a:spcPts val="600"/>
              </a:spcBef>
              <a:buNone/>
            </a:pPr>
            <a:endParaRPr lang="en-US" sz="900" dirty="0">
              <a:solidFill>
                <a:srgbClr val="0077BF"/>
              </a:solidFill>
              <a:latin typeface="Times New Roman" panose="02020603050405020304" pitchFamily="18" charset="0"/>
              <a:cs typeface="Times New Roman" panose="02020603050405020304" pitchFamily="18" charset="0"/>
            </a:endParaRPr>
          </a:p>
          <a:p>
            <a:pPr marL="0" indent="0">
              <a:spcBef>
                <a:spcPts val="600"/>
              </a:spcBef>
              <a:buNone/>
            </a:pPr>
            <a:r>
              <a:rPr lang="en-US" sz="900" b="1" cap="all" dirty="0">
                <a:solidFill>
                  <a:srgbClr val="0077BF"/>
                </a:solidFill>
                <a:latin typeface="Times New Roman" panose="02020603050405020304" pitchFamily="18" charset="0"/>
                <a:cs typeface="Times New Roman" panose="02020603050405020304" pitchFamily="18" charset="0"/>
              </a:rPr>
              <a:t>Micah J. Moore</a:t>
            </a:r>
          </a:p>
          <a:p>
            <a:pPr marL="0" indent="0">
              <a:lnSpc>
                <a:spcPts val="1160"/>
              </a:lnSpc>
              <a:spcBef>
                <a:spcPts val="600"/>
              </a:spcBef>
              <a:buNone/>
            </a:pPr>
            <a:r>
              <a:rPr lang="en-US" sz="900" cap="all" dirty="0">
                <a:solidFill>
                  <a:schemeClr val="tx1"/>
                </a:solidFill>
                <a:latin typeface="Times New Roman" panose="02020603050405020304" pitchFamily="18" charset="0"/>
                <a:cs typeface="Times New Roman" panose="02020603050405020304" pitchFamily="18" charset="0"/>
              </a:rPr>
              <a:t>12</a:t>
            </a:r>
            <a:r>
              <a:rPr sz="900" cap="all" dirty="0">
                <a:solidFill>
                  <a:schemeClr val="tx1"/>
                </a:solidFill>
                <a:latin typeface="Times New Roman" panose="02020603050405020304" pitchFamily="18" charset="0"/>
                <a:cs typeface="Times New Roman" panose="02020603050405020304" pitchFamily="18" charset="0"/>
              </a:rPr>
              <a:t> Years Experience</a:t>
            </a:r>
            <a:br>
              <a:rPr lang="en-US" sz="900" cap="all" dirty="0">
                <a:solidFill>
                  <a:schemeClr val="tx1"/>
                </a:solidFill>
                <a:latin typeface="Times New Roman" panose="02020603050405020304" pitchFamily="18" charset="0"/>
                <a:cs typeface="Times New Roman" panose="02020603050405020304" pitchFamily="18" charset="0"/>
              </a:rPr>
            </a:br>
            <a:r>
              <a:rPr sz="900" dirty="0">
                <a:solidFill>
                  <a:schemeClr val="tx1"/>
                </a:solidFill>
                <a:latin typeface="Times New Roman" panose="02020603050405020304" pitchFamily="18" charset="0"/>
                <a:cs typeface="Times New Roman" panose="02020603050405020304" pitchFamily="18" charset="0"/>
              </a:rPr>
              <a:t>2012 - 2018 Senior Financial Advisor &amp; Senior Portfolio Manager at Merrill Lynch</a:t>
            </a:r>
            <a:r>
              <a:rPr lang="en-US" sz="900" dirty="0">
                <a:solidFill>
                  <a:schemeClr val="tx1"/>
                </a:solidFill>
                <a:latin typeface="Times New Roman" panose="02020603050405020304" pitchFamily="18" charset="0"/>
                <a:cs typeface="Times New Roman" panose="02020603050405020304" pitchFamily="18" charset="0"/>
              </a:rPr>
              <a:t>.</a:t>
            </a:r>
            <a:br>
              <a:rPr lang="en-US" sz="900" dirty="0">
                <a:solidFill>
                  <a:schemeClr val="tx1"/>
                </a:solidFill>
                <a:latin typeface="Times New Roman" panose="02020603050405020304" pitchFamily="18" charset="0"/>
                <a:cs typeface="Times New Roman" panose="02020603050405020304" pitchFamily="18" charset="0"/>
              </a:rPr>
            </a:br>
            <a:r>
              <a:rPr sz="900" dirty="0">
                <a:solidFill>
                  <a:schemeClr val="tx1"/>
                </a:solidFill>
                <a:latin typeface="Times New Roman" panose="02020603050405020304" pitchFamily="18" charset="0"/>
                <a:cs typeface="Times New Roman" panose="02020603050405020304" pitchFamily="18" charset="0"/>
              </a:rPr>
              <a:t>200</a:t>
            </a:r>
            <a:r>
              <a:rPr lang="en-US" sz="900" dirty="0">
                <a:solidFill>
                  <a:schemeClr val="tx1"/>
                </a:solidFill>
                <a:latin typeface="Times New Roman" panose="02020603050405020304" pitchFamily="18" charset="0"/>
                <a:cs typeface="Times New Roman" panose="02020603050405020304" pitchFamily="18" charset="0"/>
              </a:rPr>
              <a:t>7</a:t>
            </a:r>
            <a:r>
              <a:rPr sz="900" dirty="0">
                <a:solidFill>
                  <a:schemeClr val="tx1"/>
                </a:solidFill>
                <a:latin typeface="Times New Roman" panose="02020603050405020304" pitchFamily="18" charset="0"/>
                <a:cs typeface="Times New Roman" panose="02020603050405020304" pitchFamily="18" charset="0"/>
              </a:rPr>
              <a:t> - 2012 Biology &amp; Applied Economics for Auburn University, U.S. Army, </a:t>
            </a:r>
            <a:br>
              <a:rPr lang="en-US" sz="900" dirty="0">
                <a:solidFill>
                  <a:schemeClr val="tx1"/>
                </a:solidFill>
                <a:latin typeface="Times New Roman" panose="02020603050405020304" pitchFamily="18" charset="0"/>
                <a:cs typeface="Times New Roman" panose="02020603050405020304" pitchFamily="18" charset="0"/>
              </a:rPr>
            </a:br>
            <a:r>
              <a:rPr sz="900" dirty="0">
                <a:solidFill>
                  <a:schemeClr val="tx1"/>
                </a:solidFill>
                <a:latin typeface="Times New Roman" panose="02020603050405020304" pitchFamily="18" charset="0"/>
                <a:cs typeface="Times New Roman" panose="02020603050405020304" pitchFamily="18" charset="0"/>
              </a:rPr>
              <a:t>The Ford</a:t>
            </a:r>
            <a:r>
              <a:rPr lang="en-US" sz="900" dirty="0">
                <a:solidFill>
                  <a:schemeClr val="tx1"/>
                </a:solidFill>
                <a:latin typeface="Times New Roman" panose="02020603050405020304" pitchFamily="18" charset="0"/>
                <a:cs typeface="Times New Roman" panose="02020603050405020304" pitchFamily="18" charset="0"/>
              </a:rPr>
              <a:t> </a:t>
            </a:r>
            <a:r>
              <a:rPr sz="900" dirty="0">
                <a:solidFill>
                  <a:schemeClr val="tx1"/>
                </a:solidFill>
                <a:latin typeface="Times New Roman" panose="02020603050405020304" pitchFamily="18" charset="0"/>
                <a:cs typeface="Times New Roman" panose="02020603050405020304" pitchFamily="18" charset="0"/>
              </a:rPr>
              <a:t>Foundation, The Nature Conservancy</a:t>
            </a:r>
            <a:r>
              <a:rPr lang="en-US" sz="900" dirty="0">
                <a:solidFill>
                  <a:schemeClr val="tx1"/>
                </a:solidFill>
                <a:latin typeface="Times New Roman" panose="02020603050405020304" pitchFamily="18" charset="0"/>
                <a:cs typeface="Times New Roman" panose="02020603050405020304" pitchFamily="18" charset="0"/>
              </a:rPr>
              <a:t>.</a:t>
            </a:r>
            <a:br>
              <a:rPr lang="en-US" sz="900" dirty="0">
                <a:solidFill>
                  <a:schemeClr val="tx1"/>
                </a:solidFill>
                <a:latin typeface="Times New Roman" panose="02020603050405020304" pitchFamily="18" charset="0"/>
                <a:cs typeface="Times New Roman" panose="02020603050405020304" pitchFamily="18" charset="0"/>
              </a:rPr>
            </a:br>
            <a:r>
              <a:rPr sz="900" dirty="0">
                <a:solidFill>
                  <a:schemeClr val="tx1"/>
                </a:solidFill>
                <a:latin typeface="Times New Roman" panose="02020603050405020304" pitchFamily="18" charset="0"/>
                <a:cs typeface="Times New Roman" panose="02020603050405020304" pitchFamily="18" charset="0"/>
              </a:rPr>
              <a:t>B.S. Auburn University, 2007</a:t>
            </a:r>
            <a:r>
              <a:rPr lang="en-US" sz="900" dirty="0">
                <a:solidFill>
                  <a:schemeClr val="tx1"/>
                </a:solidFill>
                <a:latin typeface="Times New Roman" panose="02020603050405020304" pitchFamily="18" charset="0"/>
                <a:cs typeface="Times New Roman" panose="02020603050405020304" pitchFamily="18" charset="0"/>
              </a:rPr>
              <a:t>.</a:t>
            </a:r>
            <a:br>
              <a:rPr lang="en-US" sz="900" dirty="0">
                <a:solidFill>
                  <a:schemeClr val="tx1"/>
                </a:solidFill>
                <a:latin typeface="Times New Roman" panose="02020603050405020304" pitchFamily="18" charset="0"/>
                <a:cs typeface="Times New Roman" panose="02020603050405020304" pitchFamily="18" charset="0"/>
              </a:rPr>
            </a:br>
            <a:r>
              <a:rPr sz="900" dirty="0">
                <a:solidFill>
                  <a:schemeClr val="tx1"/>
                </a:solidFill>
                <a:latin typeface="Times New Roman" panose="02020603050405020304" pitchFamily="18" charset="0"/>
                <a:cs typeface="Times New Roman" panose="02020603050405020304" pitchFamily="18" charset="0"/>
              </a:rPr>
              <a:t>M.S. Auburn University, 2012.</a:t>
            </a:r>
          </a:p>
          <a:p>
            <a:pPr lvl="0" rtl="0">
              <a:lnSpc>
                <a:spcPct val="100000"/>
              </a:lnSpc>
              <a:spcBef>
                <a:spcPts val="600"/>
              </a:spcBef>
              <a:spcAft>
                <a:spcPts val="0"/>
              </a:spcAft>
              <a:buNone/>
            </a:pPr>
            <a:endParaRPr sz="900" dirty="0">
              <a:latin typeface="Times New Roman" panose="02020603050405020304" pitchFamily="18" charset="0"/>
              <a:cs typeface="Times New Roman" panose="02020603050405020304" pitchFamily="18" charset="0"/>
            </a:endParaRPr>
          </a:p>
          <a:p>
            <a:pPr lvl="0">
              <a:lnSpc>
                <a:spcPct val="100000"/>
              </a:lnSpc>
              <a:spcBef>
                <a:spcPts val="600"/>
              </a:spcBef>
              <a:spcAft>
                <a:spcPts val="1600"/>
              </a:spcAft>
              <a:buNone/>
            </a:pPr>
            <a:endParaRPr sz="900" dirty="0">
              <a:latin typeface="Times New Roman" panose="02020603050405020304" pitchFamily="18" charset="0"/>
              <a:cs typeface="Times New Roman" panose="02020603050405020304" pitchFamily="18" charset="0"/>
            </a:endParaRPr>
          </a:p>
        </p:txBody>
      </p:sp>
      <p:sp>
        <p:nvSpPr>
          <p:cNvPr id="6" name="Rectangle 5"/>
          <p:cNvSpPr/>
          <p:nvPr/>
        </p:nvSpPr>
        <p:spPr>
          <a:xfrm>
            <a:off x="0" y="0"/>
            <a:ext cx="9144000" cy="9655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Experienced Professionals</a:t>
            </a:r>
          </a:p>
        </p:txBody>
      </p:sp>
      <p:sp>
        <p:nvSpPr>
          <p:cNvPr id="7" name="TextBox 6"/>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8</a:t>
            </a:r>
          </a:p>
        </p:txBody>
      </p:sp>
      <p:pic>
        <p:nvPicPr>
          <p:cNvPr id="10" name="Picture 9">
            <a:extLst>
              <a:ext uri="{FF2B5EF4-FFF2-40B4-BE49-F238E27FC236}">
                <a16:creationId xmlns:a16="http://schemas.microsoft.com/office/drawing/2014/main" id="{62CB6BCD-EFA5-43CC-8708-4A3FC52AEF17}"/>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5" name="Rectangle 24"/>
          <p:cNvSpPr/>
          <p:nvPr/>
        </p:nvSpPr>
        <p:spPr>
          <a:xfrm>
            <a:off x="303555" y="3334027"/>
            <a:ext cx="6492650" cy="856694"/>
          </a:xfrm>
          <a:prstGeom prst="rect">
            <a:avLst/>
          </a:prstGeom>
          <a:solidFill>
            <a:srgbClr val="02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ectangle 22"/>
          <p:cNvSpPr/>
          <p:nvPr/>
        </p:nvSpPr>
        <p:spPr>
          <a:xfrm>
            <a:off x="292890" y="2709138"/>
            <a:ext cx="6492650" cy="563747"/>
          </a:xfrm>
          <a:prstGeom prst="rect">
            <a:avLst/>
          </a:prstGeom>
          <a:solidFill>
            <a:srgbClr val="02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0" y="0"/>
            <a:ext cx="9144000" cy="965595"/>
          </a:xfrm>
          <a:prstGeom prst="rect">
            <a:avLst/>
          </a:prstGeom>
          <a:solidFill>
            <a:srgbClr val="0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6" name="Title 3">
            <a:extLst>
              <a:ext uri="{FF2B5EF4-FFF2-40B4-BE49-F238E27FC236}">
                <a16:creationId xmlns:a16="http://schemas.microsoft.com/office/drawing/2014/main" id="{1AEBC84C-8B6A-4920-96B4-F0444E0BB4FE}"/>
              </a:ext>
            </a:extLst>
          </p:cNvPr>
          <p:cNvSpPr txBox="1">
            <a:spLocks/>
          </p:cNvSpPr>
          <p:nvPr/>
        </p:nvSpPr>
        <p:spPr>
          <a:xfrm>
            <a:off x="351910" y="257948"/>
            <a:ext cx="7436135" cy="718143"/>
          </a:xfrm>
          <a:prstGeom prst="rect">
            <a:avLst/>
          </a:prstGeom>
        </p:spPr>
        <p:txBody>
          <a:bodyPr/>
          <a:lstStyle/>
          <a:p>
            <a:pPr lvl="0" defTabSz="342900">
              <a:spcBef>
                <a:spcPct val="0"/>
              </a:spcBef>
            </a:pPr>
            <a:r>
              <a:rPr lang="en-US" sz="2400" dirty="0">
                <a:solidFill>
                  <a:schemeClr val="bg1"/>
                </a:solidFill>
                <a:latin typeface="Times New Roman" panose="02020603050405020304" pitchFamily="18" charset="0"/>
                <a:ea typeface="+mj-ea"/>
                <a:cs typeface="Times New Roman" panose="02020603050405020304" pitchFamily="18" charset="0"/>
              </a:rPr>
              <a:t>Investment Rationale</a:t>
            </a:r>
          </a:p>
        </p:txBody>
      </p:sp>
      <p:sp>
        <p:nvSpPr>
          <p:cNvPr id="18" name="Google Shape;68;p15"/>
          <p:cNvSpPr txBox="1">
            <a:spLocks/>
          </p:cNvSpPr>
          <p:nvPr/>
        </p:nvSpPr>
        <p:spPr>
          <a:xfrm>
            <a:off x="327250" y="1212965"/>
            <a:ext cx="6326963" cy="1193686"/>
          </a:xfrm>
          <a:prstGeom prst="rect">
            <a:avLst/>
          </a:prstGeom>
        </p:spPr>
        <p:txBody>
          <a:bodyPr spcFirstLastPara="1" wrap="square" lIns="91425" tIns="91425" rIns="91425" bIns="91425" anchor="t" anchorCtr="0">
            <a:noAutofit/>
          </a:bodyPr>
          <a:lstStyle/>
          <a:p>
            <a:pPr lvl="0" defTabSz="342900">
              <a:lnSpc>
                <a:spcPts val="2200"/>
              </a:lnSpc>
              <a:spcBef>
                <a:spcPts val="750"/>
              </a:spcBef>
              <a:buClr>
                <a:schemeClr val="accent1"/>
              </a:buClr>
              <a:buSzPct val="80000"/>
            </a:pPr>
            <a:r>
              <a:rPr lang="en-US" sz="1600" cap="all" dirty="0">
                <a:solidFill>
                  <a:srgbClr val="0077BF"/>
                </a:solidFill>
                <a:latin typeface="Times New Roman" panose="02020603050405020304" pitchFamily="18" charset="0"/>
                <a:cs typeface="Times New Roman" panose="02020603050405020304" pitchFamily="18" charset="0"/>
              </a:rPr>
              <a:t>Fortress Capitis, LLC</a:t>
            </a:r>
            <a:r>
              <a:rPr lang="en" sz="1600" cap="all" dirty="0">
                <a:solidFill>
                  <a:srgbClr val="0077BF"/>
                </a:solidFill>
                <a:latin typeface="Times New Roman" panose="02020603050405020304" pitchFamily="18" charset="0"/>
                <a:cs typeface="Times New Roman" panose="02020603050405020304" pitchFamily="18" charset="0"/>
              </a:rPr>
              <a:t> seeks to take advantage of any Price-Value mismatch or Supply-Demand imbalance throughout the economy.</a:t>
            </a:r>
            <a:endParaRPr kumimoji="0" lang="en-US" sz="1600" u="none" strike="noStrike" kern="1200" cap="all" spc="0" normalizeH="0" baseline="0" noProof="0" dirty="0">
              <a:ln>
                <a:noFill/>
              </a:ln>
              <a:solidFill>
                <a:srgbClr val="0077BF"/>
              </a:solidFill>
              <a:effectLst/>
              <a:uLnTx/>
              <a:uFillTx/>
              <a:latin typeface="Times New Roman" panose="02020603050405020304" pitchFamily="18" charset="0"/>
              <a:cs typeface="Times New Roman" panose="02020603050405020304" pitchFamily="18" charset="0"/>
            </a:endParaRPr>
          </a:p>
        </p:txBody>
      </p:sp>
      <p:sp>
        <p:nvSpPr>
          <p:cNvPr id="20" name="Google Shape;68;p15"/>
          <p:cNvSpPr txBox="1">
            <a:spLocks/>
          </p:cNvSpPr>
          <p:nvPr/>
        </p:nvSpPr>
        <p:spPr>
          <a:xfrm>
            <a:off x="511401" y="2749665"/>
            <a:ext cx="7280049" cy="1993786"/>
          </a:xfrm>
          <a:prstGeom prst="rect">
            <a:avLst/>
          </a:prstGeom>
        </p:spPr>
        <p:txBody>
          <a:bodyPr spcFirstLastPara="1" wrap="square" lIns="91425" tIns="91425" rIns="91425" bIns="91425" anchor="t" anchorCtr="0">
            <a:noAutofit/>
          </a:bodyPr>
          <a:lstStyle/>
          <a:p>
            <a:pPr lvl="0" defTabSz="342900">
              <a:lnSpc>
                <a:spcPts val="2200"/>
              </a:lnSpc>
              <a:spcBef>
                <a:spcPts val="750"/>
              </a:spcBef>
              <a:buClr>
                <a:schemeClr val="accent1"/>
              </a:buClr>
              <a:buSzPct val="80000"/>
            </a:pPr>
            <a:r>
              <a:rPr lang="en-US" sz="1600" cap="all" dirty="0">
                <a:solidFill>
                  <a:schemeClr val="bg1"/>
                </a:solidFill>
                <a:latin typeface="Times New Roman" panose="02020603050405020304" pitchFamily="18" charset="0"/>
                <a:cs typeface="Times New Roman" panose="02020603050405020304" pitchFamily="18" charset="0"/>
              </a:rPr>
              <a:t>Across and within </a:t>
            </a:r>
            <a:r>
              <a:rPr lang="en" sz="1600" cap="all" dirty="0">
                <a:solidFill>
                  <a:schemeClr val="bg1"/>
                </a:solidFill>
                <a:latin typeface="Times New Roman" panose="02020603050405020304" pitchFamily="18" charset="0"/>
                <a:cs typeface="Times New Roman" panose="02020603050405020304" pitchFamily="18" charset="0"/>
              </a:rPr>
              <a:t>Economic Sectors AND INDUSTRIES</a:t>
            </a:r>
            <a:endParaRPr kumimoji="0" lang="en-US" sz="1600" u="none" strike="noStrike" kern="1200" cap="all"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1" name="Google Shape;68;p15"/>
          <p:cNvSpPr txBox="1">
            <a:spLocks/>
          </p:cNvSpPr>
          <p:nvPr/>
        </p:nvSpPr>
        <p:spPr>
          <a:xfrm>
            <a:off x="511401" y="3353807"/>
            <a:ext cx="6365649" cy="785891"/>
          </a:xfrm>
          <a:prstGeom prst="rect">
            <a:avLst/>
          </a:prstGeom>
        </p:spPr>
        <p:txBody>
          <a:bodyPr spcFirstLastPara="1" wrap="square" lIns="91425" tIns="91425" rIns="91425" bIns="91425" anchor="t" anchorCtr="0">
            <a:noAutofit/>
          </a:bodyPr>
          <a:lstStyle/>
          <a:p>
            <a:pPr lvl="0" defTabSz="342900">
              <a:lnSpc>
                <a:spcPts val="2200"/>
              </a:lnSpc>
              <a:spcBef>
                <a:spcPts val="750"/>
              </a:spcBef>
              <a:buClr>
                <a:schemeClr val="accent1"/>
              </a:buClr>
              <a:buSzPct val="80000"/>
            </a:pPr>
            <a:r>
              <a:rPr lang="en-US" sz="1600" cap="all" dirty="0">
                <a:solidFill>
                  <a:srgbClr val="FFFFFF"/>
                </a:solidFill>
                <a:latin typeface="Times New Roman" panose="02020603050405020304" pitchFamily="18" charset="0"/>
                <a:cs typeface="Times New Roman" panose="02020603050405020304" pitchFamily="18" charset="0"/>
              </a:rPr>
              <a:t>Utilizing </a:t>
            </a:r>
            <a:r>
              <a:rPr lang="en" sz="1600" cap="all" dirty="0">
                <a:solidFill>
                  <a:srgbClr val="FFFFFF"/>
                </a:solidFill>
                <a:latin typeface="Times New Roman" panose="02020603050405020304" pitchFamily="18" charset="0"/>
                <a:cs typeface="Times New Roman" panose="02020603050405020304" pitchFamily="18" charset="0"/>
              </a:rPr>
              <a:t>Individual Securities, </a:t>
            </a:r>
            <a:r>
              <a:rPr lang="en-US" sz="1600" cap="all" dirty="0">
                <a:solidFill>
                  <a:srgbClr val="FFFFFF"/>
                </a:solidFill>
                <a:latin typeface="Times New Roman" panose="02020603050405020304" pitchFamily="18" charset="0"/>
                <a:cs typeface="Times New Roman" panose="02020603050405020304" pitchFamily="18" charset="0"/>
              </a:rPr>
              <a:t>CONTRACTS, </a:t>
            </a:r>
            <a:r>
              <a:rPr lang="en" sz="1600" cap="all" dirty="0">
                <a:solidFill>
                  <a:srgbClr val="FFFFFF"/>
                </a:solidFill>
                <a:latin typeface="Times New Roman" panose="02020603050405020304" pitchFamily="18" charset="0"/>
                <a:cs typeface="Times New Roman" panose="02020603050405020304" pitchFamily="18" charset="0"/>
              </a:rPr>
              <a:t>and Commoditie</a:t>
            </a:r>
            <a:r>
              <a:rPr lang="en-US" sz="1600" cap="all" dirty="0">
                <a:solidFill>
                  <a:srgbClr val="FFFFFF"/>
                </a:solidFill>
                <a:latin typeface="Times New Roman" panose="02020603050405020304" pitchFamily="18" charset="0"/>
                <a:cs typeface="Times New Roman" panose="02020603050405020304" pitchFamily="18" charset="0"/>
              </a:rPr>
              <a:t>S</a:t>
            </a:r>
            <a:endParaRPr kumimoji="0" lang="en-US" sz="1600" u="none" strike="noStrike" kern="1200" cap="all"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p:cNvSpPr txBox="1"/>
          <p:nvPr/>
        </p:nvSpPr>
        <p:spPr>
          <a:xfrm>
            <a:off x="368300" y="4794247"/>
            <a:ext cx="298450" cy="230832"/>
          </a:xfrm>
          <a:prstGeom prst="rect">
            <a:avLst/>
          </a:prstGeom>
          <a:noFill/>
        </p:spPr>
        <p:txBody>
          <a:bodyPr wrap="square" rtlCol="0">
            <a:spAutoFit/>
          </a:bodyPr>
          <a:lstStyle/>
          <a:p>
            <a:r>
              <a:rPr lang="en-US" sz="900" dirty="0">
                <a:solidFill>
                  <a:srgbClr val="273F80"/>
                </a:solidFill>
                <a:latin typeface="Times New Roman" panose="02020603050405020304" pitchFamily="18" charset="0"/>
                <a:cs typeface="Times New Roman" panose="02020603050405020304" pitchFamily="18" charset="0"/>
              </a:rPr>
              <a:t>9</a:t>
            </a:r>
          </a:p>
        </p:txBody>
      </p:sp>
      <p:cxnSp>
        <p:nvCxnSpPr>
          <p:cNvPr id="11" name="Straight Connector 10"/>
          <p:cNvCxnSpPr>
            <a:cxnSpLocks/>
          </p:cNvCxnSpPr>
          <p:nvPr/>
        </p:nvCxnSpPr>
        <p:spPr>
          <a:xfrm flipV="1">
            <a:off x="338667" y="4779434"/>
            <a:ext cx="6387715" cy="1"/>
          </a:xfrm>
          <a:prstGeom prst="line">
            <a:avLst/>
          </a:prstGeom>
          <a:ln w="381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3EBA4B1-CF1F-4F36-BF2B-B8E6D22891D7}"/>
              </a:ext>
            </a:extLst>
          </p:cNvPr>
          <p:cNvPicPr>
            <a:picLocks noChangeAspect="1"/>
          </p:cNvPicPr>
          <p:nvPr/>
        </p:nvPicPr>
        <p:blipFill>
          <a:blip r:embed="rId3"/>
          <a:stretch>
            <a:fillRect/>
          </a:stretch>
        </p:blipFill>
        <p:spPr>
          <a:xfrm>
            <a:off x="6843561" y="4647104"/>
            <a:ext cx="1746986" cy="3657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7755</TotalTime>
  <Words>2048</Words>
  <Application>Microsoft Office PowerPoint</Application>
  <PresentationFormat>On-screen Show (16:9)</PresentationFormat>
  <Paragraphs>230</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Wingdings 3</vt:lpstr>
      <vt:lpstr>Century Gothic</vt:lpstr>
      <vt:lpstr>Helvetica Light</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Micah J. Moore</dc:creator>
  <cp:lastModifiedBy>Drew Gafford</cp:lastModifiedBy>
  <cp:revision>549</cp:revision>
  <cp:lastPrinted>2018-09-12T14:09:29Z</cp:lastPrinted>
  <dcterms:created xsi:type="dcterms:W3CDTF">2018-09-12T12:53:32Z</dcterms:created>
  <dcterms:modified xsi:type="dcterms:W3CDTF">2019-05-06T22:19:04Z</dcterms:modified>
</cp:coreProperties>
</file>