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66" r:id="rId5"/>
    <p:sldId id="260" r:id="rId6"/>
    <p:sldId id="256" r:id="rId7"/>
    <p:sldId id="262" r:id="rId8"/>
    <p:sldId id="265" r:id="rId9"/>
    <p:sldId id="267" r:id="rId10"/>
    <p:sldId id="263" r:id="rId11"/>
    <p:sldId id="264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18D90-17A8-4C3D-9FAE-45C468EB13C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9A58-D405-4D44-8589-D7CD813E6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9A58-D405-4D44-8589-D7CD813E6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80FC-D1A5-4300-8F8C-1EF1927D2940}" type="datetimeFigureOut">
              <a:rPr lang="en-US" smtClean="0"/>
              <a:t>14-May-19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12DF-93D3-4980-BCFF-D57D47D7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990E-C05F-423B-B063-17C7CAB9C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881"/>
            <a:ext cx="10796752" cy="47433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Where we are now in terms of identity: Col-lab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slides are screen shots of the Col-lab website, to show that we don’t have (yet) a strong identity or color schemes.</a:t>
            </a:r>
          </a:p>
          <a:p>
            <a:pPr marL="0" indent="0">
              <a:buNone/>
            </a:pPr>
            <a:r>
              <a:rPr lang="en-US" dirty="0"/>
              <a:t>Please go to Col-lab.org to know us better.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Where we want to go with the brochure: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We want to </a:t>
            </a:r>
            <a:r>
              <a:rPr lang="en-US" dirty="0">
                <a:highlight>
                  <a:srgbClr val="00FF00"/>
                </a:highlight>
              </a:rPr>
              <a:t>move away from Black &amp; White</a:t>
            </a:r>
            <a:r>
              <a:rPr lang="en-US" dirty="0"/>
              <a:t>, but maintain the same “professional”, “simple” and modern feel.</a:t>
            </a:r>
          </a:p>
          <a:p>
            <a:endParaRPr lang="en-US" dirty="0"/>
          </a:p>
          <a:p>
            <a:r>
              <a:rPr lang="en-US" dirty="0"/>
              <a:t>We also want to </a:t>
            </a:r>
            <a:r>
              <a:rPr lang="en-US" dirty="0">
                <a:highlight>
                  <a:srgbClr val="00FF00"/>
                </a:highlight>
              </a:rPr>
              <a:t>be disruptive and create a “Wow” effect </a:t>
            </a:r>
            <a:r>
              <a:rPr lang="en-US" dirty="0"/>
              <a:t>in terms of design and layout in a sector where com pieces tend to all look the same.</a:t>
            </a:r>
          </a:p>
          <a:p>
            <a:endParaRPr lang="en-US" dirty="0"/>
          </a:p>
          <a:p>
            <a:r>
              <a:rPr lang="en-US" dirty="0"/>
              <a:t>You feel find graphic designs we liked across this </a:t>
            </a:r>
            <a:r>
              <a:rPr lang="en-US" dirty="0" err="1"/>
              <a:t>presentation..it</a:t>
            </a:r>
            <a:r>
              <a:rPr lang="en-US" dirty="0"/>
              <a:t> should guide you in your creative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838-0EF2-45C3-A618-03F1DE21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Requested design layout and dimensions for print – A4 folded in half</a:t>
            </a:r>
            <a:r>
              <a:rPr lang="en-US" sz="3200" dirty="0"/>
              <a:t>: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2B44DE-642D-411D-8A65-35FD21E3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6" y="1690688"/>
            <a:ext cx="10271234" cy="4175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CE03E-F14A-40F4-9409-8A710B93856D}"/>
              </a:ext>
            </a:extLst>
          </p:cNvPr>
          <p:cNvSpPr txBox="1"/>
          <p:nvPr/>
        </p:nvSpPr>
        <p:spPr>
          <a:xfrm>
            <a:off x="249621" y="3516475"/>
            <a:ext cx="725213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210.</a:t>
            </a:r>
          </a:p>
          <a:p>
            <a:r>
              <a:rPr lang="en-US" dirty="0"/>
              <a:t>mm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93F50EA-D29D-4765-BED6-DD6104E75848}"/>
              </a:ext>
            </a:extLst>
          </p:cNvPr>
          <p:cNvSpPr/>
          <p:nvPr/>
        </p:nvSpPr>
        <p:spPr>
          <a:xfrm>
            <a:off x="1303283" y="2427890"/>
            <a:ext cx="504496" cy="27394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96EC-BAEC-46D5-89D3-31DE221B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68E7-2E19-4E27-BDB6-2E6F2CEC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Front Cover:</a:t>
            </a:r>
          </a:p>
          <a:p>
            <a:pPr>
              <a:buFontTx/>
              <a:buChar char="-"/>
            </a:pPr>
            <a:r>
              <a:rPr lang="en-US" dirty="0"/>
              <a:t>Impactful visual + our logo + our new headline: “Collective action for sustainable development and impact”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Inside Front (left):</a:t>
            </a:r>
          </a:p>
          <a:p>
            <a:pPr>
              <a:buFontTx/>
              <a:buChar char="-"/>
            </a:pPr>
            <a:r>
              <a:rPr lang="en-US" dirty="0"/>
              <a:t>Our Services, mentioned here: http://col-lab.org/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Inside Back (right):</a:t>
            </a:r>
          </a:p>
          <a:p>
            <a:pPr>
              <a:buFontTx/>
              <a:buChar char="-"/>
            </a:pPr>
            <a:r>
              <a:rPr lang="en-US" dirty="0"/>
              <a:t>Our current projects + map of our presence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Back cover:</a:t>
            </a:r>
          </a:p>
          <a:p>
            <a:pPr>
              <a:buFontTx/>
              <a:buChar char="-"/>
            </a:pPr>
            <a:r>
              <a:rPr lang="en-US" dirty="0"/>
              <a:t>Contact  us + logos of partners</a:t>
            </a:r>
          </a:p>
        </p:txBody>
      </p:sp>
    </p:spTree>
    <p:extLst>
      <p:ext uri="{BB962C8B-B14F-4D97-AF65-F5344CB8AC3E}">
        <p14:creationId xmlns:p14="http://schemas.microsoft.com/office/powerpoint/2010/main" val="103195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F75F-166F-4F24-BDFA-728146B6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highlight>
                  <a:srgbClr val="00FF00"/>
                </a:highlight>
              </a:rPr>
              <a:t>Please use this logo but not the headline attached to it,</a:t>
            </a:r>
            <a:br>
              <a:rPr lang="en-US" sz="2800" dirty="0">
                <a:highlight>
                  <a:srgbClr val="00FF00"/>
                </a:highlight>
              </a:rPr>
            </a:br>
            <a:r>
              <a:rPr lang="en-US" sz="2800" dirty="0">
                <a:highlight>
                  <a:srgbClr val="00FF00"/>
                </a:highlight>
              </a:rPr>
              <a:t> just “Col-lab” with the headline:</a:t>
            </a:r>
            <a:br>
              <a:rPr lang="en-US" sz="2800" dirty="0">
                <a:highlight>
                  <a:srgbClr val="00FF00"/>
                </a:highlight>
              </a:rPr>
            </a:br>
            <a:r>
              <a:rPr lang="en-US" sz="2800" dirty="0">
                <a:highlight>
                  <a:srgbClr val="00FF00"/>
                </a:highlight>
              </a:rPr>
              <a:t>“Collective Action for Sustainable Development and Impact”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8F24-919D-4698-8210-FF7B2CCB01FC}"/>
              </a:ext>
            </a:extLst>
          </p:cNvPr>
          <p:cNvSpPr/>
          <p:nvPr/>
        </p:nvSpPr>
        <p:spPr>
          <a:xfrm>
            <a:off x="1881352" y="2270234"/>
            <a:ext cx="9133489" cy="3783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C52844E-41FF-4A62-8784-48003010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47" y="3531452"/>
            <a:ext cx="6361905" cy="939683"/>
          </a:xfrm>
        </p:spPr>
      </p:pic>
    </p:spTree>
    <p:extLst>
      <p:ext uri="{BB962C8B-B14F-4D97-AF65-F5344CB8AC3E}">
        <p14:creationId xmlns:p14="http://schemas.microsoft.com/office/powerpoint/2010/main" val="35205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8D20-D700-4F22-A8C8-867CF35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40" y="4282968"/>
            <a:ext cx="678181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We look forward to seeing your work!!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C077-81F1-4C14-8FF7-D40E3E2E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014"/>
            <a:ext cx="10515600" cy="28377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Need help? Have questions or </a:t>
            </a:r>
            <a:r>
              <a:rPr lang="en-US" dirty="0" err="1"/>
              <a:t>wanna</a:t>
            </a:r>
            <a:r>
              <a:rPr lang="en-US" dirty="0"/>
              <a:t> discuss the brief?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me on </a:t>
            </a:r>
            <a:r>
              <a:rPr lang="en-US" dirty="0" err="1"/>
              <a:t>designcrowd</a:t>
            </a:r>
            <a:r>
              <a:rPr lang="en-US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Thank, you,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JD</a:t>
            </a:r>
          </a:p>
        </p:txBody>
      </p:sp>
    </p:spTree>
    <p:extLst>
      <p:ext uri="{BB962C8B-B14F-4D97-AF65-F5344CB8AC3E}">
        <p14:creationId xmlns:p14="http://schemas.microsoft.com/office/powerpoint/2010/main" val="246608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4FCC-00DE-4E9D-A474-CAA975B9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39BD-D0FD-4FFF-A2D7-48D81DBA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0D3B9-FD5A-4E19-BBB2-4B209A4F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1F3E-B90E-4071-9F28-1A87619D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" y="-128861"/>
            <a:ext cx="10515600" cy="1325563"/>
          </a:xfrm>
        </p:spPr>
        <p:txBody>
          <a:bodyPr/>
          <a:lstStyle/>
          <a:p>
            <a:r>
              <a:rPr lang="en-US" dirty="0"/>
              <a:t>Col-lab Services: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CC4D2-8477-4A50-88CE-BC5231E0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5631"/>
            <a:ext cx="8817059" cy="4959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97D24-9B02-456C-8E06-0D00C730B633}"/>
              </a:ext>
            </a:extLst>
          </p:cNvPr>
          <p:cNvSpPr txBox="1"/>
          <p:nvPr/>
        </p:nvSpPr>
        <p:spPr>
          <a:xfrm>
            <a:off x="3836278" y="43262"/>
            <a:ext cx="810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These services will go on the inside page front: what icons (or other graphic elements) can you come up with to illustrate “research” “training”, “change management” “project management” </a:t>
            </a:r>
            <a:r>
              <a:rPr lang="en-US" dirty="0" err="1">
                <a:highlight>
                  <a:srgbClr val="00FF00"/>
                </a:highlight>
              </a:rPr>
              <a:t>etc</a:t>
            </a:r>
            <a:r>
              <a:rPr lang="en-US" dirty="0">
                <a:highlight>
                  <a:srgbClr val="00FF00"/>
                </a:highlight>
              </a:rPr>
              <a:t>? How can we make this sexier?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3B73C-89B4-41A5-AA5D-FCBFBFF33D19}"/>
              </a:ext>
            </a:extLst>
          </p:cNvPr>
          <p:cNvSpPr txBox="1"/>
          <p:nvPr/>
        </p:nvSpPr>
        <p:spPr>
          <a:xfrm>
            <a:off x="8355724" y="6264166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Some icon examples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18163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132F-DC62-49A5-B7B4-768B4648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5" y="153192"/>
            <a:ext cx="11227677" cy="1325563"/>
          </a:xfrm>
        </p:spPr>
        <p:txBody>
          <a:bodyPr/>
          <a:lstStyle/>
          <a:p>
            <a:r>
              <a:rPr lang="en-US" dirty="0"/>
              <a:t>Nice execution to reflect “concepts” with icons ;)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164F70-2D97-4731-ABAA-BC2FF9515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51" y="1271612"/>
            <a:ext cx="3768973" cy="5433196"/>
          </a:xfrm>
        </p:spPr>
      </p:pic>
    </p:spTree>
    <p:extLst>
      <p:ext uri="{BB962C8B-B14F-4D97-AF65-F5344CB8AC3E}">
        <p14:creationId xmlns:p14="http://schemas.microsoft.com/office/powerpoint/2010/main" val="102810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9EC9-A76C-491D-9007-F5099B5D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Mood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00D0-8B65-43C0-9361-F281FBA1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contain some examples of brochures, graphics </a:t>
            </a:r>
            <a:r>
              <a:rPr lang="en-US" dirty="0" err="1"/>
              <a:t>etc</a:t>
            </a:r>
            <a:r>
              <a:rPr lang="en-US" dirty="0"/>
              <a:t> that can serve you as inspiration for your creative work.</a:t>
            </a:r>
          </a:p>
          <a:p>
            <a:endParaRPr lang="en-US" dirty="0"/>
          </a:p>
          <a:p>
            <a:r>
              <a:rPr lang="en-US" dirty="0"/>
              <a:t>I think it is better to go over the top and  then tone it down than the other way around.</a:t>
            </a:r>
          </a:p>
          <a:p>
            <a:endParaRPr lang="en-US" dirty="0"/>
          </a:p>
          <a:p>
            <a:r>
              <a:rPr lang="en-US" dirty="0"/>
              <a:t>So…free yourself, have fun and show us what you got! 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5FE520-20FC-4764-B6CF-67407E88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 b="6530"/>
          <a:stretch/>
        </p:blipFill>
        <p:spPr>
          <a:xfrm>
            <a:off x="-512463" y="17413"/>
            <a:ext cx="7522723" cy="289995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07F91-7A1E-49B1-BEA5-AAC82AE16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t="3046" r="27743" b="-3046"/>
          <a:stretch/>
        </p:blipFill>
        <p:spPr>
          <a:xfrm>
            <a:off x="8734097" y="73573"/>
            <a:ext cx="3401721" cy="4726852"/>
          </a:xfrm>
          <a:prstGeom prst="rect">
            <a:avLst/>
          </a:prstGeom>
        </p:spPr>
      </p:pic>
      <p:pic>
        <p:nvPicPr>
          <p:cNvPr id="6" name="Content Placeholder 4" descr="A picture containing cup, outdoor&#10;&#10;Description automatically generated">
            <a:extLst>
              <a:ext uri="{FF2B5EF4-FFF2-40B4-BE49-F238E27FC236}">
                <a16:creationId xmlns:a16="http://schemas.microsoft.com/office/drawing/2014/main" id="{554599A7-BD38-428E-AFFD-CF1FCE01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92" y="2838993"/>
            <a:ext cx="3183260" cy="3979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AFFEB-2A5C-43EF-B4C3-9F7EBF6125A3}"/>
              </a:ext>
            </a:extLst>
          </p:cNvPr>
          <p:cNvSpPr txBox="1"/>
          <p:nvPr/>
        </p:nvSpPr>
        <p:spPr>
          <a:xfrm>
            <a:off x="7553852" y="5889310"/>
            <a:ext cx="239133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Left: Example  of a  picture that “</a:t>
            </a:r>
            <a:r>
              <a:rPr lang="en-US" sz="1400" b="1" dirty="0"/>
              <a:t>tells a story” for front cover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44CE5-0F93-472C-A5B9-2FAB476E3283}"/>
              </a:ext>
            </a:extLst>
          </p:cNvPr>
          <p:cNvSpPr txBox="1"/>
          <p:nvPr/>
        </p:nvSpPr>
        <p:spPr>
          <a:xfrm>
            <a:off x="8987246" y="4459952"/>
            <a:ext cx="30218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Above: Nice layout, easy to read and mixing </a:t>
            </a:r>
            <a:r>
              <a:rPr lang="en-US" sz="1400" b="1" dirty="0"/>
              <a:t>icons, text boxes and visuals</a:t>
            </a:r>
            <a:r>
              <a:rPr lang="en-US" sz="1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C6A78-897D-4AF2-897A-59BCD595345A}"/>
              </a:ext>
            </a:extLst>
          </p:cNvPr>
          <p:cNvSpPr txBox="1"/>
          <p:nvPr/>
        </p:nvSpPr>
        <p:spPr>
          <a:xfrm>
            <a:off x="165856" y="2931172"/>
            <a:ext cx="38358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Above: </a:t>
            </a:r>
            <a:r>
              <a:rPr lang="en-US" sz="1400" b="1" dirty="0"/>
              <a:t>Coherent, simple and impactful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58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8D7F75-0B64-484A-846C-57930A2C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81" y="-86629"/>
            <a:ext cx="4992193" cy="703125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EAE5E48-3A7E-4166-9323-AFFAD49A25D3}"/>
              </a:ext>
            </a:extLst>
          </p:cNvPr>
          <p:cNvSpPr/>
          <p:nvPr/>
        </p:nvSpPr>
        <p:spPr>
          <a:xfrm>
            <a:off x="4592057" y="2662989"/>
            <a:ext cx="1207851" cy="52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7C73EC-0EE1-4DE7-B9D5-A8848159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4" y="705394"/>
            <a:ext cx="4329061" cy="56954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kern="1200" dirty="0">
                <a:latin typeface="+mj-lt"/>
                <a:ea typeface="+mj-ea"/>
                <a:cs typeface="+mj-cs"/>
              </a:rPr>
              <a:t>One excellent example that illustrates complex notions in a graphic way. 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r>
              <a:rPr lang="en-US" sz="2600" kern="1200" dirty="0">
                <a:latin typeface="+mj-lt"/>
                <a:ea typeface="+mj-ea"/>
                <a:cs typeface="+mj-cs"/>
              </a:rPr>
              <a:t>NB: ICVA provides very similar services </a:t>
            </a:r>
            <a:r>
              <a:rPr lang="en-US" sz="2600" dirty="0">
                <a:latin typeface="+mj-lt"/>
                <a:ea typeface="+mj-ea"/>
                <a:cs typeface="+mj-cs"/>
              </a:rPr>
              <a:t>to Col-lab.</a:t>
            </a:r>
            <a:br>
              <a:rPr lang="en-US" sz="2600" dirty="0">
                <a:latin typeface="+mj-lt"/>
                <a:ea typeface="+mj-ea"/>
                <a:cs typeface="+mj-cs"/>
              </a:rPr>
            </a:br>
            <a:br>
              <a:rPr lang="en-US" sz="2600" dirty="0">
                <a:latin typeface="+mj-lt"/>
                <a:ea typeface="+mj-ea"/>
                <a:cs typeface="+mj-cs"/>
              </a:rPr>
            </a:br>
            <a:r>
              <a:rPr lang="en-US" sz="2600" dirty="0">
                <a:latin typeface="+mj-lt"/>
                <a:ea typeface="+mj-ea"/>
                <a:cs typeface="+mj-cs"/>
              </a:rPr>
              <a:t>So, </a:t>
            </a:r>
            <a:r>
              <a:rPr lang="en-US" sz="2600" b="1" dirty="0">
                <a:latin typeface="+mj-lt"/>
                <a:ea typeface="+mj-ea"/>
                <a:cs typeface="+mj-cs"/>
              </a:rPr>
              <a:t>it would be great to use a similar graphic representation for our services (</a:t>
            </a:r>
            <a:r>
              <a:rPr lang="en-US" sz="2600" dirty="0">
                <a:latin typeface="+mj-lt"/>
                <a:ea typeface="+mj-ea"/>
                <a:cs typeface="+mj-cs"/>
              </a:rPr>
              <a:t>only 2 levels, not as detailed as on this one</a:t>
            </a:r>
            <a:r>
              <a:rPr lang="en-US" sz="2600" b="1" dirty="0">
                <a:latin typeface="+mj-lt"/>
                <a:ea typeface="+mj-ea"/>
                <a:cs typeface="+mj-cs"/>
              </a:rPr>
              <a:t>)</a:t>
            </a:r>
            <a:r>
              <a:rPr lang="en-US" sz="2600" dirty="0">
                <a:latin typeface="+mj-lt"/>
                <a:ea typeface="+mj-ea"/>
                <a:cs typeface="+mj-cs"/>
              </a:rPr>
              <a:t>.</a:t>
            </a:r>
            <a:br>
              <a:rPr lang="en-US" sz="2600" dirty="0">
                <a:latin typeface="+mj-lt"/>
                <a:ea typeface="+mj-ea"/>
                <a:cs typeface="+mj-cs"/>
              </a:rPr>
            </a:br>
            <a:br>
              <a:rPr lang="en-US" sz="2600" dirty="0">
                <a:latin typeface="+mj-lt"/>
                <a:ea typeface="+mj-ea"/>
                <a:cs typeface="+mj-cs"/>
              </a:rPr>
            </a:br>
            <a:r>
              <a:rPr lang="en-US" sz="2600" b="1" dirty="0">
                <a:latin typeface="+mj-lt"/>
                <a:ea typeface="+mj-ea"/>
                <a:cs typeface="+mj-cs"/>
              </a:rPr>
              <a:t>We also like the use of icons:</a:t>
            </a:r>
            <a:br>
              <a:rPr lang="en-US" sz="2600" b="1" dirty="0">
                <a:latin typeface="+mj-lt"/>
                <a:ea typeface="+mj-ea"/>
                <a:cs typeface="+mj-cs"/>
              </a:rPr>
            </a:br>
            <a:r>
              <a:rPr lang="en-US" sz="2600" dirty="0">
                <a:latin typeface="+mj-lt"/>
                <a:ea typeface="+mj-ea"/>
                <a:cs typeface="+mj-cs"/>
              </a:rPr>
              <a:t>Please Show us what icons could you come up with for “our services”?</a:t>
            </a:r>
            <a:br>
              <a:rPr lang="en-US" sz="2600" dirty="0"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25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A2C2-4255-40F1-8BF5-1199D8FD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6" y="-202430"/>
            <a:ext cx="10515600" cy="990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highlight>
                  <a:srgbClr val="00FF00"/>
                </a:highlight>
              </a:rPr>
              <a:t>One “Must Have”: the map of countries where we are present:</a:t>
            </a:r>
            <a:br>
              <a:rPr lang="en-US" sz="3600" dirty="0">
                <a:highlight>
                  <a:srgbClr val="00FF00"/>
                </a:highlight>
              </a:rPr>
            </a:br>
            <a:r>
              <a:rPr lang="en-US" sz="3600" dirty="0"/>
              <a:t>Place in inside page front: “Our Projects”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7270-A253-4EE6-9AE2-0A91DB4D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5" y="806123"/>
            <a:ext cx="11406349" cy="5689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Counties List:</a:t>
            </a:r>
          </a:p>
          <a:p>
            <a:r>
              <a:rPr lang="en-US" b="1" dirty="0"/>
              <a:t>Europe:</a:t>
            </a:r>
            <a:r>
              <a:rPr lang="en-US" dirty="0"/>
              <a:t> EU 28, Norway, Switzerland, Turkey, Montenegro, Ukraine, Serbia, Moldova, Armenia, Georgia and Belarus.</a:t>
            </a:r>
          </a:p>
          <a:p>
            <a:endParaRPr lang="en-US" dirty="0"/>
          </a:p>
          <a:p>
            <a:r>
              <a:rPr lang="en-US" b="1" dirty="0"/>
              <a:t>America:</a:t>
            </a:r>
            <a:r>
              <a:rPr lang="en-US" dirty="0"/>
              <a:t> US, Canada, Guatemala, El Salvador, Panamá, Costa Rica, Honduras, Colombia, Perú, Bolivia, Brazil, Argentina, Uruguay and Paraguay.</a:t>
            </a:r>
          </a:p>
          <a:p>
            <a:endParaRPr lang="en-US" dirty="0"/>
          </a:p>
          <a:p>
            <a:r>
              <a:rPr lang="en-US" b="1" dirty="0"/>
              <a:t>Asia:</a:t>
            </a:r>
            <a:r>
              <a:rPr lang="en-US" dirty="0"/>
              <a:t> China, Vietnam, Thailand, Indonesia, Malaysia, Singapore, Bangladesh, Kyrgyzstan, Kazakhstan and Myanmar.</a:t>
            </a:r>
          </a:p>
          <a:p>
            <a:endParaRPr lang="en-US" dirty="0"/>
          </a:p>
          <a:p>
            <a:r>
              <a:rPr lang="en-US" b="1" dirty="0"/>
              <a:t>Africa:</a:t>
            </a:r>
            <a:r>
              <a:rPr lang="en-US" dirty="0"/>
              <a:t> South Africa, Mozambique, Ethiopia, Kenya, Uganda, Benin, Senegal, Zimbabwe, Ghana, Tunisia, Egypt and Libya.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2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F6A3-8645-4DDC-9092-159C7F79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5956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Some map examples and what we like about them: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75F2-2C19-460B-A3CE-D986CE63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7733" y="2434327"/>
            <a:ext cx="4543097" cy="749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Nice fade effect on the colors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495EE5-BC0A-47AA-8B60-1E422B45D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032"/>
            <a:ext cx="5683459" cy="4048968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70177D0-0461-458A-93DB-7D63FDF6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6761"/>
            <a:ext cx="6152388" cy="257766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01EA96-86FC-44A6-AEC1-67AB33C494DB}"/>
              </a:ext>
            </a:extLst>
          </p:cNvPr>
          <p:cNvSpPr txBox="1">
            <a:spLocks/>
          </p:cNvSpPr>
          <p:nvPr/>
        </p:nvSpPr>
        <p:spPr>
          <a:xfrm>
            <a:off x="6991986" y="972964"/>
            <a:ext cx="4543097" cy="749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00FF00"/>
                </a:highlight>
              </a:rPr>
              <a:t>Can you give a 3D effect to your map? Flat maps are a bit….dull ;-)</a:t>
            </a:r>
          </a:p>
        </p:txBody>
      </p:sp>
    </p:spTree>
    <p:extLst>
      <p:ext uri="{BB962C8B-B14F-4D97-AF65-F5344CB8AC3E}">
        <p14:creationId xmlns:p14="http://schemas.microsoft.com/office/powerpoint/2010/main" val="143866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487</Words>
  <Application>Microsoft Office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Col-lab Services:  </vt:lpstr>
      <vt:lpstr>Nice execution to reflect “concepts” with icons ;)</vt:lpstr>
      <vt:lpstr>Mood board</vt:lpstr>
      <vt:lpstr>PowerPoint Presentation</vt:lpstr>
      <vt:lpstr>One excellent example that illustrates complex notions in a graphic way.    NB: ICVA provides very similar services to Col-lab.  So, it would be great to use a similar graphic representation for our services (only 2 levels, not as detailed as on this one).  We also like the use of icons: Please Show us what icons could you come up with for “our services”? </vt:lpstr>
      <vt:lpstr>One “Must Have”: the map of countries where we are present: Place in inside page front: “Our Projects”</vt:lpstr>
      <vt:lpstr>Some map examples and what we like about them:</vt:lpstr>
      <vt:lpstr>Requested design layout and dimensions for print – A4 folded in half:</vt:lpstr>
      <vt:lpstr>Layout:</vt:lpstr>
      <vt:lpstr>Please use this logo but not the headline attached to it,  just “Col-lab” with the headline: “Collective Action for Sustainable Development and Impact”</vt:lpstr>
      <vt:lpstr>We look forward to seeing your work!!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Jean-David Kouassigan</dc:creator>
  <cp:lastModifiedBy>Jean-David Kouassigan</cp:lastModifiedBy>
  <cp:revision>42</cp:revision>
  <dcterms:created xsi:type="dcterms:W3CDTF">2019-05-13T15:21:32Z</dcterms:created>
  <dcterms:modified xsi:type="dcterms:W3CDTF">2019-05-15T08:43:26Z</dcterms:modified>
</cp:coreProperties>
</file>