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455" r:id="rId5"/>
    <p:sldId id="2459" r:id="rId6"/>
    <p:sldId id="2461" r:id="rId7"/>
    <p:sldId id="2462" r:id="rId8"/>
    <p:sldId id="2460" r:id="rId9"/>
  </p:sldIdLst>
  <p:sldSz cx="10693400" cy="7556500"/>
  <p:notesSz cx="10693400" cy="75565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2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010"/>
    <p:restoredTop sz="94599"/>
  </p:normalViewPr>
  <p:slideViewPr>
    <p:cSldViewPr>
      <p:cViewPr varScale="1">
        <p:scale>
          <a:sx n="96" d="100"/>
          <a:sy n="96" d="100"/>
        </p:scale>
        <p:origin x="1880" y="168"/>
      </p:cViewPr>
      <p:guideLst>
        <p:guide orient="horz" pos="2880"/>
        <p:guide pos="2160"/>
      </p:guideLst>
    </p:cSldViewPr>
  </p:slideViewPr>
  <p:notesTextViewPr>
    <p:cViewPr>
      <p:scale>
        <a:sx n="100" d="100"/>
        <a:sy n="100" d="100"/>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802005" y="2342515"/>
            <a:ext cx="9089390" cy="1586865"/>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604010" y="4231640"/>
            <a:ext cx="7485380" cy="1889125"/>
          </a:xfrm>
          <a:prstGeom prst="rect">
            <a:avLst/>
          </a:prstGeom>
        </p:spPr>
        <p:txBody>
          <a:bodyPr wrap="square" lIns="0" tIns="0" rIns="0" bIns="0">
            <a:spAutoFit/>
          </a:bodyPr>
          <a:lstStyle>
            <a:lvl1pPr>
              <a:defRPr/>
            </a:lvl1pPr>
          </a:lstStyle>
          <a:p>
            <a:endParaRPr/>
          </a:p>
        </p:txBody>
      </p:sp>
      <p:sp>
        <p:nvSpPr>
          <p:cNvPr id="6" name="Holder 6"/>
          <p:cNvSpPr>
            <a:spLocks noGrp="1"/>
          </p:cNvSpPr>
          <p:nvPr>
            <p:ph type="sldNum" sz="quarter" idx="7"/>
          </p:nvPr>
        </p:nvSpPr>
        <p:spPr/>
        <p:txBody>
          <a:bodyPr lIns="0" tIns="0" rIns="0" bIns="0"/>
          <a:lstStyle>
            <a:lvl1pPr>
              <a:defRPr sz="950" b="0" i="0">
                <a:solidFill>
                  <a:srgbClr val="7E7E7E"/>
                </a:solidFill>
                <a:latin typeface="Segoe UI"/>
                <a:cs typeface="Segoe UI"/>
              </a:defRPr>
            </a:lvl1pPr>
          </a:lstStyle>
          <a:p>
            <a:pPr marL="12700">
              <a:lnSpc>
                <a:spcPct val="100000"/>
              </a:lnSpc>
              <a:spcBef>
                <a:spcPts val="165"/>
              </a:spcBef>
            </a:pPr>
            <a:r>
              <a:rPr spc="-15" dirty="0"/>
              <a:t>page</a:t>
            </a:r>
            <a:r>
              <a:rPr spc="-30" dirty="0"/>
              <a:t> </a:t>
            </a:r>
            <a:fld id="{81D60167-4931-47E6-BA6A-407CBD079E47}" type="slidenum">
              <a:rPr spc="-10" dirty="0"/>
              <a:t>‹#›</a:t>
            </a:fld>
            <a:endParaRPr spc="-10" dirty="0"/>
          </a:p>
        </p:txBody>
      </p:sp>
      <p:sp>
        <p:nvSpPr>
          <p:cNvPr id="7" name="object 6">
            <a:extLst>
              <a:ext uri="{FF2B5EF4-FFF2-40B4-BE49-F238E27FC236}">
                <a16:creationId xmlns:a16="http://schemas.microsoft.com/office/drawing/2014/main" id="{C7AEB3C9-1F7A-7F48-9435-BE5AAB6D4FAB}"/>
              </a:ext>
            </a:extLst>
          </p:cNvPr>
          <p:cNvSpPr txBox="1">
            <a:spLocks noGrp="1"/>
          </p:cNvSpPr>
          <p:nvPr>
            <p:ph type="dt" sz="half" idx="2"/>
          </p:nvPr>
        </p:nvSpPr>
        <p:spPr>
          <a:xfrm>
            <a:off x="819959" y="6589934"/>
            <a:ext cx="520700" cy="144145"/>
          </a:xfrm>
          <a:prstGeom prst="rect">
            <a:avLst/>
          </a:prstGeom>
        </p:spPr>
        <p:txBody>
          <a:bodyPr vert="horz" wrap="square" lIns="0" tIns="19685" rIns="0" bIns="0" rtlCol="0">
            <a:spAutoFit/>
          </a:bodyPr>
          <a:lstStyle>
            <a:lvl1pPr>
              <a:defRPr sz="800" b="1">
                <a:solidFill>
                  <a:schemeClr val="bg1"/>
                </a:solidFill>
              </a:defRPr>
            </a:lvl1pPr>
          </a:lstStyle>
          <a:p>
            <a:pPr marL="12700">
              <a:spcBef>
                <a:spcPts val="155"/>
              </a:spcBef>
            </a:pPr>
            <a:r>
              <a:rPr lang="de-AT" dirty="0"/>
              <a:t>March</a:t>
            </a:r>
            <a:r>
              <a:rPr lang="de-AT" spc="-70" dirty="0"/>
              <a:t> </a:t>
            </a:r>
            <a:r>
              <a:rPr lang="de-AT" dirty="0"/>
              <a:t>2019</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100" b="1" i="0">
                <a:solidFill>
                  <a:srgbClr val="376092"/>
                </a:solidFill>
                <a:latin typeface="Segoe UI"/>
                <a:cs typeface="Segoe UI"/>
              </a:defRPr>
            </a:lvl1pPr>
          </a:lstStyle>
          <a:p>
            <a:endParaRPr/>
          </a:p>
        </p:txBody>
      </p:sp>
      <p:sp>
        <p:nvSpPr>
          <p:cNvPr id="3" name="Holder 3"/>
          <p:cNvSpPr>
            <a:spLocks noGrp="1"/>
          </p:cNvSpPr>
          <p:nvPr>
            <p:ph type="body" idx="1"/>
          </p:nvPr>
        </p:nvSpPr>
        <p:spPr/>
        <p:txBody>
          <a:bodyPr lIns="0" tIns="0" rIns="0" bIns="0"/>
          <a:lstStyle>
            <a:lvl1pPr>
              <a:defRPr b="0" i="0">
                <a:solidFill>
                  <a:schemeClr val="tx1"/>
                </a:solidFill>
              </a:defRPr>
            </a:lvl1pPr>
          </a:lstStyle>
          <a:p>
            <a:endParaRPr/>
          </a:p>
        </p:txBody>
      </p:sp>
      <p:sp>
        <p:nvSpPr>
          <p:cNvPr id="6" name="Holder 6"/>
          <p:cNvSpPr>
            <a:spLocks noGrp="1"/>
          </p:cNvSpPr>
          <p:nvPr>
            <p:ph type="sldNum" sz="quarter" idx="7"/>
          </p:nvPr>
        </p:nvSpPr>
        <p:spPr/>
        <p:txBody>
          <a:bodyPr lIns="0" tIns="0" rIns="0" bIns="0"/>
          <a:lstStyle>
            <a:lvl1pPr>
              <a:defRPr sz="950" b="0" i="0">
                <a:solidFill>
                  <a:srgbClr val="7E7E7E"/>
                </a:solidFill>
                <a:latin typeface="Segoe UI"/>
                <a:cs typeface="Segoe UI"/>
              </a:defRPr>
            </a:lvl1pPr>
          </a:lstStyle>
          <a:p>
            <a:pPr marL="12700">
              <a:lnSpc>
                <a:spcPct val="100000"/>
              </a:lnSpc>
              <a:spcBef>
                <a:spcPts val="165"/>
              </a:spcBef>
            </a:pPr>
            <a:r>
              <a:rPr spc="-15" dirty="0"/>
              <a:t>page</a:t>
            </a:r>
            <a:r>
              <a:rPr spc="-30" dirty="0"/>
              <a:t> </a:t>
            </a:r>
            <a:fld id="{81D60167-4931-47E6-BA6A-407CBD079E47}" type="slidenum">
              <a:rPr spc="-10" dirty="0"/>
              <a:t>‹#›</a:t>
            </a:fld>
            <a:endParaRPr spc="-10" dirty="0"/>
          </a:p>
        </p:txBody>
      </p:sp>
      <p:sp>
        <p:nvSpPr>
          <p:cNvPr id="8" name="object 6">
            <a:extLst>
              <a:ext uri="{FF2B5EF4-FFF2-40B4-BE49-F238E27FC236}">
                <a16:creationId xmlns:a16="http://schemas.microsoft.com/office/drawing/2014/main" id="{57C294C7-D10E-3D4C-8EE7-8F859BDCE9BD}"/>
              </a:ext>
            </a:extLst>
          </p:cNvPr>
          <p:cNvSpPr txBox="1">
            <a:spLocks noGrp="1"/>
          </p:cNvSpPr>
          <p:nvPr>
            <p:ph type="dt" sz="half" idx="2"/>
          </p:nvPr>
        </p:nvSpPr>
        <p:spPr>
          <a:xfrm>
            <a:off x="819959" y="6589934"/>
            <a:ext cx="520700" cy="144145"/>
          </a:xfrm>
          <a:prstGeom prst="rect">
            <a:avLst/>
          </a:prstGeom>
        </p:spPr>
        <p:txBody>
          <a:bodyPr vert="horz" wrap="square" lIns="0" tIns="19685" rIns="0" bIns="0" rtlCol="0">
            <a:spAutoFit/>
          </a:bodyPr>
          <a:lstStyle>
            <a:lvl1pPr>
              <a:defRPr sz="800" b="1">
                <a:solidFill>
                  <a:schemeClr val="bg1"/>
                </a:solidFill>
              </a:defRPr>
            </a:lvl1pPr>
          </a:lstStyle>
          <a:p>
            <a:pPr marL="12700">
              <a:spcBef>
                <a:spcPts val="155"/>
              </a:spcBef>
            </a:pPr>
            <a:r>
              <a:rPr lang="de-AT" dirty="0"/>
              <a:t>March</a:t>
            </a:r>
            <a:r>
              <a:rPr lang="de-AT" spc="-70" dirty="0"/>
              <a:t> </a:t>
            </a:r>
            <a:r>
              <a:rPr lang="de-AT" dirty="0"/>
              <a:t>2019</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100" b="1" i="0">
                <a:solidFill>
                  <a:srgbClr val="376092"/>
                </a:solidFill>
                <a:latin typeface="Segoe UI"/>
                <a:cs typeface="Segoe UI"/>
              </a:defRPr>
            </a:lvl1pPr>
          </a:lstStyle>
          <a:p>
            <a:endParaRPr/>
          </a:p>
        </p:txBody>
      </p:sp>
      <p:sp>
        <p:nvSpPr>
          <p:cNvPr id="3" name="Holder 3"/>
          <p:cNvSpPr>
            <a:spLocks noGrp="1"/>
          </p:cNvSpPr>
          <p:nvPr>
            <p:ph sz="half" idx="2"/>
          </p:nvPr>
        </p:nvSpPr>
        <p:spPr>
          <a:xfrm>
            <a:off x="534670" y="1737995"/>
            <a:ext cx="4651629" cy="498729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5507101" y="1737995"/>
            <a:ext cx="4651629" cy="4987290"/>
          </a:xfrm>
          <a:prstGeom prst="rect">
            <a:avLst/>
          </a:prstGeom>
        </p:spPr>
        <p:txBody>
          <a:bodyPr wrap="square" lIns="0" tIns="0" rIns="0" bIns="0">
            <a:spAutoFit/>
          </a:bodyPr>
          <a:lstStyle>
            <a:lvl1pPr>
              <a:defRPr/>
            </a:lvl1pPr>
          </a:lstStyle>
          <a:p>
            <a:endParaRPr/>
          </a:p>
        </p:txBody>
      </p:sp>
      <p:sp>
        <p:nvSpPr>
          <p:cNvPr id="7" name="Holder 7"/>
          <p:cNvSpPr>
            <a:spLocks noGrp="1"/>
          </p:cNvSpPr>
          <p:nvPr>
            <p:ph type="sldNum" sz="quarter" idx="7"/>
          </p:nvPr>
        </p:nvSpPr>
        <p:spPr/>
        <p:txBody>
          <a:bodyPr lIns="0" tIns="0" rIns="0" bIns="0"/>
          <a:lstStyle>
            <a:lvl1pPr>
              <a:defRPr sz="950" b="0" i="0">
                <a:solidFill>
                  <a:srgbClr val="7E7E7E"/>
                </a:solidFill>
                <a:latin typeface="Segoe UI"/>
                <a:cs typeface="Segoe UI"/>
              </a:defRPr>
            </a:lvl1pPr>
          </a:lstStyle>
          <a:p>
            <a:pPr marL="12700">
              <a:lnSpc>
                <a:spcPct val="100000"/>
              </a:lnSpc>
              <a:spcBef>
                <a:spcPts val="165"/>
              </a:spcBef>
            </a:pPr>
            <a:r>
              <a:rPr spc="-15" dirty="0"/>
              <a:t>page</a:t>
            </a:r>
            <a:r>
              <a:rPr spc="-30" dirty="0"/>
              <a:t> </a:t>
            </a:r>
            <a:fld id="{81D60167-4931-47E6-BA6A-407CBD079E47}" type="slidenum">
              <a:rPr spc="-10" dirty="0"/>
              <a:t>‹#›</a:t>
            </a:fld>
            <a:endParaRPr spc="-10" dirty="0"/>
          </a:p>
        </p:txBody>
      </p:sp>
      <p:sp>
        <p:nvSpPr>
          <p:cNvPr id="8" name="object 6">
            <a:extLst>
              <a:ext uri="{FF2B5EF4-FFF2-40B4-BE49-F238E27FC236}">
                <a16:creationId xmlns:a16="http://schemas.microsoft.com/office/drawing/2014/main" id="{79307C92-4DC2-944F-8229-A078DA5B93D8}"/>
              </a:ext>
            </a:extLst>
          </p:cNvPr>
          <p:cNvSpPr txBox="1">
            <a:spLocks noGrp="1"/>
          </p:cNvSpPr>
          <p:nvPr>
            <p:ph type="dt" sz="half" idx="10"/>
          </p:nvPr>
        </p:nvSpPr>
        <p:spPr>
          <a:xfrm>
            <a:off x="819959" y="6589934"/>
            <a:ext cx="520700" cy="144145"/>
          </a:xfrm>
          <a:prstGeom prst="rect">
            <a:avLst/>
          </a:prstGeom>
        </p:spPr>
        <p:txBody>
          <a:bodyPr vert="horz" wrap="square" lIns="0" tIns="19685" rIns="0" bIns="0" rtlCol="0">
            <a:spAutoFit/>
          </a:bodyPr>
          <a:lstStyle>
            <a:lvl1pPr>
              <a:defRPr sz="800" b="1">
                <a:solidFill>
                  <a:schemeClr val="bg1"/>
                </a:solidFill>
              </a:defRPr>
            </a:lvl1pPr>
          </a:lstStyle>
          <a:p>
            <a:pPr marL="12700">
              <a:spcBef>
                <a:spcPts val="155"/>
              </a:spcBef>
            </a:pPr>
            <a:r>
              <a:rPr lang="de-AT" dirty="0"/>
              <a:t>March</a:t>
            </a:r>
            <a:r>
              <a:rPr lang="de-AT" spc="-70" dirty="0"/>
              <a:t> </a:t>
            </a:r>
            <a:r>
              <a:rPr lang="de-AT" dirty="0"/>
              <a:t>2019</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100" b="1" i="0">
                <a:solidFill>
                  <a:srgbClr val="376092"/>
                </a:solidFill>
                <a:latin typeface="Segoe UI"/>
                <a:cs typeface="Segoe UI"/>
              </a:defRPr>
            </a:lvl1pPr>
          </a:lstStyle>
          <a:p>
            <a:endParaRPr/>
          </a:p>
        </p:txBody>
      </p:sp>
      <p:sp>
        <p:nvSpPr>
          <p:cNvPr id="5" name="Holder 5"/>
          <p:cNvSpPr>
            <a:spLocks noGrp="1"/>
          </p:cNvSpPr>
          <p:nvPr>
            <p:ph type="sldNum" sz="quarter" idx="7"/>
          </p:nvPr>
        </p:nvSpPr>
        <p:spPr/>
        <p:txBody>
          <a:bodyPr lIns="0" tIns="0" rIns="0" bIns="0"/>
          <a:lstStyle>
            <a:lvl1pPr>
              <a:defRPr sz="950" b="0" i="0">
                <a:solidFill>
                  <a:srgbClr val="7E7E7E"/>
                </a:solidFill>
                <a:latin typeface="Segoe UI"/>
                <a:cs typeface="Segoe UI"/>
              </a:defRPr>
            </a:lvl1pPr>
          </a:lstStyle>
          <a:p>
            <a:pPr marL="12700">
              <a:lnSpc>
                <a:spcPct val="100000"/>
              </a:lnSpc>
              <a:spcBef>
                <a:spcPts val="165"/>
              </a:spcBef>
            </a:pPr>
            <a:r>
              <a:rPr spc="-15" dirty="0"/>
              <a:t>page</a:t>
            </a:r>
            <a:r>
              <a:rPr spc="-30" dirty="0"/>
              <a:t> </a:t>
            </a:r>
            <a:fld id="{81D60167-4931-47E6-BA6A-407CBD079E47}" type="slidenum">
              <a:rPr spc="-10" dirty="0"/>
              <a:t>‹#›</a:t>
            </a:fld>
            <a:endParaRPr spc="-10" dirty="0"/>
          </a:p>
        </p:txBody>
      </p:sp>
      <p:sp>
        <p:nvSpPr>
          <p:cNvPr id="6" name="object 6">
            <a:extLst>
              <a:ext uri="{FF2B5EF4-FFF2-40B4-BE49-F238E27FC236}">
                <a16:creationId xmlns:a16="http://schemas.microsoft.com/office/drawing/2014/main" id="{181C94D9-2C84-E148-8211-38D5A6CC6757}"/>
              </a:ext>
            </a:extLst>
          </p:cNvPr>
          <p:cNvSpPr txBox="1">
            <a:spLocks noGrp="1"/>
          </p:cNvSpPr>
          <p:nvPr>
            <p:ph type="dt" sz="half" idx="2"/>
          </p:nvPr>
        </p:nvSpPr>
        <p:spPr>
          <a:xfrm>
            <a:off x="819959" y="6589934"/>
            <a:ext cx="520700" cy="144145"/>
          </a:xfrm>
          <a:prstGeom prst="rect">
            <a:avLst/>
          </a:prstGeom>
        </p:spPr>
        <p:txBody>
          <a:bodyPr vert="horz" wrap="square" lIns="0" tIns="19685" rIns="0" bIns="0" rtlCol="0">
            <a:spAutoFit/>
          </a:bodyPr>
          <a:lstStyle>
            <a:lvl1pPr>
              <a:defRPr sz="800" b="1">
                <a:solidFill>
                  <a:schemeClr val="bg1"/>
                </a:solidFill>
              </a:defRPr>
            </a:lvl1pPr>
          </a:lstStyle>
          <a:p>
            <a:pPr marL="12700">
              <a:spcBef>
                <a:spcPts val="155"/>
              </a:spcBef>
            </a:pPr>
            <a:r>
              <a:rPr lang="de-AT" dirty="0"/>
              <a:t>March</a:t>
            </a:r>
            <a:r>
              <a:rPr lang="de-AT" spc="-70" dirty="0"/>
              <a:t> </a:t>
            </a:r>
            <a:r>
              <a:rPr lang="de-AT" dirty="0"/>
              <a:t>2019</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4" name="Holder 4"/>
          <p:cNvSpPr>
            <a:spLocks noGrp="1"/>
          </p:cNvSpPr>
          <p:nvPr>
            <p:ph type="sldNum" sz="quarter" idx="7"/>
          </p:nvPr>
        </p:nvSpPr>
        <p:spPr/>
        <p:txBody>
          <a:bodyPr lIns="0" tIns="0" rIns="0" bIns="0"/>
          <a:lstStyle>
            <a:lvl1pPr>
              <a:defRPr sz="950" b="0" i="0">
                <a:solidFill>
                  <a:srgbClr val="7E7E7E"/>
                </a:solidFill>
                <a:latin typeface="Segoe UI"/>
                <a:cs typeface="Segoe UI"/>
              </a:defRPr>
            </a:lvl1pPr>
          </a:lstStyle>
          <a:p>
            <a:pPr marL="12700">
              <a:lnSpc>
                <a:spcPct val="100000"/>
              </a:lnSpc>
              <a:spcBef>
                <a:spcPts val="165"/>
              </a:spcBef>
            </a:pPr>
            <a:r>
              <a:rPr spc="-15" dirty="0"/>
              <a:t>page</a:t>
            </a:r>
            <a:r>
              <a:rPr spc="-30" dirty="0"/>
              <a:t> </a:t>
            </a:r>
            <a:fld id="{81D60167-4931-47E6-BA6A-407CBD079E47}" type="slidenum">
              <a:rPr spc="-10" dirty="0"/>
              <a:t>‹#›</a:t>
            </a:fld>
            <a:endParaRPr spc="-10" dirty="0"/>
          </a:p>
        </p:txBody>
      </p:sp>
      <p:sp>
        <p:nvSpPr>
          <p:cNvPr id="5" name="object 6">
            <a:extLst>
              <a:ext uri="{FF2B5EF4-FFF2-40B4-BE49-F238E27FC236}">
                <a16:creationId xmlns:a16="http://schemas.microsoft.com/office/drawing/2014/main" id="{E67F59BD-ADAA-3E44-8D34-6E3A28C43342}"/>
              </a:ext>
            </a:extLst>
          </p:cNvPr>
          <p:cNvSpPr txBox="1">
            <a:spLocks noGrp="1"/>
          </p:cNvSpPr>
          <p:nvPr>
            <p:ph type="dt" sz="half" idx="2"/>
          </p:nvPr>
        </p:nvSpPr>
        <p:spPr>
          <a:xfrm>
            <a:off x="819959" y="6589934"/>
            <a:ext cx="520700" cy="144145"/>
          </a:xfrm>
          <a:prstGeom prst="rect">
            <a:avLst/>
          </a:prstGeom>
        </p:spPr>
        <p:txBody>
          <a:bodyPr vert="horz" wrap="square" lIns="0" tIns="19685" rIns="0" bIns="0" rtlCol="0">
            <a:spAutoFit/>
          </a:bodyPr>
          <a:lstStyle>
            <a:lvl1pPr>
              <a:defRPr sz="800" b="1">
                <a:solidFill>
                  <a:schemeClr val="bg1"/>
                </a:solidFill>
              </a:defRPr>
            </a:lvl1pPr>
          </a:lstStyle>
          <a:p>
            <a:pPr marL="12700">
              <a:spcBef>
                <a:spcPts val="155"/>
              </a:spcBef>
            </a:pPr>
            <a:r>
              <a:rPr lang="de-AT" dirty="0"/>
              <a:t>March</a:t>
            </a:r>
            <a:r>
              <a:rPr lang="de-AT" spc="-70" dirty="0"/>
              <a:t> </a:t>
            </a:r>
            <a:r>
              <a:rPr lang="de-AT" dirty="0"/>
              <a:t>2019</a:t>
            </a: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tiff"/><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891" y="6526453"/>
            <a:ext cx="9556750" cy="260350"/>
          </a:xfrm>
          <a:custGeom>
            <a:avLst/>
            <a:gdLst/>
            <a:ahLst/>
            <a:cxnLst/>
            <a:rect l="l" t="t" r="r" b="b"/>
            <a:pathLst>
              <a:path w="9556750" h="260350">
                <a:moveTo>
                  <a:pt x="0" y="0"/>
                </a:moveTo>
                <a:lnTo>
                  <a:pt x="0" y="260205"/>
                </a:lnTo>
                <a:lnTo>
                  <a:pt x="9556334" y="260205"/>
                </a:lnTo>
                <a:lnTo>
                  <a:pt x="9556334" y="130107"/>
                </a:lnTo>
                <a:lnTo>
                  <a:pt x="9546114" y="79463"/>
                </a:lnTo>
                <a:lnTo>
                  <a:pt x="9518239" y="38106"/>
                </a:lnTo>
                <a:lnTo>
                  <a:pt x="9476886" y="10224"/>
                </a:lnTo>
                <a:lnTo>
                  <a:pt x="9426231" y="0"/>
                </a:lnTo>
                <a:lnTo>
                  <a:pt x="0" y="0"/>
                </a:lnTo>
                <a:close/>
              </a:path>
            </a:pathLst>
          </a:custGeom>
          <a:solidFill>
            <a:srgbClr val="FF0000"/>
          </a:solidFill>
        </p:spPr>
        <p:txBody>
          <a:bodyPr wrap="square" lIns="0" tIns="0" rIns="0" bIns="0" rtlCol="0"/>
          <a:lstStyle/>
          <a:p>
            <a:endParaRPr dirty="0">
              <a:solidFill>
                <a:schemeClr val="bg1"/>
              </a:solidFill>
            </a:endParaRPr>
          </a:p>
        </p:txBody>
      </p:sp>
      <p:sp>
        <p:nvSpPr>
          <p:cNvPr id="17" name="bk object 17"/>
          <p:cNvSpPr/>
          <p:nvPr/>
        </p:nvSpPr>
        <p:spPr>
          <a:xfrm>
            <a:off x="891" y="6526453"/>
            <a:ext cx="9556750" cy="260350"/>
          </a:xfrm>
          <a:custGeom>
            <a:avLst/>
            <a:gdLst/>
            <a:ahLst/>
            <a:cxnLst/>
            <a:rect l="l" t="t" r="r" b="b"/>
            <a:pathLst>
              <a:path w="9556750" h="260350">
                <a:moveTo>
                  <a:pt x="0" y="0"/>
                </a:moveTo>
                <a:lnTo>
                  <a:pt x="9426228" y="0"/>
                </a:lnTo>
                <a:lnTo>
                  <a:pt x="9476882" y="10224"/>
                </a:lnTo>
                <a:lnTo>
                  <a:pt x="9518235" y="38106"/>
                </a:lnTo>
                <a:lnTo>
                  <a:pt x="9546111" y="79462"/>
                </a:lnTo>
                <a:lnTo>
                  <a:pt x="9556331" y="130107"/>
                </a:lnTo>
                <a:lnTo>
                  <a:pt x="9556331" y="260205"/>
                </a:lnTo>
                <a:lnTo>
                  <a:pt x="0" y="260205"/>
                </a:lnTo>
                <a:lnTo>
                  <a:pt x="0" y="0"/>
                </a:lnTo>
                <a:close/>
              </a:path>
            </a:pathLst>
          </a:custGeom>
          <a:ln w="30297">
            <a:noFill/>
          </a:ln>
        </p:spPr>
        <p:txBody>
          <a:bodyPr wrap="square" lIns="0" tIns="0" rIns="0" bIns="0" rtlCol="0"/>
          <a:lstStyle/>
          <a:p>
            <a:endParaRPr/>
          </a:p>
        </p:txBody>
      </p:sp>
      <p:sp>
        <p:nvSpPr>
          <p:cNvPr id="2" name="Holder 2"/>
          <p:cNvSpPr>
            <a:spLocks noGrp="1"/>
          </p:cNvSpPr>
          <p:nvPr>
            <p:ph type="title"/>
          </p:nvPr>
        </p:nvSpPr>
        <p:spPr>
          <a:xfrm>
            <a:off x="221128" y="977545"/>
            <a:ext cx="10251142" cy="346709"/>
          </a:xfrm>
          <a:prstGeom prst="rect">
            <a:avLst/>
          </a:prstGeom>
        </p:spPr>
        <p:txBody>
          <a:bodyPr wrap="square" lIns="0" tIns="0" rIns="0" bIns="0">
            <a:spAutoFit/>
          </a:bodyPr>
          <a:lstStyle>
            <a:lvl1pPr>
              <a:defRPr sz="2100" b="1" i="0">
                <a:solidFill>
                  <a:srgbClr val="376092"/>
                </a:solidFill>
                <a:latin typeface="Segoe UI"/>
                <a:cs typeface="Segoe UI"/>
              </a:defRPr>
            </a:lvl1pPr>
          </a:lstStyle>
          <a:p>
            <a:endParaRPr/>
          </a:p>
        </p:txBody>
      </p:sp>
      <p:sp>
        <p:nvSpPr>
          <p:cNvPr id="3" name="Holder 3"/>
          <p:cNvSpPr>
            <a:spLocks noGrp="1"/>
          </p:cNvSpPr>
          <p:nvPr>
            <p:ph type="body" idx="1"/>
          </p:nvPr>
        </p:nvSpPr>
        <p:spPr>
          <a:xfrm>
            <a:off x="891241" y="2379122"/>
            <a:ext cx="8910917" cy="1790064"/>
          </a:xfrm>
          <a:prstGeom prst="rect">
            <a:avLst/>
          </a:prstGeom>
        </p:spPr>
        <p:txBody>
          <a:bodyPr wrap="square" lIns="0" tIns="0" rIns="0" bIns="0">
            <a:spAutoFit/>
          </a:bodyPr>
          <a:lstStyle>
            <a:lvl1pPr>
              <a:defRPr b="0" i="0">
                <a:solidFill>
                  <a:schemeClr val="tx1"/>
                </a:solidFill>
              </a:defRPr>
            </a:lvl1pPr>
          </a:lstStyle>
          <a:p>
            <a:endParaRPr/>
          </a:p>
        </p:txBody>
      </p:sp>
      <p:sp>
        <p:nvSpPr>
          <p:cNvPr id="6" name="Holder 6"/>
          <p:cNvSpPr>
            <a:spLocks noGrp="1"/>
          </p:cNvSpPr>
          <p:nvPr>
            <p:ph type="sldNum" sz="quarter" idx="7"/>
          </p:nvPr>
        </p:nvSpPr>
        <p:spPr>
          <a:xfrm>
            <a:off x="9879731" y="6494862"/>
            <a:ext cx="464184" cy="191770"/>
          </a:xfrm>
          <a:prstGeom prst="rect">
            <a:avLst/>
          </a:prstGeom>
        </p:spPr>
        <p:txBody>
          <a:bodyPr wrap="square" lIns="0" tIns="0" rIns="0" bIns="0">
            <a:spAutoFit/>
          </a:bodyPr>
          <a:lstStyle>
            <a:lvl1pPr>
              <a:defRPr sz="950" b="0" i="0">
                <a:solidFill>
                  <a:srgbClr val="7E7E7E"/>
                </a:solidFill>
                <a:latin typeface="Segoe UI"/>
                <a:cs typeface="Segoe UI"/>
              </a:defRPr>
            </a:lvl1pPr>
          </a:lstStyle>
          <a:p>
            <a:pPr marL="12700">
              <a:lnSpc>
                <a:spcPct val="100000"/>
              </a:lnSpc>
              <a:spcBef>
                <a:spcPts val="165"/>
              </a:spcBef>
            </a:pPr>
            <a:r>
              <a:rPr spc="-15" dirty="0"/>
              <a:t>page</a:t>
            </a:r>
            <a:r>
              <a:rPr spc="-30" dirty="0"/>
              <a:t> </a:t>
            </a:r>
            <a:fld id="{81D60167-4931-47E6-BA6A-407CBD079E47}" type="slidenum">
              <a:rPr spc="-10" dirty="0"/>
              <a:t>‹#›</a:t>
            </a:fld>
            <a:endParaRPr spc="-10" dirty="0"/>
          </a:p>
        </p:txBody>
      </p:sp>
      <p:pic>
        <p:nvPicPr>
          <p:cNvPr id="9" name="Grafik 8">
            <a:extLst>
              <a:ext uri="{FF2B5EF4-FFF2-40B4-BE49-F238E27FC236}">
                <a16:creationId xmlns:a16="http://schemas.microsoft.com/office/drawing/2014/main" id="{448E5C2E-F89D-ED4C-AEFA-F1BC7943B462}"/>
              </a:ext>
            </a:extLst>
          </p:cNvPr>
          <p:cNvPicPr>
            <a:picLocks noChangeAspect="1"/>
          </p:cNvPicPr>
          <p:nvPr userDrawn="1"/>
        </p:nvPicPr>
        <p:blipFill>
          <a:blip r:embed="rId7"/>
          <a:stretch>
            <a:fillRect/>
          </a:stretch>
        </p:blipFill>
        <p:spPr>
          <a:xfrm>
            <a:off x="8242300" y="6902450"/>
            <a:ext cx="1295400" cy="175054"/>
          </a:xfrm>
          <a:prstGeom prst="rect">
            <a:avLst/>
          </a:prstGeom>
        </p:spPr>
      </p:pic>
      <p:sp>
        <p:nvSpPr>
          <p:cNvPr id="10" name="object 6">
            <a:extLst>
              <a:ext uri="{FF2B5EF4-FFF2-40B4-BE49-F238E27FC236}">
                <a16:creationId xmlns:a16="http://schemas.microsoft.com/office/drawing/2014/main" id="{A2B8B2C0-686A-7845-AEC3-D5F68F910010}"/>
              </a:ext>
            </a:extLst>
          </p:cNvPr>
          <p:cNvSpPr txBox="1">
            <a:spLocks noGrp="1"/>
          </p:cNvSpPr>
          <p:nvPr>
            <p:ph type="dt" sz="half" idx="2"/>
          </p:nvPr>
        </p:nvSpPr>
        <p:spPr>
          <a:xfrm>
            <a:off x="819959" y="6589934"/>
            <a:ext cx="520700" cy="144145"/>
          </a:xfrm>
          <a:prstGeom prst="rect">
            <a:avLst/>
          </a:prstGeom>
        </p:spPr>
        <p:txBody>
          <a:bodyPr vert="horz" wrap="square" lIns="0" tIns="19685" rIns="0" bIns="0" rtlCol="0">
            <a:spAutoFit/>
          </a:bodyPr>
          <a:lstStyle>
            <a:lvl1pPr>
              <a:defRPr sz="800" b="1">
                <a:solidFill>
                  <a:schemeClr val="bg1"/>
                </a:solidFill>
              </a:defRPr>
            </a:lvl1pPr>
          </a:lstStyle>
          <a:p>
            <a:pPr marL="12700">
              <a:spcBef>
                <a:spcPts val="155"/>
              </a:spcBef>
            </a:pPr>
            <a:r>
              <a:rPr lang="de-AT" dirty="0"/>
              <a:t>March</a:t>
            </a:r>
            <a:r>
              <a:rPr lang="de-AT" spc="-70" dirty="0"/>
              <a:t> </a:t>
            </a:r>
            <a:r>
              <a:rPr lang="de-AT" dirty="0"/>
              <a:t>2019</a:t>
            </a: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4.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F099A7-88D7-4323-8398-C5B4332A3C59}"/>
              </a:ext>
            </a:extLst>
          </p:cNvPr>
          <p:cNvSpPr>
            <a:spLocks noGrp="1"/>
          </p:cNvSpPr>
          <p:nvPr>
            <p:ph type="title"/>
          </p:nvPr>
        </p:nvSpPr>
        <p:spPr>
          <a:xfrm>
            <a:off x="221672" y="182592"/>
            <a:ext cx="10251142" cy="738664"/>
          </a:xfrm>
        </p:spPr>
        <p:txBody>
          <a:bodyPr/>
          <a:lstStyle/>
          <a:p>
            <a:r>
              <a:rPr lang="en-GB" sz="4800" dirty="0"/>
              <a:t>AIK Energy</a:t>
            </a:r>
          </a:p>
        </p:txBody>
      </p:sp>
      <p:grpSp>
        <p:nvGrpSpPr>
          <p:cNvPr id="33" name="Group 32">
            <a:extLst>
              <a:ext uri="{FF2B5EF4-FFF2-40B4-BE49-F238E27FC236}">
                <a16:creationId xmlns:a16="http://schemas.microsoft.com/office/drawing/2014/main" id="{6257E243-BB77-4FF1-9B16-21287C599539}"/>
              </a:ext>
            </a:extLst>
          </p:cNvPr>
          <p:cNvGrpSpPr/>
          <p:nvPr/>
        </p:nvGrpSpPr>
        <p:grpSpPr>
          <a:xfrm>
            <a:off x="5172654" y="1423312"/>
            <a:ext cx="350877" cy="83564"/>
            <a:chOff x="1942594" y="2781300"/>
            <a:chExt cx="799891" cy="190500"/>
          </a:xfrm>
          <a:solidFill>
            <a:schemeClr val="bg1">
              <a:lumMod val="85000"/>
            </a:schemeClr>
          </a:solidFill>
        </p:grpSpPr>
        <p:sp>
          <p:nvSpPr>
            <p:cNvPr id="34" name="Oval 33">
              <a:extLst>
                <a:ext uri="{FF2B5EF4-FFF2-40B4-BE49-F238E27FC236}">
                  <a16:creationId xmlns:a16="http://schemas.microsoft.com/office/drawing/2014/main" id="{AC7BCF02-8712-47A0-9E9F-9FDB68E5692F}"/>
                </a:ext>
              </a:extLst>
            </p:cNvPr>
            <p:cNvSpPr>
              <a:spLocks/>
            </p:cNvSpPr>
            <p:nvPr/>
          </p:nvSpPr>
          <p:spPr bwMode="auto">
            <a:xfrm>
              <a:off x="1942594" y="2781300"/>
              <a:ext cx="190450" cy="190500"/>
            </a:xfrm>
            <a:prstGeom prst="ellipse">
              <a:avLst/>
            </a:prstGeom>
            <a:grpFill/>
            <a:ln w="25400">
              <a:solidFill>
                <a:schemeClr val="tx1">
                  <a:alpha val="0"/>
                </a:schemeClr>
              </a:solidFill>
              <a:miter lim="800000"/>
              <a:headEnd/>
              <a:tailEnd/>
            </a:ln>
          </p:spPr>
          <p:txBody>
            <a:bodyPr lIns="0" tIns="0" rIns="0" bIns="0"/>
            <a:lstStyle/>
            <a:p>
              <a:endParaRPr lang="en-US" sz="790">
                <a:latin typeface="Roboto Light"/>
              </a:endParaRPr>
            </a:p>
          </p:txBody>
        </p:sp>
        <p:sp>
          <p:nvSpPr>
            <p:cNvPr id="35" name="Oval 34">
              <a:extLst>
                <a:ext uri="{FF2B5EF4-FFF2-40B4-BE49-F238E27FC236}">
                  <a16:creationId xmlns:a16="http://schemas.microsoft.com/office/drawing/2014/main" id="{FEA8A590-5F44-4ACF-9771-3784AD19E4A3}"/>
                </a:ext>
              </a:extLst>
            </p:cNvPr>
            <p:cNvSpPr>
              <a:spLocks/>
            </p:cNvSpPr>
            <p:nvPr/>
          </p:nvSpPr>
          <p:spPr bwMode="auto">
            <a:xfrm>
              <a:off x="2247315" y="2781300"/>
              <a:ext cx="190450" cy="190500"/>
            </a:xfrm>
            <a:prstGeom prst="ellipse">
              <a:avLst/>
            </a:prstGeom>
            <a:grpFill/>
            <a:ln w="25400">
              <a:solidFill>
                <a:schemeClr val="tx1">
                  <a:alpha val="0"/>
                </a:schemeClr>
              </a:solidFill>
              <a:miter lim="800000"/>
              <a:headEnd/>
              <a:tailEnd/>
            </a:ln>
          </p:spPr>
          <p:txBody>
            <a:bodyPr lIns="0" tIns="0" rIns="0" bIns="0"/>
            <a:lstStyle/>
            <a:p>
              <a:endParaRPr lang="en-US" sz="790">
                <a:latin typeface="Roboto Light"/>
              </a:endParaRPr>
            </a:p>
          </p:txBody>
        </p:sp>
        <p:sp>
          <p:nvSpPr>
            <p:cNvPr id="36" name="Oval 35">
              <a:extLst>
                <a:ext uri="{FF2B5EF4-FFF2-40B4-BE49-F238E27FC236}">
                  <a16:creationId xmlns:a16="http://schemas.microsoft.com/office/drawing/2014/main" id="{E5DC9F36-011B-4D3B-AFA5-2268B590CF90}"/>
                </a:ext>
              </a:extLst>
            </p:cNvPr>
            <p:cNvSpPr>
              <a:spLocks/>
            </p:cNvSpPr>
            <p:nvPr/>
          </p:nvSpPr>
          <p:spPr bwMode="auto">
            <a:xfrm>
              <a:off x="2552035" y="2781300"/>
              <a:ext cx="190450" cy="190500"/>
            </a:xfrm>
            <a:prstGeom prst="ellipse">
              <a:avLst/>
            </a:prstGeom>
            <a:grpFill/>
            <a:ln w="25400">
              <a:solidFill>
                <a:schemeClr val="tx1">
                  <a:alpha val="0"/>
                </a:schemeClr>
              </a:solidFill>
              <a:miter lim="800000"/>
              <a:headEnd/>
              <a:tailEnd/>
            </a:ln>
          </p:spPr>
          <p:txBody>
            <a:bodyPr lIns="0" tIns="0" rIns="0" bIns="0"/>
            <a:lstStyle/>
            <a:p>
              <a:endParaRPr lang="en-US" sz="790">
                <a:latin typeface="Roboto Light"/>
              </a:endParaRPr>
            </a:p>
          </p:txBody>
        </p:sp>
      </p:grpSp>
      <p:sp>
        <p:nvSpPr>
          <p:cNvPr id="38" name="TextBox 37">
            <a:extLst>
              <a:ext uri="{FF2B5EF4-FFF2-40B4-BE49-F238E27FC236}">
                <a16:creationId xmlns:a16="http://schemas.microsoft.com/office/drawing/2014/main" id="{00494EA3-F5CD-AB4A-A0A8-7F59C87E1780}"/>
              </a:ext>
            </a:extLst>
          </p:cNvPr>
          <p:cNvSpPr txBox="1"/>
          <p:nvPr/>
        </p:nvSpPr>
        <p:spPr>
          <a:xfrm>
            <a:off x="458759" y="1797050"/>
            <a:ext cx="9511331" cy="3416320"/>
          </a:xfrm>
          <a:prstGeom prst="rect">
            <a:avLst/>
          </a:prstGeom>
          <a:noFill/>
        </p:spPr>
        <p:txBody>
          <a:bodyPr wrap="square" rtlCol="0">
            <a:spAutoFit/>
          </a:bodyPr>
          <a:lstStyle/>
          <a:p>
            <a:r>
              <a:rPr lang="en-US" dirty="0"/>
              <a:t>AIK Group Ltd is the shareholder of AIK Energy Ltd </a:t>
            </a:r>
            <a:r>
              <a:rPr lang="en-US" dirty="0">
                <a:ea typeface="Open Sans" panose="020B0606030504020204" pitchFamily="34" charset="0"/>
                <a:cs typeface="Roboto Light"/>
              </a:rPr>
              <a:t>(registration code 08636666).</a:t>
            </a:r>
            <a:endParaRPr lang="en-US" dirty="0"/>
          </a:p>
          <a:p>
            <a:endParaRPr lang="en-US" dirty="0">
              <a:ea typeface="Open Sans" panose="020B0606030504020204" pitchFamily="34" charset="0"/>
              <a:cs typeface="Roboto Light"/>
            </a:endParaRPr>
          </a:p>
          <a:p>
            <a:r>
              <a:rPr lang="en-US" dirty="0">
                <a:ea typeface="Open Sans" panose="020B0606030504020204" pitchFamily="34" charset="0"/>
                <a:cs typeface="Roboto Light"/>
              </a:rPr>
              <a:t>AIK has subsidiaries in the Republic of Moldova – </a:t>
            </a:r>
            <a:r>
              <a:rPr lang="en-US" dirty="0" err="1">
                <a:ea typeface="Open Sans" panose="020B0606030504020204" pitchFamily="34" charset="0"/>
                <a:cs typeface="Roboto Light"/>
              </a:rPr>
              <a:t>Otaci</a:t>
            </a:r>
            <a:r>
              <a:rPr lang="en-US" dirty="0">
                <a:ea typeface="Open Sans" panose="020B0606030504020204" pitchFamily="34" charset="0"/>
                <a:cs typeface="Roboto Light"/>
              </a:rPr>
              <a:t> Free Zone and Ukraine – </a:t>
            </a:r>
            <a:r>
              <a:rPr lang="en-US" dirty="0" err="1">
                <a:ea typeface="Open Sans" panose="020B0606030504020204" pitchFamily="34" charset="0"/>
                <a:cs typeface="Roboto Light"/>
              </a:rPr>
              <a:t>Harkov</a:t>
            </a:r>
            <a:r>
              <a:rPr lang="en-US" dirty="0">
                <a:ea typeface="Open Sans" panose="020B0606030504020204" pitchFamily="34" charset="0"/>
                <a:cs typeface="Roboto Light"/>
              </a:rPr>
              <a:t>/Kiev.</a:t>
            </a:r>
          </a:p>
          <a:p>
            <a:endParaRPr lang="en-US" dirty="0">
              <a:ea typeface="Open Sans" panose="020B0606030504020204" pitchFamily="34" charset="0"/>
              <a:cs typeface="Roboto Light"/>
            </a:endParaRPr>
          </a:p>
          <a:p>
            <a:r>
              <a:rPr lang="en-US" dirty="0">
                <a:ea typeface="Open Sans" panose="020B0606030504020204" pitchFamily="34" charset="0"/>
                <a:cs typeface="Roboto Light"/>
              </a:rPr>
              <a:t>Plans are to set up or acquire new subsidiaries in Austria, Hungary, Italy, Slovakia, Macedonia and others, depending on the market conditions. Moreover, the company has a branch in Romania, Bucharest.</a:t>
            </a:r>
          </a:p>
          <a:p>
            <a:endParaRPr lang="en-US" dirty="0">
              <a:ea typeface="Open Sans" panose="020B0606030504020204" pitchFamily="34" charset="0"/>
              <a:cs typeface="Roboto Light"/>
            </a:endParaRPr>
          </a:p>
          <a:p>
            <a:r>
              <a:rPr lang="en-US" dirty="0">
                <a:ea typeface="Open Sans" panose="020B0606030504020204" pitchFamily="34" charset="0"/>
                <a:cs typeface="Roboto Light"/>
              </a:rPr>
              <a:t>AIK ENERGY is active in trading (import and export) of natural gas across the Eastern European market.  </a:t>
            </a:r>
          </a:p>
          <a:p>
            <a:endParaRPr lang="en-US" dirty="0">
              <a:ea typeface="Open Sans" panose="020B0606030504020204" pitchFamily="34" charset="0"/>
              <a:cs typeface="Roboto Light"/>
            </a:endParaRPr>
          </a:p>
          <a:p>
            <a:endParaRPr lang="en-US" dirty="0">
              <a:ea typeface="Open Sans" panose="020B0606030504020204" pitchFamily="34" charset="0"/>
              <a:cs typeface="Roboto Light"/>
            </a:endParaRPr>
          </a:p>
        </p:txBody>
      </p:sp>
      <p:sp>
        <p:nvSpPr>
          <p:cNvPr id="39" name="Rectangle 38">
            <a:extLst>
              <a:ext uri="{FF2B5EF4-FFF2-40B4-BE49-F238E27FC236}">
                <a16:creationId xmlns:a16="http://schemas.microsoft.com/office/drawing/2014/main" id="{128B861E-005E-284F-A17A-3A2B4E8C9941}"/>
              </a:ext>
            </a:extLst>
          </p:cNvPr>
          <p:cNvSpPr>
            <a:spLocks/>
          </p:cNvSpPr>
          <p:nvPr/>
        </p:nvSpPr>
        <p:spPr bwMode="auto">
          <a:xfrm>
            <a:off x="3609363" y="882650"/>
            <a:ext cx="3475760" cy="51308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chemeClr val="tx1"/>
                </a:solidFill>
                <a:miter lim="800000"/>
                <a:headEnd/>
                <a:tailEnd/>
              </a14:hiddenLine>
            </a:ext>
          </a:extLst>
        </p:spPr>
        <p:txBody>
          <a:bodyPr wrap="none" lIns="0" tIns="0" rIns="0" bIns="0" anchor="ctr">
            <a:spAutoFit/>
          </a:bodyPr>
          <a:lstStyle/>
          <a:p>
            <a:pPr algn="ctr"/>
            <a:r>
              <a:rPr lang="en-US" sz="3334" b="1" dirty="0">
                <a:solidFill>
                  <a:schemeClr val="tx2"/>
                </a:solidFill>
                <a:latin typeface="Bebas Neue Bold" charset="0"/>
                <a:ea typeface="ＭＳ Ｐゴシック" charset="0"/>
                <a:cs typeface="ＭＳ Ｐゴシック" charset="0"/>
                <a:sym typeface="Bebas Neue" charset="0"/>
              </a:rPr>
              <a:t>Executive Summary</a:t>
            </a:r>
          </a:p>
        </p:txBody>
      </p:sp>
    </p:spTree>
    <p:extLst>
      <p:ext uri="{BB962C8B-B14F-4D97-AF65-F5344CB8AC3E}">
        <p14:creationId xmlns:p14="http://schemas.microsoft.com/office/powerpoint/2010/main" val="38715790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F099A7-88D7-4323-8398-C5B4332A3C59}"/>
              </a:ext>
            </a:extLst>
          </p:cNvPr>
          <p:cNvSpPr>
            <a:spLocks noGrp="1"/>
          </p:cNvSpPr>
          <p:nvPr>
            <p:ph type="title"/>
          </p:nvPr>
        </p:nvSpPr>
        <p:spPr>
          <a:xfrm>
            <a:off x="221672" y="182592"/>
            <a:ext cx="10251142" cy="738664"/>
          </a:xfrm>
        </p:spPr>
        <p:txBody>
          <a:bodyPr/>
          <a:lstStyle/>
          <a:p>
            <a:r>
              <a:rPr lang="en-GB" sz="4800" dirty="0"/>
              <a:t>AIK Energy</a:t>
            </a:r>
          </a:p>
        </p:txBody>
      </p:sp>
      <p:grpSp>
        <p:nvGrpSpPr>
          <p:cNvPr id="33" name="Group 32">
            <a:extLst>
              <a:ext uri="{FF2B5EF4-FFF2-40B4-BE49-F238E27FC236}">
                <a16:creationId xmlns:a16="http://schemas.microsoft.com/office/drawing/2014/main" id="{6257E243-BB77-4FF1-9B16-21287C599539}"/>
              </a:ext>
            </a:extLst>
          </p:cNvPr>
          <p:cNvGrpSpPr/>
          <p:nvPr/>
        </p:nvGrpSpPr>
        <p:grpSpPr>
          <a:xfrm>
            <a:off x="5172654" y="1423312"/>
            <a:ext cx="350877" cy="83564"/>
            <a:chOff x="1942594" y="2781300"/>
            <a:chExt cx="799891" cy="190500"/>
          </a:xfrm>
          <a:solidFill>
            <a:schemeClr val="bg1">
              <a:lumMod val="85000"/>
            </a:schemeClr>
          </a:solidFill>
        </p:grpSpPr>
        <p:sp>
          <p:nvSpPr>
            <p:cNvPr id="34" name="Oval 33">
              <a:extLst>
                <a:ext uri="{FF2B5EF4-FFF2-40B4-BE49-F238E27FC236}">
                  <a16:creationId xmlns:a16="http://schemas.microsoft.com/office/drawing/2014/main" id="{AC7BCF02-8712-47A0-9E9F-9FDB68E5692F}"/>
                </a:ext>
              </a:extLst>
            </p:cNvPr>
            <p:cNvSpPr>
              <a:spLocks/>
            </p:cNvSpPr>
            <p:nvPr/>
          </p:nvSpPr>
          <p:spPr bwMode="auto">
            <a:xfrm>
              <a:off x="1942594" y="2781300"/>
              <a:ext cx="190450" cy="190500"/>
            </a:xfrm>
            <a:prstGeom prst="ellipse">
              <a:avLst/>
            </a:prstGeom>
            <a:grpFill/>
            <a:ln w="25400">
              <a:solidFill>
                <a:schemeClr val="tx1">
                  <a:alpha val="0"/>
                </a:schemeClr>
              </a:solidFill>
              <a:miter lim="800000"/>
              <a:headEnd/>
              <a:tailEnd/>
            </a:ln>
          </p:spPr>
          <p:txBody>
            <a:bodyPr lIns="0" tIns="0" rIns="0" bIns="0"/>
            <a:lstStyle/>
            <a:p>
              <a:endParaRPr lang="en-US" sz="790">
                <a:latin typeface="Roboto Light"/>
              </a:endParaRPr>
            </a:p>
          </p:txBody>
        </p:sp>
        <p:sp>
          <p:nvSpPr>
            <p:cNvPr id="35" name="Oval 34">
              <a:extLst>
                <a:ext uri="{FF2B5EF4-FFF2-40B4-BE49-F238E27FC236}">
                  <a16:creationId xmlns:a16="http://schemas.microsoft.com/office/drawing/2014/main" id="{FEA8A590-5F44-4ACF-9771-3784AD19E4A3}"/>
                </a:ext>
              </a:extLst>
            </p:cNvPr>
            <p:cNvSpPr>
              <a:spLocks/>
            </p:cNvSpPr>
            <p:nvPr/>
          </p:nvSpPr>
          <p:spPr bwMode="auto">
            <a:xfrm>
              <a:off x="2247315" y="2781300"/>
              <a:ext cx="190450" cy="190500"/>
            </a:xfrm>
            <a:prstGeom prst="ellipse">
              <a:avLst/>
            </a:prstGeom>
            <a:grpFill/>
            <a:ln w="25400">
              <a:solidFill>
                <a:schemeClr val="tx1">
                  <a:alpha val="0"/>
                </a:schemeClr>
              </a:solidFill>
              <a:miter lim="800000"/>
              <a:headEnd/>
              <a:tailEnd/>
            </a:ln>
          </p:spPr>
          <p:txBody>
            <a:bodyPr lIns="0" tIns="0" rIns="0" bIns="0"/>
            <a:lstStyle/>
            <a:p>
              <a:endParaRPr lang="en-US" sz="790">
                <a:latin typeface="Roboto Light"/>
              </a:endParaRPr>
            </a:p>
          </p:txBody>
        </p:sp>
        <p:sp>
          <p:nvSpPr>
            <p:cNvPr id="36" name="Oval 35">
              <a:extLst>
                <a:ext uri="{FF2B5EF4-FFF2-40B4-BE49-F238E27FC236}">
                  <a16:creationId xmlns:a16="http://schemas.microsoft.com/office/drawing/2014/main" id="{E5DC9F36-011B-4D3B-AFA5-2268B590CF90}"/>
                </a:ext>
              </a:extLst>
            </p:cNvPr>
            <p:cNvSpPr>
              <a:spLocks/>
            </p:cNvSpPr>
            <p:nvPr/>
          </p:nvSpPr>
          <p:spPr bwMode="auto">
            <a:xfrm>
              <a:off x="2552035" y="2781300"/>
              <a:ext cx="190450" cy="190500"/>
            </a:xfrm>
            <a:prstGeom prst="ellipse">
              <a:avLst/>
            </a:prstGeom>
            <a:grpFill/>
            <a:ln w="25400">
              <a:solidFill>
                <a:schemeClr val="tx1">
                  <a:alpha val="0"/>
                </a:schemeClr>
              </a:solidFill>
              <a:miter lim="800000"/>
              <a:headEnd/>
              <a:tailEnd/>
            </a:ln>
          </p:spPr>
          <p:txBody>
            <a:bodyPr lIns="0" tIns="0" rIns="0" bIns="0"/>
            <a:lstStyle/>
            <a:p>
              <a:endParaRPr lang="en-US" sz="790">
                <a:latin typeface="Roboto Light"/>
              </a:endParaRPr>
            </a:p>
          </p:txBody>
        </p:sp>
      </p:grpSp>
      <p:sp>
        <p:nvSpPr>
          <p:cNvPr id="39" name="Rectangle 38">
            <a:extLst>
              <a:ext uri="{FF2B5EF4-FFF2-40B4-BE49-F238E27FC236}">
                <a16:creationId xmlns:a16="http://schemas.microsoft.com/office/drawing/2014/main" id="{128B861E-005E-284F-A17A-3A2B4E8C9941}"/>
              </a:ext>
            </a:extLst>
          </p:cNvPr>
          <p:cNvSpPr>
            <a:spLocks/>
          </p:cNvSpPr>
          <p:nvPr/>
        </p:nvSpPr>
        <p:spPr bwMode="auto">
          <a:xfrm>
            <a:off x="4720469" y="882650"/>
            <a:ext cx="1253548" cy="51308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chemeClr val="tx1"/>
                </a:solidFill>
                <a:miter lim="800000"/>
                <a:headEnd/>
                <a:tailEnd/>
              </a14:hiddenLine>
            </a:ext>
          </a:extLst>
        </p:spPr>
        <p:txBody>
          <a:bodyPr wrap="none" lIns="0" tIns="0" rIns="0" bIns="0" anchor="ctr">
            <a:spAutoFit/>
          </a:bodyPr>
          <a:lstStyle/>
          <a:p>
            <a:pPr algn="ctr"/>
            <a:r>
              <a:rPr lang="en-US" sz="3334" b="1" dirty="0">
                <a:solidFill>
                  <a:schemeClr val="tx2"/>
                </a:solidFill>
                <a:latin typeface="Bebas Neue Bold" charset="0"/>
                <a:ea typeface="ＭＳ Ｐゴシック" charset="0"/>
                <a:cs typeface="ＭＳ Ｐゴシック" charset="0"/>
                <a:sym typeface="Bebas Neue" charset="0"/>
              </a:rPr>
              <a:t>VISION</a:t>
            </a:r>
          </a:p>
        </p:txBody>
      </p:sp>
      <p:pic>
        <p:nvPicPr>
          <p:cNvPr id="10" name="Picture 9">
            <a:extLst>
              <a:ext uri="{FF2B5EF4-FFF2-40B4-BE49-F238E27FC236}">
                <a16:creationId xmlns:a16="http://schemas.microsoft.com/office/drawing/2014/main" id="{06D21120-BB27-B040-B81E-80A738986B54}"/>
              </a:ext>
            </a:extLst>
          </p:cNvPr>
          <p:cNvPicPr>
            <a:picLocks noChangeAspect="1"/>
          </p:cNvPicPr>
          <p:nvPr/>
        </p:nvPicPr>
        <p:blipFill>
          <a:blip r:embed="rId2"/>
          <a:stretch>
            <a:fillRect/>
          </a:stretch>
        </p:blipFill>
        <p:spPr>
          <a:xfrm>
            <a:off x="637840" y="2614931"/>
            <a:ext cx="1395081" cy="754097"/>
          </a:xfrm>
          <a:prstGeom prst="rect">
            <a:avLst/>
          </a:prstGeom>
        </p:spPr>
      </p:pic>
      <p:pic>
        <p:nvPicPr>
          <p:cNvPr id="12" name="Picture 11">
            <a:extLst>
              <a:ext uri="{FF2B5EF4-FFF2-40B4-BE49-F238E27FC236}">
                <a16:creationId xmlns:a16="http://schemas.microsoft.com/office/drawing/2014/main" id="{59F1A0DB-7320-EF4D-AABE-55F8196B49E1}"/>
              </a:ext>
            </a:extLst>
          </p:cNvPr>
          <p:cNvPicPr>
            <a:picLocks noChangeAspect="1"/>
          </p:cNvPicPr>
          <p:nvPr/>
        </p:nvPicPr>
        <p:blipFill>
          <a:blip r:embed="rId3"/>
          <a:stretch>
            <a:fillRect/>
          </a:stretch>
        </p:blipFill>
        <p:spPr>
          <a:xfrm>
            <a:off x="819142" y="5302250"/>
            <a:ext cx="1032478" cy="801819"/>
          </a:xfrm>
          <a:prstGeom prst="rect">
            <a:avLst/>
          </a:prstGeom>
        </p:spPr>
      </p:pic>
      <p:pic>
        <p:nvPicPr>
          <p:cNvPr id="14" name="Picture 13">
            <a:extLst>
              <a:ext uri="{FF2B5EF4-FFF2-40B4-BE49-F238E27FC236}">
                <a16:creationId xmlns:a16="http://schemas.microsoft.com/office/drawing/2014/main" id="{8FC47211-53C8-CD40-8AD8-BAFAABE8ACBB}"/>
              </a:ext>
            </a:extLst>
          </p:cNvPr>
          <p:cNvPicPr>
            <a:picLocks noChangeAspect="1"/>
          </p:cNvPicPr>
          <p:nvPr/>
        </p:nvPicPr>
        <p:blipFill>
          <a:blip r:embed="rId4"/>
          <a:stretch>
            <a:fillRect/>
          </a:stretch>
        </p:blipFill>
        <p:spPr>
          <a:xfrm>
            <a:off x="819142" y="3839294"/>
            <a:ext cx="1273048" cy="845851"/>
          </a:xfrm>
          <a:prstGeom prst="rect">
            <a:avLst/>
          </a:prstGeom>
        </p:spPr>
      </p:pic>
      <p:sp>
        <p:nvSpPr>
          <p:cNvPr id="15" name="TextBox 14">
            <a:extLst>
              <a:ext uri="{FF2B5EF4-FFF2-40B4-BE49-F238E27FC236}">
                <a16:creationId xmlns:a16="http://schemas.microsoft.com/office/drawing/2014/main" id="{ACBC1F5A-7ED7-2F44-887D-B54B21286ECA}"/>
              </a:ext>
            </a:extLst>
          </p:cNvPr>
          <p:cNvSpPr txBox="1"/>
          <p:nvPr/>
        </p:nvSpPr>
        <p:spPr>
          <a:xfrm>
            <a:off x="1628550" y="1557363"/>
            <a:ext cx="9511331" cy="923330"/>
          </a:xfrm>
          <a:prstGeom prst="rect">
            <a:avLst/>
          </a:prstGeom>
          <a:noFill/>
        </p:spPr>
        <p:txBody>
          <a:bodyPr wrap="square" rtlCol="0">
            <a:spAutoFit/>
          </a:bodyPr>
          <a:lstStyle/>
          <a:p>
            <a:pPr lvl="0"/>
            <a:r>
              <a:rPr lang="en-US" dirty="0"/>
              <a:t>Increasing the market share by developing potential gas trading business line  partners from Romania and regional countries such as Greece, Hungary, Austria and Italy</a:t>
            </a:r>
          </a:p>
          <a:p>
            <a:pPr lvl="0"/>
            <a:endParaRPr lang="en-US" dirty="0"/>
          </a:p>
        </p:txBody>
      </p:sp>
      <p:sp>
        <p:nvSpPr>
          <p:cNvPr id="16" name="TextBox 15">
            <a:extLst>
              <a:ext uri="{FF2B5EF4-FFF2-40B4-BE49-F238E27FC236}">
                <a16:creationId xmlns:a16="http://schemas.microsoft.com/office/drawing/2014/main" id="{749F063C-118A-FA44-8FF9-6F057948DE2F}"/>
              </a:ext>
            </a:extLst>
          </p:cNvPr>
          <p:cNvSpPr txBox="1"/>
          <p:nvPr/>
        </p:nvSpPr>
        <p:spPr>
          <a:xfrm>
            <a:off x="2404958" y="2834526"/>
            <a:ext cx="7913518" cy="369332"/>
          </a:xfrm>
          <a:prstGeom prst="rect">
            <a:avLst/>
          </a:prstGeom>
          <a:noFill/>
        </p:spPr>
        <p:txBody>
          <a:bodyPr wrap="square" rtlCol="0">
            <a:spAutoFit/>
          </a:bodyPr>
          <a:lstStyle/>
          <a:p>
            <a:pPr lvl="0"/>
            <a:r>
              <a:rPr lang="en-US" dirty="0"/>
              <a:t>Developing natural gas supply to end-users in Romania and neighboring countries</a:t>
            </a:r>
          </a:p>
        </p:txBody>
      </p:sp>
      <p:sp>
        <p:nvSpPr>
          <p:cNvPr id="17" name="TextBox 16">
            <a:extLst>
              <a:ext uri="{FF2B5EF4-FFF2-40B4-BE49-F238E27FC236}">
                <a16:creationId xmlns:a16="http://schemas.microsoft.com/office/drawing/2014/main" id="{C8176C02-D67F-984F-B172-AE34EA569B9C}"/>
              </a:ext>
            </a:extLst>
          </p:cNvPr>
          <p:cNvSpPr txBox="1"/>
          <p:nvPr/>
        </p:nvSpPr>
        <p:spPr>
          <a:xfrm>
            <a:off x="2404958" y="3883326"/>
            <a:ext cx="7990687" cy="646331"/>
          </a:xfrm>
          <a:prstGeom prst="rect">
            <a:avLst/>
          </a:prstGeom>
          <a:noFill/>
        </p:spPr>
        <p:txBody>
          <a:bodyPr wrap="square" rtlCol="0">
            <a:spAutoFit/>
          </a:bodyPr>
          <a:lstStyle/>
          <a:p>
            <a:pPr lvl="0"/>
            <a:r>
              <a:rPr lang="en-US" dirty="0"/>
              <a:t>Developing electricity trading through import / export activities and gross supply to licensed partners in Romania, Bulgaria, Serbia</a:t>
            </a:r>
          </a:p>
        </p:txBody>
      </p:sp>
      <p:sp>
        <p:nvSpPr>
          <p:cNvPr id="18" name="TextBox 17">
            <a:extLst>
              <a:ext uri="{FF2B5EF4-FFF2-40B4-BE49-F238E27FC236}">
                <a16:creationId xmlns:a16="http://schemas.microsoft.com/office/drawing/2014/main" id="{9922133A-38AB-6143-8A9E-236F432A8B46}"/>
              </a:ext>
            </a:extLst>
          </p:cNvPr>
          <p:cNvSpPr txBox="1"/>
          <p:nvPr/>
        </p:nvSpPr>
        <p:spPr>
          <a:xfrm>
            <a:off x="2431945" y="5209125"/>
            <a:ext cx="7715355" cy="1415772"/>
          </a:xfrm>
          <a:prstGeom prst="rect">
            <a:avLst/>
          </a:prstGeom>
          <a:noFill/>
        </p:spPr>
        <p:txBody>
          <a:bodyPr wrap="square" rtlCol="0">
            <a:spAutoFit/>
          </a:bodyPr>
          <a:lstStyle/>
          <a:p>
            <a:pPr lvl="0"/>
            <a:r>
              <a:rPr lang="en-US" dirty="0"/>
              <a:t>Developing the crude oil trading activity with the refineries with which we already have commercial relations i.e. OMV </a:t>
            </a:r>
            <a:r>
              <a:rPr lang="en-US" dirty="0" err="1"/>
              <a:t>Schwechat</a:t>
            </a:r>
            <a:r>
              <a:rPr lang="en-US" dirty="0"/>
              <a:t> Refinery Austria, OMV </a:t>
            </a:r>
            <a:r>
              <a:rPr lang="en-US" dirty="0" err="1"/>
              <a:t>Petrom</a:t>
            </a:r>
            <a:r>
              <a:rPr lang="en-US" dirty="0"/>
              <a:t> </a:t>
            </a:r>
            <a:r>
              <a:rPr lang="en-US" dirty="0" err="1"/>
              <a:t>Petrobrazi</a:t>
            </a:r>
            <a:r>
              <a:rPr lang="en-US" dirty="0"/>
              <a:t> Romania and NIS Gazprom </a:t>
            </a:r>
            <a:r>
              <a:rPr lang="en-US" dirty="0" err="1"/>
              <a:t>Neft</a:t>
            </a:r>
            <a:r>
              <a:rPr lang="en-US" dirty="0"/>
              <a:t> Serbia (</a:t>
            </a:r>
            <a:r>
              <a:rPr lang="en-US" dirty="0" err="1"/>
              <a:t>Pancevo</a:t>
            </a:r>
            <a:r>
              <a:rPr lang="en-US" dirty="0"/>
              <a:t> and Novi Sad Refinery).</a:t>
            </a:r>
          </a:p>
          <a:p>
            <a:endParaRPr lang="en-US" sz="1400" dirty="0">
              <a:ea typeface="Open Sans" panose="020B0606030504020204" pitchFamily="34" charset="0"/>
              <a:cs typeface="Roboto Light"/>
            </a:endParaRPr>
          </a:p>
        </p:txBody>
      </p:sp>
    </p:spTree>
    <p:extLst>
      <p:ext uri="{BB962C8B-B14F-4D97-AF65-F5344CB8AC3E}">
        <p14:creationId xmlns:p14="http://schemas.microsoft.com/office/powerpoint/2010/main" val="15506133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F099A7-88D7-4323-8398-C5B4332A3C59}"/>
              </a:ext>
            </a:extLst>
          </p:cNvPr>
          <p:cNvSpPr>
            <a:spLocks noGrp="1"/>
          </p:cNvSpPr>
          <p:nvPr>
            <p:ph type="title"/>
          </p:nvPr>
        </p:nvSpPr>
        <p:spPr>
          <a:xfrm>
            <a:off x="221672" y="182592"/>
            <a:ext cx="10251142" cy="738664"/>
          </a:xfrm>
        </p:spPr>
        <p:txBody>
          <a:bodyPr/>
          <a:lstStyle/>
          <a:p>
            <a:r>
              <a:rPr lang="en-GB" sz="4800" dirty="0"/>
              <a:t>AIK Energy</a:t>
            </a:r>
          </a:p>
        </p:txBody>
      </p:sp>
      <p:grpSp>
        <p:nvGrpSpPr>
          <p:cNvPr id="33" name="Group 32">
            <a:extLst>
              <a:ext uri="{FF2B5EF4-FFF2-40B4-BE49-F238E27FC236}">
                <a16:creationId xmlns:a16="http://schemas.microsoft.com/office/drawing/2014/main" id="{6257E243-BB77-4FF1-9B16-21287C599539}"/>
              </a:ext>
            </a:extLst>
          </p:cNvPr>
          <p:cNvGrpSpPr/>
          <p:nvPr/>
        </p:nvGrpSpPr>
        <p:grpSpPr>
          <a:xfrm>
            <a:off x="5172654" y="1423312"/>
            <a:ext cx="350877" cy="83564"/>
            <a:chOff x="1942594" y="2781300"/>
            <a:chExt cx="799891" cy="190500"/>
          </a:xfrm>
          <a:solidFill>
            <a:schemeClr val="bg1">
              <a:lumMod val="85000"/>
            </a:schemeClr>
          </a:solidFill>
        </p:grpSpPr>
        <p:sp>
          <p:nvSpPr>
            <p:cNvPr id="34" name="Oval 33">
              <a:extLst>
                <a:ext uri="{FF2B5EF4-FFF2-40B4-BE49-F238E27FC236}">
                  <a16:creationId xmlns:a16="http://schemas.microsoft.com/office/drawing/2014/main" id="{AC7BCF02-8712-47A0-9E9F-9FDB68E5692F}"/>
                </a:ext>
              </a:extLst>
            </p:cNvPr>
            <p:cNvSpPr>
              <a:spLocks/>
            </p:cNvSpPr>
            <p:nvPr/>
          </p:nvSpPr>
          <p:spPr bwMode="auto">
            <a:xfrm>
              <a:off x="1942594" y="2781300"/>
              <a:ext cx="190450" cy="190500"/>
            </a:xfrm>
            <a:prstGeom prst="ellipse">
              <a:avLst/>
            </a:prstGeom>
            <a:grpFill/>
            <a:ln w="25400">
              <a:solidFill>
                <a:schemeClr val="tx1">
                  <a:alpha val="0"/>
                </a:schemeClr>
              </a:solidFill>
              <a:miter lim="800000"/>
              <a:headEnd/>
              <a:tailEnd/>
            </a:ln>
          </p:spPr>
          <p:txBody>
            <a:bodyPr lIns="0" tIns="0" rIns="0" bIns="0"/>
            <a:lstStyle/>
            <a:p>
              <a:endParaRPr lang="en-US" sz="790">
                <a:latin typeface="Roboto Light"/>
              </a:endParaRPr>
            </a:p>
          </p:txBody>
        </p:sp>
        <p:sp>
          <p:nvSpPr>
            <p:cNvPr id="35" name="Oval 34">
              <a:extLst>
                <a:ext uri="{FF2B5EF4-FFF2-40B4-BE49-F238E27FC236}">
                  <a16:creationId xmlns:a16="http://schemas.microsoft.com/office/drawing/2014/main" id="{FEA8A590-5F44-4ACF-9771-3784AD19E4A3}"/>
                </a:ext>
              </a:extLst>
            </p:cNvPr>
            <p:cNvSpPr>
              <a:spLocks/>
            </p:cNvSpPr>
            <p:nvPr/>
          </p:nvSpPr>
          <p:spPr bwMode="auto">
            <a:xfrm>
              <a:off x="2247315" y="2781300"/>
              <a:ext cx="190450" cy="190500"/>
            </a:xfrm>
            <a:prstGeom prst="ellipse">
              <a:avLst/>
            </a:prstGeom>
            <a:grpFill/>
            <a:ln w="25400">
              <a:solidFill>
                <a:schemeClr val="tx1">
                  <a:alpha val="0"/>
                </a:schemeClr>
              </a:solidFill>
              <a:miter lim="800000"/>
              <a:headEnd/>
              <a:tailEnd/>
            </a:ln>
          </p:spPr>
          <p:txBody>
            <a:bodyPr lIns="0" tIns="0" rIns="0" bIns="0"/>
            <a:lstStyle/>
            <a:p>
              <a:endParaRPr lang="en-US" sz="790">
                <a:latin typeface="Roboto Light"/>
              </a:endParaRPr>
            </a:p>
          </p:txBody>
        </p:sp>
        <p:sp>
          <p:nvSpPr>
            <p:cNvPr id="36" name="Oval 35">
              <a:extLst>
                <a:ext uri="{FF2B5EF4-FFF2-40B4-BE49-F238E27FC236}">
                  <a16:creationId xmlns:a16="http://schemas.microsoft.com/office/drawing/2014/main" id="{E5DC9F36-011B-4D3B-AFA5-2268B590CF90}"/>
                </a:ext>
              </a:extLst>
            </p:cNvPr>
            <p:cNvSpPr>
              <a:spLocks/>
            </p:cNvSpPr>
            <p:nvPr/>
          </p:nvSpPr>
          <p:spPr bwMode="auto">
            <a:xfrm>
              <a:off x="2552035" y="2781300"/>
              <a:ext cx="190450" cy="190500"/>
            </a:xfrm>
            <a:prstGeom prst="ellipse">
              <a:avLst/>
            </a:prstGeom>
            <a:grpFill/>
            <a:ln w="25400">
              <a:solidFill>
                <a:schemeClr val="tx1">
                  <a:alpha val="0"/>
                </a:schemeClr>
              </a:solidFill>
              <a:miter lim="800000"/>
              <a:headEnd/>
              <a:tailEnd/>
            </a:ln>
          </p:spPr>
          <p:txBody>
            <a:bodyPr lIns="0" tIns="0" rIns="0" bIns="0"/>
            <a:lstStyle/>
            <a:p>
              <a:endParaRPr lang="en-US" sz="790">
                <a:latin typeface="Roboto Light"/>
              </a:endParaRPr>
            </a:p>
          </p:txBody>
        </p:sp>
      </p:grpSp>
      <p:sp>
        <p:nvSpPr>
          <p:cNvPr id="39" name="Rectangle 38">
            <a:extLst>
              <a:ext uri="{FF2B5EF4-FFF2-40B4-BE49-F238E27FC236}">
                <a16:creationId xmlns:a16="http://schemas.microsoft.com/office/drawing/2014/main" id="{128B861E-005E-284F-A17A-3A2B4E8C9941}"/>
              </a:ext>
            </a:extLst>
          </p:cNvPr>
          <p:cNvSpPr>
            <a:spLocks/>
          </p:cNvSpPr>
          <p:nvPr/>
        </p:nvSpPr>
        <p:spPr bwMode="auto">
          <a:xfrm>
            <a:off x="4263391" y="882650"/>
            <a:ext cx="2167709" cy="51308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chemeClr val="tx1"/>
                </a:solidFill>
                <a:miter lim="800000"/>
                <a:headEnd/>
                <a:tailEnd/>
              </a14:hiddenLine>
            </a:ext>
          </a:extLst>
        </p:spPr>
        <p:txBody>
          <a:bodyPr wrap="none" lIns="0" tIns="0" rIns="0" bIns="0" anchor="ctr">
            <a:spAutoFit/>
          </a:bodyPr>
          <a:lstStyle/>
          <a:p>
            <a:pPr algn="ctr"/>
            <a:r>
              <a:rPr lang="en-US" sz="3334" b="1" dirty="0">
                <a:solidFill>
                  <a:schemeClr val="tx2"/>
                </a:solidFill>
                <a:latin typeface="Bebas Neue Bold" charset="0"/>
                <a:ea typeface="ＭＳ Ｐゴシック" charset="0"/>
                <a:cs typeface="ＭＳ Ｐゴシック" charset="0"/>
                <a:sym typeface="Bebas Neue" charset="0"/>
              </a:rPr>
              <a:t>Investments</a:t>
            </a:r>
          </a:p>
        </p:txBody>
      </p:sp>
      <p:sp>
        <p:nvSpPr>
          <p:cNvPr id="15" name="TextBox 14">
            <a:extLst>
              <a:ext uri="{FF2B5EF4-FFF2-40B4-BE49-F238E27FC236}">
                <a16:creationId xmlns:a16="http://schemas.microsoft.com/office/drawing/2014/main" id="{ACBC1F5A-7ED7-2F44-887D-B54B21286ECA}"/>
              </a:ext>
            </a:extLst>
          </p:cNvPr>
          <p:cNvSpPr txBox="1"/>
          <p:nvPr/>
        </p:nvSpPr>
        <p:spPr>
          <a:xfrm>
            <a:off x="3365500" y="1636760"/>
            <a:ext cx="6461350" cy="646331"/>
          </a:xfrm>
          <a:prstGeom prst="rect">
            <a:avLst/>
          </a:prstGeom>
          <a:noFill/>
        </p:spPr>
        <p:txBody>
          <a:bodyPr wrap="square" rtlCol="0">
            <a:spAutoFit/>
          </a:bodyPr>
          <a:lstStyle/>
          <a:p>
            <a:pPr lvl="0"/>
            <a:r>
              <a:rPr lang="en-US" dirty="0"/>
              <a:t>Investments in electricity production through:</a:t>
            </a:r>
          </a:p>
          <a:p>
            <a:pPr lvl="0"/>
            <a:endParaRPr lang="en-US" dirty="0"/>
          </a:p>
        </p:txBody>
      </p:sp>
      <p:sp>
        <p:nvSpPr>
          <p:cNvPr id="16" name="TextBox 15">
            <a:extLst>
              <a:ext uri="{FF2B5EF4-FFF2-40B4-BE49-F238E27FC236}">
                <a16:creationId xmlns:a16="http://schemas.microsoft.com/office/drawing/2014/main" id="{749F063C-118A-FA44-8FF9-6F057948DE2F}"/>
              </a:ext>
            </a:extLst>
          </p:cNvPr>
          <p:cNvSpPr txBox="1"/>
          <p:nvPr/>
        </p:nvSpPr>
        <p:spPr>
          <a:xfrm>
            <a:off x="774700" y="2501887"/>
            <a:ext cx="9524999" cy="3139321"/>
          </a:xfrm>
          <a:prstGeom prst="rect">
            <a:avLst/>
          </a:prstGeom>
          <a:noFill/>
        </p:spPr>
        <p:txBody>
          <a:bodyPr wrap="square" rtlCol="0">
            <a:spAutoFit/>
          </a:bodyPr>
          <a:lstStyle/>
          <a:p>
            <a:pPr marL="285750" lvl="0" indent="-285750">
              <a:buFontTx/>
              <a:buChar char="-"/>
            </a:pPr>
            <a:r>
              <a:rPr lang="en-US" dirty="0"/>
              <a:t>Developing gas-to-power cogeneration projects in partnership with local authorities – municipalities</a:t>
            </a:r>
          </a:p>
          <a:p>
            <a:pPr lvl="0"/>
            <a:endParaRPr lang="en-US" dirty="0"/>
          </a:p>
          <a:p>
            <a:pPr marL="285750" lvl="0" indent="-285750">
              <a:buFontTx/>
              <a:buChar char="-"/>
            </a:pPr>
            <a:r>
              <a:rPr lang="en-US" dirty="0"/>
              <a:t>Developing gas-to-power cogeneration projects for the depleted gas fields in collaboration with </a:t>
            </a:r>
            <a:r>
              <a:rPr lang="en-US" dirty="0" err="1"/>
              <a:t>Romgaz</a:t>
            </a:r>
            <a:r>
              <a:rPr lang="en-US" dirty="0"/>
              <a:t> S.A</a:t>
            </a:r>
          </a:p>
          <a:p>
            <a:pPr lvl="0"/>
            <a:endParaRPr lang="en-US" dirty="0"/>
          </a:p>
          <a:p>
            <a:pPr marL="285750" lvl="0" indent="-285750">
              <a:buFontTx/>
              <a:buChar char="-"/>
            </a:pPr>
            <a:r>
              <a:rPr lang="en-US" dirty="0"/>
              <a:t>Investments in development of the petroleum plant </a:t>
            </a:r>
            <a:r>
              <a:rPr lang="en-US" dirty="0" err="1"/>
              <a:t>Otaci</a:t>
            </a:r>
            <a:r>
              <a:rPr lang="en-US" dirty="0"/>
              <a:t> Moldova in order to reach a refining capacity of 25,000 tones / month</a:t>
            </a:r>
          </a:p>
          <a:p>
            <a:pPr lvl="0"/>
            <a:endParaRPr lang="en-US" dirty="0"/>
          </a:p>
          <a:p>
            <a:pPr marL="285750" lvl="0" indent="-285750">
              <a:buFontTx/>
              <a:buChar char="-"/>
            </a:pPr>
            <a:r>
              <a:rPr lang="en-US" dirty="0"/>
              <a:t>Developing the upstream activity by taking over of some depleted oil and gas field from OMV </a:t>
            </a:r>
            <a:r>
              <a:rPr lang="en-US" dirty="0" err="1"/>
              <a:t>Petrom</a:t>
            </a:r>
            <a:r>
              <a:rPr lang="en-US" dirty="0"/>
              <a:t> Romania.</a:t>
            </a:r>
          </a:p>
        </p:txBody>
      </p:sp>
      <p:sp>
        <p:nvSpPr>
          <p:cNvPr id="19" name="Freeform 79">
            <a:extLst>
              <a:ext uri="{FF2B5EF4-FFF2-40B4-BE49-F238E27FC236}">
                <a16:creationId xmlns:a16="http://schemas.microsoft.com/office/drawing/2014/main" id="{D34CB60F-2B4F-C04A-97C6-CD68FA9754DF}"/>
              </a:ext>
            </a:extLst>
          </p:cNvPr>
          <p:cNvSpPr>
            <a:spLocks noChangeArrowheads="1"/>
          </p:cNvSpPr>
          <p:nvPr/>
        </p:nvSpPr>
        <p:spPr bwMode="auto">
          <a:xfrm>
            <a:off x="2070100" y="1506876"/>
            <a:ext cx="675738" cy="652340"/>
          </a:xfrm>
          <a:custGeom>
            <a:avLst/>
            <a:gdLst>
              <a:gd name="T0" fmla="*/ 239 w 479"/>
              <a:gd name="T1" fmla="*/ 0 h 479"/>
              <a:gd name="T2" fmla="*/ 239 w 479"/>
              <a:gd name="T3" fmla="*/ 0 h 479"/>
              <a:gd name="T4" fmla="*/ 0 w 479"/>
              <a:gd name="T5" fmla="*/ 239 h 479"/>
              <a:gd name="T6" fmla="*/ 239 w 479"/>
              <a:gd name="T7" fmla="*/ 478 h 479"/>
              <a:gd name="T8" fmla="*/ 478 w 479"/>
              <a:gd name="T9" fmla="*/ 239 h 479"/>
              <a:gd name="T10" fmla="*/ 239 w 479"/>
              <a:gd name="T11" fmla="*/ 0 h 479"/>
              <a:gd name="T12" fmla="*/ 443 w 479"/>
              <a:gd name="T13" fmla="*/ 239 h 479"/>
              <a:gd name="T14" fmla="*/ 443 w 479"/>
              <a:gd name="T15" fmla="*/ 239 h 479"/>
              <a:gd name="T16" fmla="*/ 399 w 479"/>
              <a:gd name="T17" fmla="*/ 363 h 479"/>
              <a:gd name="T18" fmla="*/ 390 w 479"/>
              <a:gd name="T19" fmla="*/ 328 h 479"/>
              <a:gd name="T20" fmla="*/ 399 w 479"/>
              <a:gd name="T21" fmla="*/ 257 h 479"/>
              <a:gd name="T22" fmla="*/ 372 w 479"/>
              <a:gd name="T23" fmla="*/ 204 h 479"/>
              <a:gd name="T24" fmla="*/ 319 w 479"/>
              <a:gd name="T25" fmla="*/ 178 h 479"/>
              <a:gd name="T26" fmla="*/ 346 w 479"/>
              <a:gd name="T27" fmla="*/ 88 h 479"/>
              <a:gd name="T28" fmla="*/ 293 w 479"/>
              <a:gd name="T29" fmla="*/ 62 h 479"/>
              <a:gd name="T30" fmla="*/ 301 w 479"/>
              <a:gd name="T31" fmla="*/ 53 h 479"/>
              <a:gd name="T32" fmla="*/ 443 w 479"/>
              <a:gd name="T33" fmla="*/ 239 h 479"/>
              <a:gd name="T34" fmla="*/ 212 w 479"/>
              <a:gd name="T35" fmla="*/ 44 h 479"/>
              <a:gd name="T36" fmla="*/ 212 w 479"/>
              <a:gd name="T37" fmla="*/ 44 h 479"/>
              <a:gd name="T38" fmla="*/ 186 w 479"/>
              <a:gd name="T39" fmla="*/ 62 h 479"/>
              <a:gd name="T40" fmla="*/ 150 w 479"/>
              <a:gd name="T41" fmla="*/ 88 h 479"/>
              <a:gd name="T42" fmla="*/ 115 w 479"/>
              <a:gd name="T43" fmla="*/ 133 h 479"/>
              <a:gd name="T44" fmla="*/ 133 w 479"/>
              <a:gd name="T45" fmla="*/ 159 h 479"/>
              <a:gd name="T46" fmla="*/ 177 w 479"/>
              <a:gd name="T47" fmla="*/ 159 h 479"/>
              <a:gd name="T48" fmla="*/ 248 w 479"/>
              <a:gd name="T49" fmla="*/ 239 h 479"/>
              <a:gd name="T50" fmla="*/ 186 w 479"/>
              <a:gd name="T51" fmla="*/ 292 h 479"/>
              <a:gd name="T52" fmla="*/ 177 w 479"/>
              <a:gd name="T53" fmla="*/ 337 h 479"/>
              <a:gd name="T54" fmla="*/ 177 w 479"/>
              <a:gd name="T55" fmla="*/ 390 h 479"/>
              <a:gd name="T56" fmla="*/ 133 w 479"/>
              <a:gd name="T57" fmla="*/ 345 h 479"/>
              <a:gd name="T58" fmla="*/ 124 w 479"/>
              <a:gd name="T59" fmla="*/ 284 h 479"/>
              <a:gd name="T60" fmla="*/ 88 w 479"/>
              <a:gd name="T61" fmla="*/ 239 h 479"/>
              <a:gd name="T62" fmla="*/ 106 w 479"/>
              <a:gd name="T63" fmla="*/ 186 h 479"/>
              <a:gd name="T64" fmla="*/ 53 w 479"/>
              <a:gd name="T65" fmla="*/ 169 h 479"/>
              <a:gd name="T66" fmla="*/ 212 w 479"/>
              <a:gd name="T67" fmla="*/ 44 h 479"/>
              <a:gd name="T68" fmla="*/ 177 w 479"/>
              <a:gd name="T69" fmla="*/ 434 h 479"/>
              <a:gd name="T70" fmla="*/ 177 w 479"/>
              <a:gd name="T71" fmla="*/ 434 h 479"/>
              <a:gd name="T72" fmla="*/ 204 w 479"/>
              <a:gd name="T73" fmla="*/ 416 h 479"/>
              <a:gd name="T74" fmla="*/ 239 w 479"/>
              <a:gd name="T75" fmla="*/ 407 h 479"/>
              <a:gd name="T76" fmla="*/ 293 w 479"/>
              <a:gd name="T77" fmla="*/ 390 h 479"/>
              <a:gd name="T78" fmla="*/ 354 w 479"/>
              <a:gd name="T79" fmla="*/ 407 h 479"/>
              <a:gd name="T80" fmla="*/ 239 w 479"/>
              <a:gd name="T81" fmla="*/ 443 h 479"/>
              <a:gd name="T82" fmla="*/ 177 w 479"/>
              <a:gd name="T83" fmla="*/ 434 h 4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479" h="479">
                <a:moveTo>
                  <a:pt x="239" y="0"/>
                </a:moveTo>
                <a:lnTo>
                  <a:pt x="239" y="0"/>
                </a:lnTo>
                <a:cubicBezTo>
                  <a:pt x="106" y="0"/>
                  <a:pt x="0" y="106"/>
                  <a:pt x="0" y="239"/>
                </a:cubicBezTo>
                <a:cubicBezTo>
                  <a:pt x="0" y="372"/>
                  <a:pt x="106" y="478"/>
                  <a:pt x="239" y="478"/>
                </a:cubicBezTo>
                <a:cubicBezTo>
                  <a:pt x="372" y="478"/>
                  <a:pt x="478" y="372"/>
                  <a:pt x="478" y="239"/>
                </a:cubicBezTo>
                <a:cubicBezTo>
                  <a:pt x="478" y="106"/>
                  <a:pt x="372" y="0"/>
                  <a:pt x="239" y="0"/>
                </a:cubicBezTo>
                <a:close/>
                <a:moveTo>
                  <a:pt x="443" y="239"/>
                </a:moveTo>
                <a:lnTo>
                  <a:pt x="443" y="239"/>
                </a:lnTo>
                <a:cubicBezTo>
                  <a:pt x="443" y="292"/>
                  <a:pt x="425" y="328"/>
                  <a:pt x="399" y="363"/>
                </a:cubicBezTo>
                <a:cubicBezTo>
                  <a:pt x="390" y="363"/>
                  <a:pt x="381" y="345"/>
                  <a:pt x="390" y="328"/>
                </a:cubicBezTo>
                <a:cubicBezTo>
                  <a:pt x="399" y="310"/>
                  <a:pt x="399" y="275"/>
                  <a:pt x="399" y="257"/>
                </a:cubicBezTo>
                <a:cubicBezTo>
                  <a:pt x="399" y="239"/>
                  <a:pt x="390" y="204"/>
                  <a:pt x="372" y="204"/>
                </a:cubicBezTo>
                <a:cubicBezTo>
                  <a:pt x="346" y="204"/>
                  <a:pt x="337" y="204"/>
                  <a:pt x="319" y="178"/>
                </a:cubicBezTo>
                <a:cubicBezTo>
                  <a:pt x="301" y="124"/>
                  <a:pt x="372" y="115"/>
                  <a:pt x="346" y="88"/>
                </a:cubicBezTo>
                <a:cubicBezTo>
                  <a:pt x="337" y="80"/>
                  <a:pt x="301" y="115"/>
                  <a:pt x="293" y="62"/>
                </a:cubicBezTo>
                <a:lnTo>
                  <a:pt x="301" y="53"/>
                </a:lnTo>
                <a:cubicBezTo>
                  <a:pt x="381" y="80"/>
                  <a:pt x="443" y="150"/>
                  <a:pt x="443" y="239"/>
                </a:cubicBezTo>
                <a:close/>
                <a:moveTo>
                  <a:pt x="212" y="44"/>
                </a:moveTo>
                <a:lnTo>
                  <a:pt x="212" y="44"/>
                </a:lnTo>
                <a:cubicBezTo>
                  <a:pt x="204" y="53"/>
                  <a:pt x="194" y="53"/>
                  <a:pt x="186" y="62"/>
                </a:cubicBezTo>
                <a:cubicBezTo>
                  <a:pt x="168" y="80"/>
                  <a:pt x="159" y="71"/>
                  <a:pt x="150" y="88"/>
                </a:cubicBezTo>
                <a:cubicBezTo>
                  <a:pt x="141" y="106"/>
                  <a:pt x="115" y="124"/>
                  <a:pt x="115" y="133"/>
                </a:cubicBezTo>
                <a:cubicBezTo>
                  <a:pt x="115" y="142"/>
                  <a:pt x="133" y="159"/>
                  <a:pt x="133" y="159"/>
                </a:cubicBezTo>
                <a:cubicBezTo>
                  <a:pt x="141" y="150"/>
                  <a:pt x="159" y="150"/>
                  <a:pt x="177" y="159"/>
                </a:cubicBezTo>
                <a:cubicBezTo>
                  <a:pt x="186" y="159"/>
                  <a:pt x="275" y="169"/>
                  <a:pt x="248" y="239"/>
                </a:cubicBezTo>
                <a:cubicBezTo>
                  <a:pt x="239" y="266"/>
                  <a:pt x="194" y="257"/>
                  <a:pt x="186" y="292"/>
                </a:cubicBezTo>
                <a:cubicBezTo>
                  <a:pt x="186" y="301"/>
                  <a:pt x="186" y="328"/>
                  <a:pt x="177" y="337"/>
                </a:cubicBezTo>
                <a:cubicBezTo>
                  <a:pt x="177" y="345"/>
                  <a:pt x="186" y="390"/>
                  <a:pt x="177" y="390"/>
                </a:cubicBezTo>
                <a:cubicBezTo>
                  <a:pt x="168" y="390"/>
                  <a:pt x="133" y="345"/>
                  <a:pt x="133" y="345"/>
                </a:cubicBezTo>
                <a:cubicBezTo>
                  <a:pt x="133" y="337"/>
                  <a:pt x="124" y="310"/>
                  <a:pt x="124" y="284"/>
                </a:cubicBezTo>
                <a:cubicBezTo>
                  <a:pt x="124" y="266"/>
                  <a:pt x="88" y="266"/>
                  <a:pt x="88" y="239"/>
                </a:cubicBezTo>
                <a:cubicBezTo>
                  <a:pt x="88" y="213"/>
                  <a:pt x="106" y="195"/>
                  <a:pt x="106" y="186"/>
                </a:cubicBezTo>
                <a:cubicBezTo>
                  <a:pt x="97" y="169"/>
                  <a:pt x="62" y="169"/>
                  <a:pt x="53" y="169"/>
                </a:cubicBezTo>
                <a:cubicBezTo>
                  <a:pt x="80" y="97"/>
                  <a:pt x="141" y="53"/>
                  <a:pt x="212" y="44"/>
                </a:cubicBezTo>
                <a:close/>
                <a:moveTo>
                  <a:pt x="177" y="434"/>
                </a:moveTo>
                <a:lnTo>
                  <a:pt x="177" y="434"/>
                </a:lnTo>
                <a:cubicBezTo>
                  <a:pt x="186" y="425"/>
                  <a:pt x="186" y="416"/>
                  <a:pt x="204" y="416"/>
                </a:cubicBezTo>
                <a:cubicBezTo>
                  <a:pt x="212" y="416"/>
                  <a:pt x="221" y="416"/>
                  <a:pt x="239" y="407"/>
                </a:cubicBezTo>
                <a:cubicBezTo>
                  <a:pt x="248" y="407"/>
                  <a:pt x="275" y="398"/>
                  <a:pt x="293" y="390"/>
                </a:cubicBezTo>
                <a:cubicBezTo>
                  <a:pt x="310" y="390"/>
                  <a:pt x="346" y="398"/>
                  <a:pt x="354" y="407"/>
                </a:cubicBezTo>
                <a:cubicBezTo>
                  <a:pt x="319" y="434"/>
                  <a:pt x="284" y="443"/>
                  <a:pt x="239" y="443"/>
                </a:cubicBezTo>
                <a:cubicBezTo>
                  <a:pt x="221" y="443"/>
                  <a:pt x="194" y="443"/>
                  <a:pt x="177" y="434"/>
                </a:cubicBezTo>
                <a:close/>
              </a:path>
            </a:pathLst>
          </a:custGeom>
          <a:solidFill>
            <a:schemeClr val="accent2"/>
          </a:solidFill>
          <a:ln>
            <a:noFill/>
          </a:ln>
          <a:effectLst/>
          <a:extLst/>
        </p:spPr>
        <p:txBody>
          <a:bodyPr wrap="none" lIns="40104" tIns="20052" rIns="40104" bIns="20052" anchor="ctr"/>
          <a:lstStyle/>
          <a:p>
            <a:pPr>
              <a:defRPr/>
            </a:pPr>
            <a:endParaRPr lang="en-US" sz="790" dirty="0">
              <a:latin typeface="Roboto Light" charset="0"/>
            </a:endParaRPr>
          </a:p>
        </p:txBody>
      </p:sp>
    </p:spTree>
    <p:extLst>
      <p:ext uri="{BB962C8B-B14F-4D97-AF65-F5344CB8AC3E}">
        <p14:creationId xmlns:p14="http://schemas.microsoft.com/office/powerpoint/2010/main" val="8482328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F099A7-88D7-4323-8398-C5B4332A3C59}"/>
              </a:ext>
            </a:extLst>
          </p:cNvPr>
          <p:cNvSpPr>
            <a:spLocks noGrp="1"/>
          </p:cNvSpPr>
          <p:nvPr>
            <p:ph type="title"/>
          </p:nvPr>
        </p:nvSpPr>
        <p:spPr>
          <a:xfrm>
            <a:off x="221672" y="182592"/>
            <a:ext cx="10251142" cy="738664"/>
          </a:xfrm>
        </p:spPr>
        <p:txBody>
          <a:bodyPr/>
          <a:lstStyle/>
          <a:p>
            <a:r>
              <a:rPr lang="en-GB" sz="4800" dirty="0"/>
              <a:t>AIK Energy</a:t>
            </a:r>
          </a:p>
        </p:txBody>
      </p:sp>
      <p:grpSp>
        <p:nvGrpSpPr>
          <p:cNvPr id="33" name="Group 32">
            <a:extLst>
              <a:ext uri="{FF2B5EF4-FFF2-40B4-BE49-F238E27FC236}">
                <a16:creationId xmlns:a16="http://schemas.microsoft.com/office/drawing/2014/main" id="{6257E243-BB77-4FF1-9B16-21287C599539}"/>
              </a:ext>
            </a:extLst>
          </p:cNvPr>
          <p:cNvGrpSpPr/>
          <p:nvPr/>
        </p:nvGrpSpPr>
        <p:grpSpPr>
          <a:xfrm>
            <a:off x="5172654" y="1423312"/>
            <a:ext cx="350877" cy="83564"/>
            <a:chOff x="1942594" y="2781300"/>
            <a:chExt cx="799891" cy="190500"/>
          </a:xfrm>
          <a:solidFill>
            <a:schemeClr val="bg1">
              <a:lumMod val="85000"/>
            </a:schemeClr>
          </a:solidFill>
        </p:grpSpPr>
        <p:sp>
          <p:nvSpPr>
            <p:cNvPr id="34" name="Oval 33">
              <a:extLst>
                <a:ext uri="{FF2B5EF4-FFF2-40B4-BE49-F238E27FC236}">
                  <a16:creationId xmlns:a16="http://schemas.microsoft.com/office/drawing/2014/main" id="{AC7BCF02-8712-47A0-9E9F-9FDB68E5692F}"/>
                </a:ext>
              </a:extLst>
            </p:cNvPr>
            <p:cNvSpPr>
              <a:spLocks/>
            </p:cNvSpPr>
            <p:nvPr/>
          </p:nvSpPr>
          <p:spPr bwMode="auto">
            <a:xfrm>
              <a:off x="1942594" y="2781300"/>
              <a:ext cx="190450" cy="190500"/>
            </a:xfrm>
            <a:prstGeom prst="ellipse">
              <a:avLst/>
            </a:prstGeom>
            <a:grpFill/>
            <a:ln w="25400">
              <a:solidFill>
                <a:schemeClr val="tx1">
                  <a:alpha val="0"/>
                </a:schemeClr>
              </a:solidFill>
              <a:miter lim="800000"/>
              <a:headEnd/>
              <a:tailEnd/>
            </a:ln>
          </p:spPr>
          <p:txBody>
            <a:bodyPr lIns="0" tIns="0" rIns="0" bIns="0"/>
            <a:lstStyle/>
            <a:p>
              <a:endParaRPr lang="en-US" sz="790">
                <a:latin typeface="Roboto Light"/>
              </a:endParaRPr>
            </a:p>
          </p:txBody>
        </p:sp>
        <p:sp>
          <p:nvSpPr>
            <p:cNvPr id="35" name="Oval 34">
              <a:extLst>
                <a:ext uri="{FF2B5EF4-FFF2-40B4-BE49-F238E27FC236}">
                  <a16:creationId xmlns:a16="http://schemas.microsoft.com/office/drawing/2014/main" id="{FEA8A590-5F44-4ACF-9771-3784AD19E4A3}"/>
                </a:ext>
              </a:extLst>
            </p:cNvPr>
            <p:cNvSpPr>
              <a:spLocks/>
            </p:cNvSpPr>
            <p:nvPr/>
          </p:nvSpPr>
          <p:spPr bwMode="auto">
            <a:xfrm>
              <a:off x="2247315" y="2781300"/>
              <a:ext cx="190450" cy="190500"/>
            </a:xfrm>
            <a:prstGeom prst="ellipse">
              <a:avLst/>
            </a:prstGeom>
            <a:grpFill/>
            <a:ln w="25400">
              <a:solidFill>
                <a:schemeClr val="tx1">
                  <a:alpha val="0"/>
                </a:schemeClr>
              </a:solidFill>
              <a:miter lim="800000"/>
              <a:headEnd/>
              <a:tailEnd/>
            </a:ln>
          </p:spPr>
          <p:txBody>
            <a:bodyPr lIns="0" tIns="0" rIns="0" bIns="0"/>
            <a:lstStyle/>
            <a:p>
              <a:endParaRPr lang="en-US" sz="790">
                <a:latin typeface="Roboto Light"/>
              </a:endParaRPr>
            </a:p>
          </p:txBody>
        </p:sp>
        <p:sp>
          <p:nvSpPr>
            <p:cNvPr id="36" name="Oval 35">
              <a:extLst>
                <a:ext uri="{FF2B5EF4-FFF2-40B4-BE49-F238E27FC236}">
                  <a16:creationId xmlns:a16="http://schemas.microsoft.com/office/drawing/2014/main" id="{E5DC9F36-011B-4D3B-AFA5-2268B590CF90}"/>
                </a:ext>
              </a:extLst>
            </p:cNvPr>
            <p:cNvSpPr>
              <a:spLocks/>
            </p:cNvSpPr>
            <p:nvPr/>
          </p:nvSpPr>
          <p:spPr bwMode="auto">
            <a:xfrm>
              <a:off x="2552035" y="2781300"/>
              <a:ext cx="190450" cy="190500"/>
            </a:xfrm>
            <a:prstGeom prst="ellipse">
              <a:avLst/>
            </a:prstGeom>
            <a:grpFill/>
            <a:ln w="25400">
              <a:solidFill>
                <a:schemeClr val="tx1">
                  <a:alpha val="0"/>
                </a:schemeClr>
              </a:solidFill>
              <a:miter lim="800000"/>
              <a:headEnd/>
              <a:tailEnd/>
            </a:ln>
          </p:spPr>
          <p:txBody>
            <a:bodyPr lIns="0" tIns="0" rIns="0" bIns="0"/>
            <a:lstStyle/>
            <a:p>
              <a:endParaRPr lang="en-US" sz="790">
                <a:latin typeface="Roboto Light"/>
              </a:endParaRPr>
            </a:p>
          </p:txBody>
        </p:sp>
      </p:grpSp>
      <p:sp>
        <p:nvSpPr>
          <p:cNvPr id="39" name="Rectangle 38">
            <a:extLst>
              <a:ext uri="{FF2B5EF4-FFF2-40B4-BE49-F238E27FC236}">
                <a16:creationId xmlns:a16="http://schemas.microsoft.com/office/drawing/2014/main" id="{128B861E-005E-284F-A17A-3A2B4E8C9941}"/>
              </a:ext>
            </a:extLst>
          </p:cNvPr>
          <p:cNvSpPr>
            <a:spLocks/>
          </p:cNvSpPr>
          <p:nvPr/>
        </p:nvSpPr>
        <p:spPr bwMode="auto">
          <a:xfrm>
            <a:off x="4504452" y="882650"/>
            <a:ext cx="1685591" cy="51308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chemeClr val="tx1"/>
                </a:solidFill>
                <a:miter lim="800000"/>
                <a:headEnd/>
                <a:tailEnd/>
              </a14:hiddenLine>
            </a:ext>
          </a:extLst>
        </p:spPr>
        <p:txBody>
          <a:bodyPr wrap="none" lIns="0" tIns="0" rIns="0" bIns="0" anchor="ctr">
            <a:spAutoFit/>
          </a:bodyPr>
          <a:lstStyle/>
          <a:p>
            <a:pPr algn="ctr"/>
            <a:r>
              <a:rPr lang="en-US" sz="3334" b="1" dirty="0">
                <a:solidFill>
                  <a:schemeClr val="tx2"/>
                </a:solidFill>
                <a:latin typeface="Bebas Neue Bold" charset="0"/>
                <a:ea typeface="ＭＳ Ｐゴシック" charset="0"/>
                <a:cs typeface="ＭＳ Ｐゴシック" charset="0"/>
                <a:sym typeface="Bebas Neue" charset="0"/>
              </a:rPr>
              <a:t>Strengths</a:t>
            </a:r>
          </a:p>
        </p:txBody>
      </p:sp>
      <p:sp>
        <p:nvSpPr>
          <p:cNvPr id="15" name="TextBox 14">
            <a:extLst>
              <a:ext uri="{FF2B5EF4-FFF2-40B4-BE49-F238E27FC236}">
                <a16:creationId xmlns:a16="http://schemas.microsoft.com/office/drawing/2014/main" id="{ACBC1F5A-7ED7-2F44-887D-B54B21286ECA}"/>
              </a:ext>
            </a:extLst>
          </p:cNvPr>
          <p:cNvSpPr txBox="1"/>
          <p:nvPr/>
        </p:nvSpPr>
        <p:spPr>
          <a:xfrm>
            <a:off x="1917700" y="1636760"/>
            <a:ext cx="7909150" cy="646331"/>
          </a:xfrm>
          <a:prstGeom prst="rect">
            <a:avLst/>
          </a:prstGeom>
          <a:noFill/>
        </p:spPr>
        <p:txBody>
          <a:bodyPr wrap="square" rtlCol="0">
            <a:spAutoFit/>
          </a:bodyPr>
          <a:lstStyle/>
          <a:p>
            <a:r>
              <a:rPr lang="en-US" dirty="0"/>
              <a:t>Agile, highly committed individuals, strong market position via commodities, sophisticated trading and risk management capability </a:t>
            </a:r>
          </a:p>
        </p:txBody>
      </p:sp>
      <p:sp>
        <p:nvSpPr>
          <p:cNvPr id="16" name="TextBox 15">
            <a:extLst>
              <a:ext uri="{FF2B5EF4-FFF2-40B4-BE49-F238E27FC236}">
                <a16:creationId xmlns:a16="http://schemas.microsoft.com/office/drawing/2014/main" id="{749F063C-118A-FA44-8FF9-6F057948DE2F}"/>
              </a:ext>
            </a:extLst>
          </p:cNvPr>
          <p:cNvSpPr txBox="1"/>
          <p:nvPr/>
        </p:nvSpPr>
        <p:spPr>
          <a:xfrm>
            <a:off x="451925" y="2635250"/>
            <a:ext cx="9524999" cy="3156826"/>
          </a:xfrm>
          <a:prstGeom prst="rect">
            <a:avLst/>
          </a:prstGeom>
          <a:noFill/>
        </p:spPr>
        <p:txBody>
          <a:bodyPr wrap="square" rtlCol="0">
            <a:spAutoFit/>
          </a:bodyPr>
          <a:lstStyle/>
          <a:p>
            <a:pPr algn="just">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AIK ENERGY GROUP is a fast-growing young group of companies involved in trading activities with  gas and electricity, having  good connection and commercial relationship with the main oil and gas companies and traders in the region</a:t>
            </a:r>
          </a:p>
          <a:p>
            <a:pPr algn="just">
              <a:lnSpc>
                <a:spcPct val="107000"/>
              </a:lnSpc>
              <a:spcAft>
                <a:spcPts val="800"/>
              </a:spcAft>
            </a:pPr>
            <a:endParaRPr lang="en-US"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AIK ENERGY has a very experienced and motivated professional team with a good knowledge and understanding of the legislation and markets in general, in Central and Eastern Europe</a:t>
            </a:r>
          </a:p>
          <a:p>
            <a:pPr algn="just">
              <a:lnSpc>
                <a:spcPct val="107000"/>
              </a:lnSpc>
              <a:spcAft>
                <a:spcPts val="800"/>
              </a:spcAft>
            </a:pPr>
            <a:endParaRPr lang="en-US"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AIK ENERGY benefits of  good financial support from the important banks operating  in Central and Eastern Europe</a:t>
            </a:r>
          </a:p>
        </p:txBody>
      </p:sp>
      <p:sp>
        <p:nvSpPr>
          <p:cNvPr id="10" name="Freeform 116">
            <a:extLst>
              <a:ext uri="{FF2B5EF4-FFF2-40B4-BE49-F238E27FC236}">
                <a16:creationId xmlns:a16="http://schemas.microsoft.com/office/drawing/2014/main" id="{A5F0A4AB-8EDC-6B4E-9B08-C26C814AB647}"/>
              </a:ext>
            </a:extLst>
          </p:cNvPr>
          <p:cNvSpPr>
            <a:spLocks noChangeArrowheads="1"/>
          </p:cNvSpPr>
          <p:nvPr/>
        </p:nvSpPr>
        <p:spPr bwMode="auto">
          <a:xfrm>
            <a:off x="850900" y="1666921"/>
            <a:ext cx="685800" cy="616169"/>
          </a:xfrm>
          <a:custGeom>
            <a:avLst/>
            <a:gdLst>
              <a:gd name="T0" fmla="*/ 400 w 445"/>
              <a:gd name="T1" fmla="*/ 159 h 462"/>
              <a:gd name="T2" fmla="*/ 400 w 445"/>
              <a:gd name="T3" fmla="*/ 159 h 462"/>
              <a:gd name="T4" fmla="*/ 266 w 445"/>
              <a:gd name="T5" fmla="*/ 8 h 462"/>
              <a:gd name="T6" fmla="*/ 36 w 445"/>
              <a:gd name="T7" fmla="*/ 248 h 462"/>
              <a:gd name="T8" fmla="*/ 9 w 445"/>
              <a:gd name="T9" fmla="*/ 319 h 462"/>
              <a:gd name="T10" fmla="*/ 81 w 445"/>
              <a:gd name="T11" fmla="*/ 355 h 462"/>
              <a:gd name="T12" fmla="*/ 98 w 445"/>
              <a:gd name="T13" fmla="*/ 346 h 462"/>
              <a:gd name="T14" fmla="*/ 134 w 445"/>
              <a:gd name="T15" fmla="*/ 372 h 462"/>
              <a:gd name="T16" fmla="*/ 160 w 445"/>
              <a:gd name="T17" fmla="*/ 434 h 462"/>
              <a:gd name="T18" fmla="*/ 187 w 445"/>
              <a:gd name="T19" fmla="*/ 452 h 462"/>
              <a:gd name="T20" fmla="*/ 240 w 445"/>
              <a:gd name="T21" fmla="*/ 434 h 462"/>
              <a:gd name="T22" fmla="*/ 249 w 445"/>
              <a:gd name="T23" fmla="*/ 416 h 462"/>
              <a:gd name="T24" fmla="*/ 231 w 445"/>
              <a:gd name="T25" fmla="*/ 390 h 462"/>
              <a:gd name="T26" fmla="*/ 204 w 445"/>
              <a:gd name="T27" fmla="*/ 337 h 462"/>
              <a:gd name="T28" fmla="*/ 231 w 445"/>
              <a:gd name="T29" fmla="*/ 310 h 462"/>
              <a:gd name="T30" fmla="*/ 417 w 445"/>
              <a:gd name="T31" fmla="*/ 355 h 462"/>
              <a:gd name="T32" fmla="*/ 400 w 445"/>
              <a:gd name="T33" fmla="*/ 159 h 462"/>
              <a:gd name="T34" fmla="*/ 390 w 445"/>
              <a:gd name="T35" fmla="*/ 310 h 462"/>
              <a:gd name="T36" fmla="*/ 390 w 445"/>
              <a:gd name="T37" fmla="*/ 310 h 462"/>
              <a:gd name="T38" fmla="*/ 302 w 445"/>
              <a:gd name="T39" fmla="*/ 204 h 462"/>
              <a:gd name="T40" fmla="*/ 284 w 445"/>
              <a:gd name="T41" fmla="*/ 62 h 462"/>
              <a:gd name="T42" fmla="*/ 364 w 445"/>
              <a:gd name="T43" fmla="*/ 177 h 462"/>
              <a:gd name="T44" fmla="*/ 390 w 445"/>
              <a:gd name="T45" fmla="*/ 310 h 4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445" h="462">
                <a:moveTo>
                  <a:pt x="400" y="159"/>
                </a:moveTo>
                <a:lnTo>
                  <a:pt x="400" y="159"/>
                </a:lnTo>
                <a:cubicBezTo>
                  <a:pt x="364" y="71"/>
                  <a:pt x="302" y="0"/>
                  <a:pt x="266" y="8"/>
                </a:cubicBezTo>
                <a:cubicBezTo>
                  <a:pt x="213" y="36"/>
                  <a:pt x="302" y="142"/>
                  <a:pt x="36" y="248"/>
                </a:cubicBezTo>
                <a:cubicBezTo>
                  <a:pt x="9" y="257"/>
                  <a:pt x="0" y="292"/>
                  <a:pt x="9" y="319"/>
                </a:cubicBezTo>
                <a:cubicBezTo>
                  <a:pt x="18" y="337"/>
                  <a:pt x="53" y="363"/>
                  <a:pt x="81" y="355"/>
                </a:cubicBezTo>
                <a:lnTo>
                  <a:pt x="98" y="346"/>
                </a:lnTo>
                <a:cubicBezTo>
                  <a:pt x="116" y="372"/>
                  <a:pt x="134" y="355"/>
                  <a:pt x="134" y="372"/>
                </a:cubicBezTo>
                <a:cubicBezTo>
                  <a:pt x="143" y="390"/>
                  <a:pt x="160" y="425"/>
                  <a:pt x="160" y="434"/>
                </a:cubicBezTo>
                <a:cubicBezTo>
                  <a:pt x="169" y="443"/>
                  <a:pt x="178" y="461"/>
                  <a:pt x="187" y="452"/>
                </a:cubicBezTo>
                <a:cubicBezTo>
                  <a:pt x="196" y="452"/>
                  <a:pt x="231" y="443"/>
                  <a:pt x="240" y="434"/>
                </a:cubicBezTo>
                <a:cubicBezTo>
                  <a:pt x="257" y="434"/>
                  <a:pt x="257" y="425"/>
                  <a:pt x="249" y="416"/>
                </a:cubicBezTo>
                <a:cubicBezTo>
                  <a:pt x="249" y="408"/>
                  <a:pt x="231" y="399"/>
                  <a:pt x="231" y="390"/>
                </a:cubicBezTo>
                <a:cubicBezTo>
                  <a:pt x="222" y="381"/>
                  <a:pt x="213" y="346"/>
                  <a:pt x="204" y="337"/>
                </a:cubicBezTo>
                <a:cubicBezTo>
                  <a:pt x="196" y="328"/>
                  <a:pt x="213" y="310"/>
                  <a:pt x="231" y="310"/>
                </a:cubicBezTo>
                <a:cubicBezTo>
                  <a:pt x="355" y="302"/>
                  <a:pt x="373" y="372"/>
                  <a:pt x="417" y="355"/>
                </a:cubicBezTo>
                <a:cubicBezTo>
                  <a:pt x="444" y="346"/>
                  <a:pt x="444" y="248"/>
                  <a:pt x="400" y="159"/>
                </a:cubicBezTo>
                <a:close/>
                <a:moveTo>
                  <a:pt x="390" y="310"/>
                </a:moveTo>
                <a:lnTo>
                  <a:pt x="390" y="310"/>
                </a:lnTo>
                <a:cubicBezTo>
                  <a:pt x="381" y="310"/>
                  <a:pt x="328" y="275"/>
                  <a:pt x="302" y="204"/>
                </a:cubicBezTo>
                <a:cubicBezTo>
                  <a:pt x="275" y="133"/>
                  <a:pt x="275" y="62"/>
                  <a:pt x="284" y="62"/>
                </a:cubicBezTo>
                <a:cubicBezTo>
                  <a:pt x="293" y="62"/>
                  <a:pt x="337" y="106"/>
                  <a:pt x="364" y="177"/>
                </a:cubicBezTo>
                <a:cubicBezTo>
                  <a:pt x="400" y="248"/>
                  <a:pt x="390" y="302"/>
                  <a:pt x="390" y="310"/>
                </a:cubicBezTo>
                <a:close/>
              </a:path>
            </a:pathLst>
          </a:custGeom>
          <a:solidFill>
            <a:schemeClr val="accent1"/>
          </a:solidFill>
          <a:ln>
            <a:noFill/>
          </a:ln>
          <a:effectLst/>
          <a:extLst/>
        </p:spPr>
        <p:txBody>
          <a:bodyPr wrap="none" lIns="40104" tIns="20052" rIns="40104" bIns="20052" anchor="ctr"/>
          <a:lstStyle/>
          <a:p>
            <a:pPr>
              <a:defRPr/>
            </a:pPr>
            <a:endParaRPr lang="en-US" sz="790" dirty="0">
              <a:latin typeface="Roboto Light" charset="0"/>
            </a:endParaRPr>
          </a:p>
        </p:txBody>
      </p:sp>
    </p:spTree>
    <p:extLst>
      <p:ext uri="{BB962C8B-B14F-4D97-AF65-F5344CB8AC3E}">
        <p14:creationId xmlns:p14="http://schemas.microsoft.com/office/powerpoint/2010/main" val="5113842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F099A7-88D7-4323-8398-C5B4332A3C59}"/>
              </a:ext>
            </a:extLst>
          </p:cNvPr>
          <p:cNvSpPr>
            <a:spLocks noGrp="1"/>
          </p:cNvSpPr>
          <p:nvPr>
            <p:ph type="title"/>
          </p:nvPr>
        </p:nvSpPr>
        <p:spPr>
          <a:xfrm>
            <a:off x="221672" y="182592"/>
            <a:ext cx="10251142" cy="738664"/>
          </a:xfrm>
        </p:spPr>
        <p:txBody>
          <a:bodyPr/>
          <a:lstStyle/>
          <a:p>
            <a:r>
              <a:rPr lang="en-GB" sz="4800" dirty="0"/>
              <a:t>AIK Energy</a:t>
            </a:r>
          </a:p>
        </p:txBody>
      </p:sp>
      <p:grpSp>
        <p:nvGrpSpPr>
          <p:cNvPr id="33" name="Group 32">
            <a:extLst>
              <a:ext uri="{FF2B5EF4-FFF2-40B4-BE49-F238E27FC236}">
                <a16:creationId xmlns:a16="http://schemas.microsoft.com/office/drawing/2014/main" id="{6257E243-BB77-4FF1-9B16-21287C599539}"/>
              </a:ext>
            </a:extLst>
          </p:cNvPr>
          <p:cNvGrpSpPr/>
          <p:nvPr/>
        </p:nvGrpSpPr>
        <p:grpSpPr>
          <a:xfrm>
            <a:off x="5172654" y="1499512"/>
            <a:ext cx="350877" cy="83564"/>
            <a:chOff x="1942594" y="2781300"/>
            <a:chExt cx="799891" cy="190500"/>
          </a:xfrm>
          <a:solidFill>
            <a:schemeClr val="bg1">
              <a:lumMod val="85000"/>
            </a:schemeClr>
          </a:solidFill>
        </p:grpSpPr>
        <p:sp>
          <p:nvSpPr>
            <p:cNvPr id="34" name="Oval 33">
              <a:extLst>
                <a:ext uri="{FF2B5EF4-FFF2-40B4-BE49-F238E27FC236}">
                  <a16:creationId xmlns:a16="http://schemas.microsoft.com/office/drawing/2014/main" id="{AC7BCF02-8712-47A0-9E9F-9FDB68E5692F}"/>
                </a:ext>
              </a:extLst>
            </p:cNvPr>
            <p:cNvSpPr>
              <a:spLocks/>
            </p:cNvSpPr>
            <p:nvPr/>
          </p:nvSpPr>
          <p:spPr bwMode="auto">
            <a:xfrm>
              <a:off x="1942594" y="2781300"/>
              <a:ext cx="190450" cy="190500"/>
            </a:xfrm>
            <a:prstGeom prst="ellipse">
              <a:avLst/>
            </a:prstGeom>
            <a:grpFill/>
            <a:ln w="25400">
              <a:solidFill>
                <a:schemeClr val="tx1">
                  <a:alpha val="0"/>
                </a:schemeClr>
              </a:solidFill>
              <a:miter lim="800000"/>
              <a:headEnd/>
              <a:tailEnd/>
            </a:ln>
          </p:spPr>
          <p:txBody>
            <a:bodyPr lIns="0" tIns="0" rIns="0" bIns="0"/>
            <a:lstStyle/>
            <a:p>
              <a:endParaRPr lang="en-US" sz="790">
                <a:latin typeface="Roboto Light"/>
              </a:endParaRPr>
            </a:p>
          </p:txBody>
        </p:sp>
        <p:sp>
          <p:nvSpPr>
            <p:cNvPr id="35" name="Oval 34">
              <a:extLst>
                <a:ext uri="{FF2B5EF4-FFF2-40B4-BE49-F238E27FC236}">
                  <a16:creationId xmlns:a16="http://schemas.microsoft.com/office/drawing/2014/main" id="{FEA8A590-5F44-4ACF-9771-3784AD19E4A3}"/>
                </a:ext>
              </a:extLst>
            </p:cNvPr>
            <p:cNvSpPr>
              <a:spLocks/>
            </p:cNvSpPr>
            <p:nvPr/>
          </p:nvSpPr>
          <p:spPr bwMode="auto">
            <a:xfrm>
              <a:off x="2247315" y="2781300"/>
              <a:ext cx="190450" cy="190500"/>
            </a:xfrm>
            <a:prstGeom prst="ellipse">
              <a:avLst/>
            </a:prstGeom>
            <a:grpFill/>
            <a:ln w="25400">
              <a:solidFill>
                <a:schemeClr val="tx1">
                  <a:alpha val="0"/>
                </a:schemeClr>
              </a:solidFill>
              <a:miter lim="800000"/>
              <a:headEnd/>
              <a:tailEnd/>
            </a:ln>
          </p:spPr>
          <p:txBody>
            <a:bodyPr lIns="0" tIns="0" rIns="0" bIns="0"/>
            <a:lstStyle/>
            <a:p>
              <a:endParaRPr lang="en-US" sz="790">
                <a:latin typeface="Roboto Light"/>
              </a:endParaRPr>
            </a:p>
          </p:txBody>
        </p:sp>
        <p:sp>
          <p:nvSpPr>
            <p:cNvPr id="36" name="Oval 35">
              <a:extLst>
                <a:ext uri="{FF2B5EF4-FFF2-40B4-BE49-F238E27FC236}">
                  <a16:creationId xmlns:a16="http://schemas.microsoft.com/office/drawing/2014/main" id="{E5DC9F36-011B-4D3B-AFA5-2268B590CF90}"/>
                </a:ext>
              </a:extLst>
            </p:cNvPr>
            <p:cNvSpPr>
              <a:spLocks/>
            </p:cNvSpPr>
            <p:nvPr/>
          </p:nvSpPr>
          <p:spPr bwMode="auto">
            <a:xfrm>
              <a:off x="2552035" y="2781300"/>
              <a:ext cx="190450" cy="190500"/>
            </a:xfrm>
            <a:prstGeom prst="ellipse">
              <a:avLst/>
            </a:prstGeom>
            <a:grpFill/>
            <a:ln w="25400">
              <a:solidFill>
                <a:schemeClr val="tx1">
                  <a:alpha val="0"/>
                </a:schemeClr>
              </a:solidFill>
              <a:miter lim="800000"/>
              <a:headEnd/>
              <a:tailEnd/>
            </a:ln>
          </p:spPr>
          <p:txBody>
            <a:bodyPr lIns="0" tIns="0" rIns="0" bIns="0"/>
            <a:lstStyle/>
            <a:p>
              <a:endParaRPr lang="en-US" sz="790">
                <a:latin typeface="Roboto Light"/>
              </a:endParaRPr>
            </a:p>
          </p:txBody>
        </p:sp>
      </p:grpSp>
      <p:sp>
        <p:nvSpPr>
          <p:cNvPr id="38" name="TextBox 37">
            <a:extLst>
              <a:ext uri="{FF2B5EF4-FFF2-40B4-BE49-F238E27FC236}">
                <a16:creationId xmlns:a16="http://schemas.microsoft.com/office/drawing/2014/main" id="{00494EA3-F5CD-AB4A-A0A8-7F59C87E1780}"/>
              </a:ext>
            </a:extLst>
          </p:cNvPr>
          <p:cNvSpPr txBox="1"/>
          <p:nvPr/>
        </p:nvSpPr>
        <p:spPr>
          <a:xfrm>
            <a:off x="500530" y="1610649"/>
            <a:ext cx="9511331" cy="5355312"/>
          </a:xfrm>
          <a:prstGeom prst="rect">
            <a:avLst/>
          </a:prstGeom>
          <a:noFill/>
        </p:spPr>
        <p:txBody>
          <a:bodyPr wrap="square" rtlCol="0">
            <a:spAutoFit/>
          </a:bodyPr>
          <a:lstStyle/>
          <a:p>
            <a:r>
              <a:rPr lang="en-US" dirty="0">
                <a:ea typeface="Open Sans" panose="020B0606030504020204" pitchFamily="34" charset="0"/>
                <a:cs typeface="Roboto Light"/>
              </a:rPr>
              <a:t>On the international gas market AIK has partnered with the following:</a:t>
            </a:r>
          </a:p>
          <a:p>
            <a:r>
              <a:rPr lang="en-US" dirty="0">
                <a:ea typeface="Open Sans" panose="020B0606030504020204" pitchFamily="34" charset="0"/>
                <a:cs typeface="Roboto Light"/>
              </a:rPr>
              <a:t>	- OMV Gas Marketing &amp; Trading GmbH, </a:t>
            </a:r>
          </a:p>
          <a:p>
            <a:r>
              <a:rPr lang="en-US" dirty="0">
                <a:ea typeface="Open Sans" panose="020B0606030504020204" pitchFamily="34" charset="0"/>
                <a:cs typeface="Roboto Light"/>
              </a:rPr>
              <a:t>	- MET  Gas , </a:t>
            </a:r>
          </a:p>
          <a:p>
            <a:r>
              <a:rPr lang="en-US" dirty="0">
                <a:ea typeface="Open Sans" panose="020B0606030504020204" pitchFamily="34" charset="0"/>
                <a:cs typeface="Roboto Light"/>
              </a:rPr>
              <a:t>	- </a:t>
            </a:r>
            <a:r>
              <a:rPr lang="en-US" dirty="0" err="1">
                <a:ea typeface="Open Sans" panose="020B0606030504020204" pitchFamily="34" charset="0"/>
                <a:cs typeface="Roboto Light"/>
              </a:rPr>
              <a:t>Engie</a:t>
            </a:r>
            <a:r>
              <a:rPr lang="en-US" dirty="0">
                <a:ea typeface="Open Sans" panose="020B0606030504020204" pitchFamily="34" charset="0"/>
                <a:cs typeface="Roboto Light"/>
              </a:rPr>
              <a:t> SA, </a:t>
            </a:r>
          </a:p>
          <a:p>
            <a:r>
              <a:rPr lang="en-US" dirty="0">
                <a:ea typeface="Open Sans" panose="020B0606030504020204" pitchFamily="34" charset="0"/>
                <a:cs typeface="Roboto Light"/>
              </a:rPr>
              <a:t>	- Vitol Energy</a:t>
            </a:r>
          </a:p>
          <a:p>
            <a:r>
              <a:rPr lang="en-US" dirty="0">
                <a:ea typeface="Open Sans" panose="020B0606030504020204" pitchFamily="34" charset="0"/>
                <a:cs typeface="Roboto Light"/>
              </a:rPr>
              <a:t>	- Energy  Marketing  AG  under  the European Federation of Energy Traders (EFET) contract, while the Romanian branch has signed contracts with </a:t>
            </a:r>
            <a:r>
              <a:rPr lang="en-US" dirty="0" err="1">
                <a:ea typeface="Open Sans" panose="020B0606030504020204" pitchFamily="34" charset="0"/>
                <a:cs typeface="Roboto Light"/>
              </a:rPr>
              <a:t>Engie</a:t>
            </a:r>
            <a:r>
              <a:rPr lang="en-US" dirty="0">
                <a:ea typeface="Open Sans" panose="020B0606030504020204" pitchFamily="34" charset="0"/>
                <a:cs typeface="Roboto Light"/>
              </a:rPr>
              <a:t> Romania SA, Enel Energy,  Enel </a:t>
            </a:r>
            <a:r>
              <a:rPr lang="en-US" dirty="0" err="1">
                <a:ea typeface="Open Sans" panose="020B0606030504020204" pitchFamily="34" charset="0"/>
                <a:cs typeface="Roboto Light"/>
              </a:rPr>
              <a:t>Muntenia</a:t>
            </a:r>
            <a:r>
              <a:rPr lang="en-US" dirty="0">
                <a:ea typeface="Open Sans" panose="020B0606030504020204" pitchFamily="34" charset="0"/>
                <a:cs typeface="Roboto Light"/>
              </a:rPr>
              <a:t>, Premier Energy, </a:t>
            </a:r>
            <a:r>
              <a:rPr lang="en-US" dirty="0" err="1">
                <a:ea typeface="Open Sans" panose="020B0606030504020204" pitchFamily="34" charset="0"/>
                <a:cs typeface="Roboto Light"/>
              </a:rPr>
              <a:t>Tinmar</a:t>
            </a:r>
            <a:r>
              <a:rPr lang="en-US" dirty="0">
                <a:ea typeface="Open Sans" panose="020B0606030504020204" pitchFamily="34" charset="0"/>
                <a:cs typeface="Roboto Light"/>
              </a:rPr>
              <a:t>, </a:t>
            </a:r>
            <a:r>
              <a:rPr lang="en-US" dirty="0" err="1">
                <a:ea typeface="Open Sans" panose="020B0606030504020204" pitchFamily="34" charset="0"/>
                <a:cs typeface="Roboto Light"/>
              </a:rPr>
              <a:t>Romgaz</a:t>
            </a:r>
            <a:r>
              <a:rPr lang="en-US" dirty="0">
                <a:ea typeface="Open Sans" panose="020B0606030504020204" pitchFamily="34" charset="0"/>
                <a:cs typeface="Roboto Light"/>
              </a:rPr>
              <a:t> S.A.</a:t>
            </a:r>
          </a:p>
          <a:p>
            <a:endParaRPr lang="en-US" dirty="0">
              <a:ea typeface="Open Sans" panose="020B0606030504020204" pitchFamily="34" charset="0"/>
              <a:cs typeface="Roboto Light"/>
            </a:endParaRPr>
          </a:p>
          <a:p>
            <a:r>
              <a:rPr lang="en-US" dirty="0">
                <a:ea typeface="Open Sans" panose="020B0606030504020204" pitchFamily="34" charset="0"/>
                <a:cs typeface="Roboto Light"/>
              </a:rPr>
              <a:t>In Q4 2018 AIK ENERGY, through its Romanian Branch has sold around 1.5 </a:t>
            </a:r>
            <a:r>
              <a:rPr lang="en-US" dirty="0" err="1">
                <a:ea typeface="Open Sans" panose="020B0606030504020204" pitchFamily="34" charset="0"/>
                <a:cs typeface="Roboto Light"/>
              </a:rPr>
              <a:t>mln</a:t>
            </a:r>
            <a:r>
              <a:rPr lang="en-US" dirty="0">
                <a:ea typeface="Open Sans" panose="020B0606030504020204" pitchFamily="34" charset="0"/>
                <a:cs typeface="Roboto Light"/>
              </a:rPr>
              <a:t>. MWh of natural gas. AIK ENERGY reaches a turnover in excess of EUR 60 million during this time.</a:t>
            </a:r>
          </a:p>
          <a:p>
            <a:endParaRPr lang="en-US" dirty="0">
              <a:ea typeface="Open Sans" panose="020B0606030504020204" pitchFamily="34" charset="0"/>
              <a:cs typeface="Roboto Light"/>
            </a:endParaRPr>
          </a:p>
          <a:p>
            <a:r>
              <a:rPr lang="en-US" dirty="0">
                <a:ea typeface="Open Sans" panose="020B0606030504020204" pitchFamily="34" charset="0"/>
                <a:cs typeface="Roboto Light"/>
              </a:rPr>
              <a:t>AIK ENERGY has obtained in Romania the electric energy trading license and is prepared to start the activity.</a:t>
            </a:r>
          </a:p>
          <a:p>
            <a:r>
              <a:rPr lang="en-US" dirty="0">
                <a:ea typeface="Open Sans" panose="020B0606030504020204" pitchFamily="34" charset="0"/>
                <a:cs typeface="Roboto Light"/>
              </a:rPr>
              <a:t>In the Republic of Moldova, in </a:t>
            </a:r>
            <a:r>
              <a:rPr lang="en-US" dirty="0" err="1">
                <a:ea typeface="Open Sans" panose="020B0606030504020204" pitchFamily="34" charset="0"/>
                <a:cs typeface="Roboto Light"/>
              </a:rPr>
              <a:t>Otaci</a:t>
            </a:r>
            <a:r>
              <a:rPr lang="en-US" dirty="0">
                <a:ea typeface="Open Sans" panose="020B0606030504020204" pitchFamily="34" charset="0"/>
                <a:cs typeface="Roboto Light"/>
              </a:rPr>
              <a:t> Free Zone, AIK ENERGY is the owner of a factory of oil additives for car engines with a monthly production of up to 3000 </a:t>
            </a:r>
            <a:r>
              <a:rPr lang="en-US" dirty="0" err="1">
                <a:ea typeface="Open Sans" panose="020B0606030504020204" pitchFamily="34" charset="0"/>
                <a:cs typeface="Roboto Light"/>
              </a:rPr>
              <a:t>tonnes</a:t>
            </a:r>
            <a:r>
              <a:rPr lang="en-US" dirty="0">
                <a:ea typeface="Open Sans" panose="020B0606030504020204" pitchFamily="34" charset="0"/>
                <a:cs typeface="Roboto Light"/>
              </a:rPr>
              <a:t> and a gasoline improved octane number installation with a capacity of 5.000 </a:t>
            </a:r>
            <a:r>
              <a:rPr lang="en-US" dirty="0" err="1">
                <a:ea typeface="Open Sans" panose="020B0606030504020204" pitchFamily="34" charset="0"/>
                <a:cs typeface="Roboto Light"/>
              </a:rPr>
              <a:t>tonnes</a:t>
            </a:r>
            <a:r>
              <a:rPr lang="en-US" dirty="0">
                <a:ea typeface="Open Sans" panose="020B0606030504020204" pitchFamily="34" charset="0"/>
                <a:cs typeface="Roboto Light"/>
              </a:rPr>
              <a:t>/</a:t>
            </a:r>
            <a:r>
              <a:rPr lang="en-US" dirty="0" err="1">
                <a:ea typeface="Open Sans" panose="020B0606030504020204" pitchFamily="34" charset="0"/>
                <a:cs typeface="Roboto Light"/>
              </a:rPr>
              <a:t>month.be</a:t>
            </a:r>
            <a:endParaRPr lang="en-US" dirty="0">
              <a:ea typeface="Open Sans" panose="020B0606030504020204" pitchFamily="34" charset="0"/>
              <a:cs typeface="Roboto Light"/>
            </a:endParaRPr>
          </a:p>
          <a:p>
            <a:endParaRPr lang="en-US" dirty="0">
              <a:ea typeface="Open Sans" panose="020B0606030504020204" pitchFamily="34" charset="0"/>
              <a:cs typeface="Roboto Light"/>
            </a:endParaRPr>
          </a:p>
          <a:p>
            <a:endParaRPr lang="en-US" dirty="0">
              <a:ea typeface="Open Sans" panose="020B0606030504020204" pitchFamily="34" charset="0"/>
              <a:cs typeface="Roboto Light"/>
            </a:endParaRPr>
          </a:p>
        </p:txBody>
      </p:sp>
      <p:sp>
        <p:nvSpPr>
          <p:cNvPr id="39" name="Rectangle 38">
            <a:extLst>
              <a:ext uri="{FF2B5EF4-FFF2-40B4-BE49-F238E27FC236}">
                <a16:creationId xmlns:a16="http://schemas.microsoft.com/office/drawing/2014/main" id="{128B861E-005E-284F-A17A-3A2B4E8C9941}"/>
              </a:ext>
            </a:extLst>
          </p:cNvPr>
          <p:cNvSpPr>
            <a:spLocks/>
          </p:cNvSpPr>
          <p:nvPr/>
        </p:nvSpPr>
        <p:spPr bwMode="auto">
          <a:xfrm>
            <a:off x="3409346" y="958850"/>
            <a:ext cx="3875805" cy="51308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chemeClr val="tx1"/>
                </a:solidFill>
                <a:miter lim="800000"/>
                <a:headEnd/>
                <a:tailEnd/>
              </a14:hiddenLine>
            </a:ext>
          </a:extLst>
        </p:spPr>
        <p:txBody>
          <a:bodyPr wrap="none" lIns="0" tIns="0" rIns="0" bIns="0" anchor="ctr">
            <a:spAutoFit/>
          </a:bodyPr>
          <a:lstStyle/>
          <a:p>
            <a:pPr algn="ctr"/>
            <a:r>
              <a:rPr lang="en-US" sz="3334" b="1" dirty="0">
                <a:solidFill>
                  <a:schemeClr val="tx2"/>
                </a:solidFill>
                <a:latin typeface="Bebas Neue Bold" charset="0"/>
                <a:ea typeface="ＭＳ Ｐゴシック" charset="0"/>
                <a:cs typeface="ＭＳ Ｐゴシック" charset="0"/>
                <a:sym typeface="Bebas Neue" charset="0"/>
              </a:rPr>
              <a:t>High Level Operations</a:t>
            </a:r>
          </a:p>
        </p:txBody>
      </p:sp>
    </p:spTree>
    <p:extLst>
      <p:ext uri="{BB962C8B-B14F-4D97-AF65-F5344CB8AC3E}">
        <p14:creationId xmlns:p14="http://schemas.microsoft.com/office/powerpoint/2010/main" val="84899920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CA1693CC150A3342B702FB36389EB6B5" ma:contentTypeVersion="2" ma:contentTypeDescription="Ein neues Dokument erstellen." ma:contentTypeScope="" ma:versionID="5fb3376e209133ea325d84b9ac079451">
  <xsd:schema xmlns:xsd="http://www.w3.org/2001/XMLSchema" xmlns:xs="http://www.w3.org/2001/XMLSchema" xmlns:p="http://schemas.microsoft.com/office/2006/metadata/properties" xmlns:ns2="bce6e3c2-0d72-4e3f-a12d-7edc5b62d3ad" targetNamespace="http://schemas.microsoft.com/office/2006/metadata/properties" ma:root="true" ma:fieldsID="46ee0d2b5eafc5d206f9962fd4d67729" ns2:_="">
    <xsd:import namespace="bce6e3c2-0d72-4e3f-a12d-7edc5b62d3ad"/>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ce6e3c2-0d72-4e3f-a12d-7edc5b62d3a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F77C802-3FB0-4D06-9677-896C96FC88E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ce6e3c2-0d72-4e3f-a12d-7edc5b62d3a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E2D8635-6933-44B1-B19D-EBA8380C3DC8}">
  <ds:schemaRefs>
    <ds:schemaRef ds:uri="http://purl.org/dc/terms/"/>
    <ds:schemaRef ds:uri="bce6e3c2-0d72-4e3f-a12d-7edc5b62d3ad"/>
    <ds:schemaRef ds:uri="http://purl.org/dc/dcmitype/"/>
    <ds:schemaRef ds:uri="http://schemas.microsoft.com/office/infopath/2007/PartnerControls"/>
    <ds:schemaRef ds:uri="http://schemas.microsoft.com/office/2006/documentManagement/types"/>
    <ds:schemaRef ds:uri="http://schemas.microsoft.com/office/2006/metadata/properties"/>
    <ds:schemaRef ds:uri="http://schemas.openxmlformats.org/package/2006/metadata/core-properties"/>
    <ds:schemaRef ds:uri="http://www.w3.org/XML/1998/namespace"/>
    <ds:schemaRef ds:uri="http://purl.org/dc/elements/1.1/"/>
  </ds:schemaRefs>
</ds:datastoreItem>
</file>

<file path=customXml/itemProps3.xml><?xml version="1.0" encoding="utf-8"?>
<ds:datastoreItem xmlns:ds="http://schemas.openxmlformats.org/officeDocument/2006/customXml" ds:itemID="{CE108E48-E366-4465-A42A-A2697B55458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1865</TotalTime>
  <Words>396</Words>
  <Application>Microsoft Macintosh PowerPoint</Application>
  <PresentationFormat>Custom</PresentationFormat>
  <Paragraphs>46</Paragraphs>
  <Slides>5</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5</vt:i4>
      </vt:variant>
    </vt:vector>
  </HeadingPairs>
  <TitlesOfParts>
    <vt:vector size="14" baseType="lpstr">
      <vt:lpstr>ＭＳ Ｐゴシック</vt:lpstr>
      <vt:lpstr>Bebas Neue</vt:lpstr>
      <vt:lpstr>Bebas Neue Bold</vt:lpstr>
      <vt:lpstr>Calibri</vt:lpstr>
      <vt:lpstr>Open Sans</vt:lpstr>
      <vt:lpstr>Roboto Light</vt:lpstr>
      <vt:lpstr>Segoe UI</vt:lpstr>
      <vt:lpstr>Times New Roman</vt:lpstr>
      <vt:lpstr>Office Theme</vt:lpstr>
      <vt:lpstr>AIK Energy</vt:lpstr>
      <vt:lpstr>AIK Energy</vt:lpstr>
      <vt:lpstr>AIK Energy</vt:lpstr>
      <vt:lpstr>AIK Energy</vt:lpstr>
      <vt:lpstr>AIK Energy</vt:lpstr>
    </vt:vector>
  </TitlesOfParts>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Refinery Project A</dc:title>
  <dc:creator>kaliumfluorid kaliumfluorid</dc:creator>
  <cp:lastModifiedBy>Microsoft Office User</cp:lastModifiedBy>
  <cp:revision>82</cp:revision>
  <dcterms:created xsi:type="dcterms:W3CDTF">2019-03-20T14:41:41Z</dcterms:created>
  <dcterms:modified xsi:type="dcterms:W3CDTF">2019-04-12T07:05:12Z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0x010100CA1693CC150A3342B702FB36389EB6B5</vt:lpwstr>
  </property>
</Properties>
</file>