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7556500" cy="10693400"/>
  <p:notesSz cx="6858000" cy="9144000"/>
  <p:embeddedFontLst>
    <p:embeddedFont>
      <p:font typeface="Karla" pitchFamily="2" charset="0"/>
      <p:regular r:id="rId4"/>
      <p:bold r:id="rId5"/>
      <p:italic r:id="rId6"/>
      <p:boldItalic r:id="rId7"/>
    </p:embeddedFont>
    <p:embeddedFont>
      <p:font typeface="Lato Light" panose="020F0502020204030203" pitchFamily="34" charset="77"/>
      <p:regular r:id="rId8"/>
      <p:bold r:id="rId9"/>
      <p:italic r:id="rId10"/>
      <p:boldItalic r:id="rId11"/>
    </p:embeddedFont>
    <p:embeddedFont>
      <p:font typeface="Source Sans Pro" panose="020B050303040302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">
          <p15:clr>
            <a:srgbClr val="9AA0A6"/>
          </p15:clr>
        </p15:guide>
        <p15:guide id="2" pos="4472">
          <p15:clr>
            <a:srgbClr val="9AA0A6"/>
          </p15:clr>
        </p15:guide>
        <p15:guide id="3" orient="horz" pos="2166">
          <p15:clr>
            <a:srgbClr val="9AA0A6"/>
          </p15:clr>
        </p15:guide>
        <p15:guide id="4" orient="horz" pos="51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99"/>
  </p:normalViewPr>
  <p:slideViewPr>
    <p:cSldViewPr snapToGrid="0">
      <p:cViewPr>
        <p:scale>
          <a:sx n="170" d="100"/>
          <a:sy n="170" d="100"/>
        </p:scale>
        <p:origin x="808" y="144"/>
      </p:cViewPr>
      <p:guideLst>
        <p:guide pos="288"/>
        <p:guide pos="4472"/>
        <p:guide orient="horz" pos="2166"/>
        <p:guide orient="horz" pos="51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17770" y="685800"/>
            <a:ext cx="2423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f2516b72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f2516b72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7592" y="1547981"/>
            <a:ext cx="7041300" cy="4267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7585" y="5892181"/>
            <a:ext cx="7041300" cy="1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57585" y="2299648"/>
            <a:ext cx="7041300" cy="4082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57585" y="6553515"/>
            <a:ext cx="7041300" cy="2704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57585" y="4471644"/>
            <a:ext cx="7041300" cy="17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7585" y="925212"/>
            <a:ext cx="7041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7585" y="2396010"/>
            <a:ext cx="7041300" cy="7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57585" y="925212"/>
            <a:ext cx="7041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57585" y="2396010"/>
            <a:ext cx="3305400" cy="7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993442" y="2396010"/>
            <a:ext cx="3305400" cy="7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57585" y="925212"/>
            <a:ext cx="70413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57585" y="1155099"/>
            <a:ext cx="2320500" cy="1571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57585" y="2888996"/>
            <a:ext cx="2320500" cy="6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05137" y="935867"/>
            <a:ext cx="5262300" cy="85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78250" y="-260"/>
            <a:ext cx="3778200" cy="1069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19406" y="2563786"/>
            <a:ext cx="3342900" cy="3081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19406" y="5827628"/>
            <a:ext cx="3342900" cy="25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081948" y="1505361"/>
            <a:ext cx="3171000" cy="768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57585" y="8795418"/>
            <a:ext cx="4957200" cy="12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585" y="925212"/>
            <a:ext cx="7041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585" y="2396010"/>
            <a:ext cx="7041300" cy="7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001545" y="9694885"/>
            <a:ext cx="4533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4800" y="632411"/>
            <a:ext cx="7566000" cy="176756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457200" tIns="91425" rIns="13716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b="1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 b="1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Executive Summary</a:t>
            </a:r>
            <a:endParaRPr b="1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XXXX</a:t>
            </a:r>
            <a:endParaRPr sz="12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E899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/>
            <a:r>
              <a:rPr lang="en-US"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Vision</a:t>
            </a:r>
          </a:p>
          <a:p>
            <a:pPr lvl="0"/>
            <a:r>
              <a:rPr lang="en-US" sz="1200" dirty="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XXX</a:t>
            </a:r>
          </a:p>
          <a:p>
            <a:pPr lvl="0"/>
            <a:endParaRPr lang="en-US" sz="12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/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Strengths</a:t>
            </a:r>
          </a:p>
          <a:p>
            <a:pPr lvl="0"/>
            <a:r>
              <a:rPr lang="en-US" sz="1100" dirty="0"/>
              <a:t>Xx highly committed individuals, strong market position via various commodities, sophisticated trading and risk management capability</a:t>
            </a:r>
            <a:endParaRPr lang="en-US" sz="11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/>
            <a:endParaRPr lang="en-US" sz="12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99999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40" y="7704896"/>
            <a:ext cx="7566000" cy="12846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00" tIns="91425" rIns="4572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Traction from AIK</a:t>
            </a:r>
            <a:endParaRPr b="1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AIK operates at XX countries/locations or regions around the world:</a:t>
            </a:r>
            <a:endParaRPr sz="1000" b="1" dirty="0">
              <a:solidFill>
                <a:srgbClr val="99999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-14450" y="2410432"/>
            <a:ext cx="7570950" cy="531961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457200" tIns="91425" rIns="1371600" bIns="91425" anchor="ctr" anchorCtr="0">
            <a:noAutofit/>
          </a:bodyPr>
          <a:lstStyle/>
          <a:p>
            <a:endParaRPr b="1" dirty="0">
              <a:solidFill>
                <a:schemeClr val="tx2">
                  <a:lumMod val="25000"/>
                </a:schemeClr>
              </a:solidFill>
              <a:latin typeface="Karla"/>
              <a:sym typeface="Source Sans Pro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9500" y="0"/>
            <a:ext cx="7556400" cy="650587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txBody>
          <a:bodyPr spcFirstLastPara="1" wrap="square" lIns="137160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ABOUT AIK</a:t>
            </a:r>
            <a:endParaRPr b="1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ONE SENTENCE </a:t>
            </a:r>
            <a:r>
              <a:rPr lang="de-AT" sz="1200" dirty="0" err="1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what</a:t>
            </a:r>
            <a:r>
              <a:rPr lang="de-AT" sz="1200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 AIK </a:t>
            </a:r>
            <a:r>
              <a:rPr lang="de-AT" sz="1200" dirty="0" err="1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does</a:t>
            </a:r>
            <a:r>
              <a:rPr lang="en" sz="1200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  <a:endParaRPr sz="1200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-4800" y="10220125"/>
            <a:ext cx="7566000" cy="47340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rPr>
              <a:t>Contact: </a:t>
            </a:r>
            <a:r>
              <a:rPr lang="de-AT" sz="1000" dirty="0">
                <a:solidFill>
                  <a:schemeClr val="tx2">
                    <a:lumMod val="25000"/>
                  </a:schemeClr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</a:rPr>
              <a:t>XXXX</a:t>
            </a:r>
            <a:endParaRPr sz="1000" dirty="0">
              <a:solidFill>
                <a:schemeClr val="tx2">
                  <a:lumMod val="25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0" y="8989566"/>
            <a:ext cx="7566000" cy="1230558"/>
            <a:chOff x="-4800" y="8572382"/>
            <a:chExt cx="7566000" cy="1488655"/>
          </a:xfrm>
        </p:grpSpPr>
        <p:sp>
          <p:nvSpPr>
            <p:cNvPr id="62" name="Google Shape;62;p13"/>
            <p:cNvSpPr/>
            <p:nvPr/>
          </p:nvSpPr>
          <p:spPr>
            <a:xfrm>
              <a:off x="-4800" y="8572382"/>
              <a:ext cx="7566000" cy="1488655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457200" tIns="91425" rIns="457200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tx2">
                      <a:lumMod val="25000"/>
                    </a:schemeClr>
                  </a:solidFill>
                  <a:latin typeface="Karla"/>
                  <a:ea typeface="Karla"/>
                  <a:cs typeface="Karla"/>
                  <a:sym typeface="Karla"/>
                </a:rPr>
                <a:t>Management</a:t>
              </a:r>
              <a:endParaRPr b="1" dirty="0">
                <a:solidFill>
                  <a:schemeClr val="tx2">
                    <a:lumMod val="25000"/>
                  </a:schemeClr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67" name="Google Shape;67;p13"/>
            <p:cNvSpPr txBox="1"/>
            <p:nvPr/>
          </p:nvSpPr>
          <p:spPr>
            <a:xfrm>
              <a:off x="457200" y="9357588"/>
              <a:ext cx="1604400" cy="7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r>
                <a:rPr lang="de-AT" sz="800" b="1" dirty="0">
                  <a:solidFill>
                    <a:schemeClr val="tx2">
                      <a:lumMod val="25000"/>
                    </a:schemeClr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NR</a:t>
              </a:r>
              <a:endParaRPr sz="800" b="1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AT" sz="800" dirty="0">
                  <a:solidFill>
                    <a:schemeClr val="tx2">
                      <a:lumMod val="25000"/>
                    </a:schemeClr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CEO</a:t>
              </a:r>
              <a:endParaRPr sz="800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marR="0" lvl="0" indent="0" algn="l" rtl="0">
                <a:lnSpc>
                  <a:spcPct val="11585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AT" sz="800" dirty="0">
                  <a:solidFill>
                    <a:srgbClr val="666666"/>
                  </a:solidFill>
                  <a:latin typeface="Lato Light"/>
                  <a:sym typeface="Lato Light"/>
                </a:rPr>
                <a:t>20+years </a:t>
              </a:r>
              <a:r>
                <a:rPr lang="de-AT" sz="800" dirty="0" err="1">
                  <a:solidFill>
                    <a:srgbClr val="666666"/>
                  </a:solidFill>
                  <a:latin typeface="Lato Light"/>
                  <a:sym typeface="Lato Light"/>
                </a:rPr>
                <a:t>exprience</a:t>
              </a:r>
              <a:r>
                <a:rPr lang="de-AT" sz="800" dirty="0">
                  <a:solidFill>
                    <a:srgbClr val="666666"/>
                  </a:solidFill>
                  <a:latin typeface="Lato Light"/>
                  <a:sym typeface="Lato Light"/>
                </a:rPr>
                <a:t> XX</a:t>
              </a:r>
              <a:endParaRPr sz="800" dirty="0">
                <a:solidFill>
                  <a:srgbClr val="666666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dirty="0">
                  <a:solidFill>
                    <a:srgbClr val="3E899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endParaRPr sz="800" dirty="0">
                <a:solidFill>
                  <a:srgbClr val="3E899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71" name="Google Shape;71;p13"/>
          <p:cNvGrpSpPr/>
          <p:nvPr/>
        </p:nvGrpSpPr>
        <p:grpSpPr>
          <a:xfrm>
            <a:off x="36558" y="8349595"/>
            <a:ext cx="5583683" cy="599166"/>
            <a:chOff x="209475" y="7119183"/>
            <a:chExt cx="5930675" cy="1033242"/>
          </a:xfrm>
        </p:grpSpPr>
        <p:grpSp>
          <p:nvGrpSpPr>
            <p:cNvPr id="72" name="Google Shape;72;p13"/>
            <p:cNvGrpSpPr/>
            <p:nvPr/>
          </p:nvGrpSpPr>
          <p:grpSpPr>
            <a:xfrm>
              <a:off x="2541325" y="7119195"/>
              <a:ext cx="1178700" cy="1033180"/>
              <a:chOff x="2284150" y="7529845"/>
              <a:chExt cx="1178700" cy="1033180"/>
            </a:xfrm>
          </p:grpSpPr>
          <p:pic>
            <p:nvPicPr>
              <p:cNvPr id="73" name="Google Shape;73;p13"/>
              <p:cNvPicPr preferRelativeResize="0"/>
              <p:nvPr/>
            </p:nvPicPr>
            <p:blipFill rotWithShape="1">
              <a:blip r:embed="rId3">
                <a:alphaModFix/>
              </a:blip>
              <a:srcRect t="1254" r="11668" b="24523"/>
              <a:stretch/>
            </p:blipFill>
            <p:spPr>
              <a:xfrm>
                <a:off x="2284150" y="7529845"/>
                <a:ext cx="689202" cy="4955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" name="Google Shape;74;p13"/>
              <p:cNvSpPr txBox="1"/>
              <p:nvPr/>
            </p:nvSpPr>
            <p:spPr>
              <a:xfrm>
                <a:off x="2284150" y="8108525"/>
                <a:ext cx="1178700" cy="454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de-AT" sz="800" i="0" u="none" strike="noStrike" cap="none" dirty="0">
                    <a:solidFill>
                      <a:srgbClr val="999999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XX</a:t>
                </a: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78" name="Google Shape;78;p13"/>
            <p:cNvGrpSpPr/>
            <p:nvPr/>
          </p:nvGrpSpPr>
          <p:grpSpPr>
            <a:xfrm>
              <a:off x="3757150" y="7119870"/>
              <a:ext cx="1178700" cy="1032505"/>
              <a:chOff x="3423775" y="7530520"/>
              <a:chExt cx="1178700" cy="1032505"/>
            </a:xfrm>
          </p:grpSpPr>
          <p:pic>
            <p:nvPicPr>
              <p:cNvPr id="79" name="Google Shape;79;p13"/>
              <p:cNvPicPr preferRelativeResize="0"/>
              <p:nvPr/>
            </p:nvPicPr>
            <p:blipFill rotWithShape="1">
              <a:blip r:embed="rId4">
                <a:alphaModFix/>
              </a:blip>
              <a:srcRect l="14373" t="5447" r="16220" b="36161"/>
              <a:stretch/>
            </p:blipFill>
            <p:spPr>
              <a:xfrm>
                <a:off x="3425300" y="7530520"/>
                <a:ext cx="689202" cy="4955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" name="Google Shape;80;p13"/>
              <p:cNvSpPr txBox="1"/>
              <p:nvPr/>
            </p:nvSpPr>
            <p:spPr>
              <a:xfrm>
                <a:off x="3423775" y="8108525"/>
                <a:ext cx="1178700" cy="454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800" i="0" u="none" strike="noStrike" cap="none" dirty="0">
                    <a:solidFill>
                      <a:srgbClr val="999999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Power plants </a:t>
                </a: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81" name="Google Shape;81;p13"/>
            <p:cNvGrpSpPr/>
            <p:nvPr/>
          </p:nvGrpSpPr>
          <p:grpSpPr>
            <a:xfrm>
              <a:off x="4961450" y="7119183"/>
              <a:ext cx="1178700" cy="1033192"/>
              <a:chOff x="4704275" y="7529833"/>
              <a:chExt cx="1178700" cy="1033192"/>
            </a:xfrm>
          </p:grpSpPr>
          <p:pic>
            <p:nvPicPr>
              <p:cNvPr id="82" name="Google Shape;82;p13"/>
              <p:cNvPicPr preferRelativeResize="0"/>
              <p:nvPr/>
            </p:nvPicPr>
            <p:blipFill rotWithShape="1">
              <a:blip r:embed="rId5">
                <a:alphaModFix/>
              </a:blip>
              <a:srcRect r="23844" b="33190"/>
              <a:stretch/>
            </p:blipFill>
            <p:spPr>
              <a:xfrm>
                <a:off x="4704375" y="7529833"/>
                <a:ext cx="689202" cy="4955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" name="Google Shape;83;p13"/>
              <p:cNvSpPr txBox="1"/>
              <p:nvPr/>
            </p:nvSpPr>
            <p:spPr>
              <a:xfrm>
                <a:off x="4704275" y="8108525"/>
                <a:ext cx="1178700" cy="454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800" i="0" u="none" strike="noStrike" cap="none" dirty="0">
                    <a:solidFill>
                      <a:srgbClr val="999999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XX</a:t>
                </a: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84" name="Google Shape;84;p13"/>
            <p:cNvGrpSpPr/>
            <p:nvPr/>
          </p:nvGrpSpPr>
          <p:grpSpPr>
            <a:xfrm>
              <a:off x="1371600" y="7119870"/>
              <a:ext cx="1133400" cy="1032505"/>
              <a:chOff x="1114425" y="7530520"/>
              <a:chExt cx="1133400" cy="1032505"/>
            </a:xfrm>
          </p:grpSpPr>
          <p:pic>
            <p:nvPicPr>
              <p:cNvPr id="85" name="Google Shape;85;p13"/>
              <p:cNvPicPr preferRelativeResize="0"/>
              <p:nvPr/>
            </p:nvPicPr>
            <p:blipFill rotWithShape="1">
              <a:blip r:embed="rId6">
                <a:alphaModFix/>
              </a:blip>
              <a:srcRect t="1502" r="13013" b="30806"/>
              <a:stretch/>
            </p:blipFill>
            <p:spPr>
              <a:xfrm>
                <a:off x="1114425" y="7530520"/>
                <a:ext cx="662801" cy="4955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Google Shape;86;p13"/>
              <p:cNvSpPr txBox="1"/>
              <p:nvPr/>
            </p:nvSpPr>
            <p:spPr>
              <a:xfrm>
                <a:off x="1114425" y="8108525"/>
                <a:ext cx="1133400" cy="454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de-AT" sz="800" i="0" u="none" strike="noStrike" cap="none" dirty="0">
                    <a:solidFill>
                      <a:srgbClr val="999999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XX</a:t>
                </a: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marR="0" lvl="0" indent="0" algn="l" rtl="0">
                  <a:lnSpc>
                    <a:spcPct val="108000"/>
                  </a:lnSpc>
                  <a:spcBef>
                    <a:spcPts val="1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i="0" u="none" strike="noStrike" cap="none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87" name="Google Shape;87;p13"/>
            <p:cNvSpPr txBox="1"/>
            <p:nvPr/>
          </p:nvSpPr>
          <p:spPr>
            <a:xfrm>
              <a:off x="209475" y="7697925"/>
              <a:ext cx="1114500" cy="454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800" dirty="0">
                  <a:solidFill>
                    <a:srgbClr val="99999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XXX</a:t>
              </a:r>
              <a:endParaRPr sz="800" i="0" u="none" strike="noStrike" cap="none" dirty="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88" name="Google Shape;88;p13"/>
            <p:cNvPicPr preferRelativeResize="0"/>
            <p:nvPr/>
          </p:nvPicPr>
          <p:blipFill rotWithShape="1">
            <a:blip r:embed="rId7">
              <a:alphaModFix/>
            </a:blip>
            <a:srcRect l="976" t="1327" r="35640" b="28045"/>
            <a:stretch/>
          </p:blipFill>
          <p:spPr>
            <a:xfrm>
              <a:off x="209475" y="7119196"/>
              <a:ext cx="651659" cy="4973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FAFBA2-7AAC-B34D-91A0-060652613760}"/>
              </a:ext>
            </a:extLst>
          </p:cNvPr>
          <p:cNvSpPr txBox="1"/>
          <p:nvPr/>
        </p:nvSpPr>
        <p:spPr>
          <a:xfrm>
            <a:off x="457200" y="9354360"/>
            <a:ext cx="76200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PHOTO</a:t>
            </a:r>
          </a:p>
        </p:txBody>
      </p:sp>
      <p:sp>
        <p:nvSpPr>
          <p:cNvPr id="47" name="Google Shape;67;p13">
            <a:extLst>
              <a:ext uri="{FF2B5EF4-FFF2-40B4-BE49-F238E27FC236}">
                <a16:creationId xmlns:a16="http://schemas.microsoft.com/office/drawing/2014/main" id="{4365E7D3-B5C5-5D44-B5FB-970BAE7265F8}"/>
              </a:ext>
            </a:extLst>
          </p:cNvPr>
          <p:cNvSpPr txBox="1"/>
          <p:nvPr/>
        </p:nvSpPr>
        <p:spPr>
          <a:xfrm>
            <a:off x="2115551" y="9638636"/>
            <a:ext cx="1604400" cy="57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de-AT" sz="800" b="1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NR</a:t>
            </a:r>
            <a:endParaRPr sz="800" b="1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CRM </a:t>
            </a:r>
            <a:endParaRPr sz="800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158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20+years </a:t>
            </a:r>
            <a:r>
              <a:rPr lang="de-AT" sz="800" dirty="0" err="1">
                <a:solidFill>
                  <a:srgbClr val="666666"/>
                </a:solidFill>
                <a:latin typeface="Lato Light"/>
                <a:sym typeface="Lato Light"/>
              </a:rPr>
              <a:t>exprience</a:t>
            </a: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 XX</a:t>
            </a:r>
            <a:endParaRPr sz="800" dirty="0">
              <a:solidFill>
                <a:srgbClr val="66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3E8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 dirty="0">
              <a:solidFill>
                <a:srgbClr val="3E89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1ED857-3F0A-294A-9C42-DA197BA773C1}"/>
              </a:ext>
            </a:extLst>
          </p:cNvPr>
          <p:cNvSpPr txBox="1"/>
          <p:nvPr/>
        </p:nvSpPr>
        <p:spPr>
          <a:xfrm>
            <a:off x="2066400" y="9354360"/>
            <a:ext cx="76200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PHOTO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604BF0-BA78-684A-A2A0-FA40A0B3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803" y="1165364"/>
            <a:ext cx="564942" cy="7302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708DC6-E94C-7142-994D-40B428A67F84}"/>
              </a:ext>
            </a:extLst>
          </p:cNvPr>
          <p:cNvCxnSpPr>
            <a:cxnSpLocks/>
          </p:cNvCxnSpPr>
          <p:nvPr/>
        </p:nvCxnSpPr>
        <p:spPr>
          <a:xfrm>
            <a:off x="195025" y="2676830"/>
            <a:ext cx="72550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08A1A3-3D21-5243-BFB1-866B272946C3}"/>
              </a:ext>
            </a:extLst>
          </p:cNvPr>
          <p:cNvSpPr txBox="1"/>
          <p:nvPr/>
        </p:nvSpPr>
        <p:spPr>
          <a:xfrm>
            <a:off x="100164" y="2773800"/>
            <a:ext cx="1304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Areas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158B15-AF3B-F948-8DDB-416A1E3DFCDE}"/>
              </a:ext>
            </a:extLst>
          </p:cNvPr>
          <p:cNvSpPr txBox="1"/>
          <p:nvPr/>
        </p:nvSpPr>
        <p:spPr>
          <a:xfrm>
            <a:off x="1975931" y="2775373"/>
            <a:ext cx="143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Relevant Data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CD37B1F-9BD2-9341-A143-13B60ECBF414}"/>
              </a:ext>
            </a:extLst>
          </p:cNvPr>
          <p:cNvSpPr txBox="1"/>
          <p:nvPr/>
        </p:nvSpPr>
        <p:spPr>
          <a:xfrm>
            <a:off x="4184991" y="2724662"/>
            <a:ext cx="143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3ADCD-B613-1D44-8630-B66181E0155F}"/>
              </a:ext>
            </a:extLst>
          </p:cNvPr>
          <p:cNvSpPr txBox="1"/>
          <p:nvPr/>
        </p:nvSpPr>
        <p:spPr>
          <a:xfrm>
            <a:off x="117453" y="3093382"/>
            <a:ext cx="1146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&amp; Gas Midstream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7F078-55CF-4E48-B91C-5B5F0812B901}"/>
              </a:ext>
            </a:extLst>
          </p:cNvPr>
          <p:cNvSpPr txBox="1"/>
          <p:nvPr/>
        </p:nvSpPr>
        <p:spPr>
          <a:xfrm>
            <a:off x="1950339" y="3076887"/>
            <a:ext cx="20220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- XX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A8CE0-ED14-A04A-B90F-1E94DA9E2D53}"/>
              </a:ext>
            </a:extLst>
          </p:cNvPr>
          <p:cNvSpPr txBox="1"/>
          <p:nvPr/>
        </p:nvSpPr>
        <p:spPr>
          <a:xfrm>
            <a:off x="4208685" y="3033010"/>
            <a:ext cx="178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- Midstream capacity has been ramped up to facilitate the transport of new shale oil, gas and NGLs, including to export markets  New pipeline capacity has lagged production growth, leading to congestion and wide pricing differentials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6ADBE2-5D29-2842-A91A-137713D84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025" y="3281873"/>
            <a:ext cx="557550" cy="3013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ED7511-89CC-7D40-81FB-CCD51161C8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63" y="6437058"/>
            <a:ext cx="429333" cy="3170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05C6EF99-DB52-FB44-8DFF-83B907DCA414}"/>
              </a:ext>
            </a:extLst>
          </p:cNvPr>
          <p:cNvSpPr txBox="1"/>
          <p:nvPr/>
        </p:nvSpPr>
        <p:spPr>
          <a:xfrm>
            <a:off x="110236" y="6209805"/>
            <a:ext cx="1146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Renewables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DFAA50-58A3-9245-ADD5-18A0F79CD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921" y="5649539"/>
            <a:ext cx="437096" cy="268733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EA1CB7A8-54F5-C945-8C2B-3E10F3B980F9}"/>
              </a:ext>
            </a:extLst>
          </p:cNvPr>
          <p:cNvSpPr txBox="1"/>
          <p:nvPr/>
        </p:nvSpPr>
        <p:spPr>
          <a:xfrm>
            <a:off x="126657" y="5455959"/>
            <a:ext cx="1146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Electricity Demand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02F13D-F591-7D40-B850-9FAD396169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429" y="4969266"/>
            <a:ext cx="412634" cy="32045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33558CF2-6987-B148-8F47-3E9C9CFB293F}"/>
              </a:ext>
            </a:extLst>
          </p:cNvPr>
          <p:cNvSpPr txBox="1"/>
          <p:nvPr/>
        </p:nvSpPr>
        <p:spPr>
          <a:xfrm>
            <a:off x="155746" y="4770070"/>
            <a:ext cx="1146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Oil and Gas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B9A414-F893-5C4F-B297-38E73BAE35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095" y="4114486"/>
            <a:ext cx="527508" cy="34604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3ABF7643-6B5D-B848-BD93-46522B4B22C1}"/>
              </a:ext>
            </a:extLst>
          </p:cNvPr>
          <p:cNvSpPr txBox="1"/>
          <p:nvPr/>
        </p:nvSpPr>
        <p:spPr>
          <a:xfrm>
            <a:off x="100164" y="3930039"/>
            <a:ext cx="11467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Conventional Power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757CF1-69DA-B143-9348-288470D54F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452" y="7260099"/>
            <a:ext cx="508779" cy="33804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5853484-4F22-974D-9433-BDF2E530D7C1}"/>
              </a:ext>
            </a:extLst>
          </p:cNvPr>
          <p:cNvSpPr txBox="1"/>
          <p:nvPr/>
        </p:nvSpPr>
        <p:spPr>
          <a:xfrm>
            <a:off x="100164" y="6931244"/>
            <a:ext cx="140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Transmission and Distribution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594499-F0CA-F546-B00C-A0F878F48635}"/>
              </a:ext>
            </a:extLst>
          </p:cNvPr>
          <p:cNvSpPr txBox="1"/>
          <p:nvPr/>
        </p:nvSpPr>
        <p:spPr>
          <a:xfrm>
            <a:off x="1999369" y="3907390"/>
            <a:ext cx="20220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- XX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C9731EF-F989-C945-91D0-959399A0A902}"/>
              </a:ext>
            </a:extLst>
          </p:cNvPr>
          <p:cNvSpPr txBox="1"/>
          <p:nvPr/>
        </p:nvSpPr>
        <p:spPr>
          <a:xfrm>
            <a:off x="4664440" y="5908089"/>
            <a:ext cx="2509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- Improvements in technology and falling costs have made renewable energy more competitive</a:t>
            </a:r>
          </a:p>
          <a:p>
            <a:r>
              <a:rPr lang="en-US" sz="800" dirty="0"/>
              <a:t>- Increasing awareness to environmental issues has led to supportive government policies</a:t>
            </a:r>
          </a:p>
          <a:p>
            <a:r>
              <a:rPr lang="en-US" sz="800" dirty="0"/>
              <a:t>- Subsidies are being phased out, however as renewable costs continue to decline, subsidy-free renewables is simply a question of when transport of new shale oil, gas and NGLs, including to export markets  New pipeline capacity has lagged production growth, leading to congestion and wide pricing differentials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4D2A4F3-5951-0440-A405-136109675D1B}"/>
              </a:ext>
            </a:extLst>
          </p:cNvPr>
          <p:cNvSpPr txBox="1"/>
          <p:nvPr/>
        </p:nvSpPr>
        <p:spPr>
          <a:xfrm>
            <a:off x="4932980" y="134673"/>
            <a:ext cx="986416" cy="593814"/>
          </a:xfrm>
          <a:prstGeom prst="foldedCorner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28600" lvl="1" indent="-228600" defTabSz="913526" eaLnBrk="1" hangingPunct="1">
              <a:buClr>
                <a:schemeClr val="accent3"/>
              </a:buClr>
              <a:buSzPct val="90000"/>
              <a:buFont typeface="Wingdings 3" panose="05040102010807070707" pitchFamily="18" charset="2"/>
              <a:buChar char="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657225" lvl="2" indent="-285750" defTabSz="913526" eaLnBrk="1" hangingPunct="1">
              <a:buClr>
                <a:schemeClr val="bg2"/>
              </a:buClr>
              <a:buSzPct val="90000"/>
              <a:buFont typeface="Wingdings 3" panose="05040102010807070707" pitchFamily="18" charset="2"/>
              <a:buChar char="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971550" lvl="3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1222375" lvl="4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800" dirty="0"/>
              <a:t>Please Use AIK colors – this is just  mock up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C167719-9AA2-1647-BC48-6EA31BA05D26}"/>
              </a:ext>
            </a:extLst>
          </p:cNvPr>
          <p:cNvSpPr txBox="1"/>
          <p:nvPr/>
        </p:nvSpPr>
        <p:spPr>
          <a:xfrm>
            <a:off x="126657" y="248821"/>
            <a:ext cx="986416" cy="299968"/>
          </a:xfrm>
          <a:prstGeom prst="foldedCorner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28600" lvl="1" indent="-228600" defTabSz="913526" eaLnBrk="1" hangingPunct="1">
              <a:buClr>
                <a:schemeClr val="accent3"/>
              </a:buClr>
              <a:buSzPct val="90000"/>
              <a:buFont typeface="Wingdings 3" panose="05040102010807070707" pitchFamily="18" charset="2"/>
              <a:buChar char="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657225" lvl="2" indent="-285750" defTabSz="913526" eaLnBrk="1" hangingPunct="1">
              <a:buClr>
                <a:schemeClr val="bg2"/>
              </a:buClr>
              <a:buSzPct val="90000"/>
              <a:buFont typeface="Wingdings 3" panose="05040102010807070707" pitchFamily="18" charset="2"/>
              <a:buChar char="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971550" lvl="3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1222375" lvl="4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800" dirty="0"/>
              <a:t>LOGO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6AD0545-382D-0448-AE3B-6C409717378A}"/>
              </a:ext>
            </a:extLst>
          </p:cNvPr>
          <p:cNvSpPr txBox="1"/>
          <p:nvPr/>
        </p:nvSpPr>
        <p:spPr>
          <a:xfrm>
            <a:off x="2656021" y="3119355"/>
            <a:ext cx="986416" cy="887661"/>
          </a:xfrm>
          <a:prstGeom prst="foldedCorner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28600" lvl="1" indent="-228600" defTabSz="913526" eaLnBrk="1" hangingPunct="1">
              <a:buClr>
                <a:schemeClr val="accent3"/>
              </a:buClr>
              <a:buSzPct val="90000"/>
              <a:buFont typeface="Wingdings 3" panose="05040102010807070707" pitchFamily="18" charset="2"/>
              <a:buChar char="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657225" lvl="2" indent="-285750" defTabSz="913526" eaLnBrk="1" hangingPunct="1">
              <a:buClr>
                <a:schemeClr val="bg2"/>
              </a:buClr>
              <a:buSzPct val="90000"/>
              <a:buFont typeface="Wingdings 3" panose="05040102010807070707" pitchFamily="18" charset="2"/>
              <a:buChar char="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971550" lvl="3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1222375" lvl="4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800" dirty="0"/>
              <a:t>Please insert AIK data that is relevant such as </a:t>
            </a:r>
            <a:r>
              <a:rPr lang="en-US" sz="800" dirty="0" err="1"/>
              <a:t>MGh</a:t>
            </a:r>
            <a:r>
              <a:rPr lang="en-US" sz="800" dirty="0"/>
              <a:t>/H, capacities </a:t>
            </a:r>
            <a:r>
              <a:rPr lang="en-US" sz="800" dirty="0" err="1"/>
              <a:t>etc</a:t>
            </a:r>
            <a:endParaRPr lang="en-US" sz="8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C900582-1C0E-324D-9C3F-7F36DCC6DF70}"/>
              </a:ext>
            </a:extLst>
          </p:cNvPr>
          <p:cNvSpPr txBox="1"/>
          <p:nvPr/>
        </p:nvSpPr>
        <p:spPr>
          <a:xfrm>
            <a:off x="4508411" y="4086520"/>
            <a:ext cx="869249" cy="1133634"/>
          </a:xfrm>
          <a:prstGeom prst="foldedCorner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28600" lvl="1" indent="-228600" defTabSz="913526" eaLnBrk="1" hangingPunct="1">
              <a:buClr>
                <a:schemeClr val="accent3"/>
              </a:buClr>
              <a:buSzPct val="90000"/>
              <a:buFont typeface="Wingdings 3" panose="05040102010807070707" pitchFamily="18" charset="2"/>
              <a:buChar char="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657225" lvl="2" indent="-285750" defTabSz="913526" eaLnBrk="1" hangingPunct="1">
              <a:buClr>
                <a:schemeClr val="bg2"/>
              </a:buClr>
              <a:buSzPct val="90000"/>
              <a:buFont typeface="Wingdings 3" panose="05040102010807070707" pitchFamily="18" charset="2"/>
              <a:buChar char="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971550" lvl="3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1222375" lvl="4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800" dirty="0"/>
              <a:t>Please insert AIK that gives more insights to the operations currently and figures that state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2378739-ADF5-3D41-8397-E142312D8966}"/>
              </a:ext>
            </a:extLst>
          </p:cNvPr>
          <p:cNvSpPr txBox="1"/>
          <p:nvPr/>
        </p:nvSpPr>
        <p:spPr>
          <a:xfrm>
            <a:off x="6178042" y="2749642"/>
            <a:ext cx="1085257" cy="3490099"/>
          </a:xfrm>
          <a:prstGeom prst="foldedCorner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63500" rIns="63500" bIns="6350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913526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228600" lvl="1" indent="-228600" defTabSz="913526" eaLnBrk="1" hangingPunct="1">
              <a:buClr>
                <a:schemeClr val="accent3"/>
              </a:buClr>
              <a:buSzPct val="90000"/>
              <a:buFont typeface="Wingdings 3" panose="05040102010807070707" pitchFamily="18" charset="2"/>
              <a:buChar char=""/>
              <a:defRPr baseline="0"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657225" lvl="2" indent="-285750" defTabSz="913526" eaLnBrk="1" hangingPunct="1">
              <a:buClr>
                <a:schemeClr val="bg2"/>
              </a:buClr>
              <a:buSzPct val="90000"/>
              <a:buFont typeface="Wingdings 3" panose="05040102010807070707" pitchFamily="18" charset="2"/>
              <a:buChar char="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971550" lvl="3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1222375" lvl="4" indent="-285750" defTabSz="913526" eaLnBrk="1" hangingPunct="1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lang="en-US" baseline="0" noProof="0" dirty="0" smtClean="0"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65029" indent="-132818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en-US" sz="800" dirty="0"/>
              <a:t>Some facts to add:</a:t>
            </a:r>
          </a:p>
          <a:p>
            <a:r>
              <a:rPr lang="en-US" sz="800" dirty="0"/>
              <a:t>1. Presence in major trading hubs</a:t>
            </a:r>
          </a:p>
          <a:p>
            <a:r>
              <a:rPr lang="en-US" sz="800" dirty="0"/>
              <a:t>2. How many km of gas pipeline networks AIK is “on”</a:t>
            </a:r>
          </a:p>
          <a:p>
            <a:r>
              <a:rPr lang="en-US" sz="800" dirty="0"/>
              <a:t>3. HOW much accessibility to FINANCING from various international banks does AIK source/access?</a:t>
            </a:r>
          </a:p>
          <a:p>
            <a:r>
              <a:rPr lang="en-US" sz="800" dirty="0"/>
              <a:t>4. What the QUANTITY of gas TRADED in 2017 (or 2018 if figures are already available)?</a:t>
            </a:r>
          </a:p>
          <a:p>
            <a:r>
              <a:rPr lang="en-US" sz="800" dirty="0"/>
              <a:t>5. How much CONSOLIDATED revenue? Or any other financial figures you wish to disclose</a:t>
            </a:r>
          </a:p>
          <a:p>
            <a:endParaRPr lang="en-US" sz="800" dirty="0"/>
          </a:p>
          <a:p>
            <a:pPr marL="171450" indent="-171450">
              <a:buFontTx/>
              <a:buChar char="-"/>
            </a:pPr>
            <a:endParaRPr lang="en-US" sz="800" dirty="0"/>
          </a:p>
          <a:p>
            <a:pPr marL="228600" indent="-228600">
              <a:buAutoNum type="arabicPeriod"/>
            </a:pPr>
            <a:endParaRPr lang="en-US" sz="800" dirty="0"/>
          </a:p>
        </p:txBody>
      </p:sp>
      <p:sp>
        <p:nvSpPr>
          <p:cNvPr id="113" name="Google Shape;67;p13">
            <a:extLst>
              <a:ext uri="{FF2B5EF4-FFF2-40B4-BE49-F238E27FC236}">
                <a16:creationId xmlns:a16="http://schemas.microsoft.com/office/drawing/2014/main" id="{F3777B4B-50D5-8444-937D-42ECA41BDAE4}"/>
              </a:ext>
            </a:extLst>
          </p:cNvPr>
          <p:cNvSpPr txBox="1"/>
          <p:nvPr/>
        </p:nvSpPr>
        <p:spPr>
          <a:xfrm>
            <a:off x="3795562" y="9637878"/>
            <a:ext cx="1604400" cy="57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de-AT" sz="800" b="1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NR</a:t>
            </a:r>
            <a:endParaRPr sz="800" b="1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Chief Legal </a:t>
            </a:r>
            <a:r>
              <a:rPr lang="de-AT" sz="800" dirty="0" err="1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Counsel</a:t>
            </a:r>
            <a:endParaRPr sz="800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158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20+years </a:t>
            </a:r>
            <a:r>
              <a:rPr lang="de-AT" sz="800" dirty="0" err="1">
                <a:solidFill>
                  <a:srgbClr val="666666"/>
                </a:solidFill>
                <a:latin typeface="Lato Light"/>
                <a:sym typeface="Lato Light"/>
              </a:rPr>
              <a:t>exprience</a:t>
            </a: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 XX</a:t>
            </a:r>
            <a:endParaRPr sz="800" dirty="0">
              <a:solidFill>
                <a:srgbClr val="66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3E8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 dirty="0">
              <a:solidFill>
                <a:srgbClr val="3E89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CD431D9-9D6C-804E-9472-5FF6654D8D87}"/>
              </a:ext>
            </a:extLst>
          </p:cNvPr>
          <p:cNvSpPr txBox="1"/>
          <p:nvPr/>
        </p:nvSpPr>
        <p:spPr>
          <a:xfrm>
            <a:off x="3746411" y="9353602"/>
            <a:ext cx="76200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PHOTO</a:t>
            </a:r>
          </a:p>
        </p:txBody>
      </p:sp>
      <p:sp>
        <p:nvSpPr>
          <p:cNvPr id="115" name="Google Shape;67;p13">
            <a:extLst>
              <a:ext uri="{FF2B5EF4-FFF2-40B4-BE49-F238E27FC236}">
                <a16:creationId xmlns:a16="http://schemas.microsoft.com/office/drawing/2014/main" id="{38C02203-07BE-5249-8074-8C9FDE967C27}"/>
              </a:ext>
            </a:extLst>
          </p:cNvPr>
          <p:cNvSpPr txBox="1"/>
          <p:nvPr/>
        </p:nvSpPr>
        <p:spPr>
          <a:xfrm>
            <a:off x="5431222" y="9628701"/>
            <a:ext cx="1604400" cy="57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de-AT" sz="800" b="1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NR</a:t>
            </a:r>
            <a:endParaRPr sz="800" b="1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chemeClr val="tx2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</a:t>
            </a:r>
            <a:endParaRPr sz="800" dirty="0">
              <a:solidFill>
                <a:schemeClr val="tx2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158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20+years </a:t>
            </a:r>
            <a:r>
              <a:rPr lang="de-AT" sz="800" dirty="0" err="1">
                <a:solidFill>
                  <a:srgbClr val="666666"/>
                </a:solidFill>
                <a:latin typeface="Lato Light"/>
                <a:sym typeface="Lato Light"/>
              </a:rPr>
              <a:t>exprience</a:t>
            </a:r>
            <a:r>
              <a:rPr lang="de-AT" sz="800" dirty="0">
                <a:solidFill>
                  <a:srgbClr val="666666"/>
                </a:solidFill>
                <a:latin typeface="Lato Light"/>
                <a:sym typeface="Lato Light"/>
              </a:rPr>
              <a:t> XX</a:t>
            </a:r>
            <a:endParaRPr sz="800" dirty="0">
              <a:solidFill>
                <a:srgbClr val="66666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3E8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800" dirty="0">
              <a:solidFill>
                <a:srgbClr val="3E89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FD662F5-F25E-A342-BE9B-587C45BE7FC6}"/>
              </a:ext>
            </a:extLst>
          </p:cNvPr>
          <p:cNvSpPr txBox="1"/>
          <p:nvPr/>
        </p:nvSpPr>
        <p:spPr>
          <a:xfrm>
            <a:off x="5382071" y="9344425"/>
            <a:ext cx="76200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PHOTO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357</Words>
  <Application>Microsoft Macintosh PowerPoint</Application>
  <PresentationFormat>Custom</PresentationFormat>
  <Paragraphs>67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Unicode MS</vt:lpstr>
      <vt:lpstr>Source Sans Pro</vt:lpstr>
      <vt:lpstr>Karla</vt:lpstr>
      <vt:lpstr>Lato Light</vt:lpstr>
      <vt:lpstr>Simple Light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10</cp:revision>
  <dcterms:modified xsi:type="dcterms:W3CDTF">2019-03-26T13:46:33Z</dcterms:modified>
</cp:coreProperties>
</file>