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1" r:id="rId2"/>
    <p:sldId id="263" r:id="rId3"/>
    <p:sldId id="264" r:id="rId4"/>
    <p:sldId id="267" r:id="rId5"/>
    <p:sldId id="265" r:id="rId6"/>
    <p:sldId id="266" r:id="rId7"/>
    <p:sldId id="269" r:id="rId8"/>
    <p:sldId id="270" r:id="rId9"/>
    <p:sldId id="271" r:id="rId10"/>
    <p:sldId id="268" r:id="rId11"/>
    <p:sldId id="272" r:id="rId12"/>
    <p:sldId id="27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78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B3C4EF-16E3-431C-90ED-70DD9C52B5EE}" type="datetimeFigureOut">
              <a:rPr lang="en-US" smtClean="0"/>
              <a:t>4/17/2019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013883-32A7-4CE9-AAF8-650B40F6BA62}" type="slidenum">
              <a:rPr lang="en-US" smtClean="0"/>
              <a:t>‹#›</a:t>
            </a:fld>
            <a:endParaRPr lang="en-US"/>
          </a:p>
        </p:txBody>
      </p:sp>
    </p:spTree>
    <p:extLst>
      <p:ext uri="{BB962C8B-B14F-4D97-AF65-F5344CB8AC3E}">
        <p14:creationId xmlns:p14="http://schemas.microsoft.com/office/powerpoint/2010/main" val="2225863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013883-32A7-4CE9-AAF8-650B40F6BA62}" type="slidenum">
              <a:rPr lang="en-US" smtClean="0"/>
              <a:t>1</a:t>
            </a:fld>
            <a:endParaRPr lang="en-US"/>
          </a:p>
        </p:txBody>
      </p:sp>
    </p:spTree>
    <p:extLst>
      <p:ext uri="{BB962C8B-B14F-4D97-AF65-F5344CB8AC3E}">
        <p14:creationId xmlns:p14="http://schemas.microsoft.com/office/powerpoint/2010/main" val="758277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013883-32A7-4CE9-AAF8-650B40F6BA62}" type="slidenum">
              <a:rPr lang="en-US" smtClean="0"/>
              <a:t>10</a:t>
            </a:fld>
            <a:endParaRPr lang="en-US"/>
          </a:p>
        </p:txBody>
      </p:sp>
    </p:spTree>
    <p:extLst>
      <p:ext uri="{BB962C8B-B14F-4D97-AF65-F5344CB8AC3E}">
        <p14:creationId xmlns:p14="http://schemas.microsoft.com/office/powerpoint/2010/main" val="2000156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013883-32A7-4CE9-AAF8-650B40F6BA62}" type="slidenum">
              <a:rPr lang="en-US" smtClean="0"/>
              <a:t>11</a:t>
            </a:fld>
            <a:endParaRPr lang="en-US"/>
          </a:p>
        </p:txBody>
      </p:sp>
    </p:spTree>
    <p:extLst>
      <p:ext uri="{BB962C8B-B14F-4D97-AF65-F5344CB8AC3E}">
        <p14:creationId xmlns:p14="http://schemas.microsoft.com/office/powerpoint/2010/main" val="1065710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013883-32A7-4CE9-AAF8-650B40F6BA62}" type="slidenum">
              <a:rPr lang="en-US" smtClean="0"/>
              <a:t>12</a:t>
            </a:fld>
            <a:endParaRPr lang="en-US"/>
          </a:p>
        </p:txBody>
      </p:sp>
    </p:spTree>
    <p:extLst>
      <p:ext uri="{BB962C8B-B14F-4D97-AF65-F5344CB8AC3E}">
        <p14:creationId xmlns:p14="http://schemas.microsoft.com/office/powerpoint/2010/main" val="1917744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013883-32A7-4CE9-AAF8-650B40F6BA62}" type="slidenum">
              <a:rPr lang="en-US" smtClean="0"/>
              <a:t>2</a:t>
            </a:fld>
            <a:endParaRPr lang="en-US"/>
          </a:p>
        </p:txBody>
      </p:sp>
    </p:spTree>
    <p:extLst>
      <p:ext uri="{BB962C8B-B14F-4D97-AF65-F5344CB8AC3E}">
        <p14:creationId xmlns:p14="http://schemas.microsoft.com/office/powerpoint/2010/main" val="78187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013883-32A7-4CE9-AAF8-650B40F6BA62}" type="slidenum">
              <a:rPr lang="en-US" smtClean="0"/>
              <a:t>3</a:t>
            </a:fld>
            <a:endParaRPr lang="en-US"/>
          </a:p>
        </p:txBody>
      </p:sp>
    </p:spTree>
    <p:extLst>
      <p:ext uri="{BB962C8B-B14F-4D97-AF65-F5344CB8AC3E}">
        <p14:creationId xmlns:p14="http://schemas.microsoft.com/office/powerpoint/2010/main" val="3461109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013883-32A7-4CE9-AAF8-650B40F6BA62}" type="slidenum">
              <a:rPr lang="en-US" smtClean="0"/>
              <a:t>4</a:t>
            </a:fld>
            <a:endParaRPr lang="en-US"/>
          </a:p>
        </p:txBody>
      </p:sp>
    </p:spTree>
    <p:extLst>
      <p:ext uri="{BB962C8B-B14F-4D97-AF65-F5344CB8AC3E}">
        <p14:creationId xmlns:p14="http://schemas.microsoft.com/office/powerpoint/2010/main" val="3861182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013883-32A7-4CE9-AAF8-650B40F6BA62}" type="slidenum">
              <a:rPr lang="en-US" smtClean="0"/>
              <a:t>5</a:t>
            </a:fld>
            <a:endParaRPr lang="en-US"/>
          </a:p>
        </p:txBody>
      </p:sp>
    </p:spTree>
    <p:extLst>
      <p:ext uri="{BB962C8B-B14F-4D97-AF65-F5344CB8AC3E}">
        <p14:creationId xmlns:p14="http://schemas.microsoft.com/office/powerpoint/2010/main" val="2908938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013883-32A7-4CE9-AAF8-650B40F6BA62}" type="slidenum">
              <a:rPr lang="en-US" smtClean="0"/>
              <a:t>6</a:t>
            </a:fld>
            <a:endParaRPr lang="en-US"/>
          </a:p>
        </p:txBody>
      </p:sp>
    </p:spTree>
    <p:extLst>
      <p:ext uri="{BB962C8B-B14F-4D97-AF65-F5344CB8AC3E}">
        <p14:creationId xmlns:p14="http://schemas.microsoft.com/office/powerpoint/2010/main" val="2983844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013883-32A7-4CE9-AAF8-650B40F6BA62}" type="slidenum">
              <a:rPr lang="en-US" smtClean="0"/>
              <a:t>7</a:t>
            </a:fld>
            <a:endParaRPr lang="en-US"/>
          </a:p>
        </p:txBody>
      </p:sp>
    </p:spTree>
    <p:extLst>
      <p:ext uri="{BB962C8B-B14F-4D97-AF65-F5344CB8AC3E}">
        <p14:creationId xmlns:p14="http://schemas.microsoft.com/office/powerpoint/2010/main" val="1003030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013883-32A7-4CE9-AAF8-650B40F6BA62}" type="slidenum">
              <a:rPr lang="en-US" smtClean="0"/>
              <a:t>8</a:t>
            </a:fld>
            <a:endParaRPr lang="en-US"/>
          </a:p>
        </p:txBody>
      </p:sp>
    </p:spTree>
    <p:extLst>
      <p:ext uri="{BB962C8B-B14F-4D97-AF65-F5344CB8AC3E}">
        <p14:creationId xmlns:p14="http://schemas.microsoft.com/office/powerpoint/2010/main" val="1564197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013883-32A7-4CE9-AAF8-650B40F6BA62}" type="slidenum">
              <a:rPr lang="en-US" smtClean="0"/>
              <a:t>9</a:t>
            </a:fld>
            <a:endParaRPr lang="en-US"/>
          </a:p>
        </p:txBody>
      </p:sp>
    </p:spTree>
    <p:extLst>
      <p:ext uri="{BB962C8B-B14F-4D97-AF65-F5344CB8AC3E}">
        <p14:creationId xmlns:p14="http://schemas.microsoft.com/office/powerpoint/2010/main" val="3687048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A1941-AF08-4233-952C-5570DB7E43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3A0182-C50F-4AE7-9F7A-AB1A3B9A4F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C73841-C977-4077-A062-62E0A7C19CEF}"/>
              </a:ext>
            </a:extLst>
          </p:cNvPr>
          <p:cNvSpPr>
            <a:spLocks noGrp="1"/>
          </p:cNvSpPr>
          <p:nvPr>
            <p:ph type="dt" sz="half" idx="10"/>
          </p:nvPr>
        </p:nvSpPr>
        <p:spPr/>
        <p:txBody>
          <a:bodyPr/>
          <a:lstStyle/>
          <a:p>
            <a:fld id="{A51F11A8-CDB4-446E-B2AF-03F282389FC8}" type="datetimeFigureOut">
              <a:rPr lang="en-US" smtClean="0"/>
              <a:t>4/17/2019</a:t>
            </a:fld>
            <a:endParaRPr lang="en-US"/>
          </a:p>
        </p:txBody>
      </p:sp>
      <p:sp>
        <p:nvSpPr>
          <p:cNvPr id="5" name="Footer Placeholder 4">
            <a:extLst>
              <a:ext uri="{FF2B5EF4-FFF2-40B4-BE49-F238E27FC236}">
                <a16:creationId xmlns:a16="http://schemas.microsoft.com/office/drawing/2014/main" id="{76D37CDF-2D97-44C2-8808-8CA57B7F51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D11427-1BC5-456D-B699-0B4C6EA5B73E}"/>
              </a:ext>
            </a:extLst>
          </p:cNvPr>
          <p:cNvSpPr>
            <a:spLocks noGrp="1"/>
          </p:cNvSpPr>
          <p:nvPr>
            <p:ph type="sldNum" sz="quarter" idx="12"/>
          </p:nvPr>
        </p:nvSpPr>
        <p:spPr/>
        <p:txBody>
          <a:bodyPr/>
          <a:lstStyle/>
          <a:p>
            <a:fld id="{120A09B1-9167-4765-91EB-8B4300AB9A83}" type="slidenum">
              <a:rPr lang="en-US" smtClean="0"/>
              <a:t>‹#›</a:t>
            </a:fld>
            <a:endParaRPr lang="en-US"/>
          </a:p>
        </p:txBody>
      </p:sp>
    </p:spTree>
    <p:extLst>
      <p:ext uri="{BB962C8B-B14F-4D97-AF65-F5344CB8AC3E}">
        <p14:creationId xmlns:p14="http://schemas.microsoft.com/office/powerpoint/2010/main" val="2092662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D18CD-17F7-4517-BB0A-89B351F935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B53567-F677-4742-B3CC-051D598E8DE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5DD92C-B4B8-46DE-93EB-597392D3DC6D}"/>
              </a:ext>
            </a:extLst>
          </p:cNvPr>
          <p:cNvSpPr>
            <a:spLocks noGrp="1"/>
          </p:cNvSpPr>
          <p:nvPr>
            <p:ph type="dt" sz="half" idx="10"/>
          </p:nvPr>
        </p:nvSpPr>
        <p:spPr/>
        <p:txBody>
          <a:bodyPr/>
          <a:lstStyle/>
          <a:p>
            <a:fld id="{A51F11A8-CDB4-446E-B2AF-03F282389FC8}" type="datetimeFigureOut">
              <a:rPr lang="en-US" smtClean="0"/>
              <a:t>4/17/2019</a:t>
            </a:fld>
            <a:endParaRPr lang="en-US"/>
          </a:p>
        </p:txBody>
      </p:sp>
      <p:sp>
        <p:nvSpPr>
          <p:cNvPr id="5" name="Footer Placeholder 4">
            <a:extLst>
              <a:ext uri="{FF2B5EF4-FFF2-40B4-BE49-F238E27FC236}">
                <a16:creationId xmlns:a16="http://schemas.microsoft.com/office/drawing/2014/main" id="{F65E0D81-5222-4FAE-BA23-B1FC19424A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67BCC0-4CD5-4B1B-86E1-0BB868ABBBC0}"/>
              </a:ext>
            </a:extLst>
          </p:cNvPr>
          <p:cNvSpPr>
            <a:spLocks noGrp="1"/>
          </p:cNvSpPr>
          <p:nvPr>
            <p:ph type="sldNum" sz="quarter" idx="12"/>
          </p:nvPr>
        </p:nvSpPr>
        <p:spPr/>
        <p:txBody>
          <a:bodyPr/>
          <a:lstStyle/>
          <a:p>
            <a:fld id="{120A09B1-9167-4765-91EB-8B4300AB9A83}" type="slidenum">
              <a:rPr lang="en-US" smtClean="0"/>
              <a:t>‹#›</a:t>
            </a:fld>
            <a:endParaRPr lang="en-US"/>
          </a:p>
        </p:txBody>
      </p:sp>
    </p:spTree>
    <p:extLst>
      <p:ext uri="{BB962C8B-B14F-4D97-AF65-F5344CB8AC3E}">
        <p14:creationId xmlns:p14="http://schemas.microsoft.com/office/powerpoint/2010/main" val="2490579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0951D1-F592-4C13-88BD-B963C789834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B0E4BB-081C-4054-ABFE-26DEC8AA149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A38E8E-09EE-4CD1-B718-FF37A11A77D1}"/>
              </a:ext>
            </a:extLst>
          </p:cNvPr>
          <p:cNvSpPr>
            <a:spLocks noGrp="1"/>
          </p:cNvSpPr>
          <p:nvPr>
            <p:ph type="dt" sz="half" idx="10"/>
          </p:nvPr>
        </p:nvSpPr>
        <p:spPr/>
        <p:txBody>
          <a:bodyPr/>
          <a:lstStyle/>
          <a:p>
            <a:fld id="{A51F11A8-CDB4-446E-B2AF-03F282389FC8}" type="datetimeFigureOut">
              <a:rPr lang="en-US" smtClean="0"/>
              <a:t>4/17/2019</a:t>
            </a:fld>
            <a:endParaRPr lang="en-US"/>
          </a:p>
        </p:txBody>
      </p:sp>
      <p:sp>
        <p:nvSpPr>
          <p:cNvPr id="5" name="Footer Placeholder 4">
            <a:extLst>
              <a:ext uri="{FF2B5EF4-FFF2-40B4-BE49-F238E27FC236}">
                <a16:creationId xmlns:a16="http://schemas.microsoft.com/office/drawing/2014/main" id="{3F4D5F39-70EA-43B6-B9F7-F6A210E276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97F567-15B4-4994-B81D-0F685B1ECE78}"/>
              </a:ext>
            </a:extLst>
          </p:cNvPr>
          <p:cNvSpPr>
            <a:spLocks noGrp="1"/>
          </p:cNvSpPr>
          <p:nvPr>
            <p:ph type="sldNum" sz="quarter" idx="12"/>
          </p:nvPr>
        </p:nvSpPr>
        <p:spPr/>
        <p:txBody>
          <a:bodyPr/>
          <a:lstStyle/>
          <a:p>
            <a:fld id="{120A09B1-9167-4765-91EB-8B4300AB9A83}" type="slidenum">
              <a:rPr lang="en-US" smtClean="0"/>
              <a:t>‹#›</a:t>
            </a:fld>
            <a:endParaRPr lang="en-US"/>
          </a:p>
        </p:txBody>
      </p:sp>
    </p:spTree>
    <p:extLst>
      <p:ext uri="{BB962C8B-B14F-4D97-AF65-F5344CB8AC3E}">
        <p14:creationId xmlns:p14="http://schemas.microsoft.com/office/powerpoint/2010/main" val="2541271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116A8-27F5-42A5-8FD0-17CED27DE7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3ABC2E-25B3-474F-AC6B-61AA5C1BF3B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33F7C1-DCB6-41DE-882F-669F133750A2}"/>
              </a:ext>
            </a:extLst>
          </p:cNvPr>
          <p:cNvSpPr>
            <a:spLocks noGrp="1"/>
          </p:cNvSpPr>
          <p:nvPr>
            <p:ph type="dt" sz="half" idx="10"/>
          </p:nvPr>
        </p:nvSpPr>
        <p:spPr/>
        <p:txBody>
          <a:bodyPr/>
          <a:lstStyle/>
          <a:p>
            <a:fld id="{A51F11A8-CDB4-446E-B2AF-03F282389FC8}" type="datetimeFigureOut">
              <a:rPr lang="en-US" smtClean="0"/>
              <a:t>4/17/2019</a:t>
            </a:fld>
            <a:endParaRPr lang="en-US"/>
          </a:p>
        </p:txBody>
      </p:sp>
      <p:sp>
        <p:nvSpPr>
          <p:cNvPr id="5" name="Footer Placeholder 4">
            <a:extLst>
              <a:ext uri="{FF2B5EF4-FFF2-40B4-BE49-F238E27FC236}">
                <a16:creationId xmlns:a16="http://schemas.microsoft.com/office/drawing/2014/main" id="{3D0CAB22-10CC-4874-828D-192CCE79CF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936F2C-67F6-4752-803D-D0E9E7504AF3}"/>
              </a:ext>
            </a:extLst>
          </p:cNvPr>
          <p:cNvSpPr>
            <a:spLocks noGrp="1"/>
          </p:cNvSpPr>
          <p:nvPr>
            <p:ph type="sldNum" sz="quarter" idx="12"/>
          </p:nvPr>
        </p:nvSpPr>
        <p:spPr/>
        <p:txBody>
          <a:bodyPr/>
          <a:lstStyle/>
          <a:p>
            <a:fld id="{120A09B1-9167-4765-91EB-8B4300AB9A83}" type="slidenum">
              <a:rPr lang="en-US" smtClean="0"/>
              <a:t>‹#›</a:t>
            </a:fld>
            <a:endParaRPr lang="en-US"/>
          </a:p>
        </p:txBody>
      </p:sp>
    </p:spTree>
    <p:extLst>
      <p:ext uri="{BB962C8B-B14F-4D97-AF65-F5344CB8AC3E}">
        <p14:creationId xmlns:p14="http://schemas.microsoft.com/office/powerpoint/2010/main" val="3544572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0D09C-6AC3-48BC-A0CA-8A7BCC0D7E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25EB4C-7058-4B47-A0E0-5206F6F1F4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932296A-7C44-4B1D-BB59-9107BBA43242}"/>
              </a:ext>
            </a:extLst>
          </p:cNvPr>
          <p:cNvSpPr>
            <a:spLocks noGrp="1"/>
          </p:cNvSpPr>
          <p:nvPr>
            <p:ph type="dt" sz="half" idx="10"/>
          </p:nvPr>
        </p:nvSpPr>
        <p:spPr/>
        <p:txBody>
          <a:bodyPr/>
          <a:lstStyle/>
          <a:p>
            <a:fld id="{A51F11A8-CDB4-446E-B2AF-03F282389FC8}" type="datetimeFigureOut">
              <a:rPr lang="en-US" smtClean="0"/>
              <a:t>4/17/2019</a:t>
            </a:fld>
            <a:endParaRPr lang="en-US"/>
          </a:p>
        </p:txBody>
      </p:sp>
      <p:sp>
        <p:nvSpPr>
          <p:cNvPr id="5" name="Footer Placeholder 4">
            <a:extLst>
              <a:ext uri="{FF2B5EF4-FFF2-40B4-BE49-F238E27FC236}">
                <a16:creationId xmlns:a16="http://schemas.microsoft.com/office/drawing/2014/main" id="{942D530D-3ED6-4101-98F6-7886191FDC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F35BB6-2A85-425D-B266-1BEB33C4AD08}"/>
              </a:ext>
            </a:extLst>
          </p:cNvPr>
          <p:cNvSpPr>
            <a:spLocks noGrp="1"/>
          </p:cNvSpPr>
          <p:nvPr>
            <p:ph type="sldNum" sz="quarter" idx="12"/>
          </p:nvPr>
        </p:nvSpPr>
        <p:spPr/>
        <p:txBody>
          <a:bodyPr/>
          <a:lstStyle/>
          <a:p>
            <a:fld id="{120A09B1-9167-4765-91EB-8B4300AB9A83}" type="slidenum">
              <a:rPr lang="en-US" smtClean="0"/>
              <a:t>‹#›</a:t>
            </a:fld>
            <a:endParaRPr lang="en-US"/>
          </a:p>
        </p:txBody>
      </p:sp>
    </p:spTree>
    <p:extLst>
      <p:ext uri="{BB962C8B-B14F-4D97-AF65-F5344CB8AC3E}">
        <p14:creationId xmlns:p14="http://schemas.microsoft.com/office/powerpoint/2010/main" val="2509719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60B88-BAE0-4A93-88D5-3A9CBB3167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DCDE4A-6367-4E7A-B7EA-AF5663F4A51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1CBE5B-7557-4DF1-A45C-DC2DF901B0A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56922D-B712-4172-AA6C-67DE6516D211}"/>
              </a:ext>
            </a:extLst>
          </p:cNvPr>
          <p:cNvSpPr>
            <a:spLocks noGrp="1"/>
          </p:cNvSpPr>
          <p:nvPr>
            <p:ph type="dt" sz="half" idx="10"/>
          </p:nvPr>
        </p:nvSpPr>
        <p:spPr/>
        <p:txBody>
          <a:bodyPr/>
          <a:lstStyle/>
          <a:p>
            <a:fld id="{A51F11A8-CDB4-446E-B2AF-03F282389FC8}" type="datetimeFigureOut">
              <a:rPr lang="en-US" smtClean="0"/>
              <a:t>4/17/2019</a:t>
            </a:fld>
            <a:endParaRPr lang="en-US"/>
          </a:p>
        </p:txBody>
      </p:sp>
      <p:sp>
        <p:nvSpPr>
          <p:cNvPr id="6" name="Footer Placeholder 5">
            <a:extLst>
              <a:ext uri="{FF2B5EF4-FFF2-40B4-BE49-F238E27FC236}">
                <a16:creationId xmlns:a16="http://schemas.microsoft.com/office/drawing/2014/main" id="{7E78803E-5732-46CA-AD18-30821C2DAA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D5A6BB-3EE9-408B-99EF-D58F1A4EA470}"/>
              </a:ext>
            </a:extLst>
          </p:cNvPr>
          <p:cNvSpPr>
            <a:spLocks noGrp="1"/>
          </p:cNvSpPr>
          <p:nvPr>
            <p:ph type="sldNum" sz="quarter" idx="12"/>
          </p:nvPr>
        </p:nvSpPr>
        <p:spPr/>
        <p:txBody>
          <a:bodyPr/>
          <a:lstStyle/>
          <a:p>
            <a:fld id="{120A09B1-9167-4765-91EB-8B4300AB9A83}" type="slidenum">
              <a:rPr lang="en-US" smtClean="0"/>
              <a:t>‹#›</a:t>
            </a:fld>
            <a:endParaRPr lang="en-US"/>
          </a:p>
        </p:txBody>
      </p:sp>
    </p:spTree>
    <p:extLst>
      <p:ext uri="{BB962C8B-B14F-4D97-AF65-F5344CB8AC3E}">
        <p14:creationId xmlns:p14="http://schemas.microsoft.com/office/powerpoint/2010/main" val="852847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120C6-63DC-48BD-9C88-9EC7E387B0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9752D0-5F92-4B71-BA90-ACD075A0AD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7242423-A9DF-456B-8182-0A66F5DA82A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98C10E-D124-4479-8336-884B400A5D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F85F31C-EDAC-4CBE-B909-7FFFB14CAF6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78334A-AC76-4778-B737-C0552415A59A}"/>
              </a:ext>
            </a:extLst>
          </p:cNvPr>
          <p:cNvSpPr>
            <a:spLocks noGrp="1"/>
          </p:cNvSpPr>
          <p:nvPr>
            <p:ph type="dt" sz="half" idx="10"/>
          </p:nvPr>
        </p:nvSpPr>
        <p:spPr/>
        <p:txBody>
          <a:bodyPr/>
          <a:lstStyle/>
          <a:p>
            <a:fld id="{A51F11A8-CDB4-446E-B2AF-03F282389FC8}" type="datetimeFigureOut">
              <a:rPr lang="en-US" smtClean="0"/>
              <a:t>4/17/2019</a:t>
            </a:fld>
            <a:endParaRPr lang="en-US"/>
          </a:p>
        </p:txBody>
      </p:sp>
      <p:sp>
        <p:nvSpPr>
          <p:cNvPr id="8" name="Footer Placeholder 7">
            <a:extLst>
              <a:ext uri="{FF2B5EF4-FFF2-40B4-BE49-F238E27FC236}">
                <a16:creationId xmlns:a16="http://schemas.microsoft.com/office/drawing/2014/main" id="{84AA16E2-A93C-4DF5-9D17-7744A92FF7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3C8B24-5DAD-47D6-A00D-6F5CB545628F}"/>
              </a:ext>
            </a:extLst>
          </p:cNvPr>
          <p:cNvSpPr>
            <a:spLocks noGrp="1"/>
          </p:cNvSpPr>
          <p:nvPr>
            <p:ph type="sldNum" sz="quarter" idx="12"/>
          </p:nvPr>
        </p:nvSpPr>
        <p:spPr/>
        <p:txBody>
          <a:bodyPr/>
          <a:lstStyle/>
          <a:p>
            <a:fld id="{120A09B1-9167-4765-91EB-8B4300AB9A83}" type="slidenum">
              <a:rPr lang="en-US" smtClean="0"/>
              <a:t>‹#›</a:t>
            </a:fld>
            <a:endParaRPr lang="en-US"/>
          </a:p>
        </p:txBody>
      </p:sp>
    </p:spTree>
    <p:extLst>
      <p:ext uri="{BB962C8B-B14F-4D97-AF65-F5344CB8AC3E}">
        <p14:creationId xmlns:p14="http://schemas.microsoft.com/office/powerpoint/2010/main" val="1230395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52794-BCDD-4B81-8606-C0DB059642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ACF983-1B2F-4919-A197-0E15BBCCF36A}"/>
              </a:ext>
            </a:extLst>
          </p:cNvPr>
          <p:cNvSpPr>
            <a:spLocks noGrp="1"/>
          </p:cNvSpPr>
          <p:nvPr>
            <p:ph type="dt" sz="half" idx="10"/>
          </p:nvPr>
        </p:nvSpPr>
        <p:spPr/>
        <p:txBody>
          <a:bodyPr/>
          <a:lstStyle/>
          <a:p>
            <a:fld id="{A51F11A8-CDB4-446E-B2AF-03F282389FC8}" type="datetimeFigureOut">
              <a:rPr lang="en-US" smtClean="0"/>
              <a:t>4/17/2019</a:t>
            </a:fld>
            <a:endParaRPr lang="en-US"/>
          </a:p>
        </p:txBody>
      </p:sp>
      <p:sp>
        <p:nvSpPr>
          <p:cNvPr id="4" name="Footer Placeholder 3">
            <a:extLst>
              <a:ext uri="{FF2B5EF4-FFF2-40B4-BE49-F238E27FC236}">
                <a16:creationId xmlns:a16="http://schemas.microsoft.com/office/drawing/2014/main" id="{2E7CDE0C-7E70-4778-A7FD-336FC3E967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0CF223-4AE2-44CA-AFE1-C0C06F34854E}"/>
              </a:ext>
            </a:extLst>
          </p:cNvPr>
          <p:cNvSpPr>
            <a:spLocks noGrp="1"/>
          </p:cNvSpPr>
          <p:nvPr>
            <p:ph type="sldNum" sz="quarter" idx="12"/>
          </p:nvPr>
        </p:nvSpPr>
        <p:spPr/>
        <p:txBody>
          <a:bodyPr/>
          <a:lstStyle/>
          <a:p>
            <a:fld id="{120A09B1-9167-4765-91EB-8B4300AB9A83}" type="slidenum">
              <a:rPr lang="en-US" smtClean="0"/>
              <a:t>‹#›</a:t>
            </a:fld>
            <a:endParaRPr lang="en-US"/>
          </a:p>
        </p:txBody>
      </p:sp>
    </p:spTree>
    <p:extLst>
      <p:ext uri="{BB962C8B-B14F-4D97-AF65-F5344CB8AC3E}">
        <p14:creationId xmlns:p14="http://schemas.microsoft.com/office/powerpoint/2010/main" val="598970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27BE15-39C2-45D5-B574-9B98FE829593}"/>
              </a:ext>
            </a:extLst>
          </p:cNvPr>
          <p:cNvSpPr>
            <a:spLocks noGrp="1"/>
          </p:cNvSpPr>
          <p:nvPr>
            <p:ph type="dt" sz="half" idx="10"/>
          </p:nvPr>
        </p:nvSpPr>
        <p:spPr/>
        <p:txBody>
          <a:bodyPr/>
          <a:lstStyle/>
          <a:p>
            <a:fld id="{A51F11A8-CDB4-446E-B2AF-03F282389FC8}" type="datetimeFigureOut">
              <a:rPr lang="en-US" smtClean="0"/>
              <a:t>4/17/2019</a:t>
            </a:fld>
            <a:endParaRPr lang="en-US"/>
          </a:p>
        </p:txBody>
      </p:sp>
      <p:sp>
        <p:nvSpPr>
          <p:cNvPr id="3" name="Footer Placeholder 2">
            <a:extLst>
              <a:ext uri="{FF2B5EF4-FFF2-40B4-BE49-F238E27FC236}">
                <a16:creationId xmlns:a16="http://schemas.microsoft.com/office/drawing/2014/main" id="{154C6C1C-E8A8-4A97-971F-31A4C33620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AEB747-7A6F-491C-8E16-662D2BC7322E}"/>
              </a:ext>
            </a:extLst>
          </p:cNvPr>
          <p:cNvSpPr>
            <a:spLocks noGrp="1"/>
          </p:cNvSpPr>
          <p:nvPr>
            <p:ph type="sldNum" sz="quarter" idx="12"/>
          </p:nvPr>
        </p:nvSpPr>
        <p:spPr/>
        <p:txBody>
          <a:bodyPr/>
          <a:lstStyle/>
          <a:p>
            <a:fld id="{120A09B1-9167-4765-91EB-8B4300AB9A83}" type="slidenum">
              <a:rPr lang="en-US" smtClean="0"/>
              <a:t>‹#›</a:t>
            </a:fld>
            <a:endParaRPr lang="en-US"/>
          </a:p>
        </p:txBody>
      </p:sp>
    </p:spTree>
    <p:extLst>
      <p:ext uri="{BB962C8B-B14F-4D97-AF65-F5344CB8AC3E}">
        <p14:creationId xmlns:p14="http://schemas.microsoft.com/office/powerpoint/2010/main" val="4184016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A6B03-5329-4EEC-A05C-AE802C2C8F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5FFD1D-EB63-4DDB-9B13-8E6EB66527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125B2E-DCE8-4EEC-90D6-FF2C97715F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8FC8C98-942C-453E-8E6E-233FAEEE8EB8}"/>
              </a:ext>
            </a:extLst>
          </p:cNvPr>
          <p:cNvSpPr>
            <a:spLocks noGrp="1"/>
          </p:cNvSpPr>
          <p:nvPr>
            <p:ph type="dt" sz="half" idx="10"/>
          </p:nvPr>
        </p:nvSpPr>
        <p:spPr/>
        <p:txBody>
          <a:bodyPr/>
          <a:lstStyle/>
          <a:p>
            <a:fld id="{A51F11A8-CDB4-446E-B2AF-03F282389FC8}" type="datetimeFigureOut">
              <a:rPr lang="en-US" smtClean="0"/>
              <a:t>4/17/2019</a:t>
            </a:fld>
            <a:endParaRPr lang="en-US"/>
          </a:p>
        </p:txBody>
      </p:sp>
      <p:sp>
        <p:nvSpPr>
          <p:cNvPr id="6" name="Footer Placeholder 5">
            <a:extLst>
              <a:ext uri="{FF2B5EF4-FFF2-40B4-BE49-F238E27FC236}">
                <a16:creationId xmlns:a16="http://schemas.microsoft.com/office/drawing/2014/main" id="{41247CEE-5B50-4EE2-9435-B81E45C529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549F09-B875-4825-BA58-B644C4D2D54F}"/>
              </a:ext>
            </a:extLst>
          </p:cNvPr>
          <p:cNvSpPr>
            <a:spLocks noGrp="1"/>
          </p:cNvSpPr>
          <p:nvPr>
            <p:ph type="sldNum" sz="quarter" idx="12"/>
          </p:nvPr>
        </p:nvSpPr>
        <p:spPr/>
        <p:txBody>
          <a:bodyPr/>
          <a:lstStyle/>
          <a:p>
            <a:fld id="{120A09B1-9167-4765-91EB-8B4300AB9A83}" type="slidenum">
              <a:rPr lang="en-US" smtClean="0"/>
              <a:t>‹#›</a:t>
            </a:fld>
            <a:endParaRPr lang="en-US"/>
          </a:p>
        </p:txBody>
      </p:sp>
    </p:spTree>
    <p:extLst>
      <p:ext uri="{BB962C8B-B14F-4D97-AF65-F5344CB8AC3E}">
        <p14:creationId xmlns:p14="http://schemas.microsoft.com/office/powerpoint/2010/main" val="186559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A92D3-7BE6-435A-8BBA-2F57A0BA96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BC2262-C1FD-447D-91F0-5E23FE7CC3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E4B55E3-9301-4765-8BA9-813F81238A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2AB44DF-03CE-4451-8E7A-4473F82B617D}"/>
              </a:ext>
            </a:extLst>
          </p:cNvPr>
          <p:cNvSpPr>
            <a:spLocks noGrp="1"/>
          </p:cNvSpPr>
          <p:nvPr>
            <p:ph type="dt" sz="half" idx="10"/>
          </p:nvPr>
        </p:nvSpPr>
        <p:spPr/>
        <p:txBody>
          <a:bodyPr/>
          <a:lstStyle/>
          <a:p>
            <a:fld id="{A51F11A8-CDB4-446E-B2AF-03F282389FC8}" type="datetimeFigureOut">
              <a:rPr lang="en-US" smtClean="0"/>
              <a:t>4/17/2019</a:t>
            </a:fld>
            <a:endParaRPr lang="en-US"/>
          </a:p>
        </p:txBody>
      </p:sp>
      <p:sp>
        <p:nvSpPr>
          <p:cNvPr id="6" name="Footer Placeholder 5">
            <a:extLst>
              <a:ext uri="{FF2B5EF4-FFF2-40B4-BE49-F238E27FC236}">
                <a16:creationId xmlns:a16="http://schemas.microsoft.com/office/drawing/2014/main" id="{E7880F17-FCB5-4538-A2AF-E0B69DC0D9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BF3EAA-CA83-4D02-BFDB-E117A0518F8B}"/>
              </a:ext>
            </a:extLst>
          </p:cNvPr>
          <p:cNvSpPr>
            <a:spLocks noGrp="1"/>
          </p:cNvSpPr>
          <p:nvPr>
            <p:ph type="sldNum" sz="quarter" idx="12"/>
          </p:nvPr>
        </p:nvSpPr>
        <p:spPr/>
        <p:txBody>
          <a:bodyPr/>
          <a:lstStyle/>
          <a:p>
            <a:fld id="{120A09B1-9167-4765-91EB-8B4300AB9A83}" type="slidenum">
              <a:rPr lang="en-US" smtClean="0"/>
              <a:t>‹#›</a:t>
            </a:fld>
            <a:endParaRPr lang="en-US"/>
          </a:p>
        </p:txBody>
      </p:sp>
    </p:spTree>
    <p:extLst>
      <p:ext uri="{BB962C8B-B14F-4D97-AF65-F5344CB8AC3E}">
        <p14:creationId xmlns:p14="http://schemas.microsoft.com/office/powerpoint/2010/main" val="178702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E04465-F4E2-4211-8009-6868E69B28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9669E0-A79E-41AE-BF58-1A734B093A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CEB42E-31B6-4919-A6D5-89F3533306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1F11A8-CDB4-446E-B2AF-03F282389FC8}" type="datetimeFigureOut">
              <a:rPr lang="en-US" smtClean="0"/>
              <a:t>4/17/2019</a:t>
            </a:fld>
            <a:endParaRPr lang="en-US"/>
          </a:p>
        </p:txBody>
      </p:sp>
      <p:sp>
        <p:nvSpPr>
          <p:cNvPr id="5" name="Footer Placeholder 4">
            <a:extLst>
              <a:ext uri="{FF2B5EF4-FFF2-40B4-BE49-F238E27FC236}">
                <a16:creationId xmlns:a16="http://schemas.microsoft.com/office/drawing/2014/main" id="{4B960F93-C9CA-4DF4-8258-17E9527833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80816F-963F-4F9A-AAEB-80A301E02C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0A09B1-9167-4765-91EB-8B4300AB9A83}" type="slidenum">
              <a:rPr lang="en-US" smtClean="0"/>
              <a:t>‹#›</a:t>
            </a:fld>
            <a:endParaRPr lang="en-US"/>
          </a:p>
        </p:txBody>
      </p:sp>
    </p:spTree>
    <p:extLst>
      <p:ext uri="{BB962C8B-B14F-4D97-AF65-F5344CB8AC3E}">
        <p14:creationId xmlns:p14="http://schemas.microsoft.com/office/powerpoint/2010/main" val="68643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s://pixabay.com/en/boy-woman-earrings-face-head-hair-305588/" TargetMode="External"/><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hyperlink" Target="https://openclipart.org/detail/1398/lady-face-cartoon"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openclipart.org/detail/860/boy-face-cartoon" TargetMode="External"/><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hyperlink" Target="https://pixabay.com/en/girl-red-female-woman-face-hair-304741/" TargetMode="External"/><Relationship Id="rId4" Type="http://schemas.openxmlformats.org/officeDocument/2006/relationships/hyperlink" Target="https://openclipart.org/detail/1396/girl-face-cartoon" TargetMode="Externa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5718DE-30CF-44E2-99B7-EB46CA7B9461}"/>
              </a:ext>
            </a:extLst>
          </p:cNvPr>
          <p:cNvPicPr>
            <a:picLocks noChangeAspect="1"/>
          </p:cNvPicPr>
          <p:nvPr/>
        </p:nvPicPr>
        <p:blipFill>
          <a:blip r:embed="rId3"/>
          <a:stretch>
            <a:fillRect/>
          </a:stretch>
        </p:blipFill>
        <p:spPr>
          <a:xfrm>
            <a:off x="0" y="278810"/>
            <a:ext cx="12192000" cy="6596213"/>
          </a:xfrm>
          <a:prstGeom prst="rect">
            <a:avLst/>
          </a:prstGeom>
        </p:spPr>
      </p:pic>
      <p:pic>
        <p:nvPicPr>
          <p:cNvPr id="5" name="Picture 4">
            <a:extLst>
              <a:ext uri="{FF2B5EF4-FFF2-40B4-BE49-F238E27FC236}">
                <a16:creationId xmlns:a16="http://schemas.microsoft.com/office/drawing/2014/main" id="{AB81A4B1-83BB-4E16-A232-567F010CF412}"/>
              </a:ext>
            </a:extLst>
          </p:cNvPr>
          <p:cNvPicPr>
            <a:picLocks noChangeAspect="1"/>
          </p:cNvPicPr>
          <p:nvPr/>
        </p:nvPicPr>
        <p:blipFill>
          <a:blip r:embed="rId4"/>
          <a:stretch>
            <a:fillRect/>
          </a:stretch>
        </p:blipFill>
        <p:spPr>
          <a:xfrm>
            <a:off x="0" y="-10893"/>
            <a:ext cx="12192000" cy="549327"/>
          </a:xfrm>
          <a:prstGeom prst="rect">
            <a:avLst/>
          </a:prstGeom>
        </p:spPr>
      </p:pic>
      <p:sp>
        <p:nvSpPr>
          <p:cNvPr id="7" name="TextBox 6">
            <a:extLst>
              <a:ext uri="{FF2B5EF4-FFF2-40B4-BE49-F238E27FC236}">
                <a16:creationId xmlns:a16="http://schemas.microsoft.com/office/drawing/2014/main" id="{3D4399D2-EA3E-4713-B160-6D8DBB8F8C67}"/>
              </a:ext>
            </a:extLst>
          </p:cNvPr>
          <p:cNvSpPr txBox="1"/>
          <p:nvPr/>
        </p:nvSpPr>
        <p:spPr>
          <a:xfrm>
            <a:off x="1678074" y="233626"/>
            <a:ext cx="1587294" cy="261610"/>
          </a:xfrm>
          <a:prstGeom prst="rect">
            <a:avLst/>
          </a:prstGeom>
          <a:noFill/>
        </p:spPr>
        <p:txBody>
          <a:bodyPr wrap="none" rtlCol="0">
            <a:spAutoFit/>
          </a:bodyPr>
          <a:lstStyle/>
          <a:p>
            <a:r>
              <a:rPr lang="en-US" sz="1100" dirty="0"/>
              <a:t>http://www.drsmtc.com</a:t>
            </a:r>
          </a:p>
        </p:txBody>
      </p:sp>
      <p:grpSp>
        <p:nvGrpSpPr>
          <p:cNvPr id="6" name="Group 5">
            <a:extLst>
              <a:ext uri="{FF2B5EF4-FFF2-40B4-BE49-F238E27FC236}">
                <a16:creationId xmlns:a16="http://schemas.microsoft.com/office/drawing/2014/main" id="{639B3A44-8848-4644-8B3D-03D070FDD0BC}"/>
              </a:ext>
            </a:extLst>
          </p:cNvPr>
          <p:cNvGrpSpPr/>
          <p:nvPr/>
        </p:nvGrpSpPr>
        <p:grpSpPr>
          <a:xfrm>
            <a:off x="96000" y="712373"/>
            <a:ext cx="1383028" cy="1477328"/>
            <a:chOff x="723874" y="1788459"/>
            <a:chExt cx="1383028" cy="1477328"/>
          </a:xfrm>
        </p:grpSpPr>
        <p:sp>
          <p:nvSpPr>
            <p:cNvPr id="3" name="Rectangle 2">
              <a:extLst>
                <a:ext uri="{FF2B5EF4-FFF2-40B4-BE49-F238E27FC236}">
                  <a16:creationId xmlns:a16="http://schemas.microsoft.com/office/drawing/2014/main" id="{785F72DA-9BB9-46E5-8697-302B76A1E34A}"/>
                </a:ext>
              </a:extLst>
            </p:cNvPr>
            <p:cNvSpPr/>
            <p:nvPr/>
          </p:nvSpPr>
          <p:spPr>
            <a:xfrm>
              <a:off x="723874" y="1788459"/>
              <a:ext cx="1383028" cy="14773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F9EA937-261E-4CA0-AC1C-5752279ACD8D}"/>
                </a:ext>
              </a:extLst>
            </p:cNvPr>
            <p:cNvSpPr txBox="1"/>
            <p:nvPr/>
          </p:nvSpPr>
          <p:spPr>
            <a:xfrm>
              <a:off x="761619" y="1788459"/>
              <a:ext cx="1307537" cy="1477328"/>
            </a:xfrm>
            <a:prstGeom prst="rect">
              <a:avLst/>
            </a:prstGeom>
            <a:noFill/>
          </p:spPr>
          <p:txBody>
            <a:bodyPr wrap="none" rtlCol="0">
              <a:spAutoFit/>
            </a:bodyPr>
            <a:lstStyle/>
            <a:p>
              <a:r>
                <a:rPr lang="en-US" dirty="0"/>
                <a:t>Home</a:t>
              </a:r>
            </a:p>
            <a:p>
              <a:r>
                <a:rPr lang="en-US" dirty="0"/>
                <a:t>About Us</a:t>
              </a:r>
            </a:p>
            <a:p>
              <a:r>
                <a:rPr lang="en-US" dirty="0"/>
                <a:t>Services</a:t>
              </a:r>
            </a:p>
            <a:p>
              <a:r>
                <a:rPr lang="en-US" dirty="0"/>
                <a:t>Good Reads</a:t>
              </a:r>
            </a:p>
            <a:p>
              <a:r>
                <a:rPr lang="en-US" dirty="0"/>
                <a:t>Contact</a:t>
              </a:r>
            </a:p>
          </p:txBody>
        </p:sp>
      </p:grpSp>
      <p:sp>
        <p:nvSpPr>
          <p:cNvPr id="10" name="TextBox 9">
            <a:extLst>
              <a:ext uri="{FF2B5EF4-FFF2-40B4-BE49-F238E27FC236}">
                <a16:creationId xmlns:a16="http://schemas.microsoft.com/office/drawing/2014/main" id="{32972A47-E68D-4260-9656-72A2E544B74D}"/>
              </a:ext>
            </a:extLst>
          </p:cNvPr>
          <p:cNvSpPr txBox="1"/>
          <p:nvPr/>
        </p:nvSpPr>
        <p:spPr>
          <a:xfrm>
            <a:off x="3265368" y="3840968"/>
            <a:ext cx="4420249" cy="461665"/>
          </a:xfrm>
          <a:prstGeom prst="rect">
            <a:avLst/>
          </a:prstGeom>
          <a:noFill/>
        </p:spPr>
        <p:txBody>
          <a:bodyPr wrap="none" rtlCol="0">
            <a:spAutoFit/>
          </a:bodyPr>
          <a:lstStyle/>
          <a:p>
            <a:r>
              <a:rPr lang="en-US" sz="2400" dirty="0"/>
              <a:t>Dr Moussavand Tranquility Center</a:t>
            </a:r>
          </a:p>
        </p:txBody>
      </p:sp>
      <p:pic>
        <p:nvPicPr>
          <p:cNvPr id="12" name="Picture 11">
            <a:extLst>
              <a:ext uri="{FF2B5EF4-FFF2-40B4-BE49-F238E27FC236}">
                <a16:creationId xmlns:a16="http://schemas.microsoft.com/office/drawing/2014/main" id="{B1A5B4CF-888C-47E6-AD1F-41DC9051F8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6677" y="3427570"/>
            <a:ext cx="754027" cy="974012"/>
          </a:xfrm>
          <a:prstGeom prst="rect">
            <a:avLst/>
          </a:prstGeom>
        </p:spPr>
      </p:pic>
      <p:sp>
        <p:nvSpPr>
          <p:cNvPr id="11" name="TextBox 10">
            <a:extLst>
              <a:ext uri="{FF2B5EF4-FFF2-40B4-BE49-F238E27FC236}">
                <a16:creationId xmlns:a16="http://schemas.microsoft.com/office/drawing/2014/main" id="{409EA498-6D53-4EE4-8982-7CAC4914D58E}"/>
              </a:ext>
            </a:extLst>
          </p:cNvPr>
          <p:cNvSpPr txBox="1"/>
          <p:nvPr/>
        </p:nvSpPr>
        <p:spPr>
          <a:xfrm>
            <a:off x="346321" y="6224059"/>
            <a:ext cx="11221726" cy="369332"/>
          </a:xfrm>
          <a:prstGeom prst="rect">
            <a:avLst/>
          </a:prstGeom>
          <a:solidFill>
            <a:schemeClr val="accent1">
              <a:lumMod val="75000"/>
            </a:schemeClr>
          </a:solidFill>
          <a:ln>
            <a:solidFill>
              <a:schemeClr val="tx2"/>
            </a:solidFill>
          </a:ln>
        </p:spPr>
        <p:txBody>
          <a:bodyPr wrap="none" rtlCol="0">
            <a:spAutoFit/>
          </a:bodyPr>
          <a:lstStyle/>
          <a:p>
            <a:r>
              <a:rPr lang="en-US" dirty="0">
                <a:solidFill>
                  <a:schemeClr val="bg1"/>
                </a:solidFill>
              </a:rPr>
              <a:t>6001 Cochran Road, Suite 111, Solon, OH 44139		(440) 394-8488   		dr.Moussavand@drsmtc.com</a:t>
            </a:r>
          </a:p>
        </p:txBody>
      </p:sp>
    </p:spTree>
    <p:extLst>
      <p:ext uri="{BB962C8B-B14F-4D97-AF65-F5344CB8AC3E}">
        <p14:creationId xmlns:p14="http://schemas.microsoft.com/office/powerpoint/2010/main" val="3043668446"/>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B59C144-03F8-47FB-A0A7-1E2BE6FE9880}"/>
              </a:ext>
            </a:extLst>
          </p:cNvPr>
          <p:cNvSpPr txBox="1"/>
          <p:nvPr/>
        </p:nvSpPr>
        <p:spPr>
          <a:xfrm>
            <a:off x="895744" y="1014893"/>
            <a:ext cx="4667560" cy="5078313"/>
          </a:xfrm>
          <a:prstGeom prst="rect">
            <a:avLst/>
          </a:prstGeom>
          <a:noFill/>
        </p:spPr>
        <p:txBody>
          <a:bodyPr wrap="none" rtlCol="0">
            <a:spAutoFit/>
          </a:bodyPr>
          <a:lstStyle/>
          <a:p>
            <a:pPr marL="800100" lvl="1" indent="-342900">
              <a:buFont typeface="Wingdings" panose="05000000000000000000" pitchFamily="2" charset="2"/>
              <a:buChar char="Ø"/>
            </a:pPr>
            <a:r>
              <a:rPr lang="en-US" dirty="0"/>
              <a:t>Depressive disorders</a:t>
            </a:r>
          </a:p>
          <a:p>
            <a:pPr marL="800100" lvl="1" indent="-342900">
              <a:buFont typeface="Wingdings" panose="05000000000000000000" pitchFamily="2" charset="2"/>
              <a:buChar char="Ø"/>
            </a:pPr>
            <a:r>
              <a:rPr lang="en-US" dirty="0"/>
              <a:t>Anxiety disorders</a:t>
            </a:r>
          </a:p>
          <a:p>
            <a:pPr marL="800100" lvl="1" indent="-342900">
              <a:buFont typeface="Wingdings" panose="05000000000000000000" pitchFamily="2" charset="2"/>
              <a:buChar char="Ø"/>
            </a:pPr>
            <a:r>
              <a:rPr lang="en-US" dirty="0"/>
              <a:t>Attention-deficit/hyperactivity disorder</a:t>
            </a:r>
          </a:p>
          <a:p>
            <a:pPr marL="800100" lvl="1" indent="-342900">
              <a:buFont typeface="Wingdings" panose="05000000000000000000" pitchFamily="2" charset="2"/>
              <a:buChar char="Ø"/>
            </a:pPr>
            <a:r>
              <a:rPr lang="en-US" dirty="0"/>
              <a:t>Bipolar disorder</a:t>
            </a:r>
          </a:p>
          <a:p>
            <a:pPr marL="800100" lvl="1" indent="-342900">
              <a:buFont typeface="Wingdings" panose="05000000000000000000" pitchFamily="2" charset="2"/>
              <a:buChar char="Ø"/>
            </a:pPr>
            <a:r>
              <a:rPr lang="en-US" dirty="0"/>
              <a:t>Posttraumatic stress disorder</a:t>
            </a:r>
          </a:p>
          <a:p>
            <a:pPr marL="800100" lvl="1" indent="-342900">
              <a:buFont typeface="Wingdings" panose="05000000000000000000" pitchFamily="2" charset="2"/>
              <a:buChar char="Ø"/>
            </a:pPr>
            <a:r>
              <a:rPr lang="en-US" dirty="0"/>
              <a:t>Adjustment disorders</a:t>
            </a:r>
          </a:p>
          <a:p>
            <a:pPr marL="800100" lvl="1" indent="-342900">
              <a:buFont typeface="Wingdings" panose="05000000000000000000" pitchFamily="2" charset="2"/>
              <a:buChar char="Ø"/>
            </a:pPr>
            <a:r>
              <a:rPr lang="en-US" dirty="0"/>
              <a:t>Schizophrenia</a:t>
            </a:r>
          </a:p>
          <a:p>
            <a:pPr marL="800100" lvl="1" indent="-342900">
              <a:buFont typeface="Wingdings" panose="05000000000000000000" pitchFamily="2" charset="2"/>
              <a:buChar char="Ø"/>
            </a:pPr>
            <a:r>
              <a:rPr lang="en-US" dirty="0"/>
              <a:t>Borderline Personality Disorder</a:t>
            </a:r>
          </a:p>
          <a:p>
            <a:pPr marL="800100" lvl="1" indent="-342900">
              <a:buFont typeface="Wingdings" panose="05000000000000000000" pitchFamily="2" charset="2"/>
              <a:buChar char="Ø"/>
            </a:pPr>
            <a:r>
              <a:rPr lang="en-US" dirty="0"/>
              <a:t>Trauma</a:t>
            </a:r>
          </a:p>
          <a:p>
            <a:pPr marL="800100" lvl="1" indent="-342900">
              <a:buFont typeface="Wingdings" panose="05000000000000000000" pitchFamily="2" charset="2"/>
              <a:buChar char="Ø"/>
            </a:pPr>
            <a:r>
              <a:rPr lang="en-US" dirty="0"/>
              <a:t>Anger management</a:t>
            </a:r>
          </a:p>
          <a:p>
            <a:pPr marL="800100" lvl="1" indent="-342900">
              <a:buFont typeface="Wingdings" panose="05000000000000000000" pitchFamily="2" charset="2"/>
              <a:buChar char="Ø"/>
            </a:pPr>
            <a:r>
              <a:rPr lang="en-US" dirty="0"/>
              <a:t>Bereavement/Grief</a:t>
            </a:r>
          </a:p>
          <a:p>
            <a:pPr marL="800100" lvl="1" indent="-342900">
              <a:buFont typeface="Wingdings" panose="05000000000000000000" pitchFamily="2" charset="2"/>
              <a:buChar char="Ø"/>
            </a:pPr>
            <a:r>
              <a:rPr lang="en-US" dirty="0"/>
              <a:t>Family conflict</a:t>
            </a:r>
          </a:p>
          <a:p>
            <a:pPr marL="800100" lvl="1" indent="-342900">
              <a:buFont typeface="Wingdings" panose="05000000000000000000" pitchFamily="2" charset="2"/>
              <a:buChar char="Ø"/>
            </a:pPr>
            <a:r>
              <a:rPr lang="en-US" dirty="0"/>
              <a:t>Parenting</a:t>
            </a:r>
          </a:p>
          <a:p>
            <a:pPr marL="800100" lvl="1" indent="-342900">
              <a:buFont typeface="Wingdings" panose="05000000000000000000" pitchFamily="2" charset="2"/>
              <a:buChar char="Ø"/>
            </a:pPr>
            <a:r>
              <a:rPr lang="en-US" dirty="0"/>
              <a:t>Women’s issues</a:t>
            </a:r>
          </a:p>
          <a:p>
            <a:pPr marL="800100" lvl="1" indent="-342900">
              <a:buFont typeface="Wingdings" panose="05000000000000000000" pitchFamily="2" charset="2"/>
              <a:buChar char="Ø"/>
            </a:pPr>
            <a:r>
              <a:rPr lang="en-US" dirty="0"/>
              <a:t>LGBTQ issues</a:t>
            </a:r>
          </a:p>
          <a:p>
            <a:pPr marL="800100" lvl="1" indent="-342900">
              <a:buFont typeface="Wingdings" panose="05000000000000000000" pitchFamily="2" charset="2"/>
              <a:buChar char="Ø"/>
            </a:pPr>
            <a:r>
              <a:rPr lang="en-US" dirty="0"/>
              <a:t>Relationship issues</a:t>
            </a:r>
          </a:p>
          <a:p>
            <a:pPr marL="800100" lvl="1" indent="-342900">
              <a:buFont typeface="Wingdings" panose="05000000000000000000" pitchFamily="2" charset="2"/>
              <a:buChar char="Ø"/>
            </a:pPr>
            <a:r>
              <a:rPr lang="en-US" dirty="0"/>
              <a:t>Abusive relationships/domestic abuse</a:t>
            </a:r>
          </a:p>
          <a:p>
            <a:pPr marL="800100" lvl="1" indent="-342900">
              <a:buFont typeface="Wingdings" panose="05000000000000000000" pitchFamily="2" charset="2"/>
              <a:buChar char="Ø"/>
            </a:pPr>
            <a:r>
              <a:rPr lang="en-US" dirty="0"/>
              <a:t>Life/professional transition issues</a:t>
            </a:r>
            <a:endParaRPr lang="en-US" sz="2400" dirty="0"/>
          </a:p>
        </p:txBody>
      </p:sp>
      <p:sp>
        <p:nvSpPr>
          <p:cNvPr id="8" name="Rectangle 7">
            <a:extLst>
              <a:ext uri="{FF2B5EF4-FFF2-40B4-BE49-F238E27FC236}">
                <a16:creationId xmlns:a16="http://schemas.microsoft.com/office/drawing/2014/main" id="{840F5EBE-90E3-448A-A160-40D0C9FBCAB3}"/>
              </a:ext>
            </a:extLst>
          </p:cNvPr>
          <p:cNvSpPr/>
          <p:nvPr/>
        </p:nvSpPr>
        <p:spPr>
          <a:xfrm>
            <a:off x="199291" y="175735"/>
            <a:ext cx="9378461" cy="646331"/>
          </a:xfrm>
          <a:prstGeom prst="rect">
            <a:avLst/>
          </a:prstGeom>
        </p:spPr>
        <p:txBody>
          <a:bodyPr wrap="square">
            <a:spAutoFit/>
          </a:bodyPr>
          <a:lstStyle/>
          <a:p>
            <a:r>
              <a:rPr lang="en-US" dirty="0">
                <a:latin typeface="+mj-lt"/>
              </a:rPr>
              <a:t>Service &gt; </a:t>
            </a:r>
            <a:r>
              <a:rPr lang="en-US" dirty="0"/>
              <a:t>Treatment Areas</a:t>
            </a:r>
          </a:p>
          <a:p>
            <a:endParaRPr lang="en-US" dirty="0">
              <a:latin typeface="+mj-lt"/>
            </a:endParaRPr>
          </a:p>
        </p:txBody>
      </p:sp>
      <p:pic>
        <p:nvPicPr>
          <p:cNvPr id="7" name="Picture 6">
            <a:extLst>
              <a:ext uri="{FF2B5EF4-FFF2-40B4-BE49-F238E27FC236}">
                <a16:creationId xmlns:a16="http://schemas.microsoft.com/office/drawing/2014/main" id="{5C3A284E-7B5A-485D-9224-E1BB7DFCFE64}"/>
              </a:ext>
            </a:extLst>
          </p:cNvPr>
          <p:cNvPicPr>
            <a:picLocks noChangeAspect="1"/>
          </p:cNvPicPr>
          <p:nvPr/>
        </p:nvPicPr>
        <p:blipFill>
          <a:blip r:embed="rId3"/>
          <a:stretch>
            <a:fillRect/>
          </a:stretch>
        </p:blipFill>
        <p:spPr>
          <a:xfrm>
            <a:off x="6628698" y="2129987"/>
            <a:ext cx="4342698" cy="3039889"/>
          </a:xfrm>
          <a:prstGeom prst="rect">
            <a:avLst/>
          </a:prstGeom>
        </p:spPr>
      </p:pic>
    </p:spTree>
    <p:extLst>
      <p:ext uri="{BB962C8B-B14F-4D97-AF65-F5344CB8AC3E}">
        <p14:creationId xmlns:p14="http://schemas.microsoft.com/office/powerpoint/2010/main" val="2406047012"/>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40F5EBE-90E3-448A-A160-40D0C9FBCAB3}"/>
              </a:ext>
            </a:extLst>
          </p:cNvPr>
          <p:cNvSpPr/>
          <p:nvPr/>
        </p:nvSpPr>
        <p:spPr>
          <a:xfrm>
            <a:off x="199291" y="175735"/>
            <a:ext cx="9378461" cy="369332"/>
          </a:xfrm>
          <a:prstGeom prst="rect">
            <a:avLst/>
          </a:prstGeom>
        </p:spPr>
        <p:txBody>
          <a:bodyPr wrap="square">
            <a:spAutoFit/>
          </a:bodyPr>
          <a:lstStyle/>
          <a:p>
            <a:r>
              <a:rPr lang="en-US" dirty="0">
                <a:latin typeface="+mj-lt"/>
              </a:rPr>
              <a:t>Good Reads</a:t>
            </a:r>
            <a:endParaRPr lang="en-US" dirty="0"/>
          </a:p>
        </p:txBody>
      </p:sp>
      <p:pic>
        <p:nvPicPr>
          <p:cNvPr id="3" name="Picture 2">
            <a:extLst>
              <a:ext uri="{FF2B5EF4-FFF2-40B4-BE49-F238E27FC236}">
                <a16:creationId xmlns:a16="http://schemas.microsoft.com/office/drawing/2014/main" id="{B0F2BDF1-2FC1-48C7-9370-3C02194F50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4924" y="624278"/>
            <a:ext cx="4167508" cy="2083754"/>
          </a:xfrm>
          <a:prstGeom prst="rect">
            <a:avLst/>
          </a:prstGeom>
        </p:spPr>
      </p:pic>
      <p:sp>
        <p:nvSpPr>
          <p:cNvPr id="9" name="Rectangle 8">
            <a:extLst>
              <a:ext uri="{FF2B5EF4-FFF2-40B4-BE49-F238E27FC236}">
                <a16:creationId xmlns:a16="http://schemas.microsoft.com/office/drawing/2014/main" id="{E7D2AD7D-0387-473A-A15C-898EFDF2B537}"/>
              </a:ext>
            </a:extLst>
          </p:cNvPr>
          <p:cNvSpPr/>
          <p:nvPr/>
        </p:nvSpPr>
        <p:spPr>
          <a:xfrm>
            <a:off x="2332893" y="3074584"/>
            <a:ext cx="6060832" cy="923330"/>
          </a:xfrm>
          <a:prstGeom prst="rect">
            <a:avLst/>
          </a:prstGeom>
        </p:spPr>
        <p:txBody>
          <a:bodyPr wrap="square">
            <a:spAutoFit/>
          </a:bodyPr>
          <a:lstStyle/>
          <a:p>
            <a:r>
              <a:rPr lang="en-US" dirty="0">
                <a:latin typeface="+mj-lt"/>
              </a:rPr>
              <a:t>Title</a:t>
            </a:r>
          </a:p>
          <a:p>
            <a:r>
              <a:rPr lang="en-US" dirty="0">
                <a:latin typeface="+mj-lt"/>
              </a:rPr>
              <a:t>Author</a:t>
            </a:r>
          </a:p>
          <a:p>
            <a:r>
              <a:rPr lang="en-US" dirty="0">
                <a:latin typeface="+mj-lt"/>
              </a:rPr>
              <a:t>description (1 paragraph)</a:t>
            </a:r>
          </a:p>
        </p:txBody>
      </p:sp>
      <p:pic>
        <p:nvPicPr>
          <p:cNvPr id="5" name="Picture 4">
            <a:extLst>
              <a:ext uri="{FF2B5EF4-FFF2-40B4-BE49-F238E27FC236}">
                <a16:creationId xmlns:a16="http://schemas.microsoft.com/office/drawing/2014/main" id="{61CF1486-B5A2-4E6A-9582-9B2531AF91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076" y="3074584"/>
            <a:ext cx="1925363" cy="1283575"/>
          </a:xfrm>
          <a:prstGeom prst="rect">
            <a:avLst/>
          </a:prstGeom>
        </p:spPr>
      </p:pic>
      <p:sp>
        <p:nvSpPr>
          <p:cNvPr id="10" name="Rectangle 9">
            <a:extLst>
              <a:ext uri="{FF2B5EF4-FFF2-40B4-BE49-F238E27FC236}">
                <a16:creationId xmlns:a16="http://schemas.microsoft.com/office/drawing/2014/main" id="{2E8BF024-D112-4F6D-A839-9278FFEDCB3A}"/>
              </a:ext>
            </a:extLst>
          </p:cNvPr>
          <p:cNvSpPr/>
          <p:nvPr/>
        </p:nvSpPr>
        <p:spPr>
          <a:xfrm>
            <a:off x="2344617" y="4610305"/>
            <a:ext cx="6060832" cy="923330"/>
          </a:xfrm>
          <a:prstGeom prst="rect">
            <a:avLst/>
          </a:prstGeom>
        </p:spPr>
        <p:txBody>
          <a:bodyPr wrap="square">
            <a:spAutoFit/>
          </a:bodyPr>
          <a:lstStyle/>
          <a:p>
            <a:r>
              <a:rPr lang="en-US" dirty="0">
                <a:latin typeface="+mj-lt"/>
              </a:rPr>
              <a:t>Title</a:t>
            </a:r>
          </a:p>
          <a:p>
            <a:r>
              <a:rPr lang="en-US" dirty="0">
                <a:latin typeface="+mj-lt"/>
              </a:rPr>
              <a:t>Author</a:t>
            </a:r>
          </a:p>
          <a:p>
            <a:r>
              <a:rPr lang="en-US" dirty="0">
                <a:latin typeface="+mj-lt"/>
              </a:rPr>
              <a:t>description (1 paragraph)</a:t>
            </a:r>
          </a:p>
        </p:txBody>
      </p:sp>
      <p:pic>
        <p:nvPicPr>
          <p:cNvPr id="11" name="Picture 10">
            <a:extLst>
              <a:ext uri="{FF2B5EF4-FFF2-40B4-BE49-F238E27FC236}">
                <a16:creationId xmlns:a16="http://schemas.microsoft.com/office/drawing/2014/main" id="{B1C5025C-8EBD-4AAA-AC85-28B753C0C7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4610305"/>
            <a:ext cx="1925363" cy="1283575"/>
          </a:xfrm>
          <a:prstGeom prst="rect">
            <a:avLst/>
          </a:prstGeom>
        </p:spPr>
      </p:pic>
    </p:spTree>
    <p:extLst>
      <p:ext uri="{BB962C8B-B14F-4D97-AF65-F5344CB8AC3E}">
        <p14:creationId xmlns:p14="http://schemas.microsoft.com/office/powerpoint/2010/main" val="1391652348"/>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40F5EBE-90E3-448A-A160-40D0C9FBCAB3}"/>
              </a:ext>
            </a:extLst>
          </p:cNvPr>
          <p:cNvSpPr/>
          <p:nvPr/>
        </p:nvSpPr>
        <p:spPr>
          <a:xfrm>
            <a:off x="199291" y="175735"/>
            <a:ext cx="9378461" cy="369332"/>
          </a:xfrm>
          <a:prstGeom prst="rect">
            <a:avLst/>
          </a:prstGeom>
        </p:spPr>
        <p:txBody>
          <a:bodyPr wrap="square">
            <a:spAutoFit/>
          </a:bodyPr>
          <a:lstStyle/>
          <a:p>
            <a:r>
              <a:rPr lang="en-US" dirty="0">
                <a:latin typeface="+mj-lt"/>
              </a:rPr>
              <a:t>Contact</a:t>
            </a:r>
            <a:endParaRPr lang="en-US" dirty="0"/>
          </a:p>
        </p:txBody>
      </p:sp>
      <p:sp>
        <p:nvSpPr>
          <p:cNvPr id="2" name="TextBox 1">
            <a:extLst>
              <a:ext uri="{FF2B5EF4-FFF2-40B4-BE49-F238E27FC236}">
                <a16:creationId xmlns:a16="http://schemas.microsoft.com/office/drawing/2014/main" id="{B3C614A7-58F3-4F5D-8AFC-3C288AF4683E}"/>
              </a:ext>
            </a:extLst>
          </p:cNvPr>
          <p:cNvSpPr txBox="1"/>
          <p:nvPr/>
        </p:nvSpPr>
        <p:spPr>
          <a:xfrm>
            <a:off x="1805354" y="862700"/>
            <a:ext cx="4670702" cy="923330"/>
          </a:xfrm>
          <a:prstGeom prst="rect">
            <a:avLst/>
          </a:prstGeom>
          <a:noFill/>
        </p:spPr>
        <p:txBody>
          <a:bodyPr wrap="none" rtlCol="0">
            <a:spAutoFit/>
          </a:bodyPr>
          <a:lstStyle/>
          <a:p>
            <a:r>
              <a:rPr lang="en-US" dirty="0"/>
              <a:t>6001 Cochran Road, Suite 111, Solon, OH 44139</a:t>
            </a:r>
          </a:p>
          <a:p>
            <a:r>
              <a:rPr lang="en-US" dirty="0"/>
              <a:t>(440) 394-8488</a:t>
            </a:r>
          </a:p>
          <a:p>
            <a:r>
              <a:rPr lang="en-US" dirty="0"/>
              <a:t>dr.Moussavand@drsmtc.com</a:t>
            </a:r>
          </a:p>
        </p:txBody>
      </p:sp>
      <p:pic>
        <p:nvPicPr>
          <p:cNvPr id="4" name="Picture 3">
            <a:extLst>
              <a:ext uri="{FF2B5EF4-FFF2-40B4-BE49-F238E27FC236}">
                <a16:creationId xmlns:a16="http://schemas.microsoft.com/office/drawing/2014/main" id="{4FF06CCF-8537-4242-97B2-0474C7481F4E}"/>
              </a:ext>
            </a:extLst>
          </p:cNvPr>
          <p:cNvPicPr>
            <a:picLocks noChangeAspect="1"/>
          </p:cNvPicPr>
          <p:nvPr/>
        </p:nvPicPr>
        <p:blipFill>
          <a:blip r:embed="rId3"/>
          <a:stretch>
            <a:fillRect/>
          </a:stretch>
        </p:blipFill>
        <p:spPr>
          <a:xfrm>
            <a:off x="915133" y="2422396"/>
            <a:ext cx="6669698" cy="3749072"/>
          </a:xfrm>
          <a:prstGeom prst="rect">
            <a:avLst/>
          </a:prstGeom>
        </p:spPr>
      </p:pic>
      <p:sp>
        <p:nvSpPr>
          <p:cNvPr id="6" name="TextBox 5">
            <a:extLst>
              <a:ext uri="{FF2B5EF4-FFF2-40B4-BE49-F238E27FC236}">
                <a16:creationId xmlns:a16="http://schemas.microsoft.com/office/drawing/2014/main" id="{9FBBE23B-4EDC-4665-9533-5754E496BD02}"/>
              </a:ext>
            </a:extLst>
          </p:cNvPr>
          <p:cNvSpPr txBox="1"/>
          <p:nvPr/>
        </p:nvSpPr>
        <p:spPr>
          <a:xfrm>
            <a:off x="9120554" y="2237730"/>
            <a:ext cx="2321854" cy="369332"/>
          </a:xfrm>
          <a:prstGeom prst="rect">
            <a:avLst/>
          </a:prstGeom>
          <a:noFill/>
        </p:spPr>
        <p:txBody>
          <a:bodyPr wrap="none" rtlCol="0">
            <a:spAutoFit/>
          </a:bodyPr>
          <a:lstStyle/>
          <a:p>
            <a:r>
              <a:rPr lang="en-US" dirty="0"/>
              <a:t>Appointment Request</a:t>
            </a:r>
          </a:p>
        </p:txBody>
      </p:sp>
      <p:sp>
        <p:nvSpPr>
          <p:cNvPr id="7" name="Rectangle 6">
            <a:extLst>
              <a:ext uri="{FF2B5EF4-FFF2-40B4-BE49-F238E27FC236}">
                <a16:creationId xmlns:a16="http://schemas.microsoft.com/office/drawing/2014/main" id="{929E00CB-7829-4552-899F-292653946C29}"/>
              </a:ext>
            </a:extLst>
          </p:cNvPr>
          <p:cNvSpPr/>
          <p:nvPr/>
        </p:nvSpPr>
        <p:spPr>
          <a:xfrm>
            <a:off x="8499231" y="2028092"/>
            <a:ext cx="3317631" cy="43375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8DC49BD-D819-40BF-96AB-E81149FCF0C5}"/>
              </a:ext>
            </a:extLst>
          </p:cNvPr>
          <p:cNvSpPr txBox="1"/>
          <p:nvPr/>
        </p:nvSpPr>
        <p:spPr>
          <a:xfrm>
            <a:off x="8522537" y="3024554"/>
            <a:ext cx="1196033" cy="369332"/>
          </a:xfrm>
          <a:prstGeom prst="rect">
            <a:avLst/>
          </a:prstGeom>
          <a:noFill/>
        </p:spPr>
        <p:txBody>
          <a:bodyPr wrap="none" rtlCol="0">
            <a:spAutoFit/>
          </a:bodyPr>
          <a:lstStyle/>
          <a:p>
            <a:r>
              <a:rPr lang="en-US" dirty="0"/>
              <a:t>First Name</a:t>
            </a:r>
          </a:p>
        </p:txBody>
      </p:sp>
      <p:sp>
        <p:nvSpPr>
          <p:cNvPr id="13" name="Rectangle 12">
            <a:extLst>
              <a:ext uri="{FF2B5EF4-FFF2-40B4-BE49-F238E27FC236}">
                <a16:creationId xmlns:a16="http://schemas.microsoft.com/office/drawing/2014/main" id="{778BB47A-3EDE-4BED-A4F9-774698FE0596}"/>
              </a:ext>
            </a:extLst>
          </p:cNvPr>
          <p:cNvSpPr/>
          <p:nvPr/>
        </p:nvSpPr>
        <p:spPr>
          <a:xfrm>
            <a:off x="9718772" y="3012831"/>
            <a:ext cx="1723636" cy="369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47C3B7D-532A-4241-BE4C-9984B6484B29}"/>
              </a:ext>
            </a:extLst>
          </p:cNvPr>
          <p:cNvSpPr txBox="1"/>
          <p:nvPr/>
        </p:nvSpPr>
        <p:spPr>
          <a:xfrm>
            <a:off x="8534261" y="3446583"/>
            <a:ext cx="1169551" cy="369332"/>
          </a:xfrm>
          <a:prstGeom prst="rect">
            <a:avLst/>
          </a:prstGeom>
          <a:noFill/>
        </p:spPr>
        <p:txBody>
          <a:bodyPr wrap="none" rtlCol="0">
            <a:spAutoFit/>
          </a:bodyPr>
          <a:lstStyle/>
          <a:p>
            <a:r>
              <a:rPr lang="en-US" dirty="0"/>
              <a:t>Last Name</a:t>
            </a:r>
          </a:p>
        </p:txBody>
      </p:sp>
      <p:sp>
        <p:nvSpPr>
          <p:cNvPr id="15" name="Rectangle 14">
            <a:extLst>
              <a:ext uri="{FF2B5EF4-FFF2-40B4-BE49-F238E27FC236}">
                <a16:creationId xmlns:a16="http://schemas.microsoft.com/office/drawing/2014/main" id="{96ACC1F5-5C84-4569-B046-3DA046CBEF49}"/>
              </a:ext>
            </a:extLst>
          </p:cNvPr>
          <p:cNvSpPr/>
          <p:nvPr/>
        </p:nvSpPr>
        <p:spPr>
          <a:xfrm>
            <a:off x="9730496" y="3434860"/>
            <a:ext cx="1723636" cy="369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7F954FD-EAC4-46C6-93A0-1B60F550E792}"/>
              </a:ext>
            </a:extLst>
          </p:cNvPr>
          <p:cNvSpPr txBox="1"/>
          <p:nvPr/>
        </p:nvSpPr>
        <p:spPr>
          <a:xfrm>
            <a:off x="8557707" y="4091350"/>
            <a:ext cx="700833" cy="369332"/>
          </a:xfrm>
          <a:prstGeom prst="rect">
            <a:avLst/>
          </a:prstGeom>
          <a:noFill/>
        </p:spPr>
        <p:txBody>
          <a:bodyPr wrap="none" rtlCol="0">
            <a:spAutoFit/>
          </a:bodyPr>
          <a:lstStyle/>
          <a:p>
            <a:r>
              <a:rPr lang="en-US" dirty="0"/>
              <a:t>email</a:t>
            </a:r>
          </a:p>
        </p:txBody>
      </p:sp>
      <p:sp>
        <p:nvSpPr>
          <p:cNvPr id="17" name="Rectangle 16">
            <a:extLst>
              <a:ext uri="{FF2B5EF4-FFF2-40B4-BE49-F238E27FC236}">
                <a16:creationId xmlns:a16="http://schemas.microsoft.com/office/drawing/2014/main" id="{D4E35AAD-6AB4-4AFD-93DB-87E3F92369C8}"/>
              </a:ext>
            </a:extLst>
          </p:cNvPr>
          <p:cNvSpPr/>
          <p:nvPr/>
        </p:nvSpPr>
        <p:spPr>
          <a:xfrm>
            <a:off x="9753942" y="4079627"/>
            <a:ext cx="1723636" cy="369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18E73FC-E76F-4A42-9E20-BCE2FA5F9E8C}"/>
              </a:ext>
            </a:extLst>
          </p:cNvPr>
          <p:cNvSpPr txBox="1"/>
          <p:nvPr/>
        </p:nvSpPr>
        <p:spPr>
          <a:xfrm>
            <a:off x="8569430" y="4536832"/>
            <a:ext cx="444674" cy="369332"/>
          </a:xfrm>
          <a:prstGeom prst="rect">
            <a:avLst/>
          </a:prstGeom>
          <a:noFill/>
        </p:spPr>
        <p:txBody>
          <a:bodyPr wrap="none" rtlCol="0">
            <a:spAutoFit/>
          </a:bodyPr>
          <a:lstStyle/>
          <a:p>
            <a:r>
              <a:rPr lang="en-US" dirty="0"/>
              <a:t>Tel</a:t>
            </a:r>
          </a:p>
        </p:txBody>
      </p:sp>
      <p:sp>
        <p:nvSpPr>
          <p:cNvPr id="19" name="Rectangle 18">
            <a:extLst>
              <a:ext uri="{FF2B5EF4-FFF2-40B4-BE49-F238E27FC236}">
                <a16:creationId xmlns:a16="http://schemas.microsoft.com/office/drawing/2014/main" id="{C69CDE9B-B32C-4FC5-9115-3F7A9849F519}"/>
              </a:ext>
            </a:extLst>
          </p:cNvPr>
          <p:cNvSpPr/>
          <p:nvPr/>
        </p:nvSpPr>
        <p:spPr>
          <a:xfrm>
            <a:off x="9765665" y="4525109"/>
            <a:ext cx="1723636" cy="369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08532E70-BF9D-4693-9C59-DA9406BA8EAB}"/>
              </a:ext>
            </a:extLst>
          </p:cNvPr>
          <p:cNvSpPr txBox="1"/>
          <p:nvPr/>
        </p:nvSpPr>
        <p:spPr>
          <a:xfrm>
            <a:off x="8674362" y="5125888"/>
            <a:ext cx="3142500" cy="646331"/>
          </a:xfrm>
          <a:prstGeom prst="rect">
            <a:avLst/>
          </a:prstGeom>
          <a:noFill/>
        </p:spPr>
        <p:txBody>
          <a:bodyPr wrap="square" rtlCol="0">
            <a:spAutoFit/>
          </a:bodyPr>
          <a:lstStyle/>
          <a:p>
            <a:r>
              <a:rPr lang="en-US" dirty="0"/>
              <a:t>Please contact me for an appointment</a:t>
            </a:r>
          </a:p>
        </p:txBody>
      </p:sp>
      <p:sp>
        <p:nvSpPr>
          <p:cNvPr id="22" name="Rectangle: Rounded Corners 21">
            <a:extLst>
              <a:ext uri="{FF2B5EF4-FFF2-40B4-BE49-F238E27FC236}">
                <a16:creationId xmlns:a16="http://schemas.microsoft.com/office/drawing/2014/main" id="{1EE35218-721D-45C3-85BD-0006A943B66D}"/>
              </a:ext>
            </a:extLst>
          </p:cNvPr>
          <p:cNvSpPr/>
          <p:nvPr/>
        </p:nvSpPr>
        <p:spPr>
          <a:xfrm>
            <a:off x="9788412" y="5863382"/>
            <a:ext cx="914400" cy="3738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Submit</a:t>
            </a:r>
          </a:p>
        </p:txBody>
      </p:sp>
    </p:spTree>
    <p:extLst>
      <p:ext uri="{BB962C8B-B14F-4D97-AF65-F5344CB8AC3E}">
        <p14:creationId xmlns:p14="http://schemas.microsoft.com/office/powerpoint/2010/main" val="3240266575"/>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F9EA937-261E-4CA0-AC1C-5752279ACD8D}"/>
              </a:ext>
            </a:extLst>
          </p:cNvPr>
          <p:cNvSpPr txBox="1"/>
          <p:nvPr/>
        </p:nvSpPr>
        <p:spPr>
          <a:xfrm>
            <a:off x="227529" y="1478795"/>
            <a:ext cx="1184107" cy="369332"/>
          </a:xfrm>
          <a:prstGeom prst="rect">
            <a:avLst/>
          </a:prstGeom>
          <a:noFill/>
        </p:spPr>
        <p:txBody>
          <a:bodyPr wrap="none" rtlCol="0">
            <a:spAutoFit/>
          </a:bodyPr>
          <a:lstStyle/>
          <a:p>
            <a:r>
              <a:rPr lang="en-US" dirty="0"/>
              <a:t>Home Text</a:t>
            </a:r>
          </a:p>
        </p:txBody>
      </p:sp>
      <p:sp>
        <p:nvSpPr>
          <p:cNvPr id="2" name="Rectangle 1">
            <a:extLst>
              <a:ext uri="{FF2B5EF4-FFF2-40B4-BE49-F238E27FC236}">
                <a16:creationId xmlns:a16="http://schemas.microsoft.com/office/drawing/2014/main" id="{80EE8F40-1D29-405C-9969-C741A5C183FA}"/>
              </a:ext>
            </a:extLst>
          </p:cNvPr>
          <p:cNvSpPr/>
          <p:nvPr/>
        </p:nvSpPr>
        <p:spPr>
          <a:xfrm>
            <a:off x="1329498" y="1848127"/>
            <a:ext cx="9901210" cy="3970318"/>
          </a:xfrm>
          <a:prstGeom prst="rect">
            <a:avLst/>
          </a:prstGeom>
        </p:spPr>
        <p:txBody>
          <a:bodyPr wrap="square">
            <a:spAutoFit/>
          </a:bodyPr>
          <a:lstStyle/>
          <a:p>
            <a:r>
              <a:rPr lang="en-US" dirty="0">
                <a:latin typeface="Georgia" panose="02040502050405020303" pitchFamily="18" charset="0"/>
              </a:rPr>
              <a:t>Each individual is unique with unique personality and unique needs. Therefore we provide individual treatment customized for you or your child. Multiculturalism also informs our practice. We are a full service mental health practice with the capacity to serve adults, children, teens and their parents.</a:t>
            </a:r>
          </a:p>
          <a:p>
            <a:endParaRPr lang="en-US" dirty="0">
              <a:latin typeface="Georgia" panose="02040502050405020303" pitchFamily="18" charset="0"/>
            </a:endParaRPr>
          </a:p>
          <a:p>
            <a:r>
              <a:rPr lang="en-US" dirty="0">
                <a:latin typeface="Georgia" panose="02040502050405020303" pitchFamily="18" charset="0"/>
              </a:rPr>
              <a:t>We provide high quality evidence based treatment and care including medication management, pharmacogenomic testing, individual psychotherapy, group psychotherapy, art therapy, CBT, DBT and trauma therapy. Our providers are experts in treating variety of illnesses such as depression, anxiety, schizophrenia, ADHD, gender identity concerns and PTSD.</a:t>
            </a:r>
          </a:p>
          <a:p>
            <a:endParaRPr lang="en-US" dirty="0">
              <a:latin typeface="Georgia" panose="02040502050405020303" pitchFamily="18" charset="0"/>
            </a:endParaRPr>
          </a:p>
          <a:p>
            <a:r>
              <a:rPr lang="en-US" dirty="0">
                <a:latin typeface="Georgia" panose="02040502050405020303" pitchFamily="18" charset="0"/>
              </a:rPr>
              <a:t>We are experienced in a variety of methods that help people achieve their psychological goals, and we will discuss with you the best ways to attain the health and wellness that you deserve. We are committed to helping you achieve your optimal level of emotional functioning and fulfill a successful life.</a:t>
            </a:r>
            <a:endParaRPr lang="en-US" dirty="0"/>
          </a:p>
        </p:txBody>
      </p:sp>
      <p:sp>
        <p:nvSpPr>
          <p:cNvPr id="5" name="TextBox 4">
            <a:extLst>
              <a:ext uri="{FF2B5EF4-FFF2-40B4-BE49-F238E27FC236}">
                <a16:creationId xmlns:a16="http://schemas.microsoft.com/office/drawing/2014/main" id="{93BC5BF1-CB3D-4009-B8FA-34CD3261624E}"/>
              </a:ext>
            </a:extLst>
          </p:cNvPr>
          <p:cNvSpPr txBox="1"/>
          <p:nvPr/>
        </p:nvSpPr>
        <p:spPr>
          <a:xfrm>
            <a:off x="227529" y="323231"/>
            <a:ext cx="1694888" cy="369332"/>
          </a:xfrm>
          <a:prstGeom prst="rect">
            <a:avLst/>
          </a:prstGeom>
          <a:noFill/>
        </p:spPr>
        <p:txBody>
          <a:bodyPr wrap="none" rtlCol="0">
            <a:spAutoFit/>
          </a:bodyPr>
          <a:lstStyle/>
          <a:p>
            <a:r>
              <a:rPr lang="en-US" dirty="0"/>
              <a:t>Home Picture(s)</a:t>
            </a:r>
          </a:p>
        </p:txBody>
      </p:sp>
      <p:sp>
        <p:nvSpPr>
          <p:cNvPr id="3" name="TextBox 2">
            <a:extLst>
              <a:ext uri="{FF2B5EF4-FFF2-40B4-BE49-F238E27FC236}">
                <a16:creationId xmlns:a16="http://schemas.microsoft.com/office/drawing/2014/main" id="{9759C0A0-03AE-4135-9986-B4CB82EE9EED}"/>
              </a:ext>
            </a:extLst>
          </p:cNvPr>
          <p:cNvSpPr txBox="1"/>
          <p:nvPr/>
        </p:nvSpPr>
        <p:spPr>
          <a:xfrm>
            <a:off x="2145323" y="820615"/>
            <a:ext cx="5890074" cy="369332"/>
          </a:xfrm>
          <a:prstGeom prst="rect">
            <a:avLst/>
          </a:prstGeom>
          <a:noFill/>
        </p:spPr>
        <p:txBody>
          <a:bodyPr wrap="none" rtlCol="0">
            <a:spAutoFit/>
          </a:bodyPr>
          <a:lstStyle/>
          <a:p>
            <a:r>
              <a:rPr lang="en-US" dirty="0"/>
              <a:t>Logo + Business Name + image of serenity, tranquility, calm...</a:t>
            </a:r>
          </a:p>
        </p:txBody>
      </p:sp>
      <p:sp>
        <p:nvSpPr>
          <p:cNvPr id="6" name="TextBox 5">
            <a:extLst>
              <a:ext uri="{FF2B5EF4-FFF2-40B4-BE49-F238E27FC236}">
                <a16:creationId xmlns:a16="http://schemas.microsoft.com/office/drawing/2014/main" id="{AB8C2212-F19C-4DC6-A018-B51311D2421E}"/>
              </a:ext>
            </a:extLst>
          </p:cNvPr>
          <p:cNvSpPr txBox="1"/>
          <p:nvPr/>
        </p:nvSpPr>
        <p:spPr>
          <a:xfrm>
            <a:off x="64952" y="6093562"/>
            <a:ext cx="1509259" cy="369332"/>
          </a:xfrm>
          <a:prstGeom prst="rect">
            <a:avLst/>
          </a:prstGeom>
          <a:noFill/>
        </p:spPr>
        <p:txBody>
          <a:bodyPr wrap="none" rtlCol="0">
            <a:spAutoFit/>
          </a:bodyPr>
          <a:lstStyle/>
          <a:p>
            <a:r>
              <a:rPr lang="en-US" dirty="0"/>
              <a:t>Tel &amp; Address </a:t>
            </a:r>
          </a:p>
        </p:txBody>
      </p:sp>
      <p:sp>
        <p:nvSpPr>
          <p:cNvPr id="7" name="TextBox 6">
            <a:extLst>
              <a:ext uri="{FF2B5EF4-FFF2-40B4-BE49-F238E27FC236}">
                <a16:creationId xmlns:a16="http://schemas.microsoft.com/office/drawing/2014/main" id="{E7705AA8-05F4-4475-8A05-8321308764C3}"/>
              </a:ext>
            </a:extLst>
          </p:cNvPr>
          <p:cNvSpPr txBox="1"/>
          <p:nvPr/>
        </p:nvSpPr>
        <p:spPr>
          <a:xfrm>
            <a:off x="1329498" y="6368679"/>
            <a:ext cx="5031442" cy="369332"/>
          </a:xfrm>
          <a:prstGeom prst="rect">
            <a:avLst/>
          </a:prstGeom>
          <a:noFill/>
        </p:spPr>
        <p:txBody>
          <a:bodyPr wrap="none" rtlCol="0">
            <a:spAutoFit/>
          </a:bodyPr>
          <a:lstStyle/>
          <a:p>
            <a:r>
              <a:rPr lang="en-US" dirty="0"/>
              <a:t>Telephone, email, and address showing on all pages</a:t>
            </a:r>
          </a:p>
        </p:txBody>
      </p:sp>
    </p:spTree>
    <p:extLst>
      <p:ext uri="{BB962C8B-B14F-4D97-AF65-F5344CB8AC3E}">
        <p14:creationId xmlns:p14="http://schemas.microsoft.com/office/powerpoint/2010/main" val="1107555066"/>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3BC5BF1-CB3D-4009-B8FA-34CD3261624E}"/>
              </a:ext>
            </a:extLst>
          </p:cNvPr>
          <p:cNvSpPr txBox="1"/>
          <p:nvPr/>
        </p:nvSpPr>
        <p:spPr>
          <a:xfrm>
            <a:off x="180637" y="1589324"/>
            <a:ext cx="1483868" cy="369332"/>
          </a:xfrm>
          <a:prstGeom prst="rect">
            <a:avLst/>
          </a:prstGeom>
          <a:noFill/>
        </p:spPr>
        <p:txBody>
          <a:bodyPr wrap="none" rtlCol="0">
            <a:spAutoFit/>
          </a:bodyPr>
          <a:lstStyle/>
          <a:p>
            <a:r>
              <a:rPr lang="en-US" dirty="0"/>
              <a:t>About Us Text</a:t>
            </a:r>
          </a:p>
        </p:txBody>
      </p:sp>
      <p:sp>
        <p:nvSpPr>
          <p:cNvPr id="3" name="TextBox 2">
            <a:extLst>
              <a:ext uri="{FF2B5EF4-FFF2-40B4-BE49-F238E27FC236}">
                <a16:creationId xmlns:a16="http://schemas.microsoft.com/office/drawing/2014/main" id="{9759C0A0-03AE-4135-9986-B4CB82EE9EED}"/>
              </a:ext>
            </a:extLst>
          </p:cNvPr>
          <p:cNvSpPr txBox="1"/>
          <p:nvPr/>
        </p:nvSpPr>
        <p:spPr>
          <a:xfrm>
            <a:off x="996461" y="2262554"/>
            <a:ext cx="9378461" cy="2862322"/>
          </a:xfrm>
          <a:prstGeom prst="rect">
            <a:avLst/>
          </a:prstGeom>
          <a:noFill/>
        </p:spPr>
        <p:txBody>
          <a:bodyPr wrap="square" rtlCol="0">
            <a:spAutoFit/>
          </a:bodyPr>
          <a:lstStyle/>
          <a:p>
            <a:r>
              <a:rPr lang="en-US" dirty="0"/>
              <a:t>You will find a number of highly specialized – experienced and caring therapists and </a:t>
            </a:r>
            <a:r>
              <a:rPr lang="en-US" dirty="0" err="1"/>
              <a:t>psychiartrists</a:t>
            </a:r>
            <a:r>
              <a:rPr lang="en-US" dirty="0"/>
              <a:t> in Tranquility Center. We provide medication management and psychotherapy (counseling) across the lifespan.</a:t>
            </a:r>
          </a:p>
          <a:p>
            <a:r>
              <a:rPr lang="en-US" dirty="0"/>
              <a:t>– children, teens and adults.</a:t>
            </a:r>
          </a:p>
          <a:p>
            <a:endParaRPr lang="en-US" b="1" dirty="0"/>
          </a:p>
          <a:p>
            <a:r>
              <a:rPr lang="en-US" b="1" dirty="0"/>
              <a:t>Other than English, we speak the following languages</a:t>
            </a:r>
          </a:p>
          <a:p>
            <a:r>
              <a:rPr lang="en-US" dirty="0"/>
              <a:t>	Spanish</a:t>
            </a:r>
          </a:p>
          <a:p>
            <a:r>
              <a:rPr lang="en-US" dirty="0"/>
              <a:t>	German</a:t>
            </a:r>
          </a:p>
          <a:p>
            <a:r>
              <a:rPr lang="en-US" dirty="0"/>
              <a:t>	Farsi</a:t>
            </a:r>
          </a:p>
          <a:p>
            <a:r>
              <a:rPr lang="en-US" dirty="0"/>
              <a:t>	Hebrew</a:t>
            </a:r>
          </a:p>
        </p:txBody>
      </p:sp>
      <p:sp>
        <p:nvSpPr>
          <p:cNvPr id="6" name="TextBox 5">
            <a:extLst>
              <a:ext uri="{FF2B5EF4-FFF2-40B4-BE49-F238E27FC236}">
                <a16:creationId xmlns:a16="http://schemas.microsoft.com/office/drawing/2014/main" id="{DB59C144-03F8-47FB-A0A7-1E2BE6FE9880}"/>
              </a:ext>
            </a:extLst>
          </p:cNvPr>
          <p:cNvSpPr txBox="1"/>
          <p:nvPr/>
        </p:nvSpPr>
        <p:spPr>
          <a:xfrm>
            <a:off x="180637" y="159108"/>
            <a:ext cx="1997855" cy="369332"/>
          </a:xfrm>
          <a:prstGeom prst="rect">
            <a:avLst/>
          </a:prstGeom>
          <a:noFill/>
        </p:spPr>
        <p:txBody>
          <a:bodyPr wrap="none" rtlCol="0">
            <a:spAutoFit/>
          </a:bodyPr>
          <a:lstStyle/>
          <a:p>
            <a:r>
              <a:rPr lang="en-US" dirty="0"/>
              <a:t>About Us picture(s)</a:t>
            </a:r>
          </a:p>
        </p:txBody>
      </p:sp>
      <p:sp>
        <p:nvSpPr>
          <p:cNvPr id="7" name="TextBox 6">
            <a:extLst>
              <a:ext uri="{FF2B5EF4-FFF2-40B4-BE49-F238E27FC236}">
                <a16:creationId xmlns:a16="http://schemas.microsoft.com/office/drawing/2014/main" id="{4C67A4ED-E2C9-453A-9345-5CFCF01410DD}"/>
              </a:ext>
            </a:extLst>
          </p:cNvPr>
          <p:cNvSpPr txBox="1"/>
          <p:nvPr/>
        </p:nvSpPr>
        <p:spPr>
          <a:xfrm>
            <a:off x="1406769" y="679444"/>
            <a:ext cx="9378461" cy="646331"/>
          </a:xfrm>
          <a:prstGeom prst="rect">
            <a:avLst/>
          </a:prstGeom>
          <a:noFill/>
        </p:spPr>
        <p:txBody>
          <a:bodyPr wrap="square" rtlCol="0">
            <a:spAutoFit/>
          </a:bodyPr>
          <a:lstStyle/>
          <a:p>
            <a:r>
              <a:rPr lang="en-US" dirty="0"/>
              <a:t>Showing professional/experts in an yoga/meditation type of environment. Convey a feeling of Happy or elated mood.</a:t>
            </a:r>
          </a:p>
        </p:txBody>
      </p:sp>
    </p:spTree>
    <p:extLst>
      <p:ext uri="{BB962C8B-B14F-4D97-AF65-F5344CB8AC3E}">
        <p14:creationId xmlns:p14="http://schemas.microsoft.com/office/powerpoint/2010/main" val="1536926842"/>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B59C144-03F8-47FB-A0A7-1E2BE6FE9880}"/>
              </a:ext>
            </a:extLst>
          </p:cNvPr>
          <p:cNvSpPr txBox="1"/>
          <p:nvPr/>
        </p:nvSpPr>
        <p:spPr>
          <a:xfrm>
            <a:off x="180637" y="159108"/>
            <a:ext cx="5777479" cy="369332"/>
          </a:xfrm>
          <a:prstGeom prst="rect">
            <a:avLst/>
          </a:prstGeom>
          <a:noFill/>
        </p:spPr>
        <p:txBody>
          <a:bodyPr wrap="none" rtlCol="0">
            <a:spAutoFit/>
          </a:bodyPr>
          <a:lstStyle/>
          <a:p>
            <a:r>
              <a:rPr lang="en-US" dirty="0"/>
              <a:t>About Us scroll down, shows providers’ pictures (5 of them)</a:t>
            </a:r>
          </a:p>
        </p:txBody>
      </p:sp>
      <p:pic>
        <p:nvPicPr>
          <p:cNvPr id="10" name="Picture 9">
            <a:extLst>
              <a:ext uri="{FF2B5EF4-FFF2-40B4-BE49-F238E27FC236}">
                <a16:creationId xmlns:a16="http://schemas.microsoft.com/office/drawing/2014/main" id="{2F4212AB-09F3-4204-AE6E-31E3A12E6BE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016439" y="790511"/>
            <a:ext cx="1014982" cy="1140964"/>
          </a:xfrm>
          <a:prstGeom prst="rect">
            <a:avLst/>
          </a:prstGeom>
        </p:spPr>
      </p:pic>
      <p:pic>
        <p:nvPicPr>
          <p:cNvPr id="12" name="Picture 11">
            <a:extLst>
              <a:ext uri="{FF2B5EF4-FFF2-40B4-BE49-F238E27FC236}">
                <a16:creationId xmlns:a16="http://schemas.microsoft.com/office/drawing/2014/main" id="{07E6E1BC-E8EE-440D-A2F1-1D5419E968F3}"/>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970921" y="790511"/>
            <a:ext cx="1002940" cy="1020371"/>
          </a:xfrm>
          <a:prstGeom prst="rect">
            <a:avLst/>
          </a:prstGeom>
        </p:spPr>
      </p:pic>
      <p:pic>
        <p:nvPicPr>
          <p:cNvPr id="14" name="Picture 13">
            <a:extLst>
              <a:ext uri="{FF2B5EF4-FFF2-40B4-BE49-F238E27FC236}">
                <a16:creationId xmlns:a16="http://schemas.microsoft.com/office/drawing/2014/main" id="{8DF4DE40-70D0-49DA-B53F-692A2E491D7C}"/>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867843" y="790511"/>
            <a:ext cx="1014982" cy="1063156"/>
          </a:xfrm>
          <a:prstGeom prst="rect">
            <a:avLst/>
          </a:prstGeom>
        </p:spPr>
      </p:pic>
      <p:pic>
        <p:nvPicPr>
          <p:cNvPr id="16" name="Picture 15">
            <a:extLst>
              <a:ext uri="{FF2B5EF4-FFF2-40B4-BE49-F238E27FC236}">
                <a16:creationId xmlns:a16="http://schemas.microsoft.com/office/drawing/2014/main" id="{89B91F45-649F-427D-9445-741734D18AD5}"/>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5925404" y="790511"/>
            <a:ext cx="1002939" cy="1006083"/>
          </a:xfrm>
          <a:prstGeom prst="rect">
            <a:avLst/>
          </a:prstGeom>
        </p:spPr>
      </p:pic>
      <p:pic>
        <p:nvPicPr>
          <p:cNvPr id="18" name="Picture 17">
            <a:extLst>
              <a:ext uri="{FF2B5EF4-FFF2-40B4-BE49-F238E27FC236}">
                <a16:creationId xmlns:a16="http://schemas.microsoft.com/office/drawing/2014/main" id="{3F9EDBC2-BB34-469F-9AFC-CF328C79AED4}"/>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1586285" y="790511"/>
            <a:ext cx="1238979" cy="1086172"/>
          </a:xfrm>
          <a:prstGeom prst="rect">
            <a:avLst/>
          </a:prstGeom>
        </p:spPr>
      </p:pic>
      <p:sp>
        <p:nvSpPr>
          <p:cNvPr id="2" name="TextBox 1">
            <a:extLst>
              <a:ext uri="{FF2B5EF4-FFF2-40B4-BE49-F238E27FC236}">
                <a16:creationId xmlns:a16="http://schemas.microsoft.com/office/drawing/2014/main" id="{7278FB14-6923-475A-9320-B5BE02E35CF7}"/>
              </a:ext>
            </a:extLst>
          </p:cNvPr>
          <p:cNvSpPr txBox="1"/>
          <p:nvPr/>
        </p:nvSpPr>
        <p:spPr>
          <a:xfrm>
            <a:off x="180637" y="2215662"/>
            <a:ext cx="9664249" cy="369332"/>
          </a:xfrm>
          <a:prstGeom prst="rect">
            <a:avLst/>
          </a:prstGeom>
          <a:noFill/>
        </p:spPr>
        <p:txBody>
          <a:bodyPr wrap="none" rtlCol="0">
            <a:spAutoFit/>
          </a:bodyPr>
          <a:lstStyle/>
          <a:p>
            <a:r>
              <a:rPr lang="en-US" dirty="0"/>
              <a:t>Each provider picture is associated with a text tag (name + title) and a bio-brief (about one paragraph)</a:t>
            </a:r>
          </a:p>
        </p:txBody>
      </p:sp>
    </p:spTree>
    <p:extLst>
      <p:ext uri="{BB962C8B-B14F-4D97-AF65-F5344CB8AC3E}">
        <p14:creationId xmlns:p14="http://schemas.microsoft.com/office/powerpoint/2010/main" val="3560809580"/>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3BC5BF1-CB3D-4009-B8FA-34CD3261624E}"/>
              </a:ext>
            </a:extLst>
          </p:cNvPr>
          <p:cNvSpPr txBox="1"/>
          <p:nvPr/>
        </p:nvSpPr>
        <p:spPr>
          <a:xfrm>
            <a:off x="180637" y="1577603"/>
            <a:ext cx="1381789" cy="369332"/>
          </a:xfrm>
          <a:prstGeom prst="rect">
            <a:avLst/>
          </a:prstGeom>
          <a:noFill/>
        </p:spPr>
        <p:txBody>
          <a:bodyPr wrap="none" rtlCol="0">
            <a:spAutoFit/>
          </a:bodyPr>
          <a:lstStyle/>
          <a:p>
            <a:r>
              <a:rPr lang="en-US" dirty="0"/>
              <a:t>Services Text</a:t>
            </a:r>
          </a:p>
        </p:txBody>
      </p:sp>
      <p:sp>
        <p:nvSpPr>
          <p:cNvPr id="6" name="TextBox 5">
            <a:extLst>
              <a:ext uri="{FF2B5EF4-FFF2-40B4-BE49-F238E27FC236}">
                <a16:creationId xmlns:a16="http://schemas.microsoft.com/office/drawing/2014/main" id="{DB59C144-03F8-47FB-A0A7-1E2BE6FE9880}"/>
              </a:ext>
            </a:extLst>
          </p:cNvPr>
          <p:cNvSpPr txBox="1"/>
          <p:nvPr/>
        </p:nvSpPr>
        <p:spPr>
          <a:xfrm>
            <a:off x="180637" y="159108"/>
            <a:ext cx="1895775" cy="369332"/>
          </a:xfrm>
          <a:prstGeom prst="rect">
            <a:avLst/>
          </a:prstGeom>
          <a:noFill/>
        </p:spPr>
        <p:txBody>
          <a:bodyPr wrap="none" rtlCol="0">
            <a:spAutoFit/>
          </a:bodyPr>
          <a:lstStyle/>
          <a:p>
            <a:r>
              <a:rPr lang="en-US" dirty="0"/>
              <a:t>Services picture(s)</a:t>
            </a:r>
          </a:p>
        </p:txBody>
      </p:sp>
      <p:sp>
        <p:nvSpPr>
          <p:cNvPr id="7" name="TextBox 6">
            <a:extLst>
              <a:ext uri="{FF2B5EF4-FFF2-40B4-BE49-F238E27FC236}">
                <a16:creationId xmlns:a16="http://schemas.microsoft.com/office/drawing/2014/main" id="{4C67A4ED-E2C9-453A-9345-5CFCF01410DD}"/>
              </a:ext>
            </a:extLst>
          </p:cNvPr>
          <p:cNvSpPr txBox="1"/>
          <p:nvPr/>
        </p:nvSpPr>
        <p:spPr>
          <a:xfrm>
            <a:off x="1805354" y="683689"/>
            <a:ext cx="8581292" cy="369332"/>
          </a:xfrm>
          <a:prstGeom prst="rect">
            <a:avLst/>
          </a:prstGeom>
          <a:noFill/>
        </p:spPr>
        <p:txBody>
          <a:bodyPr wrap="square" rtlCol="0">
            <a:spAutoFit/>
          </a:bodyPr>
          <a:lstStyle/>
          <a:p>
            <a:r>
              <a:rPr lang="en-US" dirty="0"/>
              <a:t>Icons/pictures depicting the bullet points below</a:t>
            </a:r>
          </a:p>
        </p:txBody>
      </p:sp>
      <p:sp>
        <p:nvSpPr>
          <p:cNvPr id="2" name="Rectangle 1">
            <a:extLst>
              <a:ext uri="{FF2B5EF4-FFF2-40B4-BE49-F238E27FC236}">
                <a16:creationId xmlns:a16="http://schemas.microsoft.com/office/drawing/2014/main" id="{616AE8A8-CA70-4472-AB82-F39417F72888}"/>
              </a:ext>
            </a:extLst>
          </p:cNvPr>
          <p:cNvSpPr/>
          <p:nvPr/>
        </p:nvSpPr>
        <p:spPr>
          <a:xfrm>
            <a:off x="1676399" y="2051428"/>
            <a:ext cx="9378461" cy="1477328"/>
          </a:xfrm>
          <a:prstGeom prst="rect">
            <a:avLst/>
          </a:prstGeom>
        </p:spPr>
        <p:txBody>
          <a:bodyPr wrap="square">
            <a:spAutoFit/>
          </a:bodyPr>
          <a:lstStyle/>
          <a:p>
            <a:pPr marL="285750" indent="-285750">
              <a:buFont typeface="Arial" panose="020B0604020202020204" pitchFamily="34" charset="0"/>
              <a:buChar char="•"/>
            </a:pPr>
            <a:r>
              <a:rPr lang="en-US" dirty="0">
                <a:latin typeface="+mj-lt"/>
              </a:rPr>
              <a:t>Medication management</a:t>
            </a:r>
          </a:p>
          <a:p>
            <a:pPr marL="285750" indent="-285750">
              <a:buFont typeface="Arial" panose="020B0604020202020204" pitchFamily="34" charset="0"/>
              <a:buChar char="•"/>
            </a:pPr>
            <a:r>
              <a:rPr lang="en-US" dirty="0">
                <a:latin typeface="+mj-lt"/>
              </a:rPr>
              <a:t>Psychotherapy: Individual, group, couples, and family</a:t>
            </a:r>
          </a:p>
          <a:p>
            <a:pPr marL="285750" indent="-285750">
              <a:buFont typeface="Arial" panose="020B0604020202020204" pitchFamily="34" charset="0"/>
              <a:buChar char="•"/>
            </a:pPr>
            <a:r>
              <a:rPr lang="en-US" dirty="0">
                <a:latin typeface="+mj-lt"/>
              </a:rPr>
              <a:t>Art Therapy</a:t>
            </a:r>
          </a:p>
          <a:p>
            <a:pPr marL="285750" indent="-285750">
              <a:buFont typeface="Arial" panose="020B0604020202020204" pitchFamily="34" charset="0"/>
              <a:buChar char="•"/>
            </a:pPr>
            <a:r>
              <a:rPr lang="en-US" dirty="0">
                <a:latin typeface="+mj-lt"/>
              </a:rPr>
              <a:t>Treatment Approach</a:t>
            </a:r>
          </a:p>
          <a:p>
            <a:pPr marL="285750" indent="-285750">
              <a:buFont typeface="Arial" panose="020B0604020202020204" pitchFamily="34" charset="0"/>
              <a:buChar char="•"/>
            </a:pPr>
            <a:r>
              <a:rPr lang="en-US" dirty="0">
                <a:latin typeface="+mj-lt"/>
              </a:rPr>
              <a:t>Treatment Areas</a:t>
            </a:r>
          </a:p>
        </p:txBody>
      </p:sp>
      <p:sp>
        <p:nvSpPr>
          <p:cNvPr id="8" name="TextBox 7">
            <a:extLst>
              <a:ext uri="{FF2B5EF4-FFF2-40B4-BE49-F238E27FC236}">
                <a16:creationId xmlns:a16="http://schemas.microsoft.com/office/drawing/2014/main" id="{DD1AE839-6AF7-4803-B2C1-C52ADCC61C54}"/>
              </a:ext>
            </a:extLst>
          </p:cNvPr>
          <p:cNvSpPr txBox="1"/>
          <p:nvPr/>
        </p:nvSpPr>
        <p:spPr>
          <a:xfrm>
            <a:off x="7597727" y="2872154"/>
            <a:ext cx="3187503" cy="369332"/>
          </a:xfrm>
          <a:prstGeom prst="rect">
            <a:avLst/>
          </a:prstGeom>
          <a:solidFill>
            <a:srgbClr val="FFFF00"/>
          </a:solidFill>
        </p:spPr>
        <p:txBody>
          <a:bodyPr wrap="square" rtlCol="0">
            <a:spAutoFit/>
          </a:bodyPr>
          <a:lstStyle/>
          <a:p>
            <a:r>
              <a:rPr lang="en-US" dirty="0"/>
              <a:t>Each bullet point is a link</a:t>
            </a:r>
          </a:p>
        </p:txBody>
      </p:sp>
    </p:spTree>
    <p:extLst>
      <p:ext uri="{BB962C8B-B14F-4D97-AF65-F5344CB8AC3E}">
        <p14:creationId xmlns:p14="http://schemas.microsoft.com/office/powerpoint/2010/main" val="3689197131"/>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40F5EBE-90E3-448A-A160-40D0C9FBCAB3}"/>
              </a:ext>
            </a:extLst>
          </p:cNvPr>
          <p:cNvSpPr/>
          <p:nvPr/>
        </p:nvSpPr>
        <p:spPr>
          <a:xfrm>
            <a:off x="199291" y="175736"/>
            <a:ext cx="9378461" cy="646331"/>
          </a:xfrm>
          <a:prstGeom prst="rect">
            <a:avLst/>
          </a:prstGeom>
        </p:spPr>
        <p:txBody>
          <a:bodyPr wrap="square">
            <a:spAutoFit/>
          </a:bodyPr>
          <a:lstStyle/>
          <a:p>
            <a:r>
              <a:rPr lang="en-US" dirty="0">
                <a:latin typeface="+mj-lt"/>
              </a:rPr>
              <a:t>Service &gt; Medication management</a:t>
            </a:r>
          </a:p>
          <a:p>
            <a:pPr marL="285750" indent="-285750">
              <a:buFont typeface="Arial" panose="020B0604020202020204" pitchFamily="34" charset="0"/>
              <a:buChar char="•"/>
            </a:pPr>
            <a:endParaRPr lang="en-US" dirty="0">
              <a:latin typeface="+mj-lt"/>
            </a:endParaRPr>
          </a:p>
        </p:txBody>
      </p:sp>
      <p:sp>
        <p:nvSpPr>
          <p:cNvPr id="9" name="TextBox 8">
            <a:extLst>
              <a:ext uri="{FF2B5EF4-FFF2-40B4-BE49-F238E27FC236}">
                <a16:creationId xmlns:a16="http://schemas.microsoft.com/office/drawing/2014/main" id="{DE3A5B0A-13FE-46C3-B195-BBA1B7A1CA5F}"/>
              </a:ext>
            </a:extLst>
          </p:cNvPr>
          <p:cNvSpPr txBox="1"/>
          <p:nvPr/>
        </p:nvSpPr>
        <p:spPr>
          <a:xfrm>
            <a:off x="2168770" y="881689"/>
            <a:ext cx="5927905" cy="369332"/>
          </a:xfrm>
          <a:prstGeom prst="rect">
            <a:avLst/>
          </a:prstGeom>
          <a:solidFill>
            <a:srgbClr val="FFFF00"/>
          </a:solidFill>
        </p:spPr>
        <p:txBody>
          <a:bodyPr wrap="none" rtlCol="0">
            <a:spAutoFit/>
          </a:bodyPr>
          <a:lstStyle/>
          <a:p>
            <a:r>
              <a:rPr lang="en-US" dirty="0"/>
              <a:t>one or two paragraph (to be provided by customer) + pictures</a:t>
            </a:r>
          </a:p>
        </p:txBody>
      </p:sp>
      <p:pic>
        <p:nvPicPr>
          <p:cNvPr id="1026" name="Picture 2" descr="Image result for doctor writing prescription">
            <a:extLst>
              <a:ext uri="{FF2B5EF4-FFF2-40B4-BE49-F238E27FC236}">
                <a16:creationId xmlns:a16="http://schemas.microsoft.com/office/drawing/2014/main" id="{858187E0-0A5E-4F37-982D-6220875E32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07" y="1739046"/>
            <a:ext cx="8010525" cy="450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841817"/>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40F5EBE-90E3-448A-A160-40D0C9FBCAB3}"/>
              </a:ext>
            </a:extLst>
          </p:cNvPr>
          <p:cNvSpPr/>
          <p:nvPr/>
        </p:nvSpPr>
        <p:spPr>
          <a:xfrm>
            <a:off x="199291" y="175736"/>
            <a:ext cx="9378461" cy="369332"/>
          </a:xfrm>
          <a:prstGeom prst="rect">
            <a:avLst/>
          </a:prstGeom>
        </p:spPr>
        <p:txBody>
          <a:bodyPr wrap="square">
            <a:spAutoFit/>
          </a:bodyPr>
          <a:lstStyle/>
          <a:p>
            <a:r>
              <a:rPr lang="en-US" dirty="0">
                <a:latin typeface="+mj-lt"/>
              </a:rPr>
              <a:t>Service &gt; </a:t>
            </a:r>
            <a:r>
              <a:rPr lang="en-US" dirty="0"/>
              <a:t>Psychotherapy: Individual, group, couples, and family</a:t>
            </a:r>
          </a:p>
        </p:txBody>
      </p:sp>
      <p:sp>
        <p:nvSpPr>
          <p:cNvPr id="9" name="TextBox 8">
            <a:extLst>
              <a:ext uri="{FF2B5EF4-FFF2-40B4-BE49-F238E27FC236}">
                <a16:creationId xmlns:a16="http://schemas.microsoft.com/office/drawing/2014/main" id="{DE3A5B0A-13FE-46C3-B195-BBA1B7A1CA5F}"/>
              </a:ext>
            </a:extLst>
          </p:cNvPr>
          <p:cNvSpPr txBox="1"/>
          <p:nvPr/>
        </p:nvSpPr>
        <p:spPr>
          <a:xfrm>
            <a:off x="2168770" y="881689"/>
            <a:ext cx="5927905" cy="369332"/>
          </a:xfrm>
          <a:prstGeom prst="rect">
            <a:avLst/>
          </a:prstGeom>
          <a:solidFill>
            <a:srgbClr val="FFFF00"/>
          </a:solidFill>
        </p:spPr>
        <p:txBody>
          <a:bodyPr wrap="none" rtlCol="0">
            <a:spAutoFit/>
          </a:bodyPr>
          <a:lstStyle/>
          <a:p>
            <a:r>
              <a:rPr lang="en-US" dirty="0"/>
              <a:t>one or two paragraph (to be provided by customer) + pictures</a:t>
            </a:r>
          </a:p>
        </p:txBody>
      </p:sp>
      <p:pic>
        <p:nvPicPr>
          <p:cNvPr id="2050" name="Picture 2" descr="Image result for psychotherapy">
            <a:extLst>
              <a:ext uri="{FF2B5EF4-FFF2-40B4-BE49-F238E27FC236}">
                <a16:creationId xmlns:a16="http://schemas.microsoft.com/office/drawing/2014/main" id="{ABDBD157-E2C1-42F1-9C16-5B56CBEF73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7798" y="1587642"/>
            <a:ext cx="8029575" cy="450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954343"/>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40F5EBE-90E3-448A-A160-40D0C9FBCAB3}"/>
              </a:ext>
            </a:extLst>
          </p:cNvPr>
          <p:cNvSpPr/>
          <p:nvPr/>
        </p:nvSpPr>
        <p:spPr>
          <a:xfrm>
            <a:off x="199291" y="175736"/>
            <a:ext cx="9378461" cy="369332"/>
          </a:xfrm>
          <a:prstGeom prst="rect">
            <a:avLst/>
          </a:prstGeom>
        </p:spPr>
        <p:txBody>
          <a:bodyPr wrap="square">
            <a:spAutoFit/>
          </a:bodyPr>
          <a:lstStyle/>
          <a:p>
            <a:r>
              <a:rPr lang="en-US" dirty="0">
                <a:latin typeface="+mj-lt"/>
              </a:rPr>
              <a:t>Service &gt; </a:t>
            </a:r>
            <a:r>
              <a:rPr lang="en-US" dirty="0"/>
              <a:t>Art Therapy</a:t>
            </a:r>
          </a:p>
        </p:txBody>
      </p:sp>
      <p:sp>
        <p:nvSpPr>
          <p:cNvPr id="9" name="TextBox 8">
            <a:extLst>
              <a:ext uri="{FF2B5EF4-FFF2-40B4-BE49-F238E27FC236}">
                <a16:creationId xmlns:a16="http://schemas.microsoft.com/office/drawing/2014/main" id="{DE3A5B0A-13FE-46C3-B195-BBA1B7A1CA5F}"/>
              </a:ext>
            </a:extLst>
          </p:cNvPr>
          <p:cNvSpPr txBox="1"/>
          <p:nvPr/>
        </p:nvSpPr>
        <p:spPr>
          <a:xfrm>
            <a:off x="2168770" y="881689"/>
            <a:ext cx="5927905" cy="369332"/>
          </a:xfrm>
          <a:prstGeom prst="rect">
            <a:avLst/>
          </a:prstGeom>
          <a:solidFill>
            <a:srgbClr val="FFFF00"/>
          </a:solidFill>
        </p:spPr>
        <p:txBody>
          <a:bodyPr wrap="none" rtlCol="0">
            <a:spAutoFit/>
          </a:bodyPr>
          <a:lstStyle/>
          <a:p>
            <a:r>
              <a:rPr lang="en-US" dirty="0"/>
              <a:t>one or two paragraph (to be provided by customer) + pictures</a:t>
            </a:r>
          </a:p>
        </p:txBody>
      </p:sp>
      <p:pic>
        <p:nvPicPr>
          <p:cNvPr id="4" name="Picture 3">
            <a:extLst>
              <a:ext uri="{FF2B5EF4-FFF2-40B4-BE49-F238E27FC236}">
                <a16:creationId xmlns:a16="http://schemas.microsoft.com/office/drawing/2014/main" id="{B294D1A5-5529-4E97-98A0-3DAA8FAADE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507" y="1685925"/>
            <a:ext cx="8006862" cy="4503860"/>
          </a:xfrm>
          <a:prstGeom prst="rect">
            <a:avLst/>
          </a:prstGeom>
        </p:spPr>
      </p:pic>
    </p:spTree>
    <p:extLst>
      <p:ext uri="{BB962C8B-B14F-4D97-AF65-F5344CB8AC3E}">
        <p14:creationId xmlns:p14="http://schemas.microsoft.com/office/powerpoint/2010/main" val="1245973818"/>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40F5EBE-90E3-448A-A160-40D0C9FBCAB3}"/>
              </a:ext>
            </a:extLst>
          </p:cNvPr>
          <p:cNvSpPr/>
          <p:nvPr/>
        </p:nvSpPr>
        <p:spPr>
          <a:xfrm>
            <a:off x="199291" y="175736"/>
            <a:ext cx="9378461" cy="369332"/>
          </a:xfrm>
          <a:prstGeom prst="rect">
            <a:avLst/>
          </a:prstGeom>
        </p:spPr>
        <p:txBody>
          <a:bodyPr wrap="square">
            <a:spAutoFit/>
          </a:bodyPr>
          <a:lstStyle/>
          <a:p>
            <a:r>
              <a:rPr lang="en-US" dirty="0">
                <a:latin typeface="+mj-lt"/>
              </a:rPr>
              <a:t>Service &gt; </a:t>
            </a:r>
            <a:r>
              <a:rPr lang="en-US" dirty="0"/>
              <a:t>Treatment Approach</a:t>
            </a:r>
          </a:p>
        </p:txBody>
      </p:sp>
      <p:sp>
        <p:nvSpPr>
          <p:cNvPr id="9" name="TextBox 8">
            <a:extLst>
              <a:ext uri="{FF2B5EF4-FFF2-40B4-BE49-F238E27FC236}">
                <a16:creationId xmlns:a16="http://schemas.microsoft.com/office/drawing/2014/main" id="{DE3A5B0A-13FE-46C3-B195-BBA1B7A1CA5F}"/>
              </a:ext>
            </a:extLst>
          </p:cNvPr>
          <p:cNvSpPr txBox="1"/>
          <p:nvPr/>
        </p:nvSpPr>
        <p:spPr>
          <a:xfrm>
            <a:off x="2168770" y="881689"/>
            <a:ext cx="5927905" cy="369332"/>
          </a:xfrm>
          <a:prstGeom prst="rect">
            <a:avLst/>
          </a:prstGeom>
          <a:solidFill>
            <a:srgbClr val="FFFF00"/>
          </a:solidFill>
        </p:spPr>
        <p:txBody>
          <a:bodyPr wrap="none" rtlCol="0">
            <a:spAutoFit/>
          </a:bodyPr>
          <a:lstStyle/>
          <a:p>
            <a:r>
              <a:rPr lang="en-US" dirty="0"/>
              <a:t>one or two paragraph (to be provided by customer) + pictures</a:t>
            </a:r>
          </a:p>
        </p:txBody>
      </p:sp>
      <p:pic>
        <p:nvPicPr>
          <p:cNvPr id="4" name="Picture 3">
            <a:extLst>
              <a:ext uri="{FF2B5EF4-FFF2-40B4-BE49-F238E27FC236}">
                <a16:creationId xmlns:a16="http://schemas.microsoft.com/office/drawing/2014/main" id="{83428871-3715-4665-8690-79E85FD0BA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046" y="1998182"/>
            <a:ext cx="7326923" cy="4120618"/>
          </a:xfrm>
          <a:prstGeom prst="rect">
            <a:avLst/>
          </a:prstGeom>
        </p:spPr>
      </p:pic>
    </p:spTree>
    <p:extLst>
      <p:ext uri="{BB962C8B-B14F-4D97-AF65-F5344CB8AC3E}">
        <p14:creationId xmlns:p14="http://schemas.microsoft.com/office/powerpoint/2010/main" val="1250460922"/>
      </p:ext>
    </p:extLst>
  </p:cSld>
  <p:clrMapOvr>
    <a:masterClrMapping/>
  </p:clrMapOvr>
  <p:transition spd="med">
    <p:pull/>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TotalTime>
  <Words>568</Words>
  <Application>Microsoft Office PowerPoint</Application>
  <PresentationFormat>Widescreen</PresentationFormat>
  <Paragraphs>97</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Georgia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varsh</dc:creator>
  <cp:lastModifiedBy>mike varsh</cp:lastModifiedBy>
  <cp:revision>20</cp:revision>
  <dcterms:created xsi:type="dcterms:W3CDTF">2018-12-07T21:36:16Z</dcterms:created>
  <dcterms:modified xsi:type="dcterms:W3CDTF">2019-04-17T17:39:00Z</dcterms:modified>
</cp:coreProperties>
</file>