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61" r:id="rId4"/>
    <p:sldId id="262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84" r:id="rId13"/>
    <p:sldId id="270" r:id="rId14"/>
    <p:sldId id="271" r:id="rId15"/>
    <p:sldId id="272" r:id="rId16"/>
    <p:sldId id="273" r:id="rId17"/>
    <p:sldId id="274" r:id="rId18"/>
    <p:sldId id="285" r:id="rId19"/>
    <p:sldId id="286" r:id="rId20"/>
    <p:sldId id="278" r:id="rId21"/>
    <p:sldId id="279" r:id="rId22"/>
    <p:sldId id="280" r:id="rId23"/>
    <p:sldId id="281" r:id="rId24"/>
    <p:sldId id="282" r:id="rId25"/>
    <p:sldId id="25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48"/>
    <p:restoredTop sz="94711"/>
  </p:normalViewPr>
  <p:slideViewPr>
    <p:cSldViewPr snapToGrid="0" snapToObjects="1">
      <p:cViewPr varScale="1">
        <p:scale>
          <a:sx n="130" d="100"/>
          <a:sy n="130" d="100"/>
        </p:scale>
        <p:origin x="192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4AC0A-D0D0-5742-B9BB-ABE36C6FBEBE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E9157-5817-CD46-AD8C-147E643580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hape 1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1041" indent="-291041">
              <a:buSzPct val="125000"/>
              <a:buChar char="-"/>
            </a:pPr>
            <a:r>
              <a:t> This is the basic premise of FBA fulfilment</a:t>
            </a:r>
          </a:p>
          <a:p>
            <a:pPr marL="291041" indent="-291041">
              <a:buSzPct val="125000"/>
              <a:buChar char="-"/>
            </a:pPr>
            <a:r>
              <a:t> May be best option for your business</a:t>
            </a:r>
          </a:p>
          <a:p>
            <a:pPr marL="291041" indent="-291041">
              <a:buSzPct val="125000"/>
              <a:buChar char="-"/>
            </a:pPr>
            <a:r>
              <a:t>Great associational benefits by being integral to the amazon ‘experience’</a:t>
            </a:r>
          </a:p>
          <a:p>
            <a:pPr marL="291041" indent="-291041">
              <a:buSzPct val="125000"/>
              <a:buChar char="-"/>
            </a:pPr>
            <a:r>
              <a:t>3PL can still work with you within this model to potentially add value to your business………</a:t>
            </a:r>
          </a:p>
        </p:txBody>
      </p:sp>
    </p:spTree>
    <p:extLst>
      <p:ext uri="{BB962C8B-B14F-4D97-AF65-F5344CB8AC3E}">
        <p14:creationId xmlns:p14="http://schemas.microsoft.com/office/powerpoint/2010/main" val="2494035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 Rather than hold the stock you ship to amazon, let a 3PL do that side of the work.   WALK THROUGH SLIDE.</a:t>
            </a:r>
          </a:p>
        </p:txBody>
      </p:sp>
    </p:spTree>
    <p:extLst>
      <p:ext uri="{BB962C8B-B14F-4D97-AF65-F5344CB8AC3E}">
        <p14:creationId xmlns:p14="http://schemas.microsoft.com/office/powerpoint/2010/main" val="2475006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0" name="Shape 2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1041" indent="-291041">
              <a:buSzPct val="125000"/>
              <a:buChar char="-"/>
            </a:pPr>
            <a:r>
              <a:t> This is the basic premise of FBM fulfilment</a:t>
            </a:r>
          </a:p>
          <a:p>
            <a:pPr marL="291041" indent="-291041">
              <a:buSzPct val="125000"/>
              <a:buChar char="-"/>
            </a:pPr>
            <a:r>
              <a:t> May be best option for your business</a:t>
            </a:r>
          </a:p>
          <a:p>
            <a:pPr marL="291041" indent="-291041">
              <a:buSzPct val="125000"/>
              <a:buChar char="-"/>
            </a:pPr>
            <a:r>
              <a:t>Some associational benefits by being integral to the amazon ‘experience’</a:t>
            </a:r>
          </a:p>
          <a:p>
            <a:pPr marL="291041" indent="-291041">
              <a:buSzPct val="125000"/>
              <a:buChar char="-"/>
            </a:pPr>
            <a:r>
              <a:t>3PL has a larger role to play in this scenario as they hold and ship the goods.</a:t>
            </a:r>
          </a:p>
          <a:p>
            <a:pPr marL="291041" indent="-291041">
              <a:buSzPct val="125000"/>
              <a:buChar char="-"/>
            </a:pPr>
            <a:r>
              <a:t>Basically normal 3pl fulfilment but the sales channel is amazon rather than your own e-commerce store</a:t>
            </a:r>
          </a:p>
        </p:txBody>
      </p:sp>
    </p:spTree>
    <p:extLst>
      <p:ext uri="{BB962C8B-B14F-4D97-AF65-F5344CB8AC3E}">
        <p14:creationId xmlns:p14="http://schemas.microsoft.com/office/powerpoint/2010/main" val="881792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1" name="Shape 2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1041" indent="-291041">
              <a:buSzPct val="125000"/>
              <a:buChar char="-"/>
            </a:pPr>
            <a:r>
              <a:t>Basic fulfilment.  Just a dedicated sales channel via Amazon rather than your own website</a:t>
            </a:r>
          </a:p>
          <a:p>
            <a:pPr marL="291041" indent="-291041">
              <a:buSzPct val="125000"/>
              <a:buChar char="-"/>
            </a:pPr>
            <a:r>
              <a:t>WALK THROUGH SLIDE.</a:t>
            </a:r>
          </a:p>
        </p:txBody>
      </p:sp>
    </p:spTree>
    <p:extLst>
      <p:ext uri="{BB962C8B-B14F-4D97-AF65-F5344CB8AC3E}">
        <p14:creationId xmlns:p14="http://schemas.microsoft.com/office/powerpoint/2010/main" val="1783172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0" name="Shape 2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91041" indent="-291041">
              <a:buSzPct val="125000"/>
              <a:buChar char="-"/>
            </a:pPr>
            <a:r>
              <a:t> This all about you!   Your store or a range of channels</a:t>
            </a:r>
          </a:p>
          <a:p>
            <a:pPr marL="291041" indent="-291041">
              <a:buSzPct val="125000"/>
              <a:buChar char="-"/>
            </a:pPr>
            <a:r>
              <a:t> You hold stock, receive orders directly from the store(s) and arrange shipping</a:t>
            </a:r>
          </a:p>
          <a:p>
            <a:pPr marL="291041" indent="-291041">
              <a:buSzPct val="125000"/>
              <a:buChar char="-"/>
            </a:pPr>
            <a:r>
              <a:t> The whole end-to-end service from goods in to order receipt and processing through to pick, pack and shipping can be handled by the 3PL</a:t>
            </a:r>
          </a:p>
          <a:p>
            <a:pPr marL="291041" indent="-291041">
              <a:buSzPct val="125000"/>
              <a:buChar char="-"/>
            </a:pPr>
            <a:r>
              <a:t> they can supply reporting on stock levles, best selling items, delivery tracking, and even customer services in some cases.  </a:t>
            </a:r>
          </a:p>
          <a:p>
            <a:pPr marL="291041" indent="-291041">
              <a:buSzPct val="125000"/>
              <a:buChar char="-"/>
            </a:pPr>
            <a:r>
              <a:t>You pick and mix </a:t>
            </a:r>
          </a:p>
        </p:txBody>
      </p:sp>
    </p:spTree>
    <p:extLst>
      <p:ext uri="{BB962C8B-B14F-4D97-AF65-F5344CB8AC3E}">
        <p14:creationId xmlns:p14="http://schemas.microsoft.com/office/powerpoint/2010/main" val="3036289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-  WALK THROUGH SLIDE.</a:t>
            </a:r>
          </a:p>
        </p:txBody>
      </p:sp>
    </p:spTree>
    <p:extLst>
      <p:ext uri="{BB962C8B-B14F-4D97-AF65-F5344CB8AC3E}">
        <p14:creationId xmlns:p14="http://schemas.microsoft.com/office/powerpoint/2010/main" val="2070744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95D4-6E59-7443-9725-791CBD654D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B3510-B5A9-2146-9521-5E68FB3F91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BF10A-8E2B-3747-8507-8D77F397B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9526C-98CD-8E4A-A61A-4442F9093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8C510-97D3-4B44-AB6F-D128F136A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9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B3AC-1378-E64A-93A6-6C793AE4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30A1BE-A6DB-664D-9A7C-4E762F0F6E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6150-A80C-5346-A5CA-6D6AA7258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B028D-1C28-F84A-9E56-6CE7F45AE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2E5EB-726A-3E47-ADF4-7C4663EE2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8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068DB1-25A5-824B-9337-83B4CDB0C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57830C-A0CD-6F42-8087-5F08170239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C6C0E-FA7E-8A4A-930D-8FF235D1F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78468-006F-CA4C-B3A2-FFF731DC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DA113-9C22-0144-8BE7-59069743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14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87504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sz="half" idx="13"/>
          </p:nvPr>
        </p:nvSpPr>
        <p:spPr>
          <a:xfrm>
            <a:off x="6584950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70" name="SIcon_CMYK.jpg" descr="SIcon_CMY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34" y="6177724"/>
            <a:ext cx="554617" cy="534226"/>
          </a:xfrm>
          <a:prstGeom prst="rect">
            <a:avLst/>
          </a:prstGeom>
          <a:ln w="12700">
            <a:miter lim="400000"/>
          </a:ln>
        </p:spPr>
      </p:pic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347383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A679E-37FF-7A47-8805-711A5D6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100E2-0B2B-2544-A6C6-E1746942B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9D6EC-0B6A-8F43-BF5A-94103DB2C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23609-F18E-6D41-AF5E-B14B31DB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15D96-0E13-8643-A224-F14A64463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4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4A85-CFA9-814E-8C7F-B723C8A5C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C9C6C-9A82-5C4D-9F65-2B62C7BE9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CB2B-FBED-CF4C-8EC8-68A18D8D9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19BEA-185D-8E4E-92D9-8FB5272E3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DEB15-A08E-0A49-BA5E-AD1CECDF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28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07834-CA28-7149-9F7B-67A4387D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76028-7E9D-A94A-95BE-584B69F409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2A86A-0107-8549-BE04-63D388F2A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51453-7639-AE41-A136-71C430259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B50960-B562-6B43-B167-0FC23BEA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A552C-2B33-6941-AD73-31DF3BF7A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31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8B224-23AC-6449-8327-D6143CAC0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0B8C6-2601-A045-9E7B-475975757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3EEE5-2F9B-1F41-B927-DDF54CBE2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7434D0-D280-0348-A0D3-2DFFED8DD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FAE7E1-E57B-964B-8FD5-C9BC60EEC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583533-0E34-BA41-9B4D-49098125C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D55512-8C2F-9443-80AD-7A8701A7A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ED749-FA3E-F843-88B8-B0E106CD3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77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488CE-5686-BD42-A27C-63CCB2CF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F940C-9EB8-D34A-AF84-CB7BDF59B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CBCB6-A232-3E42-8F3D-543A7A0DB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7FEC5C-6571-2D46-B1B5-B2FF4B49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38C8-149D-574A-A705-05BCFC41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F8A074-FCCF-5346-A990-EDCFBD2B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6669D-464F-764F-B793-04AB5B5A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2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0549-22CA-8A4D-8628-FE4BE7A77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2CCE9-A332-C644-9921-29D007F31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D96562-C4AF-C84C-8944-1325C1F19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92B43-0D20-8741-BB90-616B4C49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C0FF7-6FF0-8542-8BF3-6CB50B77D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475FA-AE88-7049-9390-B442AF64B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25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FB012-931B-2043-BB7C-986A315D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7096D-4090-EC47-B292-252E76DBB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0570A-EF09-EF4D-96C5-4C702E570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143675-C38A-784B-8CD7-6BE8AD8C9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A500D-1571-0047-B900-D7E8BE8A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502A1-DB74-B840-AC2A-DC7D57F9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6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FB3EC-2914-E343-BF1F-350AFE97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03676-950D-5B4A-82C3-7CFF90D5B0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EE007-AFA1-3642-900B-DF82E49609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4118D-AF7B-3A4D-A2CC-092CDA735EF2}" type="datetimeFigureOut">
              <a:rPr lang="en-US" smtClean="0"/>
              <a:t>4/10/19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01179-D256-7242-811C-D1E48014F6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6E3FA-BCC8-EE45-B329-5DF79EBBD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C7D58-F752-FB42-9848-C4A1B7AC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181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32.tif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6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"/><Relationship Id="rId5" Type="http://schemas.microsoft.com/office/2007/relationships/hdphoto" Target="../media/hdphoto7.wdp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tif"/><Relationship Id="rId5" Type="http://schemas.openxmlformats.org/officeDocument/2006/relationships/image" Target="../media/image41.png"/><Relationship Id="rId4" Type="http://schemas.openxmlformats.org/officeDocument/2006/relationships/image" Target="../media/image40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tif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microsoft.com/office/2007/relationships/hdphoto" Target="../media/hdphoto14.wdp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21.png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tiff"/><Relationship Id="rId7" Type="http://schemas.openxmlformats.org/officeDocument/2006/relationships/image" Target="../media/image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2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F22AA8-95E9-9745-A09F-5883E9451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5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1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mazon FBA &amp; 3PL"/>
          <p:cNvSpPr txBox="1">
            <a:spLocks noGrp="1"/>
          </p:cNvSpPr>
          <p:nvPr>
            <p:ph type="title"/>
          </p:nvPr>
        </p:nvSpPr>
        <p:spPr>
          <a:xfrm>
            <a:off x="851559" y="128329"/>
            <a:ext cx="10515600" cy="810342"/>
          </a:xfrm>
          <a:prstGeom prst="rect">
            <a:avLst/>
          </a:prstGeom>
        </p:spPr>
        <p:txBody>
          <a:bodyPr/>
          <a:lstStyle/>
          <a:p>
            <a:r>
              <a:rPr dirty="0">
                <a:latin typeface="Comic Sans MS" panose="030F0902030302020204" pitchFamily="66" charset="0"/>
              </a:rPr>
              <a:t>Amazon FBA &amp; 3PL</a:t>
            </a:r>
          </a:p>
        </p:txBody>
      </p:sp>
      <p:sp>
        <p:nvSpPr>
          <p:cNvPr id="164" name="Benefit from ‘association’ with Amazon via Free Shipping, Prime and customers perception of Amazon service."/>
          <p:cNvSpPr txBox="1">
            <a:spLocks noGrp="1"/>
          </p:cNvSpPr>
          <p:nvPr>
            <p:ph type="body" sz="quarter" idx="1"/>
          </p:nvPr>
        </p:nvSpPr>
        <p:spPr>
          <a:xfrm>
            <a:off x="828675" y="3799886"/>
            <a:ext cx="10080253" cy="1881357"/>
          </a:xfrm>
          <a:prstGeom prst="rect">
            <a:avLst/>
          </a:prstGeom>
        </p:spPr>
        <p:txBody>
          <a:bodyPr>
            <a:noAutofit/>
          </a:bodyPr>
          <a:lstStyle>
            <a:lvl1pPr marL="558800" indent="-558800">
              <a:defRPr sz="4200"/>
            </a:lvl1pPr>
          </a:lstStyle>
          <a:p>
            <a:r>
              <a:rPr sz="3600" dirty="0">
                <a:latin typeface="Comic Sans MS" panose="030F0902030302020204" pitchFamily="66" charset="0"/>
              </a:rPr>
              <a:t>Benefit from ‘association’ with Amazon</a:t>
            </a:r>
            <a:r>
              <a:rPr lang="en-GB" sz="3600" dirty="0">
                <a:latin typeface="Comic Sans MS" panose="030F0902030302020204" pitchFamily="66" charset="0"/>
              </a:rPr>
              <a:t> brand and advertising plus:</a:t>
            </a:r>
          </a:p>
          <a:p>
            <a:pPr marL="0" lvl="1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GB" sz="2800" dirty="0">
                <a:latin typeface="Comic Sans MS" panose="030F0902030302020204" pitchFamily="66" charset="0"/>
              </a:rPr>
              <a:t>	- </a:t>
            </a:r>
            <a:r>
              <a:rPr sz="2800" dirty="0">
                <a:latin typeface="Comic Sans MS" panose="030F0902030302020204" pitchFamily="66" charset="0"/>
              </a:rPr>
              <a:t>Free Shipping, </a:t>
            </a:r>
            <a:endParaRPr lang="en-GB" sz="2800" dirty="0">
              <a:latin typeface="Comic Sans MS" panose="030F0902030302020204" pitchFamily="66" charset="0"/>
            </a:endParaRPr>
          </a:p>
          <a:p>
            <a:pPr marL="0" lvl="1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GB" sz="2800" dirty="0">
                <a:latin typeface="Comic Sans MS" panose="030F0902030302020204" pitchFamily="66" charset="0"/>
              </a:rPr>
              <a:t>	- </a:t>
            </a:r>
            <a:r>
              <a:rPr sz="2800" dirty="0">
                <a:latin typeface="Comic Sans MS" panose="030F0902030302020204" pitchFamily="66" charset="0"/>
              </a:rPr>
              <a:t>Prime</a:t>
            </a:r>
            <a:r>
              <a:rPr lang="en-GB" sz="2800" dirty="0">
                <a:latin typeface="Comic Sans MS" panose="030F0902030302020204" pitchFamily="66" charset="0"/>
              </a:rPr>
              <a:t> Service</a:t>
            </a:r>
          </a:p>
          <a:p>
            <a:pPr marL="0" lvl="1" indent="0">
              <a:lnSpc>
                <a:spcPct val="100000"/>
              </a:lnSpc>
              <a:spcBef>
                <a:spcPts val="450"/>
              </a:spcBef>
              <a:buNone/>
            </a:pPr>
            <a:r>
              <a:rPr lang="en-GB" sz="2800" dirty="0">
                <a:latin typeface="Comic Sans MS" panose="030F0902030302020204" pitchFamily="66" charset="0"/>
              </a:rPr>
              <a:t>	- C</a:t>
            </a:r>
            <a:r>
              <a:rPr sz="2800" dirty="0" err="1">
                <a:latin typeface="Comic Sans MS" panose="030F0902030302020204" pitchFamily="66" charset="0"/>
              </a:rPr>
              <a:t>ustomer</a:t>
            </a:r>
            <a:r>
              <a:rPr sz="2800" dirty="0">
                <a:latin typeface="Comic Sans MS" panose="030F0902030302020204" pitchFamily="66" charset="0"/>
              </a:rPr>
              <a:t> perception of Amazon service.</a:t>
            </a:r>
          </a:p>
        </p:txBody>
      </p:sp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74240" b="56043"/>
          <a:stretch>
            <a:fillRect/>
          </a:stretch>
        </p:blipFill>
        <p:spPr>
          <a:xfrm>
            <a:off x="9222829" y="1771160"/>
            <a:ext cx="3140621" cy="8154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D7507E-9C2B-494B-A174-15523A96204B}"/>
              </a:ext>
            </a:extLst>
          </p:cNvPr>
          <p:cNvGrpSpPr/>
          <p:nvPr/>
        </p:nvGrpSpPr>
        <p:grpSpPr>
          <a:xfrm>
            <a:off x="422721" y="1326660"/>
            <a:ext cx="10682077" cy="1964563"/>
            <a:chOff x="359221" y="1771160"/>
            <a:chExt cx="10682077" cy="1964563"/>
          </a:xfrm>
        </p:grpSpPr>
        <p:pic>
          <p:nvPicPr>
            <p:cNvPr id="165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0550" r="44860" b="56043"/>
            <a:stretch>
              <a:fillRect/>
            </a:stretch>
          </p:blipFill>
          <p:spPr>
            <a:xfrm>
              <a:off x="359221" y="1771160"/>
              <a:ext cx="4217120" cy="8154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7" name="1"/>
            <p:cNvSpPr/>
            <p:nvPr/>
          </p:nvSpPr>
          <p:spPr>
            <a:xfrm>
              <a:off x="98511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1</a:t>
              </a:r>
            </a:p>
          </p:txBody>
        </p:sp>
        <p:sp>
          <p:nvSpPr>
            <p:cNvPr id="168" name="2"/>
            <p:cNvSpPr/>
            <p:nvPr/>
          </p:nvSpPr>
          <p:spPr>
            <a:xfrm>
              <a:off x="330286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2</a:t>
              </a:r>
            </a:p>
          </p:txBody>
        </p:sp>
        <p:sp>
          <p:nvSpPr>
            <p:cNvPr id="169" name="4"/>
            <p:cNvSpPr/>
            <p:nvPr/>
          </p:nvSpPr>
          <p:spPr>
            <a:xfrm>
              <a:off x="795106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4</a:t>
              </a:r>
            </a:p>
          </p:txBody>
        </p:sp>
        <p:sp>
          <p:nvSpPr>
            <p:cNvPr id="170" name="3"/>
            <p:cNvSpPr/>
            <p:nvPr/>
          </p:nvSpPr>
          <p:spPr>
            <a:xfrm>
              <a:off x="5697474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3</a:t>
              </a:r>
            </a:p>
          </p:txBody>
        </p:sp>
        <p:sp>
          <p:nvSpPr>
            <p:cNvPr id="171" name="5"/>
            <p:cNvSpPr/>
            <p:nvPr/>
          </p:nvSpPr>
          <p:spPr>
            <a:xfrm>
              <a:off x="1028786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5</a:t>
              </a:r>
            </a:p>
          </p:txBody>
        </p:sp>
        <p:sp>
          <p:nvSpPr>
            <p:cNvPr id="172" name="Line"/>
            <p:cNvSpPr/>
            <p:nvPr/>
          </p:nvSpPr>
          <p:spPr>
            <a:xfrm flipV="1">
              <a:off x="1825638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73" name="Line"/>
            <p:cNvSpPr/>
            <p:nvPr/>
          </p:nvSpPr>
          <p:spPr>
            <a:xfrm flipV="1">
              <a:off x="8867787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74" name="Line"/>
            <p:cNvSpPr/>
            <p:nvPr/>
          </p:nvSpPr>
          <p:spPr>
            <a:xfrm flipV="1">
              <a:off x="6477012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75" name="Line"/>
            <p:cNvSpPr/>
            <p:nvPr/>
          </p:nvSpPr>
          <p:spPr>
            <a:xfrm flipV="1">
              <a:off x="4181817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176" name="You send products to Amazon"/>
            <p:cNvSpPr txBox="1"/>
            <p:nvPr/>
          </p:nvSpPr>
          <p:spPr>
            <a:xfrm>
              <a:off x="748353" y="3395886"/>
              <a:ext cx="885410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You send products to Amazon</a:t>
              </a:r>
            </a:p>
          </p:txBody>
        </p:sp>
        <p:sp>
          <p:nvSpPr>
            <p:cNvPr id="177" name="Amazon picks and packs products"/>
            <p:cNvSpPr txBox="1"/>
            <p:nvPr/>
          </p:nvSpPr>
          <p:spPr>
            <a:xfrm>
              <a:off x="7714304" y="3395886"/>
              <a:ext cx="885410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Amazon picks and packs products</a:t>
              </a:r>
            </a:p>
          </p:txBody>
        </p:sp>
        <p:sp>
          <p:nvSpPr>
            <p:cNvPr id="178" name="Customers purchase your products"/>
            <p:cNvSpPr txBox="1"/>
            <p:nvPr/>
          </p:nvSpPr>
          <p:spPr>
            <a:xfrm>
              <a:off x="5460712" y="3395886"/>
              <a:ext cx="885410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Customers purchase your products</a:t>
              </a:r>
            </a:p>
          </p:txBody>
        </p:sp>
        <p:sp>
          <p:nvSpPr>
            <p:cNvPr id="179" name="Amazon stores your products at their warehouse"/>
            <p:cNvSpPr txBox="1"/>
            <p:nvPr/>
          </p:nvSpPr>
          <p:spPr>
            <a:xfrm>
              <a:off x="3066103" y="3338178"/>
              <a:ext cx="885410" cy="397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Amazon stores your products at their warehouse</a:t>
              </a:r>
            </a:p>
          </p:txBody>
        </p:sp>
        <p:sp>
          <p:nvSpPr>
            <p:cNvPr id="180" name="Amazon picks, packs products &amp; ships to customer"/>
            <p:cNvSpPr txBox="1"/>
            <p:nvPr/>
          </p:nvSpPr>
          <p:spPr>
            <a:xfrm>
              <a:off x="10051104" y="3338178"/>
              <a:ext cx="885410" cy="397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Amazon picks, packs products &amp; ships to customer</a:t>
              </a:r>
            </a:p>
          </p:txBody>
        </p:sp>
        <p:pic>
          <p:nvPicPr>
            <p:cNvPr id="18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53496" y="1911736"/>
              <a:ext cx="611081" cy="5799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1163" r="29855" b="56043"/>
            <a:stretch>
              <a:fillRect/>
            </a:stretch>
          </p:blipFill>
          <p:spPr>
            <a:xfrm>
              <a:off x="9946319" y="1794042"/>
              <a:ext cx="1094979" cy="815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r="15" b="13"/>
            <a:stretch>
              <a:fillRect/>
            </a:stretch>
          </p:blipFill>
          <p:spPr>
            <a:xfrm>
              <a:off x="7911540" y="1866054"/>
              <a:ext cx="490935" cy="62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3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3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8399" y="2268"/>
                  </a:moveTo>
                  <a:cubicBezTo>
                    <a:pt x="8645" y="2258"/>
                    <a:pt x="9244" y="2445"/>
                    <a:pt x="9840" y="2720"/>
                  </a:cubicBezTo>
                  <a:lnTo>
                    <a:pt x="11079" y="3288"/>
                  </a:lnTo>
                  <a:lnTo>
                    <a:pt x="11079" y="4576"/>
                  </a:lnTo>
                  <a:cubicBezTo>
                    <a:pt x="11079" y="5284"/>
                    <a:pt x="10985" y="5911"/>
                    <a:pt x="10870" y="5967"/>
                  </a:cubicBezTo>
                  <a:cubicBezTo>
                    <a:pt x="10625" y="6086"/>
                    <a:pt x="9218" y="5549"/>
                    <a:pt x="8521" y="5069"/>
                  </a:cubicBezTo>
                  <a:cubicBezTo>
                    <a:pt x="7976" y="4694"/>
                    <a:pt x="7820" y="2532"/>
                    <a:pt x="8320" y="2288"/>
                  </a:cubicBezTo>
                  <a:cubicBezTo>
                    <a:pt x="8340" y="2279"/>
                    <a:pt x="8364" y="2269"/>
                    <a:pt x="8399" y="2268"/>
                  </a:cubicBezTo>
                  <a:close/>
                  <a:moveTo>
                    <a:pt x="6522" y="7310"/>
                  </a:moveTo>
                  <a:cubicBezTo>
                    <a:pt x="6625" y="7303"/>
                    <a:pt x="6719" y="7337"/>
                    <a:pt x="6784" y="7419"/>
                  </a:cubicBezTo>
                  <a:cubicBezTo>
                    <a:pt x="6887" y="7551"/>
                    <a:pt x="7177" y="7635"/>
                    <a:pt x="7430" y="7611"/>
                  </a:cubicBezTo>
                  <a:cubicBezTo>
                    <a:pt x="7683" y="7587"/>
                    <a:pt x="8083" y="7637"/>
                    <a:pt x="8312" y="7714"/>
                  </a:cubicBezTo>
                  <a:cubicBezTo>
                    <a:pt x="8540" y="7791"/>
                    <a:pt x="10093" y="8073"/>
                    <a:pt x="11769" y="8344"/>
                  </a:cubicBezTo>
                  <a:cubicBezTo>
                    <a:pt x="14638" y="8809"/>
                    <a:pt x="14816" y="8866"/>
                    <a:pt x="14816" y="9365"/>
                  </a:cubicBezTo>
                  <a:cubicBezTo>
                    <a:pt x="14816" y="9758"/>
                    <a:pt x="14621" y="9938"/>
                    <a:pt x="14057" y="10057"/>
                  </a:cubicBezTo>
                  <a:cubicBezTo>
                    <a:pt x="13638" y="10145"/>
                    <a:pt x="13239" y="10143"/>
                    <a:pt x="13166" y="10050"/>
                  </a:cubicBezTo>
                  <a:cubicBezTo>
                    <a:pt x="13093" y="9957"/>
                    <a:pt x="11563" y="9652"/>
                    <a:pt x="9770" y="9378"/>
                  </a:cubicBezTo>
                  <a:cubicBezTo>
                    <a:pt x="6321" y="8853"/>
                    <a:pt x="5815" y="8692"/>
                    <a:pt x="5815" y="8077"/>
                  </a:cubicBezTo>
                  <a:cubicBezTo>
                    <a:pt x="5815" y="7698"/>
                    <a:pt x="6213" y="7329"/>
                    <a:pt x="6522" y="7310"/>
                  </a:cubicBezTo>
                  <a:close/>
                  <a:moveTo>
                    <a:pt x="16868" y="9748"/>
                  </a:moveTo>
                  <a:cubicBezTo>
                    <a:pt x="17152" y="9788"/>
                    <a:pt x="17200" y="10281"/>
                    <a:pt x="17121" y="11365"/>
                  </a:cubicBezTo>
                  <a:lnTo>
                    <a:pt x="17034" y="12530"/>
                  </a:lnTo>
                  <a:lnTo>
                    <a:pt x="12599" y="13235"/>
                  </a:lnTo>
                  <a:cubicBezTo>
                    <a:pt x="10161" y="13625"/>
                    <a:pt x="8095" y="13949"/>
                    <a:pt x="8006" y="13955"/>
                  </a:cubicBezTo>
                  <a:cubicBezTo>
                    <a:pt x="7604" y="13981"/>
                    <a:pt x="7482" y="13580"/>
                    <a:pt x="7482" y="12290"/>
                  </a:cubicBezTo>
                  <a:cubicBezTo>
                    <a:pt x="7482" y="11017"/>
                    <a:pt x="7538" y="10881"/>
                    <a:pt x="8163" y="10694"/>
                  </a:cubicBezTo>
                  <a:cubicBezTo>
                    <a:pt x="9506" y="10292"/>
                    <a:pt x="11621" y="10205"/>
                    <a:pt x="13437" y="10475"/>
                  </a:cubicBezTo>
                  <a:cubicBezTo>
                    <a:pt x="15266" y="10747"/>
                    <a:pt x="15269" y="10746"/>
                    <a:pt x="16073" y="10139"/>
                  </a:cubicBezTo>
                  <a:cubicBezTo>
                    <a:pt x="16440" y="9862"/>
                    <a:pt x="16697" y="9725"/>
                    <a:pt x="16868" y="9748"/>
                  </a:cubicBezTo>
                  <a:close/>
                  <a:moveTo>
                    <a:pt x="20212" y="12379"/>
                  </a:moveTo>
                  <a:cubicBezTo>
                    <a:pt x="20625" y="12419"/>
                    <a:pt x="20771" y="13086"/>
                    <a:pt x="20771" y="14530"/>
                  </a:cubicBezTo>
                  <a:cubicBezTo>
                    <a:pt x="20771" y="16357"/>
                    <a:pt x="20523" y="16820"/>
                    <a:pt x="19470" y="16942"/>
                  </a:cubicBezTo>
                  <a:cubicBezTo>
                    <a:pt x="19240" y="16968"/>
                    <a:pt x="18751" y="17213"/>
                    <a:pt x="18387" y="17483"/>
                  </a:cubicBezTo>
                  <a:cubicBezTo>
                    <a:pt x="18023" y="17752"/>
                    <a:pt x="17724" y="17908"/>
                    <a:pt x="17724" y="17832"/>
                  </a:cubicBezTo>
                  <a:cubicBezTo>
                    <a:pt x="17724" y="17757"/>
                    <a:pt x="16638" y="18191"/>
                    <a:pt x="15305" y="18798"/>
                  </a:cubicBezTo>
                  <a:cubicBezTo>
                    <a:pt x="11492" y="20534"/>
                    <a:pt x="11371" y="20577"/>
                    <a:pt x="11202" y="20230"/>
                  </a:cubicBezTo>
                  <a:cubicBezTo>
                    <a:pt x="10996" y="19808"/>
                    <a:pt x="11178" y="16353"/>
                    <a:pt x="11402" y="16421"/>
                  </a:cubicBezTo>
                  <a:cubicBezTo>
                    <a:pt x="11504" y="16452"/>
                    <a:pt x="11909" y="16239"/>
                    <a:pt x="12302" y="15948"/>
                  </a:cubicBezTo>
                  <a:cubicBezTo>
                    <a:pt x="12695" y="15657"/>
                    <a:pt x="13018" y="15497"/>
                    <a:pt x="13018" y="15592"/>
                  </a:cubicBezTo>
                  <a:cubicBezTo>
                    <a:pt x="13018" y="15687"/>
                    <a:pt x="13454" y="15501"/>
                    <a:pt x="13987" y="15181"/>
                  </a:cubicBezTo>
                  <a:cubicBezTo>
                    <a:pt x="14520" y="14861"/>
                    <a:pt x="14956" y="14662"/>
                    <a:pt x="14956" y="14743"/>
                  </a:cubicBezTo>
                  <a:cubicBezTo>
                    <a:pt x="14956" y="14823"/>
                    <a:pt x="15392" y="14624"/>
                    <a:pt x="15925" y="14304"/>
                  </a:cubicBezTo>
                  <a:cubicBezTo>
                    <a:pt x="16458" y="13984"/>
                    <a:pt x="16894" y="13792"/>
                    <a:pt x="16894" y="13873"/>
                  </a:cubicBezTo>
                  <a:cubicBezTo>
                    <a:pt x="16894" y="13953"/>
                    <a:pt x="17330" y="13754"/>
                    <a:pt x="17863" y="13434"/>
                  </a:cubicBezTo>
                  <a:cubicBezTo>
                    <a:pt x="18396" y="13114"/>
                    <a:pt x="18832" y="12922"/>
                    <a:pt x="18832" y="13009"/>
                  </a:cubicBezTo>
                  <a:cubicBezTo>
                    <a:pt x="18832" y="13096"/>
                    <a:pt x="19118" y="12954"/>
                    <a:pt x="19470" y="12694"/>
                  </a:cubicBezTo>
                  <a:cubicBezTo>
                    <a:pt x="19775" y="12468"/>
                    <a:pt x="20024" y="12361"/>
                    <a:pt x="20212" y="12379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E84B7D61-DDF1-7C4A-A6BA-669D44766615}"/>
              </a:ext>
            </a:extLst>
          </p:cNvPr>
          <p:cNvSpPr/>
          <p:nvPr/>
        </p:nvSpPr>
        <p:spPr>
          <a:xfrm>
            <a:off x="114300" y="6070600"/>
            <a:ext cx="73725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130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A 3PL can prepare product before delivery, production and affixing of barcode labels to products in line with amazon requirements…"/>
          <p:cNvSpPr txBox="1">
            <a:spLocks noGrp="1"/>
          </p:cNvSpPr>
          <p:nvPr>
            <p:ph type="body" sz="quarter" idx="1"/>
          </p:nvPr>
        </p:nvSpPr>
        <p:spPr>
          <a:xfrm>
            <a:off x="6096001" y="5101921"/>
            <a:ext cx="5511800" cy="16760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sz="1400" dirty="0"/>
              <a:t>A 3PL can prepare product before delivery, production and affixing of barcode labels to products in line with amazon requirements</a:t>
            </a:r>
          </a:p>
          <a:p>
            <a:pPr>
              <a:defRPr sz="2400"/>
            </a:pPr>
            <a:r>
              <a:rPr sz="1400" dirty="0"/>
              <a:t>Greater staff and resource pool on hand to deal with large call-off</a:t>
            </a:r>
          </a:p>
          <a:p>
            <a:pPr>
              <a:defRPr sz="2400"/>
            </a:pPr>
            <a:r>
              <a:rPr sz="1400" dirty="0"/>
              <a:t>Able to use same stock at 3PL for own online order channel</a:t>
            </a:r>
          </a:p>
        </p:txBody>
      </p:sp>
      <p:grpSp>
        <p:nvGrpSpPr>
          <p:cNvPr id="191" name="Image"/>
          <p:cNvGrpSpPr/>
          <p:nvPr/>
        </p:nvGrpSpPr>
        <p:grpSpPr>
          <a:xfrm>
            <a:off x="897509" y="1605446"/>
            <a:ext cx="10423699" cy="3320094"/>
            <a:chOff x="0" y="0"/>
            <a:chExt cx="17669000" cy="5208152"/>
          </a:xfrm>
        </p:grpSpPr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22909" b="8621"/>
            <a:stretch>
              <a:fillRect/>
            </a:stretch>
          </p:blipFill>
          <p:spPr>
            <a:xfrm>
              <a:off x="127000" y="88900"/>
              <a:ext cx="17415001" cy="487795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9" name="Image" descr="Imag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17669002" cy="5208153"/>
            </a:xfrm>
            <a:prstGeom prst="rect">
              <a:avLst/>
            </a:prstGeom>
            <a:effectLst/>
          </p:spPr>
        </p:pic>
      </p:grpSp>
      <p:sp>
        <p:nvSpPr>
          <p:cNvPr id="192" name="So how can a 3PL help?"/>
          <p:cNvSpPr txBox="1"/>
          <p:nvPr/>
        </p:nvSpPr>
        <p:spPr>
          <a:xfrm>
            <a:off x="828675" y="938672"/>
            <a:ext cx="10080253" cy="810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>
            <a:lvl1pPr marL="558800" indent="-558800" algn="l">
              <a:spcBef>
                <a:spcPts val="4500"/>
              </a:spcBef>
              <a:buSzPct val="125000"/>
              <a:buChar char="•"/>
              <a:defRPr sz="4200" b="0"/>
            </a:lvl1pPr>
          </a:lstStyle>
          <a:p>
            <a:pPr marL="0" indent="0">
              <a:buNone/>
            </a:pPr>
            <a:r>
              <a:rPr sz="3600" dirty="0"/>
              <a:t>So how can </a:t>
            </a:r>
            <a:r>
              <a:rPr lang="en-GB" sz="3600" dirty="0"/>
              <a:t>we help?</a:t>
            </a:r>
            <a:endParaRPr sz="3600" dirty="0"/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85460" t="9629" b="84425"/>
          <a:stretch>
            <a:fillRect/>
          </a:stretch>
        </p:blipFill>
        <p:spPr>
          <a:xfrm>
            <a:off x="1005533" y="4461291"/>
            <a:ext cx="1808391" cy="302485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No need for your own storage are, so reduced cost or better use of current space…"/>
          <p:cNvSpPr txBox="1"/>
          <p:nvPr/>
        </p:nvSpPr>
        <p:spPr>
          <a:xfrm>
            <a:off x="920392" y="4906956"/>
            <a:ext cx="5040388" cy="1871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No need for your own storage are, so reduced cost or better use of current space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No time spent checking items  for QC or volume accuracy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No time spent on amazon booking-in or admin processes</a:t>
            </a:r>
          </a:p>
        </p:txBody>
      </p:sp>
      <p:sp>
        <p:nvSpPr>
          <p:cNvPr id="10" name="Amazon FBA &amp; 3PL">
            <a:extLst>
              <a:ext uri="{FF2B5EF4-FFF2-40B4-BE49-F238E27FC236}">
                <a16:creationId xmlns:a16="http://schemas.microsoft.com/office/drawing/2014/main" id="{30FF0756-FC13-BA45-A6B6-E644EE4C4004}"/>
              </a:ext>
            </a:extLst>
          </p:cNvPr>
          <p:cNvSpPr txBox="1">
            <a:spLocks/>
          </p:cNvSpPr>
          <p:nvPr/>
        </p:nvSpPr>
        <p:spPr>
          <a:xfrm>
            <a:off x="851559" y="128329"/>
            <a:ext cx="10515600" cy="810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Comic Sans MS" panose="030F0902030302020204" pitchFamily="66" charset="0"/>
              </a:rPr>
              <a:t>Amazon FBA &amp; 3PL</a:t>
            </a:r>
            <a:endParaRPr lang="en-GB" dirty="0">
              <a:latin typeface="Comic Sans MS" panose="030F0902030302020204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85298CA-9689-5443-9032-59A311ACC5E3}"/>
              </a:ext>
            </a:extLst>
          </p:cNvPr>
          <p:cNvSpPr/>
          <p:nvPr/>
        </p:nvSpPr>
        <p:spPr>
          <a:xfrm>
            <a:off x="114300" y="6070600"/>
            <a:ext cx="73725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934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B2AC16-8B40-094C-B8E4-3DC87E1A7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5" t="6983" r="12505" b="1631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5B630-14A0-464B-BD68-255C397AA75A}"/>
              </a:ext>
            </a:extLst>
          </p:cNvPr>
          <p:cNvSpPr txBox="1"/>
          <p:nvPr/>
        </p:nvSpPr>
        <p:spPr>
          <a:xfrm>
            <a:off x="8712200" y="1631436"/>
            <a:ext cx="34797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Working with AMAZON FBM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20540-E61B-F147-9418-D1DCBCE1A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283" y="704680"/>
            <a:ext cx="2929932" cy="9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52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mazon FBM &amp; 3PL"/>
          <p:cNvSpPr txBox="1">
            <a:spLocks noGrp="1"/>
          </p:cNvSpPr>
          <p:nvPr>
            <p:ph type="title"/>
          </p:nvPr>
        </p:nvSpPr>
        <p:spPr>
          <a:xfrm>
            <a:off x="792987" y="175604"/>
            <a:ext cx="10515600" cy="64881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b="1" dirty="0">
                <a:latin typeface="Comic Sans MS" panose="030F0902030302020204" pitchFamily="66" charset="0"/>
              </a:rPr>
              <a:t>Amazon FBM &amp; 3PL</a:t>
            </a:r>
          </a:p>
        </p:txBody>
      </p:sp>
      <p:sp>
        <p:nvSpPr>
          <p:cNvPr id="202" name="Allows you more flexibility in controlling inventory and quality control as well as substantially lower seller fees than FBA"/>
          <p:cNvSpPr txBox="1">
            <a:spLocks noGrp="1"/>
          </p:cNvSpPr>
          <p:nvPr>
            <p:ph type="body" sz="quarter" idx="1"/>
          </p:nvPr>
        </p:nvSpPr>
        <p:spPr>
          <a:xfrm>
            <a:off x="863290" y="4191359"/>
            <a:ext cx="10080254" cy="1451783"/>
          </a:xfrm>
          <a:prstGeom prst="rect">
            <a:avLst/>
          </a:prstGeom>
        </p:spPr>
        <p:txBody>
          <a:bodyPr>
            <a:noAutofit/>
          </a:bodyPr>
          <a:lstStyle>
            <a:lvl1pPr marL="558800" indent="-558800">
              <a:defRPr sz="4200"/>
            </a:lvl1pPr>
          </a:lstStyle>
          <a:p>
            <a:r>
              <a:rPr sz="3600" dirty="0">
                <a:latin typeface="Comic Sans MS" panose="030F0902030302020204" pitchFamily="66" charset="0"/>
              </a:rPr>
              <a:t>Allows you more flexibility in controlling inventory and quality control as well as substantially </a:t>
            </a:r>
            <a:r>
              <a:rPr sz="3600" u="sng" dirty="0">
                <a:latin typeface="Comic Sans MS" panose="030F0902030302020204" pitchFamily="66" charset="0"/>
              </a:rPr>
              <a:t>lower seller fees </a:t>
            </a:r>
            <a:r>
              <a:rPr sz="3600" dirty="0">
                <a:latin typeface="Comic Sans MS" panose="030F0902030302020204" pitchFamily="66" charset="0"/>
              </a:rPr>
              <a:t>than FBA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01428A8-35FF-3D42-AA19-51C670F5ACE5}"/>
              </a:ext>
            </a:extLst>
          </p:cNvPr>
          <p:cNvGrpSpPr/>
          <p:nvPr/>
        </p:nvGrpSpPr>
        <p:grpSpPr>
          <a:xfrm>
            <a:off x="137652" y="1052361"/>
            <a:ext cx="11482848" cy="2578573"/>
            <a:chOff x="556752" y="1771160"/>
            <a:chExt cx="10379762" cy="2022271"/>
          </a:xfrm>
        </p:grpSpPr>
        <p:pic>
          <p:nvPicPr>
            <p:cNvPr id="20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760" r="69112" b="56043"/>
            <a:stretch>
              <a:fillRect/>
            </a:stretch>
          </p:blipFill>
          <p:spPr>
            <a:xfrm>
              <a:off x="7722529" y="1796560"/>
              <a:ext cx="868884" cy="81546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05" name="1"/>
            <p:cNvSpPr/>
            <p:nvPr/>
          </p:nvSpPr>
          <p:spPr>
            <a:xfrm>
              <a:off x="98511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1</a:t>
              </a:r>
            </a:p>
          </p:txBody>
        </p:sp>
        <p:sp>
          <p:nvSpPr>
            <p:cNvPr id="206" name="2"/>
            <p:cNvSpPr/>
            <p:nvPr/>
          </p:nvSpPr>
          <p:spPr>
            <a:xfrm>
              <a:off x="330286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2</a:t>
              </a:r>
            </a:p>
          </p:txBody>
        </p:sp>
        <p:sp>
          <p:nvSpPr>
            <p:cNvPr id="207" name="4"/>
            <p:cNvSpPr/>
            <p:nvPr/>
          </p:nvSpPr>
          <p:spPr>
            <a:xfrm>
              <a:off x="795106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4</a:t>
              </a:r>
            </a:p>
          </p:txBody>
        </p:sp>
        <p:sp>
          <p:nvSpPr>
            <p:cNvPr id="208" name="3"/>
            <p:cNvSpPr/>
            <p:nvPr/>
          </p:nvSpPr>
          <p:spPr>
            <a:xfrm>
              <a:off x="5697474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3</a:t>
              </a:r>
            </a:p>
          </p:txBody>
        </p:sp>
        <p:sp>
          <p:nvSpPr>
            <p:cNvPr id="209" name="5"/>
            <p:cNvSpPr/>
            <p:nvPr/>
          </p:nvSpPr>
          <p:spPr>
            <a:xfrm>
              <a:off x="10287866" y="2728583"/>
              <a:ext cx="411885" cy="376568"/>
            </a:xfrm>
            <a:prstGeom prst="ellipse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5</a:t>
              </a:r>
            </a:p>
          </p:txBody>
        </p:sp>
        <p:sp>
          <p:nvSpPr>
            <p:cNvPr id="210" name="Line"/>
            <p:cNvSpPr/>
            <p:nvPr/>
          </p:nvSpPr>
          <p:spPr>
            <a:xfrm flipV="1">
              <a:off x="1825638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11" name="Line"/>
            <p:cNvSpPr/>
            <p:nvPr/>
          </p:nvSpPr>
          <p:spPr>
            <a:xfrm flipV="1">
              <a:off x="8867787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12" name="Line"/>
            <p:cNvSpPr/>
            <p:nvPr/>
          </p:nvSpPr>
          <p:spPr>
            <a:xfrm flipV="1">
              <a:off x="6477012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13" name="Line"/>
            <p:cNvSpPr/>
            <p:nvPr/>
          </p:nvSpPr>
          <p:spPr>
            <a:xfrm flipV="1">
              <a:off x="4181817" y="2916841"/>
              <a:ext cx="1048594" cy="431"/>
            </a:xfrm>
            <a:prstGeom prst="line">
              <a:avLst/>
            </a:prstGeom>
            <a:ln w="25400">
              <a:solidFill>
                <a:schemeClr val="accent4">
                  <a:hueOff val="-461056"/>
                  <a:satOff val="4338"/>
                  <a:lumOff val="-10225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14" name="You list your products for sale on Amazon"/>
            <p:cNvSpPr txBox="1"/>
            <p:nvPr/>
          </p:nvSpPr>
          <p:spPr>
            <a:xfrm>
              <a:off x="748353" y="3338178"/>
              <a:ext cx="885410" cy="397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You list your products for sale on Amazon</a:t>
              </a:r>
            </a:p>
          </p:txBody>
        </p:sp>
        <p:sp>
          <p:nvSpPr>
            <p:cNvPr id="215" name="You pick and pack the stock from your own location"/>
            <p:cNvSpPr txBox="1"/>
            <p:nvPr/>
          </p:nvSpPr>
          <p:spPr>
            <a:xfrm>
              <a:off x="7714304" y="3338178"/>
              <a:ext cx="885410" cy="397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You pick and pack the stock from your own location</a:t>
              </a:r>
            </a:p>
          </p:txBody>
        </p:sp>
        <p:sp>
          <p:nvSpPr>
            <p:cNvPr id="216" name="Order data is passed you for fulfilment"/>
            <p:cNvSpPr txBox="1"/>
            <p:nvPr/>
          </p:nvSpPr>
          <p:spPr>
            <a:xfrm>
              <a:off x="5460712" y="3395886"/>
              <a:ext cx="885410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Order data is passed you for fulfilment</a:t>
              </a:r>
            </a:p>
          </p:txBody>
        </p:sp>
        <p:sp>
          <p:nvSpPr>
            <p:cNvPr id="217" name="Customers purchase your products"/>
            <p:cNvSpPr txBox="1"/>
            <p:nvPr/>
          </p:nvSpPr>
          <p:spPr>
            <a:xfrm>
              <a:off x="3066103" y="3395886"/>
              <a:ext cx="885410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Customers purchase your products</a:t>
              </a:r>
            </a:p>
          </p:txBody>
        </p:sp>
        <p:sp>
          <p:nvSpPr>
            <p:cNvPr id="218" name="You arrange shipment via your own post/carrier contract"/>
            <p:cNvSpPr txBox="1"/>
            <p:nvPr/>
          </p:nvSpPr>
          <p:spPr>
            <a:xfrm>
              <a:off x="10051104" y="3280470"/>
              <a:ext cx="885410" cy="5129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You arrange shipment via your own post/carrier contract</a:t>
              </a:r>
            </a:p>
          </p:txBody>
        </p:sp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285818" y="1888854"/>
              <a:ext cx="611081" cy="5799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0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301513" y="2288456"/>
              <a:ext cx="159868" cy="2037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789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789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8388" y="2271"/>
                  </a:moveTo>
                  <a:cubicBezTo>
                    <a:pt x="8634" y="2262"/>
                    <a:pt x="9240" y="2438"/>
                    <a:pt x="9835" y="2713"/>
                  </a:cubicBezTo>
                  <a:lnTo>
                    <a:pt x="11068" y="3281"/>
                  </a:lnTo>
                  <a:lnTo>
                    <a:pt x="11068" y="4585"/>
                  </a:lnTo>
                  <a:cubicBezTo>
                    <a:pt x="11068" y="5293"/>
                    <a:pt x="10968" y="5917"/>
                    <a:pt x="10854" y="5973"/>
                  </a:cubicBezTo>
                  <a:cubicBezTo>
                    <a:pt x="10609" y="6092"/>
                    <a:pt x="9218" y="5548"/>
                    <a:pt x="8522" y="5069"/>
                  </a:cubicBezTo>
                  <a:cubicBezTo>
                    <a:pt x="7977" y="4693"/>
                    <a:pt x="7807" y="2536"/>
                    <a:pt x="8308" y="2293"/>
                  </a:cubicBezTo>
                  <a:cubicBezTo>
                    <a:pt x="8327" y="2283"/>
                    <a:pt x="8353" y="2273"/>
                    <a:pt x="8388" y="2271"/>
                  </a:cubicBezTo>
                  <a:close/>
                  <a:moveTo>
                    <a:pt x="6512" y="7298"/>
                  </a:moveTo>
                  <a:cubicBezTo>
                    <a:pt x="6615" y="7292"/>
                    <a:pt x="6715" y="7342"/>
                    <a:pt x="6780" y="7424"/>
                  </a:cubicBezTo>
                  <a:cubicBezTo>
                    <a:pt x="6883" y="7556"/>
                    <a:pt x="7170" y="7638"/>
                    <a:pt x="7423" y="7614"/>
                  </a:cubicBezTo>
                  <a:cubicBezTo>
                    <a:pt x="7676" y="7589"/>
                    <a:pt x="8079" y="7621"/>
                    <a:pt x="8308" y="7698"/>
                  </a:cubicBezTo>
                  <a:cubicBezTo>
                    <a:pt x="8536" y="7775"/>
                    <a:pt x="10090" y="8078"/>
                    <a:pt x="11765" y="8350"/>
                  </a:cubicBezTo>
                  <a:cubicBezTo>
                    <a:pt x="14632" y="8814"/>
                    <a:pt x="14820" y="8861"/>
                    <a:pt x="14820" y="9359"/>
                  </a:cubicBezTo>
                  <a:cubicBezTo>
                    <a:pt x="14820" y="9753"/>
                    <a:pt x="14607" y="9934"/>
                    <a:pt x="14043" y="10053"/>
                  </a:cubicBezTo>
                  <a:cubicBezTo>
                    <a:pt x="13625" y="10141"/>
                    <a:pt x="13231" y="10147"/>
                    <a:pt x="13158" y="10053"/>
                  </a:cubicBezTo>
                  <a:cubicBezTo>
                    <a:pt x="13085" y="9960"/>
                    <a:pt x="11547" y="9654"/>
                    <a:pt x="9755" y="9380"/>
                  </a:cubicBezTo>
                  <a:cubicBezTo>
                    <a:pt x="6309" y="8855"/>
                    <a:pt x="5815" y="8691"/>
                    <a:pt x="5815" y="8076"/>
                  </a:cubicBezTo>
                  <a:cubicBezTo>
                    <a:pt x="5815" y="7698"/>
                    <a:pt x="6203" y="7318"/>
                    <a:pt x="6512" y="7298"/>
                  </a:cubicBezTo>
                  <a:close/>
                  <a:moveTo>
                    <a:pt x="16857" y="9738"/>
                  </a:moveTo>
                  <a:cubicBezTo>
                    <a:pt x="17141" y="9777"/>
                    <a:pt x="17177" y="10274"/>
                    <a:pt x="17098" y="11357"/>
                  </a:cubicBezTo>
                  <a:lnTo>
                    <a:pt x="17017" y="12514"/>
                  </a:lnTo>
                  <a:lnTo>
                    <a:pt x="12596" y="13229"/>
                  </a:lnTo>
                  <a:cubicBezTo>
                    <a:pt x="10160" y="13618"/>
                    <a:pt x="8102" y="13939"/>
                    <a:pt x="8013" y="13944"/>
                  </a:cubicBezTo>
                  <a:cubicBezTo>
                    <a:pt x="7611" y="13970"/>
                    <a:pt x="7477" y="13572"/>
                    <a:pt x="7477" y="12283"/>
                  </a:cubicBezTo>
                  <a:cubicBezTo>
                    <a:pt x="7477" y="11010"/>
                    <a:pt x="7522" y="10872"/>
                    <a:pt x="8147" y="10684"/>
                  </a:cubicBezTo>
                  <a:cubicBezTo>
                    <a:pt x="9488" y="10282"/>
                    <a:pt x="11611" y="10204"/>
                    <a:pt x="13426" y="10474"/>
                  </a:cubicBezTo>
                  <a:cubicBezTo>
                    <a:pt x="15255" y="10746"/>
                    <a:pt x="15249" y="10744"/>
                    <a:pt x="16053" y="10137"/>
                  </a:cubicBezTo>
                  <a:cubicBezTo>
                    <a:pt x="16419" y="9861"/>
                    <a:pt x="16686" y="9714"/>
                    <a:pt x="16857" y="9738"/>
                  </a:cubicBezTo>
                  <a:close/>
                  <a:moveTo>
                    <a:pt x="20206" y="12367"/>
                  </a:moveTo>
                  <a:cubicBezTo>
                    <a:pt x="20619" y="12407"/>
                    <a:pt x="20769" y="13069"/>
                    <a:pt x="20769" y="14512"/>
                  </a:cubicBezTo>
                  <a:cubicBezTo>
                    <a:pt x="20769" y="16338"/>
                    <a:pt x="20509" y="16809"/>
                    <a:pt x="19456" y="16931"/>
                  </a:cubicBezTo>
                  <a:cubicBezTo>
                    <a:pt x="19227" y="16957"/>
                    <a:pt x="18748" y="17208"/>
                    <a:pt x="18384" y="17478"/>
                  </a:cubicBezTo>
                  <a:cubicBezTo>
                    <a:pt x="18020" y="17747"/>
                    <a:pt x="17714" y="17890"/>
                    <a:pt x="17714" y="17814"/>
                  </a:cubicBezTo>
                  <a:cubicBezTo>
                    <a:pt x="17714" y="17739"/>
                    <a:pt x="16634" y="18175"/>
                    <a:pt x="15302" y="18782"/>
                  </a:cubicBezTo>
                  <a:cubicBezTo>
                    <a:pt x="11492" y="20517"/>
                    <a:pt x="11371" y="20559"/>
                    <a:pt x="11202" y="20212"/>
                  </a:cubicBezTo>
                  <a:cubicBezTo>
                    <a:pt x="10996" y="19790"/>
                    <a:pt x="11165" y="16337"/>
                    <a:pt x="11390" y="16405"/>
                  </a:cubicBezTo>
                  <a:cubicBezTo>
                    <a:pt x="11491" y="16436"/>
                    <a:pt x="11908" y="16233"/>
                    <a:pt x="12301" y="15942"/>
                  </a:cubicBezTo>
                  <a:cubicBezTo>
                    <a:pt x="12694" y="15652"/>
                    <a:pt x="12998" y="15490"/>
                    <a:pt x="12998" y="15585"/>
                  </a:cubicBezTo>
                  <a:cubicBezTo>
                    <a:pt x="12998" y="15680"/>
                    <a:pt x="13456" y="15484"/>
                    <a:pt x="13989" y="15164"/>
                  </a:cubicBezTo>
                  <a:cubicBezTo>
                    <a:pt x="14522" y="14844"/>
                    <a:pt x="14954" y="14663"/>
                    <a:pt x="14954" y="14744"/>
                  </a:cubicBezTo>
                  <a:cubicBezTo>
                    <a:pt x="14954" y="14824"/>
                    <a:pt x="15386" y="14622"/>
                    <a:pt x="15919" y="14302"/>
                  </a:cubicBezTo>
                  <a:cubicBezTo>
                    <a:pt x="16451" y="13982"/>
                    <a:pt x="16883" y="13780"/>
                    <a:pt x="16883" y="13860"/>
                  </a:cubicBezTo>
                  <a:cubicBezTo>
                    <a:pt x="16883" y="13941"/>
                    <a:pt x="17315" y="13760"/>
                    <a:pt x="17848" y="13440"/>
                  </a:cubicBezTo>
                  <a:cubicBezTo>
                    <a:pt x="18381" y="13119"/>
                    <a:pt x="18813" y="12911"/>
                    <a:pt x="18813" y="12998"/>
                  </a:cubicBezTo>
                  <a:cubicBezTo>
                    <a:pt x="18813" y="13085"/>
                    <a:pt x="19105" y="12942"/>
                    <a:pt x="19456" y="12682"/>
                  </a:cubicBezTo>
                  <a:cubicBezTo>
                    <a:pt x="19761" y="12456"/>
                    <a:pt x="20019" y="12349"/>
                    <a:pt x="20206" y="12367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1455" r="48139" b="56043"/>
            <a:stretch>
              <a:fillRect/>
            </a:stretch>
          </p:blipFill>
          <p:spPr>
            <a:xfrm>
              <a:off x="556752" y="1771160"/>
              <a:ext cx="1268537" cy="815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2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98136" y="1888854"/>
              <a:ext cx="611081" cy="5799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2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flipH="1">
              <a:off x="5928386" y="1888854"/>
              <a:ext cx="611081" cy="57999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24" name="Wi-Fi"/>
            <p:cNvSpPr/>
            <p:nvPr/>
          </p:nvSpPr>
          <p:spPr>
            <a:xfrm rot="16242301">
              <a:off x="5844051" y="2161461"/>
              <a:ext cx="302326" cy="213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4" extrusionOk="0">
                  <a:moveTo>
                    <a:pt x="11016" y="1"/>
                  </a:moveTo>
                  <a:cubicBezTo>
                    <a:pt x="10440" y="-6"/>
                    <a:pt x="9852" y="28"/>
                    <a:pt x="9254" y="108"/>
                  </a:cubicBezTo>
                  <a:cubicBezTo>
                    <a:pt x="5654" y="590"/>
                    <a:pt x="2584" y="2743"/>
                    <a:pt x="0" y="6311"/>
                  </a:cubicBezTo>
                  <a:cubicBezTo>
                    <a:pt x="523" y="7051"/>
                    <a:pt x="1031" y="7768"/>
                    <a:pt x="1542" y="8490"/>
                  </a:cubicBezTo>
                  <a:cubicBezTo>
                    <a:pt x="4129" y="4966"/>
                    <a:pt x="7202" y="3087"/>
                    <a:pt x="10803" y="3088"/>
                  </a:cubicBezTo>
                  <a:cubicBezTo>
                    <a:pt x="14405" y="3089"/>
                    <a:pt x="17479" y="4969"/>
                    <a:pt x="20053" y="8479"/>
                  </a:cubicBezTo>
                  <a:cubicBezTo>
                    <a:pt x="20563" y="7757"/>
                    <a:pt x="21073" y="7034"/>
                    <a:pt x="21600" y="6287"/>
                  </a:cubicBezTo>
                  <a:cubicBezTo>
                    <a:pt x="18572" y="2207"/>
                    <a:pt x="15051" y="49"/>
                    <a:pt x="11016" y="1"/>
                  </a:cubicBezTo>
                  <a:close/>
                  <a:moveTo>
                    <a:pt x="10903" y="6177"/>
                  </a:moveTo>
                  <a:cubicBezTo>
                    <a:pt x="10489" y="6175"/>
                    <a:pt x="10067" y="6203"/>
                    <a:pt x="9637" y="6264"/>
                  </a:cubicBezTo>
                  <a:cubicBezTo>
                    <a:pt x="7088" y="6623"/>
                    <a:pt x="4914" y="8156"/>
                    <a:pt x="3088" y="10686"/>
                  </a:cubicBezTo>
                  <a:cubicBezTo>
                    <a:pt x="3610" y="11424"/>
                    <a:pt x="4116" y="12140"/>
                    <a:pt x="4629" y="12865"/>
                  </a:cubicBezTo>
                  <a:cubicBezTo>
                    <a:pt x="6353" y="10507"/>
                    <a:pt x="8410" y="9259"/>
                    <a:pt x="10808" y="9262"/>
                  </a:cubicBezTo>
                  <a:cubicBezTo>
                    <a:pt x="13205" y="9265"/>
                    <a:pt x="15259" y="10516"/>
                    <a:pt x="16966" y="12861"/>
                  </a:cubicBezTo>
                  <a:cubicBezTo>
                    <a:pt x="17482" y="12131"/>
                    <a:pt x="17992" y="11411"/>
                    <a:pt x="18515" y="10670"/>
                  </a:cubicBezTo>
                  <a:cubicBezTo>
                    <a:pt x="16338" y="7735"/>
                    <a:pt x="13803" y="6193"/>
                    <a:pt x="10903" y="6177"/>
                  </a:cubicBezTo>
                  <a:close/>
                  <a:moveTo>
                    <a:pt x="10623" y="12349"/>
                  </a:moveTo>
                  <a:cubicBezTo>
                    <a:pt x="8942" y="12414"/>
                    <a:pt x="7322" y="13380"/>
                    <a:pt x="6195" y="15054"/>
                  </a:cubicBezTo>
                  <a:cubicBezTo>
                    <a:pt x="6706" y="15779"/>
                    <a:pt x="7218" y="16502"/>
                    <a:pt x="7729" y="17226"/>
                  </a:cubicBezTo>
                  <a:cubicBezTo>
                    <a:pt x="9410" y="14863"/>
                    <a:pt x="12154" y="14812"/>
                    <a:pt x="13873" y="17221"/>
                  </a:cubicBezTo>
                  <a:cubicBezTo>
                    <a:pt x="14391" y="16489"/>
                    <a:pt x="14903" y="15767"/>
                    <a:pt x="15414" y="15045"/>
                  </a:cubicBezTo>
                  <a:cubicBezTo>
                    <a:pt x="14046" y="13118"/>
                    <a:pt x="12303" y="12284"/>
                    <a:pt x="10623" y="12349"/>
                  </a:cubicBezTo>
                  <a:close/>
                  <a:moveTo>
                    <a:pt x="10751" y="18531"/>
                  </a:moveTo>
                  <a:cubicBezTo>
                    <a:pt x="10182" y="18549"/>
                    <a:pt x="9631" y="18867"/>
                    <a:pt x="9280" y="19436"/>
                  </a:cubicBezTo>
                  <a:cubicBezTo>
                    <a:pt x="9791" y="20161"/>
                    <a:pt x="10300" y="20884"/>
                    <a:pt x="10802" y="21594"/>
                  </a:cubicBezTo>
                  <a:cubicBezTo>
                    <a:pt x="11307" y="20879"/>
                    <a:pt x="11819" y="20155"/>
                    <a:pt x="12331" y="19432"/>
                  </a:cubicBezTo>
                  <a:cubicBezTo>
                    <a:pt x="11907" y="18795"/>
                    <a:pt x="11320" y="18513"/>
                    <a:pt x="10751" y="18531"/>
                  </a:cubicBezTo>
                  <a:close/>
                </a:path>
              </a:pathLst>
            </a:custGeom>
            <a:solidFill>
              <a:srgbClr val="5E5E5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25" name="Rectangle"/>
            <p:cNvSpPr/>
            <p:nvPr/>
          </p:nvSpPr>
          <p:spPr>
            <a:xfrm>
              <a:off x="6181204" y="2050423"/>
              <a:ext cx="105445" cy="12985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45141" t="7228" r="52123" b="61831"/>
            <a:stretch>
              <a:fillRect/>
            </a:stretch>
          </p:blipFill>
          <p:spPr>
            <a:xfrm flipH="1">
              <a:off x="6276590" y="2075848"/>
              <a:ext cx="149226" cy="25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89" extrusionOk="0">
                  <a:moveTo>
                    <a:pt x="18986" y="0"/>
                  </a:moveTo>
                  <a:cubicBezTo>
                    <a:pt x="17772" y="0"/>
                    <a:pt x="1220" y="5279"/>
                    <a:pt x="488" y="5899"/>
                  </a:cubicBezTo>
                  <a:cubicBezTo>
                    <a:pt x="220" y="6127"/>
                    <a:pt x="0" y="9419"/>
                    <a:pt x="0" y="13216"/>
                  </a:cubicBezTo>
                  <a:cubicBezTo>
                    <a:pt x="0" y="19786"/>
                    <a:pt x="86" y="20148"/>
                    <a:pt x="1551" y="20728"/>
                  </a:cubicBezTo>
                  <a:cubicBezTo>
                    <a:pt x="3232" y="21395"/>
                    <a:pt x="2421" y="21600"/>
                    <a:pt x="16372" y="17094"/>
                  </a:cubicBezTo>
                  <a:lnTo>
                    <a:pt x="21600" y="15400"/>
                  </a:lnTo>
                  <a:lnTo>
                    <a:pt x="21600" y="8229"/>
                  </a:lnTo>
                  <a:cubicBezTo>
                    <a:pt x="21590" y="1076"/>
                    <a:pt x="21243" y="0"/>
                    <a:pt x="18986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227" name="Wi-Fi"/>
            <p:cNvSpPr/>
            <p:nvPr/>
          </p:nvSpPr>
          <p:spPr>
            <a:xfrm rot="5442301" flipH="1">
              <a:off x="5577351" y="2171421"/>
              <a:ext cx="302326" cy="213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4" extrusionOk="0">
                  <a:moveTo>
                    <a:pt x="11016" y="1"/>
                  </a:moveTo>
                  <a:cubicBezTo>
                    <a:pt x="10440" y="-6"/>
                    <a:pt x="9852" y="28"/>
                    <a:pt x="9254" y="108"/>
                  </a:cubicBezTo>
                  <a:cubicBezTo>
                    <a:pt x="5654" y="590"/>
                    <a:pt x="2584" y="2743"/>
                    <a:pt x="0" y="6311"/>
                  </a:cubicBezTo>
                  <a:cubicBezTo>
                    <a:pt x="523" y="7051"/>
                    <a:pt x="1031" y="7768"/>
                    <a:pt x="1542" y="8490"/>
                  </a:cubicBezTo>
                  <a:cubicBezTo>
                    <a:pt x="4129" y="4966"/>
                    <a:pt x="7202" y="3087"/>
                    <a:pt x="10803" y="3088"/>
                  </a:cubicBezTo>
                  <a:cubicBezTo>
                    <a:pt x="14405" y="3089"/>
                    <a:pt x="17479" y="4969"/>
                    <a:pt x="20053" y="8479"/>
                  </a:cubicBezTo>
                  <a:cubicBezTo>
                    <a:pt x="20563" y="7757"/>
                    <a:pt x="21073" y="7034"/>
                    <a:pt x="21600" y="6287"/>
                  </a:cubicBezTo>
                  <a:cubicBezTo>
                    <a:pt x="18572" y="2207"/>
                    <a:pt x="15051" y="49"/>
                    <a:pt x="11016" y="1"/>
                  </a:cubicBezTo>
                  <a:close/>
                  <a:moveTo>
                    <a:pt x="10903" y="6177"/>
                  </a:moveTo>
                  <a:cubicBezTo>
                    <a:pt x="10489" y="6175"/>
                    <a:pt x="10067" y="6203"/>
                    <a:pt x="9637" y="6264"/>
                  </a:cubicBezTo>
                  <a:cubicBezTo>
                    <a:pt x="7088" y="6623"/>
                    <a:pt x="4914" y="8156"/>
                    <a:pt x="3088" y="10686"/>
                  </a:cubicBezTo>
                  <a:cubicBezTo>
                    <a:pt x="3610" y="11424"/>
                    <a:pt x="4116" y="12140"/>
                    <a:pt x="4629" y="12865"/>
                  </a:cubicBezTo>
                  <a:cubicBezTo>
                    <a:pt x="6353" y="10507"/>
                    <a:pt x="8410" y="9259"/>
                    <a:pt x="10808" y="9262"/>
                  </a:cubicBezTo>
                  <a:cubicBezTo>
                    <a:pt x="13205" y="9265"/>
                    <a:pt x="15259" y="10516"/>
                    <a:pt x="16966" y="12861"/>
                  </a:cubicBezTo>
                  <a:cubicBezTo>
                    <a:pt x="17482" y="12131"/>
                    <a:pt x="17992" y="11411"/>
                    <a:pt x="18515" y="10670"/>
                  </a:cubicBezTo>
                  <a:cubicBezTo>
                    <a:pt x="16338" y="7735"/>
                    <a:pt x="13803" y="6193"/>
                    <a:pt x="10903" y="6177"/>
                  </a:cubicBezTo>
                  <a:close/>
                  <a:moveTo>
                    <a:pt x="10623" y="12349"/>
                  </a:moveTo>
                  <a:cubicBezTo>
                    <a:pt x="8942" y="12414"/>
                    <a:pt x="7322" y="13380"/>
                    <a:pt x="6195" y="15054"/>
                  </a:cubicBezTo>
                  <a:cubicBezTo>
                    <a:pt x="6706" y="15779"/>
                    <a:pt x="7218" y="16502"/>
                    <a:pt x="7729" y="17226"/>
                  </a:cubicBezTo>
                  <a:cubicBezTo>
                    <a:pt x="9410" y="14863"/>
                    <a:pt x="12154" y="14812"/>
                    <a:pt x="13873" y="17221"/>
                  </a:cubicBezTo>
                  <a:cubicBezTo>
                    <a:pt x="14391" y="16489"/>
                    <a:pt x="14903" y="15767"/>
                    <a:pt x="15414" y="15045"/>
                  </a:cubicBezTo>
                  <a:cubicBezTo>
                    <a:pt x="14046" y="13118"/>
                    <a:pt x="12303" y="12284"/>
                    <a:pt x="10623" y="12349"/>
                  </a:cubicBezTo>
                  <a:close/>
                  <a:moveTo>
                    <a:pt x="10751" y="18531"/>
                  </a:moveTo>
                  <a:cubicBezTo>
                    <a:pt x="10182" y="18549"/>
                    <a:pt x="9631" y="18867"/>
                    <a:pt x="9280" y="19436"/>
                  </a:cubicBezTo>
                  <a:cubicBezTo>
                    <a:pt x="9791" y="20161"/>
                    <a:pt x="10300" y="20884"/>
                    <a:pt x="10802" y="21594"/>
                  </a:cubicBezTo>
                  <a:cubicBezTo>
                    <a:pt x="11307" y="20879"/>
                    <a:pt x="11819" y="20155"/>
                    <a:pt x="12331" y="19432"/>
                  </a:cubicBezTo>
                  <a:cubicBezTo>
                    <a:pt x="11907" y="18795"/>
                    <a:pt x="11320" y="18513"/>
                    <a:pt x="10751" y="18531"/>
                  </a:cubicBezTo>
                  <a:close/>
                </a:path>
              </a:pathLst>
            </a:custGeom>
            <a:solidFill>
              <a:srgbClr val="5E5E5E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28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flipH="1">
              <a:off x="10105758" y="1816199"/>
              <a:ext cx="776101" cy="77610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6E153390-5C10-2549-BA2F-C3A7AC56B12D}"/>
              </a:ext>
            </a:extLst>
          </p:cNvPr>
          <p:cNvSpPr/>
          <p:nvPr/>
        </p:nvSpPr>
        <p:spPr>
          <a:xfrm>
            <a:off x="114300" y="6070600"/>
            <a:ext cx="73725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48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B97FFCA-5E33-354E-8043-80404E31AB91}"/>
              </a:ext>
            </a:extLst>
          </p:cNvPr>
          <p:cNvGrpSpPr/>
          <p:nvPr/>
        </p:nvGrpSpPr>
        <p:grpSpPr>
          <a:xfrm>
            <a:off x="3238500" y="609600"/>
            <a:ext cx="5262801" cy="3997901"/>
            <a:chOff x="3628521" y="1212850"/>
            <a:chExt cx="4872780" cy="3432751"/>
          </a:xfrm>
        </p:grpSpPr>
        <p:pic>
          <p:nvPicPr>
            <p:cNvPr id="235" name="e-logistics process.jpg" descr="e-logistics process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24300" y="1212850"/>
              <a:ext cx="4577001" cy="34327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36" name="Rectangle"/>
            <p:cNvSpPr/>
            <p:nvPr/>
          </p:nvSpPr>
          <p:spPr>
            <a:xfrm>
              <a:off x="4708077" y="1639319"/>
              <a:ext cx="1026196" cy="33570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3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09310" y="1617545"/>
              <a:ext cx="223729" cy="2237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090" t="2906" r="9080" b="3270"/>
            <a:stretch>
              <a:fillRect/>
            </a:stretch>
          </p:blipFill>
          <p:spPr>
            <a:xfrm>
              <a:off x="5190816" y="1716620"/>
              <a:ext cx="200269" cy="229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039" extrusionOk="0">
                  <a:moveTo>
                    <a:pt x="11579" y="0"/>
                  </a:moveTo>
                  <a:lnTo>
                    <a:pt x="11579" y="1709"/>
                  </a:lnTo>
                  <a:lnTo>
                    <a:pt x="11579" y="3418"/>
                  </a:lnTo>
                  <a:lnTo>
                    <a:pt x="13505" y="3418"/>
                  </a:lnTo>
                  <a:cubicBezTo>
                    <a:pt x="14566" y="3418"/>
                    <a:pt x="15432" y="3384"/>
                    <a:pt x="15432" y="3345"/>
                  </a:cubicBezTo>
                  <a:cubicBezTo>
                    <a:pt x="15432" y="3306"/>
                    <a:pt x="14566" y="2539"/>
                    <a:pt x="13505" y="1636"/>
                  </a:cubicBezTo>
                  <a:lnTo>
                    <a:pt x="11579" y="0"/>
                  </a:lnTo>
                  <a:close/>
                  <a:moveTo>
                    <a:pt x="0" y="109"/>
                  </a:moveTo>
                  <a:lnTo>
                    <a:pt x="0" y="9291"/>
                  </a:lnTo>
                  <a:lnTo>
                    <a:pt x="0" y="18454"/>
                  </a:lnTo>
                  <a:lnTo>
                    <a:pt x="5186" y="18454"/>
                  </a:lnTo>
                  <a:lnTo>
                    <a:pt x="10394" y="18454"/>
                  </a:lnTo>
                  <a:lnTo>
                    <a:pt x="10394" y="17436"/>
                  </a:lnTo>
                  <a:lnTo>
                    <a:pt x="10394" y="16418"/>
                  </a:lnTo>
                  <a:lnTo>
                    <a:pt x="6096" y="16418"/>
                  </a:lnTo>
                  <a:cubicBezTo>
                    <a:pt x="1774" y="16418"/>
                    <a:pt x="1071" y="16280"/>
                    <a:pt x="1799" y="15527"/>
                  </a:cubicBezTo>
                  <a:cubicBezTo>
                    <a:pt x="2082" y="15234"/>
                    <a:pt x="3041" y="15145"/>
                    <a:pt x="6372" y="15145"/>
                  </a:cubicBezTo>
                  <a:cubicBezTo>
                    <a:pt x="10572" y="15145"/>
                    <a:pt x="10590" y="15137"/>
                    <a:pt x="10923" y="14509"/>
                  </a:cubicBezTo>
                  <a:lnTo>
                    <a:pt x="11262" y="13891"/>
                  </a:lnTo>
                  <a:lnTo>
                    <a:pt x="6435" y="13818"/>
                  </a:lnTo>
                  <a:cubicBezTo>
                    <a:pt x="2392" y="13759"/>
                    <a:pt x="1630" y="13684"/>
                    <a:pt x="1630" y="13363"/>
                  </a:cubicBezTo>
                  <a:cubicBezTo>
                    <a:pt x="1630" y="13042"/>
                    <a:pt x="2481" y="12961"/>
                    <a:pt x="6964" y="12854"/>
                  </a:cubicBezTo>
                  <a:cubicBezTo>
                    <a:pt x="11874" y="12737"/>
                    <a:pt x="12433" y="12675"/>
                    <a:pt x="13865" y="12091"/>
                  </a:cubicBezTo>
                  <a:lnTo>
                    <a:pt x="15432" y="11454"/>
                  </a:lnTo>
                  <a:lnTo>
                    <a:pt x="15432" y="8073"/>
                  </a:lnTo>
                  <a:lnTo>
                    <a:pt x="15432" y="4691"/>
                  </a:lnTo>
                  <a:lnTo>
                    <a:pt x="13251" y="4691"/>
                  </a:lnTo>
                  <a:cubicBezTo>
                    <a:pt x="11962" y="4691"/>
                    <a:pt x="10944" y="4582"/>
                    <a:pt x="10732" y="4400"/>
                  </a:cubicBezTo>
                  <a:cubicBezTo>
                    <a:pt x="10516" y="4214"/>
                    <a:pt x="10394" y="3315"/>
                    <a:pt x="10394" y="2109"/>
                  </a:cubicBezTo>
                  <a:lnTo>
                    <a:pt x="10394" y="109"/>
                  </a:lnTo>
                  <a:lnTo>
                    <a:pt x="5186" y="109"/>
                  </a:lnTo>
                  <a:lnTo>
                    <a:pt x="0" y="109"/>
                  </a:lnTo>
                  <a:close/>
                  <a:moveTo>
                    <a:pt x="17612" y="12836"/>
                  </a:moveTo>
                  <a:cubicBezTo>
                    <a:pt x="16230" y="12600"/>
                    <a:pt x="14714" y="12833"/>
                    <a:pt x="13527" y="13636"/>
                  </a:cubicBezTo>
                  <a:cubicBezTo>
                    <a:pt x="11025" y="15326"/>
                    <a:pt x="11237" y="18878"/>
                    <a:pt x="13929" y="20436"/>
                  </a:cubicBezTo>
                  <a:cubicBezTo>
                    <a:pt x="15940" y="21600"/>
                    <a:pt x="19316" y="21010"/>
                    <a:pt x="20681" y="19254"/>
                  </a:cubicBezTo>
                  <a:cubicBezTo>
                    <a:pt x="21484" y="18222"/>
                    <a:pt x="21600" y="16048"/>
                    <a:pt x="20914" y="14909"/>
                  </a:cubicBezTo>
                  <a:cubicBezTo>
                    <a:pt x="20240" y="13788"/>
                    <a:pt x="18994" y="13072"/>
                    <a:pt x="17612" y="12836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239" name="Rectangle"/>
            <p:cNvSpPr/>
            <p:nvPr/>
          </p:nvSpPr>
          <p:spPr>
            <a:xfrm>
              <a:off x="6237412" y="2946400"/>
              <a:ext cx="1560389" cy="534226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40" name="Rectangle"/>
            <p:cNvSpPr/>
            <p:nvPr/>
          </p:nvSpPr>
          <p:spPr>
            <a:xfrm>
              <a:off x="5379346" y="1411909"/>
              <a:ext cx="1666909" cy="724993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41" name="Rectangle"/>
            <p:cNvSpPr/>
            <p:nvPr/>
          </p:nvSpPr>
          <p:spPr>
            <a:xfrm>
              <a:off x="3921299" y="1456928"/>
              <a:ext cx="1755602" cy="1327944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42" name="Rectangle"/>
            <p:cNvSpPr/>
            <p:nvPr/>
          </p:nvSpPr>
          <p:spPr>
            <a:xfrm>
              <a:off x="6750050" y="1469628"/>
              <a:ext cx="1612835" cy="1327944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394566" y="1507371"/>
              <a:ext cx="1636470" cy="59960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4" name="e-logistics process.jpg" descr="e-logistics process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933" t="50975" r="20728" b="25593"/>
            <a:stretch>
              <a:fillRect/>
            </a:stretch>
          </p:blipFill>
          <p:spPr>
            <a:xfrm>
              <a:off x="3628521" y="1469173"/>
              <a:ext cx="697546" cy="85493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45" name="Rectangle"/>
            <p:cNvSpPr/>
            <p:nvPr/>
          </p:nvSpPr>
          <p:spPr>
            <a:xfrm>
              <a:off x="7012112" y="3193662"/>
              <a:ext cx="656233" cy="53422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49" name="Connection Line"/>
            <p:cNvSpPr/>
            <p:nvPr/>
          </p:nvSpPr>
          <p:spPr>
            <a:xfrm>
              <a:off x="4326029" y="2291084"/>
              <a:ext cx="1352401" cy="4238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032" extrusionOk="0">
                  <a:moveTo>
                    <a:pt x="21600" y="19717"/>
                  </a:moveTo>
                  <a:cubicBezTo>
                    <a:pt x="13036" y="21600"/>
                    <a:pt x="5836" y="15028"/>
                    <a:pt x="0" y="0"/>
                  </a:cubicBezTo>
                </a:path>
              </a:pathLst>
            </a:custGeom>
            <a:ln w="50800">
              <a:solidFill>
                <a:srgbClr val="739CC9"/>
              </a:solidFill>
              <a:miter lim="400000"/>
              <a:headEnd type="arrow"/>
            </a:ln>
          </p:spPr>
          <p:txBody>
            <a:bodyPr/>
            <a:lstStyle/>
            <a:p>
              <a:endParaRPr sz="900"/>
            </a:p>
          </p:txBody>
        </p:sp>
        <p:sp>
          <p:nvSpPr>
            <p:cNvPr id="247" name="Rounded Rectangle"/>
            <p:cNvSpPr/>
            <p:nvPr/>
          </p:nvSpPr>
          <p:spPr>
            <a:xfrm>
              <a:off x="5651500" y="2509093"/>
              <a:ext cx="1123717" cy="376660"/>
            </a:xfrm>
            <a:prstGeom prst="roundRect">
              <a:avLst>
                <a:gd name="adj" fmla="val 25288"/>
              </a:avLst>
            </a:prstGeom>
            <a:solidFill>
              <a:srgbClr val="FFFFFF"/>
            </a:solidFill>
            <a:ln w="50800">
              <a:solidFill>
                <a:srgbClr val="739C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48" name="Sprint elogistics logo.jpg" descr="Sprint elogistics logo.jp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1495" t="5660" r="2506" b="3718"/>
            <a:stretch>
              <a:fillRect/>
            </a:stretch>
          </p:blipFill>
          <p:spPr>
            <a:xfrm>
              <a:off x="5795545" y="2541175"/>
              <a:ext cx="834511" cy="31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01" extrusionOk="0">
                  <a:moveTo>
                    <a:pt x="14986" y="0"/>
                  </a:moveTo>
                  <a:cubicBezTo>
                    <a:pt x="14576" y="0"/>
                    <a:pt x="14398" y="1132"/>
                    <a:pt x="14670" y="2002"/>
                  </a:cubicBezTo>
                  <a:cubicBezTo>
                    <a:pt x="14941" y="2872"/>
                    <a:pt x="14721" y="3059"/>
                    <a:pt x="13334" y="3206"/>
                  </a:cubicBezTo>
                  <a:cubicBezTo>
                    <a:pt x="12449" y="3299"/>
                    <a:pt x="12250" y="3463"/>
                    <a:pt x="12248" y="4071"/>
                  </a:cubicBezTo>
                  <a:cubicBezTo>
                    <a:pt x="12244" y="5411"/>
                    <a:pt x="12004" y="5493"/>
                    <a:pt x="11539" y="4328"/>
                  </a:cubicBezTo>
                  <a:cubicBezTo>
                    <a:pt x="11097" y="3220"/>
                    <a:pt x="11021" y="3194"/>
                    <a:pt x="9102" y="3260"/>
                  </a:cubicBezTo>
                  <a:cubicBezTo>
                    <a:pt x="7170" y="3326"/>
                    <a:pt x="7110" y="3356"/>
                    <a:pt x="6792" y="4491"/>
                  </a:cubicBezTo>
                  <a:cubicBezTo>
                    <a:pt x="6392" y="5917"/>
                    <a:pt x="6578" y="7164"/>
                    <a:pt x="7348" y="8224"/>
                  </a:cubicBezTo>
                  <a:cubicBezTo>
                    <a:pt x="7959" y="9065"/>
                    <a:pt x="7904" y="9969"/>
                    <a:pt x="7236" y="10009"/>
                  </a:cubicBezTo>
                  <a:cubicBezTo>
                    <a:pt x="6968" y="10025"/>
                    <a:pt x="6597" y="10266"/>
                    <a:pt x="6415" y="10550"/>
                  </a:cubicBezTo>
                  <a:cubicBezTo>
                    <a:pt x="6129" y="10995"/>
                    <a:pt x="6118" y="11128"/>
                    <a:pt x="6333" y="11511"/>
                  </a:cubicBezTo>
                  <a:cubicBezTo>
                    <a:pt x="6660" y="12092"/>
                    <a:pt x="7953" y="12104"/>
                    <a:pt x="8087" y="11524"/>
                  </a:cubicBezTo>
                  <a:cubicBezTo>
                    <a:pt x="8283" y="10683"/>
                    <a:pt x="8501" y="11584"/>
                    <a:pt x="8393" y="12782"/>
                  </a:cubicBezTo>
                  <a:cubicBezTo>
                    <a:pt x="8233" y="14565"/>
                    <a:pt x="8197" y="14623"/>
                    <a:pt x="7725" y="13973"/>
                  </a:cubicBezTo>
                  <a:cubicBezTo>
                    <a:pt x="7260" y="13330"/>
                    <a:pt x="6926" y="13490"/>
                    <a:pt x="6461" y="14554"/>
                  </a:cubicBezTo>
                  <a:cubicBezTo>
                    <a:pt x="6106" y="15364"/>
                    <a:pt x="6074" y="17872"/>
                    <a:pt x="6410" y="18612"/>
                  </a:cubicBezTo>
                  <a:cubicBezTo>
                    <a:pt x="6777" y="19422"/>
                    <a:pt x="7419" y="19018"/>
                    <a:pt x="7419" y="17976"/>
                  </a:cubicBezTo>
                  <a:cubicBezTo>
                    <a:pt x="7419" y="17322"/>
                    <a:pt x="7546" y="17064"/>
                    <a:pt x="7914" y="16989"/>
                  </a:cubicBezTo>
                  <a:cubicBezTo>
                    <a:pt x="8200" y="16930"/>
                    <a:pt x="8527" y="16469"/>
                    <a:pt x="8694" y="15880"/>
                  </a:cubicBezTo>
                  <a:cubicBezTo>
                    <a:pt x="8931" y="15042"/>
                    <a:pt x="9000" y="14976"/>
                    <a:pt x="9081" y="15542"/>
                  </a:cubicBezTo>
                  <a:cubicBezTo>
                    <a:pt x="9136" y="15918"/>
                    <a:pt x="9158" y="16919"/>
                    <a:pt x="9132" y="17760"/>
                  </a:cubicBezTo>
                  <a:cubicBezTo>
                    <a:pt x="9087" y="19242"/>
                    <a:pt x="9102" y="19300"/>
                    <a:pt x="9729" y="19437"/>
                  </a:cubicBezTo>
                  <a:cubicBezTo>
                    <a:pt x="10085" y="19515"/>
                    <a:pt x="10454" y="19369"/>
                    <a:pt x="10545" y="19126"/>
                  </a:cubicBezTo>
                  <a:cubicBezTo>
                    <a:pt x="10655" y="18832"/>
                    <a:pt x="10808" y="18850"/>
                    <a:pt x="10999" y="19167"/>
                  </a:cubicBezTo>
                  <a:cubicBezTo>
                    <a:pt x="11164" y="19441"/>
                    <a:pt x="11490" y="19501"/>
                    <a:pt x="11769" y="19315"/>
                  </a:cubicBezTo>
                  <a:cubicBezTo>
                    <a:pt x="12385" y="18904"/>
                    <a:pt x="12416" y="18934"/>
                    <a:pt x="12437" y="19857"/>
                  </a:cubicBezTo>
                  <a:cubicBezTo>
                    <a:pt x="12446" y="20279"/>
                    <a:pt x="12464" y="20769"/>
                    <a:pt x="12477" y="20952"/>
                  </a:cubicBezTo>
                  <a:cubicBezTo>
                    <a:pt x="12525" y="21600"/>
                    <a:pt x="13481" y="21281"/>
                    <a:pt x="13767" y="20519"/>
                  </a:cubicBezTo>
                  <a:cubicBezTo>
                    <a:pt x="14264" y="19197"/>
                    <a:pt x="14722" y="18735"/>
                    <a:pt x="15042" y="19248"/>
                  </a:cubicBezTo>
                  <a:cubicBezTo>
                    <a:pt x="15245" y="19573"/>
                    <a:pt x="15482" y="19561"/>
                    <a:pt x="15848" y="19194"/>
                  </a:cubicBezTo>
                  <a:cubicBezTo>
                    <a:pt x="16247" y="18793"/>
                    <a:pt x="16440" y="18788"/>
                    <a:pt x="16684" y="19194"/>
                  </a:cubicBezTo>
                  <a:cubicBezTo>
                    <a:pt x="16930" y="19603"/>
                    <a:pt x="17074" y="19600"/>
                    <a:pt x="17327" y="19180"/>
                  </a:cubicBezTo>
                  <a:cubicBezTo>
                    <a:pt x="17548" y="18813"/>
                    <a:pt x="17687" y="18798"/>
                    <a:pt x="17760" y="19113"/>
                  </a:cubicBezTo>
                  <a:cubicBezTo>
                    <a:pt x="17830" y="19412"/>
                    <a:pt x="17973" y="19325"/>
                    <a:pt x="18163" y="18869"/>
                  </a:cubicBezTo>
                  <a:cubicBezTo>
                    <a:pt x="18421" y="18247"/>
                    <a:pt x="18481" y="18233"/>
                    <a:pt x="18662" y="18815"/>
                  </a:cubicBezTo>
                  <a:cubicBezTo>
                    <a:pt x="18896" y="19563"/>
                    <a:pt x="20556" y="19695"/>
                    <a:pt x="21044" y="19004"/>
                  </a:cubicBezTo>
                  <a:cubicBezTo>
                    <a:pt x="21359" y="18558"/>
                    <a:pt x="21439" y="17078"/>
                    <a:pt x="21171" y="16637"/>
                  </a:cubicBezTo>
                  <a:cubicBezTo>
                    <a:pt x="21070" y="16471"/>
                    <a:pt x="21109" y="15937"/>
                    <a:pt x="21273" y="15271"/>
                  </a:cubicBezTo>
                  <a:cubicBezTo>
                    <a:pt x="21572" y="14059"/>
                    <a:pt x="21599" y="14111"/>
                    <a:pt x="20335" y="13959"/>
                  </a:cubicBezTo>
                  <a:cubicBezTo>
                    <a:pt x="19782" y="13892"/>
                    <a:pt x="19277" y="14083"/>
                    <a:pt x="19060" y="14446"/>
                  </a:cubicBezTo>
                  <a:cubicBezTo>
                    <a:pt x="18777" y="14920"/>
                    <a:pt x="18664" y="14930"/>
                    <a:pt x="18530" y="14500"/>
                  </a:cubicBezTo>
                  <a:cubicBezTo>
                    <a:pt x="18251" y="13606"/>
                    <a:pt x="18832" y="12049"/>
                    <a:pt x="19504" y="11890"/>
                  </a:cubicBezTo>
                  <a:cubicBezTo>
                    <a:pt x="20168" y="11732"/>
                    <a:pt x="20478" y="10199"/>
                    <a:pt x="19845" y="10199"/>
                  </a:cubicBezTo>
                  <a:cubicBezTo>
                    <a:pt x="19384" y="10199"/>
                    <a:pt x="19258" y="9231"/>
                    <a:pt x="19438" y="6980"/>
                  </a:cubicBezTo>
                  <a:cubicBezTo>
                    <a:pt x="19551" y="5557"/>
                    <a:pt x="19675" y="5079"/>
                    <a:pt x="19988" y="4883"/>
                  </a:cubicBezTo>
                  <a:cubicBezTo>
                    <a:pt x="20519" y="4550"/>
                    <a:pt x="20612" y="3736"/>
                    <a:pt x="20182" y="3125"/>
                  </a:cubicBezTo>
                  <a:cubicBezTo>
                    <a:pt x="19993" y="2856"/>
                    <a:pt x="19835" y="2238"/>
                    <a:pt x="19835" y="1758"/>
                  </a:cubicBezTo>
                  <a:cubicBezTo>
                    <a:pt x="19835" y="366"/>
                    <a:pt x="19434" y="746"/>
                    <a:pt x="18846" y="2692"/>
                  </a:cubicBezTo>
                  <a:cubicBezTo>
                    <a:pt x="18344" y="4353"/>
                    <a:pt x="18280" y="4440"/>
                    <a:pt x="18015" y="3801"/>
                  </a:cubicBezTo>
                  <a:cubicBezTo>
                    <a:pt x="17688" y="3014"/>
                    <a:pt x="15896" y="2906"/>
                    <a:pt x="15547" y="3652"/>
                  </a:cubicBezTo>
                  <a:cubicBezTo>
                    <a:pt x="15248" y="4292"/>
                    <a:pt x="15063" y="2753"/>
                    <a:pt x="15312" y="1691"/>
                  </a:cubicBezTo>
                  <a:cubicBezTo>
                    <a:pt x="15554" y="660"/>
                    <a:pt x="15427" y="0"/>
                    <a:pt x="14986" y="0"/>
                  </a:cubicBezTo>
                  <a:close/>
                  <a:moveTo>
                    <a:pt x="3044" y="68"/>
                  </a:moveTo>
                  <a:cubicBezTo>
                    <a:pt x="2830" y="56"/>
                    <a:pt x="2603" y="177"/>
                    <a:pt x="2259" y="433"/>
                  </a:cubicBezTo>
                  <a:cubicBezTo>
                    <a:pt x="826" y="1500"/>
                    <a:pt x="-1" y="4139"/>
                    <a:pt x="0" y="7629"/>
                  </a:cubicBezTo>
                  <a:cubicBezTo>
                    <a:pt x="1" y="10342"/>
                    <a:pt x="771" y="13599"/>
                    <a:pt x="1290" y="13093"/>
                  </a:cubicBezTo>
                  <a:cubicBezTo>
                    <a:pt x="1403" y="12983"/>
                    <a:pt x="1571" y="13291"/>
                    <a:pt x="1668" y="13770"/>
                  </a:cubicBezTo>
                  <a:cubicBezTo>
                    <a:pt x="1932" y="15083"/>
                    <a:pt x="3157" y="14939"/>
                    <a:pt x="4161" y="13486"/>
                  </a:cubicBezTo>
                  <a:cubicBezTo>
                    <a:pt x="5637" y="11348"/>
                    <a:pt x="6111" y="6631"/>
                    <a:pt x="5191" y="3192"/>
                  </a:cubicBezTo>
                  <a:cubicBezTo>
                    <a:pt x="4861" y="1958"/>
                    <a:pt x="4849" y="1792"/>
                    <a:pt x="5099" y="1420"/>
                  </a:cubicBezTo>
                  <a:cubicBezTo>
                    <a:pt x="5285" y="1143"/>
                    <a:pt x="5317" y="911"/>
                    <a:pt x="5191" y="703"/>
                  </a:cubicBezTo>
                  <a:cubicBezTo>
                    <a:pt x="5088" y="534"/>
                    <a:pt x="4884" y="579"/>
                    <a:pt x="4737" y="798"/>
                  </a:cubicBezTo>
                  <a:cubicBezTo>
                    <a:pt x="4566" y="1053"/>
                    <a:pt x="4216" y="947"/>
                    <a:pt x="3763" y="514"/>
                  </a:cubicBezTo>
                  <a:cubicBezTo>
                    <a:pt x="3460" y="224"/>
                    <a:pt x="3259" y="79"/>
                    <a:pt x="3044" y="68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232" name="Amazon FBM &amp; 3PL"/>
          <p:cNvSpPr txBox="1">
            <a:spLocks noGrp="1"/>
          </p:cNvSpPr>
          <p:nvPr>
            <p:ph type="title"/>
          </p:nvPr>
        </p:nvSpPr>
        <p:spPr>
          <a:xfrm>
            <a:off x="773014" y="47810"/>
            <a:ext cx="10515600" cy="97323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b="1" dirty="0">
                <a:latin typeface="Comic Sans MS" panose="030F0902030302020204" pitchFamily="66" charset="0"/>
              </a:rPr>
              <a:t>Amazon FBM &amp; </a:t>
            </a:r>
            <a:r>
              <a:rPr lang="en-GB" sz="3600" b="1" dirty="0">
                <a:latin typeface="Comic Sans MS" panose="030F0902030302020204" pitchFamily="66" charset="0"/>
              </a:rPr>
              <a:t>Working with Sprint?</a:t>
            </a:r>
            <a:endParaRPr sz="3600" b="1" dirty="0">
              <a:latin typeface="Comic Sans MS" panose="030F0902030302020204" pitchFamily="66" charset="0"/>
            </a:endParaRPr>
          </a:p>
        </p:txBody>
      </p:sp>
      <p:sp>
        <p:nvSpPr>
          <p:cNvPr id="233" name="Full stock visibility, usually in real-time…"/>
          <p:cNvSpPr txBox="1">
            <a:spLocks noGrp="1"/>
          </p:cNvSpPr>
          <p:nvPr>
            <p:ph type="body" sz="quarter" idx="1"/>
          </p:nvPr>
        </p:nvSpPr>
        <p:spPr>
          <a:xfrm>
            <a:off x="6214790" y="4814576"/>
            <a:ext cx="5461918" cy="16760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2400"/>
            </a:pPr>
            <a:r>
              <a:rPr sz="1400" dirty="0"/>
              <a:t>Full stock visibility, usually in real-time</a:t>
            </a:r>
          </a:p>
          <a:p>
            <a:pPr>
              <a:defRPr sz="2400"/>
            </a:pPr>
            <a:r>
              <a:rPr sz="1400" dirty="0"/>
              <a:t>Economies of scale available based on combined volumes of 3PL activity</a:t>
            </a:r>
          </a:p>
          <a:p>
            <a:pPr>
              <a:defRPr sz="2400"/>
            </a:pPr>
            <a:r>
              <a:rPr sz="1400" dirty="0"/>
              <a:t>Capability to add ‘bounce-back’ leaflets of catalogues to each order</a:t>
            </a:r>
          </a:p>
          <a:p>
            <a:pPr>
              <a:defRPr sz="2400"/>
            </a:pPr>
            <a:r>
              <a:rPr sz="1400" dirty="0"/>
              <a:t>Able to use same stock at 3PL for own online order channel</a:t>
            </a:r>
          </a:p>
        </p:txBody>
      </p:sp>
      <p:sp>
        <p:nvSpPr>
          <p:cNvPr id="234" name="Your product at 3PL location so no need to store yourself…"/>
          <p:cNvSpPr txBox="1"/>
          <p:nvPr/>
        </p:nvSpPr>
        <p:spPr>
          <a:xfrm>
            <a:off x="990426" y="4717094"/>
            <a:ext cx="5040388" cy="1871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Your product at 3PL location so no need to store yourself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No time spent checking items  for QC or volume accuracy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Immediate listing of new products you create yourself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Easier stock variance, less commitment (e.g. trial new items)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59AC602-32F3-CA48-AACB-B1756C0EB436}"/>
              </a:ext>
            </a:extLst>
          </p:cNvPr>
          <p:cNvSpPr/>
          <p:nvPr/>
        </p:nvSpPr>
        <p:spPr>
          <a:xfrm>
            <a:off x="114300" y="6070600"/>
            <a:ext cx="73725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96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Low-Level-Order-Picker-App2.png" descr="Low-Level-Order-Picker-App2.png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12303633" y="1635633"/>
            <a:ext cx="1615567" cy="16155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4C2586-3197-EC4F-8D5B-B7903CD9C6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1" t="6442" r="14246"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3ACC5B-27A9-C84A-99E4-6F4E7C1F40B1}"/>
              </a:ext>
            </a:extLst>
          </p:cNvPr>
          <p:cNvSpPr txBox="1"/>
          <p:nvPr/>
        </p:nvSpPr>
        <p:spPr>
          <a:xfrm>
            <a:off x="8823834" y="1635633"/>
            <a:ext cx="34797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Working with Your own       e-store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A2153B-D254-564B-B094-02A4005FB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5917" y="708877"/>
            <a:ext cx="2929932" cy="9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37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1.149260 0.198148" pathEditMode="relative">
                                      <p:cBhvr>
                                        <p:cTn id="6" dur="6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Your own e-store &amp; 3PL"/>
          <p:cNvSpPr txBox="1">
            <a:spLocks noGrp="1"/>
          </p:cNvSpPr>
          <p:nvPr>
            <p:ph type="title"/>
          </p:nvPr>
        </p:nvSpPr>
        <p:spPr>
          <a:xfrm>
            <a:off x="748353" y="156867"/>
            <a:ext cx="10515600" cy="7890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b="1" dirty="0">
                <a:latin typeface="Comic Sans MS" panose="030F0902030302020204" pitchFamily="66" charset="0"/>
              </a:rPr>
              <a:t>Your own e-store &amp; 3PL</a:t>
            </a:r>
          </a:p>
        </p:txBody>
      </p:sp>
      <p:sp>
        <p:nvSpPr>
          <p:cNvPr id="257" name="Your store, your sales, your revenue!…"/>
          <p:cNvSpPr txBox="1">
            <a:spLocks noGrp="1"/>
          </p:cNvSpPr>
          <p:nvPr>
            <p:ph type="body" sz="quarter" idx="1"/>
          </p:nvPr>
        </p:nvSpPr>
        <p:spPr>
          <a:xfrm>
            <a:off x="507325" y="4308378"/>
            <a:ext cx="10763261" cy="191353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4200"/>
            </a:pPr>
            <a:r>
              <a:rPr sz="2400" dirty="0"/>
              <a:t>Your store, your sales, your revenue!</a:t>
            </a:r>
          </a:p>
          <a:p>
            <a:pPr>
              <a:defRPr sz="4200"/>
            </a:pPr>
            <a:r>
              <a:rPr sz="2400" dirty="0"/>
              <a:t>Multiple sales channels of your choosing (own store, </a:t>
            </a:r>
            <a:r>
              <a:rPr sz="2400" dirty="0" err="1"/>
              <a:t>Wowcher</a:t>
            </a:r>
            <a:r>
              <a:rPr sz="2400" dirty="0"/>
              <a:t>, NOTHS, </a:t>
            </a:r>
            <a:r>
              <a:rPr lang="en-GB" sz="2400" dirty="0"/>
              <a:t>Etsy, </a:t>
            </a:r>
            <a:r>
              <a:rPr sz="2400" dirty="0"/>
              <a:t>Groupon, </a:t>
            </a:r>
            <a:r>
              <a:rPr sz="2400" dirty="0" err="1"/>
              <a:t>etc</a:t>
            </a:r>
            <a:r>
              <a:rPr sz="2400" dirty="0"/>
              <a:t>).</a:t>
            </a:r>
            <a:endParaRPr lang="en-GB" sz="2400" dirty="0"/>
          </a:p>
          <a:p>
            <a:pPr>
              <a:defRPr sz="4200"/>
            </a:pPr>
            <a:r>
              <a:rPr lang="en-GB" sz="2400" dirty="0"/>
              <a:t>Mix and match sales channels as it suits your business, consolidate in one warehouse and logistics partner</a:t>
            </a:r>
            <a:endParaRPr sz="2400" dirty="0"/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20550" r="44860" b="56043"/>
          <a:stretch>
            <a:fillRect/>
          </a:stretch>
        </p:blipFill>
        <p:spPr>
          <a:xfrm>
            <a:off x="95004" y="1722800"/>
            <a:ext cx="4217120" cy="8154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1BC5A3E-E509-A341-9950-45213580C017}"/>
              </a:ext>
            </a:extLst>
          </p:cNvPr>
          <p:cNvGrpSpPr/>
          <p:nvPr/>
        </p:nvGrpSpPr>
        <p:grpSpPr>
          <a:xfrm>
            <a:off x="281431" y="1371693"/>
            <a:ext cx="11215047" cy="2696969"/>
            <a:chOff x="748353" y="1794042"/>
            <a:chExt cx="10292945" cy="2057097"/>
          </a:xfrm>
        </p:grpSpPr>
        <p:sp>
          <p:nvSpPr>
            <p:cNvPr id="260" name="1"/>
            <p:cNvSpPr/>
            <p:nvPr/>
          </p:nvSpPr>
          <p:spPr>
            <a:xfrm>
              <a:off x="985116" y="2728583"/>
              <a:ext cx="411885" cy="376568"/>
            </a:xfrm>
            <a:prstGeom prst="ellipse">
              <a:avLst/>
            </a:prstGeom>
            <a:solidFill>
              <a:schemeClr val="accent1">
                <a:lumOff val="16847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1</a:t>
              </a:r>
            </a:p>
          </p:txBody>
        </p:sp>
        <p:sp>
          <p:nvSpPr>
            <p:cNvPr id="261" name="2"/>
            <p:cNvSpPr/>
            <p:nvPr/>
          </p:nvSpPr>
          <p:spPr>
            <a:xfrm>
              <a:off x="3302866" y="2728583"/>
              <a:ext cx="411885" cy="376568"/>
            </a:xfrm>
            <a:prstGeom prst="ellipse">
              <a:avLst/>
            </a:prstGeom>
            <a:solidFill>
              <a:schemeClr val="accent1">
                <a:lumOff val="16847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2</a:t>
              </a:r>
            </a:p>
          </p:txBody>
        </p:sp>
        <p:sp>
          <p:nvSpPr>
            <p:cNvPr id="262" name="4"/>
            <p:cNvSpPr/>
            <p:nvPr/>
          </p:nvSpPr>
          <p:spPr>
            <a:xfrm>
              <a:off x="7951066" y="2728583"/>
              <a:ext cx="411885" cy="376568"/>
            </a:xfrm>
            <a:prstGeom prst="ellipse">
              <a:avLst/>
            </a:prstGeom>
            <a:solidFill>
              <a:schemeClr val="accent1">
                <a:lumOff val="16847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4</a:t>
              </a:r>
            </a:p>
          </p:txBody>
        </p:sp>
        <p:sp>
          <p:nvSpPr>
            <p:cNvPr id="263" name="3"/>
            <p:cNvSpPr/>
            <p:nvPr/>
          </p:nvSpPr>
          <p:spPr>
            <a:xfrm>
              <a:off x="5697474" y="2728583"/>
              <a:ext cx="411885" cy="376568"/>
            </a:xfrm>
            <a:prstGeom prst="ellipse">
              <a:avLst/>
            </a:prstGeom>
            <a:solidFill>
              <a:schemeClr val="accent1">
                <a:lumOff val="16847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3</a:t>
              </a:r>
            </a:p>
          </p:txBody>
        </p:sp>
        <p:sp>
          <p:nvSpPr>
            <p:cNvPr id="264" name="5"/>
            <p:cNvSpPr/>
            <p:nvPr/>
          </p:nvSpPr>
          <p:spPr>
            <a:xfrm>
              <a:off x="10287866" y="2728583"/>
              <a:ext cx="411885" cy="376568"/>
            </a:xfrm>
            <a:prstGeom prst="ellipse">
              <a:avLst/>
            </a:prstGeom>
            <a:solidFill>
              <a:schemeClr val="accent1">
                <a:lumOff val="16847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0" tIns="0" rIns="0" bIns="0" anchor="ctr"/>
            <a:lstStyle>
              <a:lvl1pPr>
                <a:defRPr sz="4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r>
                <a:rPr sz="2000"/>
                <a:t>5</a:t>
              </a:r>
            </a:p>
          </p:txBody>
        </p:sp>
        <p:sp>
          <p:nvSpPr>
            <p:cNvPr id="265" name="Line"/>
            <p:cNvSpPr/>
            <p:nvPr/>
          </p:nvSpPr>
          <p:spPr>
            <a:xfrm flipV="1">
              <a:off x="1825638" y="2916841"/>
              <a:ext cx="1048594" cy="431"/>
            </a:xfrm>
            <a:prstGeom prst="line">
              <a:avLst/>
            </a:prstGeom>
            <a:ln w="25400">
              <a:solidFill>
                <a:schemeClr val="accent1">
                  <a:lumOff val="16847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66" name="Line"/>
            <p:cNvSpPr/>
            <p:nvPr/>
          </p:nvSpPr>
          <p:spPr>
            <a:xfrm flipV="1">
              <a:off x="8867787" y="2916841"/>
              <a:ext cx="1048594" cy="431"/>
            </a:xfrm>
            <a:prstGeom prst="line">
              <a:avLst/>
            </a:prstGeom>
            <a:ln w="25400">
              <a:solidFill>
                <a:schemeClr val="accent1">
                  <a:lumOff val="16847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67" name="Line"/>
            <p:cNvSpPr/>
            <p:nvPr/>
          </p:nvSpPr>
          <p:spPr>
            <a:xfrm flipV="1">
              <a:off x="6477012" y="2916841"/>
              <a:ext cx="1048594" cy="431"/>
            </a:xfrm>
            <a:prstGeom prst="line">
              <a:avLst/>
            </a:prstGeom>
            <a:ln w="25400">
              <a:solidFill>
                <a:schemeClr val="accent1">
                  <a:lumOff val="16847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68" name="Line"/>
            <p:cNvSpPr/>
            <p:nvPr/>
          </p:nvSpPr>
          <p:spPr>
            <a:xfrm flipV="1">
              <a:off x="4181817" y="2916841"/>
              <a:ext cx="1048594" cy="431"/>
            </a:xfrm>
            <a:prstGeom prst="line">
              <a:avLst/>
            </a:prstGeom>
            <a:ln w="25400">
              <a:solidFill>
                <a:schemeClr val="accent1">
                  <a:lumOff val="16847"/>
                </a:schemeClr>
              </a:solidFill>
              <a:miter lim="400000"/>
              <a:tailEnd type="triangle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69" name="You send products to 3PL"/>
            <p:cNvSpPr txBox="1"/>
            <p:nvPr/>
          </p:nvSpPr>
          <p:spPr>
            <a:xfrm>
              <a:off x="748353" y="3395886"/>
              <a:ext cx="885410" cy="28212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You send products to 3PL</a:t>
              </a:r>
            </a:p>
          </p:txBody>
        </p:sp>
        <p:sp>
          <p:nvSpPr>
            <p:cNvPr id="270" name="3PL receives orders directly and picks and packs products"/>
            <p:cNvSpPr txBox="1"/>
            <p:nvPr/>
          </p:nvSpPr>
          <p:spPr>
            <a:xfrm>
              <a:off x="7714304" y="3338178"/>
              <a:ext cx="885410" cy="397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3PL receives orders directly and picks and packs products</a:t>
              </a:r>
            </a:p>
          </p:txBody>
        </p:sp>
        <p:sp>
          <p:nvSpPr>
            <p:cNvPr id="271" name="Customers purchase your products from your store and other channels of your choice"/>
            <p:cNvSpPr txBox="1"/>
            <p:nvPr/>
          </p:nvSpPr>
          <p:spPr>
            <a:xfrm>
              <a:off x="5460712" y="3222762"/>
              <a:ext cx="885410" cy="6283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 dirty="0"/>
                <a:t>Customers purchase your products from your store and other channels of your choice</a:t>
              </a:r>
            </a:p>
          </p:txBody>
        </p:sp>
        <p:sp>
          <p:nvSpPr>
            <p:cNvPr id="272" name="3PL stores your products at their warehouse"/>
            <p:cNvSpPr txBox="1"/>
            <p:nvPr/>
          </p:nvSpPr>
          <p:spPr>
            <a:xfrm>
              <a:off x="3066103" y="3338178"/>
              <a:ext cx="885410" cy="39754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3PL stores your products at their warehouse</a:t>
              </a:r>
            </a:p>
          </p:txBody>
        </p:sp>
        <p:sp>
          <p:nvSpPr>
            <p:cNvPr id="273" name="Items shipped to customer via one of a variety of services of your choice"/>
            <p:cNvSpPr txBox="1"/>
            <p:nvPr/>
          </p:nvSpPr>
          <p:spPr>
            <a:xfrm>
              <a:off x="10051104" y="3280470"/>
              <a:ext cx="885410" cy="51296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5400" tIns="25400" rIns="25400" bIns="25400" anchor="ctr">
              <a:spAutoFit/>
            </a:bodyPr>
            <a:lstStyle>
              <a:lvl1pPr>
                <a:defRPr sz="1500"/>
              </a:lvl1pPr>
            </a:lstStyle>
            <a:p>
              <a:r>
                <a:rPr sz="750"/>
                <a:t>Items shipped to customer via one of a variety of services of your choice</a:t>
              </a:r>
            </a:p>
          </p:txBody>
        </p:sp>
        <p:pic>
          <p:nvPicPr>
            <p:cNvPr id="27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653496" y="1911736"/>
              <a:ext cx="611081" cy="57999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5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1163" r="29855" b="56043"/>
            <a:stretch>
              <a:fillRect/>
            </a:stretch>
          </p:blipFill>
          <p:spPr>
            <a:xfrm>
              <a:off x="9946319" y="1794042"/>
              <a:ext cx="1094979" cy="81546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6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rcRect r="15" b="13"/>
            <a:stretch>
              <a:fillRect/>
            </a:stretch>
          </p:blipFill>
          <p:spPr>
            <a:xfrm>
              <a:off x="7911540" y="1866054"/>
              <a:ext cx="490935" cy="625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3"/>
                  </a:lnTo>
                  <a:lnTo>
                    <a:pt x="0" y="21600"/>
                  </a:lnTo>
                  <a:lnTo>
                    <a:pt x="10800" y="21600"/>
                  </a:lnTo>
                  <a:lnTo>
                    <a:pt x="21600" y="21600"/>
                  </a:lnTo>
                  <a:lnTo>
                    <a:pt x="21600" y="10803"/>
                  </a:lnTo>
                  <a:lnTo>
                    <a:pt x="21600" y="0"/>
                  </a:lnTo>
                  <a:lnTo>
                    <a:pt x="10800" y="0"/>
                  </a:lnTo>
                  <a:lnTo>
                    <a:pt x="0" y="0"/>
                  </a:lnTo>
                  <a:close/>
                  <a:moveTo>
                    <a:pt x="8399" y="2268"/>
                  </a:moveTo>
                  <a:cubicBezTo>
                    <a:pt x="8645" y="2258"/>
                    <a:pt x="9244" y="2445"/>
                    <a:pt x="9840" y="2720"/>
                  </a:cubicBezTo>
                  <a:lnTo>
                    <a:pt x="11079" y="3288"/>
                  </a:lnTo>
                  <a:lnTo>
                    <a:pt x="11079" y="4576"/>
                  </a:lnTo>
                  <a:cubicBezTo>
                    <a:pt x="11079" y="5284"/>
                    <a:pt x="10985" y="5911"/>
                    <a:pt x="10870" y="5967"/>
                  </a:cubicBezTo>
                  <a:cubicBezTo>
                    <a:pt x="10625" y="6086"/>
                    <a:pt x="9218" y="5549"/>
                    <a:pt x="8521" y="5069"/>
                  </a:cubicBezTo>
                  <a:cubicBezTo>
                    <a:pt x="7976" y="4694"/>
                    <a:pt x="7820" y="2532"/>
                    <a:pt x="8320" y="2288"/>
                  </a:cubicBezTo>
                  <a:cubicBezTo>
                    <a:pt x="8340" y="2279"/>
                    <a:pt x="8364" y="2269"/>
                    <a:pt x="8399" y="2268"/>
                  </a:cubicBezTo>
                  <a:close/>
                  <a:moveTo>
                    <a:pt x="6522" y="7310"/>
                  </a:moveTo>
                  <a:cubicBezTo>
                    <a:pt x="6625" y="7303"/>
                    <a:pt x="6719" y="7337"/>
                    <a:pt x="6784" y="7419"/>
                  </a:cubicBezTo>
                  <a:cubicBezTo>
                    <a:pt x="6887" y="7551"/>
                    <a:pt x="7177" y="7635"/>
                    <a:pt x="7430" y="7611"/>
                  </a:cubicBezTo>
                  <a:cubicBezTo>
                    <a:pt x="7683" y="7587"/>
                    <a:pt x="8083" y="7637"/>
                    <a:pt x="8312" y="7714"/>
                  </a:cubicBezTo>
                  <a:cubicBezTo>
                    <a:pt x="8540" y="7791"/>
                    <a:pt x="10093" y="8073"/>
                    <a:pt x="11769" y="8344"/>
                  </a:cubicBezTo>
                  <a:cubicBezTo>
                    <a:pt x="14638" y="8809"/>
                    <a:pt x="14816" y="8866"/>
                    <a:pt x="14816" y="9365"/>
                  </a:cubicBezTo>
                  <a:cubicBezTo>
                    <a:pt x="14816" y="9758"/>
                    <a:pt x="14621" y="9938"/>
                    <a:pt x="14057" y="10057"/>
                  </a:cubicBezTo>
                  <a:cubicBezTo>
                    <a:pt x="13638" y="10145"/>
                    <a:pt x="13239" y="10143"/>
                    <a:pt x="13166" y="10050"/>
                  </a:cubicBezTo>
                  <a:cubicBezTo>
                    <a:pt x="13093" y="9957"/>
                    <a:pt x="11563" y="9652"/>
                    <a:pt x="9770" y="9378"/>
                  </a:cubicBezTo>
                  <a:cubicBezTo>
                    <a:pt x="6321" y="8853"/>
                    <a:pt x="5815" y="8692"/>
                    <a:pt x="5815" y="8077"/>
                  </a:cubicBezTo>
                  <a:cubicBezTo>
                    <a:pt x="5815" y="7698"/>
                    <a:pt x="6213" y="7329"/>
                    <a:pt x="6522" y="7310"/>
                  </a:cubicBezTo>
                  <a:close/>
                  <a:moveTo>
                    <a:pt x="16868" y="9748"/>
                  </a:moveTo>
                  <a:cubicBezTo>
                    <a:pt x="17152" y="9788"/>
                    <a:pt x="17200" y="10281"/>
                    <a:pt x="17121" y="11365"/>
                  </a:cubicBezTo>
                  <a:lnTo>
                    <a:pt x="17034" y="12530"/>
                  </a:lnTo>
                  <a:lnTo>
                    <a:pt x="12599" y="13235"/>
                  </a:lnTo>
                  <a:cubicBezTo>
                    <a:pt x="10161" y="13625"/>
                    <a:pt x="8095" y="13949"/>
                    <a:pt x="8006" y="13955"/>
                  </a:cubicBezTo>
                  <a:cubicBezTo>
                    <a:pt x="7604" y="13981"/>
                    <a:pt x="7482" y="13580"/>
                    <a:pt x="7482" y="12290"/>
                  </a:cubicBezTo>
                  <a:cubicBezTo>
                    <a:pt x="7482" y="11017"/>
                    <a:pt x="7538" y="10881"/>
                    <a:pt x="8163" y="10694"/>
                  </a:cubicBezTo>
                  <a:cubicBezTo>
                    <a:pt x="9506" y="10292"/>
                    <a:pt x="11621" y="10205"/>
                    <a:pt x="13437" y="10475"/>
                  </a:cubicBezTo>
                  <a:cubicBezTo>
                    <a:pt x="15266" y="10747"/>
                    <a:pt x="15269" y="10746"/>
                    <a:pt x="16073" y="10139"/>
                  </a:cubicBezTo>
                  <a:cubicBezTo>
                    <a:pt x="16440" y="9862"/>
                    <a:pt x="16697" y="9725"/>
                    <a:pt x="16868" y="9748"/>
                  </a:cubicBezTo>
                  <a:close/>
                  <a:moveTo>
                    <a:pt x="20212" y="12379"/>
                  </a:moveTo>
                  <a:cubicBezTo>
                    <a:pt x="20625" y="12419"/>
                    <a:pt x="20771" y="13086"/>
                    <a:pt x="20771" y="14530"/>
                  </a:cubicBezTo>
                  <a:cubicBezTo>
                    <a:pt x="20771" y="16357"/>
                    <a:pt x="20523" y="16820"/>
                    <a:pt x="19470" y="16942"/>
                  </a:cubicBezTo>
                  <a:cubicBezTo>
                    <a:pt x="19240" y="16968"/>
                    <a:pt x="18751" y="17213"/>
                    <a:pt x="18387" y="17483"/>
                  </a:cubicBezTo>
                  <a:cubicBezTo>
                    <a:pt x="18023" y="17752"/>
                    <a:pt x="17724" y="17908"/>
                    <a:pt x="17724" y="17832"/>
                  </a:cubicBezTo>
                  <a:cubicBezTo>
                    <a:pt x="17724" y="17757"/>
                    <a:pt x="16638" y="18191"/>
                    <a:pt x="15305" y="18798"/>
                  </a:cubicBezTo>
                  <a:cubicBezTo>
                    <a:pt x="11492" y="20534"/>
                    <a:pt x="11371" y="20577"/>
                    <a:pt x="11202" y="20230"/>
                  </a:cubicBezTo>
                  <a:cubicBezTo>
                    <a:pt x="10996" y="19808"/>
                    <a:pt x="11178" y="16353"/>
                    <a:pt x="11402" y="16421"/>
                  </a:cubicBezTo>
                  <a:cubicBezTo>
                    <a:pt x="11504" y="16452"/>
                    <a:pt x="11909" y="16239"/>
                    <a:pt x="12302" y="15948"/>
                  </a:cubicBezTo>
                  <a:cubicBezTo>
                    <a:pt x="12695" y="15657"/>
                    <a:pt x="13018" y="15497"/>
                    <a:pt x="13018" y="15592"/>
                  </a:cubicBezTo>
                  <a:cubicBezTo>
                    <a:pt x="13018" y="15687"/>
                    <a:pt x="13454" y="15501"/>
                    <a:pt x="13987" y="15181"/>
                  </a:cubicBezTo>
                  <a:cubicBezTo>
                    <a:pt x="14520" y="14861"/>
                    <a:pt x="14956" y="14662"/>
                    <a:pt x="14956" y="14743"/>
                  </a:cubicBezTo>
                  <a:cubicBezTo>
                    <a:pt x="14956" y="14823"/>
                    <a:pt x="15392" y="14624"/>
                    <a:pt x="15925" y="14304"/>
                  </a:cubicBezTo>
                  <a:cubicBezTo>
                    <a:pt x="16458" y="13984"/>
                    <a:pt x="16894" y="13792"/>
                    <a:pt x="16894" y="13873"/>
                  </a:cubicBezTo>
                  <a:cubicBezTo>
                    <a:pt x="16894" y="13953"/>
                    <a:pt x="17330" y="13754"/>
                    <a:pt x="17863" y="13434"/>
                  </a:cubicBezTo>
                  <a:cubicBezTo>
                    <a:pt x="18396" y="13114"/>
                    <a:pt x="18832" y="12922"/>
                    <a:pt x="18832" y="13009"/>
                  </a:cubicBezTo>
                  <a:cubicBezTo>
                    <a:pt x="18832" y="13096"/>
                    <a:pt x="19118" y="12954"/>
                    <a:pt x="19470" y="12694"/>
                  </a:cubicBezTo>
                  <a:cubicBezTo>
                    <a:pt x="19775" y="12468"/>
                    <a:pt x="20024" y="12361"/>
                    <a:pt x="20212" y="12379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pic>
          <p:nvPicPr>
            <p:cNvPr id="277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flipH="1">
              <a:off x="10105758" y="1816199"/>
              <a:ext cx="776101" cy="7761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78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5142" t="7228" r="52123" b="61827"/>
            <a:stretch>
              <a:fillRect/>
            </a:stretch>
          </p:blipFill>
          <p:spPr>
            <a:xfrm rot="21000000">
              <a:off x="5762731" y="2094284"/>
              <a:ext cx="247452" cy="223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03" extrusionOk="0">
                  <a:moveTo>
                    <a:pt x="18984" y="0"/>
                  </a:moveTo>
                  <a:cubicBezTo>
                    <a:pt x="17770" y="0"/>
                    <a:pt x="1217" y="5283"/>
                    <a:pt x="485" y="5903"/>
                  </a:cubicBezTo>
                  <a:cubicBezTo>
                    <a:pt x="216" y="6131"/>
                    <a:pt x="0" y="9414"/>
                    <a:pt x="0" y="13212"/>
                  </a:cubicBezTo>
                  <a:cubicBezTo>
                    <a:pt x="0" y="19786"/>
                    <a:pt x="76" y="20165"/>
                    <a:pt x="1542" y="20746"/>
                  </a:cubicBezTo>
                  <a:cubicBezTo>
                    <a:pt x="3224" y="21413"/>
                    <a:pt x="2411" y="21600"/>
                    <a:pt x="16369" y="17092"/>
                  </a:cubicBezTo>
                  <a:lnTo>
                    <a:pt x="21600" y="15405"/>
                  </a:lnTo>
                  <a:lnTo>
                    <a:pt x="21600" y="8227"/>
                  </a:lnTo>
                  <a:cubicBezTo>
                    <a:pt x="21590" y="1070"/>
                    <a:pt x="21242" y="0"/>
                    <a:pt x="18984" y="0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2397C0E8-E0DA-1049-B426-0619F85D7EEF}"/>
              </a:ext>
            </a:extLst>
          </p:cNvPr>
          <p:cNvSpPr/>
          <p:nvPr/>
        </p:nvSpPr>
        <p:spPr>
          <a:xfrm>
            <a:off x="114300" y="6070600"/>
            <a:ext cx="73725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243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6EF8DAB-EED4-9142-9C55-EF545BAB472B}"/>
              </a:ext>
            </a:extLst>
          </p:cNvPr>
          <p:cNvGrpSpPr/>
          <p:nvPr/>
        </p:nvGrpSpPr>
        <p:grpSpPr>
          <a:xfrm>
            <a:off x="2068738" y="485607"/>
            <a:ext cx="6516461" cy="4023301"/>
            <a:chOff x="2538639" y="1212850"/>
            <a:chExt cx="5962662" cy="3432751"/>
          </a:xfrm>
        </p:grpSpPr>
        <p:pic>
          <p:nvPicPr>
            <p:cNvPr id="285" name="e-logistics process.jpg" descr="e-logistics process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924300" y="1212850"/>
              <a:ext cx="4577001" cy="343275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86" name="Rectangle"/>
            <p:cNvSpPr/>
            <p:nvPr/>
          </p:nvSpPr>
          <p:spPr>
            <a:xfrm>
              <a:off x="4708077" y="1639319"/>
              <a:ext cx="1026196" cy="33570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8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109310" y="1617545"/>
              <a:ext cx="223729" cy="22372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090" t="2906" r="9080" b="3270"/>
            <a:stretch>
              <a:fillRect/>
            </a:stretch>
          </p:blipFill>
          <p:spPr>
            <a:xfrm>
              <a:off x="5190816" y="1716620"/>
              <a:ext cx="200269" cy="229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4" h="21039" extrusionOk="0">
                  <a:moveTo>
                    <a:pt x="11579" y="0"/>
                  </a:moveTo>
                  <a:lnTo>
                    <a:pt x="11579" y="1709"/>
                  </a:lnTo>
                  <a:lnTo>
                    <a:pt x="11579" y="3418"/>
                  </a:lnTo>
                  <a:lnTo>
                    <a:pt x="13505" y="3418"/>
                  </a:lnTo>
                  <a:cubicBezTo>
                    <a:pt x="14566" y="3418"/>
                    <a:pt x="15432" y="3384"/>
                    <a:pt x="15432" y="3345"/>
                  </a:cubicBezTo>
                  <a:cubicBezTo>
                    <a:pt x="15432" y="3306"/>
                    <a:pt x="14566" y="2539"/>
                    <a:pt x="13505" y="1636"/>
                  </a:cubicBezTo>
                  <a:lnTo>
                    <a:pt x="11579" y="0"/>
                  </a:lnTo>
                  <a:close/>
                  <a:moveTo>
                    <a:pt x="0" y="109"/>
                  </a:moveTo>
                  <a:lnTo>
                    <a:pt x="0" y="9291"/>
                  </a:lnTo>
                  <a:lnTo>
                    <a:pt x="0" y="18454"/>
                  </a:lnTo>
                  <a:lnTo>
                    <a:pt x="5186" y="18454"/>
                  </a:lnTo>
                  <a:lnTo>
                    <a:pt x="10394" y="18454"/>
                  </a:lnTo>
                  <a:lnTo>
                    <a:pt x="10394" y="17436"/>
                  </a:lnTo>
                  <a:lnTo>
                    <a:pt x="10394" y="16418"/>
                  </a:lnTo>
                  <a:lnTo>
                    <a:pt x="6096" y="16418"/>
                  </a:lnTo>
                  <a:cubicBezTo>
                    <a:pt x="1774" y="16418"/>
                    <a:pt x="1071" y="16280"/>
                    <a:pt x="1799" y="15527"/>
                  </a:cubicBezTo>
                  <a:cubicBezTo>
                    <a:pt x="2082" y="15234"/>
                    <a:pt x="3041" y="15145"/>
                    <a:pt x="6372" y="15145"/>
                  </a:cubicBezTo>
                  <a:cubicBezTo>
                    <a:pt x="10572" y="15145"/>
                    <a:pt x="10590" y="15137"/>
                    <a:pt x="10923" y="14509"/>
                  </a:cubicBezTo>
                  <a:lnTo>
                    <a:pt x="11262" y="13891"/>
                  </a:lnTo>
                  <a:lnTo>
                    <a:pt x="6435" y="13818"/>
                  </a:lnTo>
                  <a:cubicBezTo>
                    <a:pt x="2392" y="13759"/>
                    <a:pt x="1630" y="13684"/>
                    <a:pt x="1630" y="13363"/>
                  </a:cubicBezTo>
                  <a:cubicBezTo>
                    <a:pt x="1630" y="13042"/>
                    <a:pt x="2481" y="12961"/>
                    <a:pt x="6964" y="12854"/>
                  </a:cubicBezTo>
                  <a:cubicBezTo>
                    <a:pt x="11874" y="12737"/>
                    <a:pt x="12433" y="12675"/>
                    <a:pt x="13865" y="12091"/>
                  </a:cubicBezTo>
                  <a:lnTo>
                    <a:pt x="15432" y="11454"/>
                  </a:lnTo>
                  <a:lnTo>
                    <a:pt x="15432" y="8073"/>
                  </a:lnTo>
                  <a:lnTo>
                    <a:pt x="15432" y="4691"/>
                  </a:lnTo>
                  <a:lnTo>
                    <a:pt x="13251" y="4691"/>
                  </a:lnTo>
                  <a:cubicBezTo>
                    <a:pt x="11962" y="4691"/>
                    <a:pt x="10944" y="4582"/>
                    <a:pt x="10732" y="4400"/>
                  </a:cubicBezTo>
                  <a:cubicBezTo>
                    <a:pt x="10516" y="4214"/>
                    <a:pt x="10394" y="3315"/>
                    <a:pt x="10394" y="2109"/>
                  </a:cubicBezTo>
                  <a:lnTo>
                    <a:pt x="10394" y="109"/>
                  </a:lnTo>
                  <a:lnTo>
                    <a:pt x="5186" y="109"/>
                  </a:lnTo>
                  <a:lnTo>
                    <a:pt x="0" y="109"/>
                  </a:lnTo>
                  <a:close/>
                  <a:moveTo>
                    <a:pt x="17612" y="12836"/>
                  </a:moveTo>
                  <a:cubicBezTo>
                    <a:pt x="16230" y="12600"/>
                    <a:pt x="14714" y="12833"/>
                    <a:pt x="13527" y="13636"/>
                  </a:cubicBezTo>
                  <a:cubicBezTo>
                    <a:pt x="11025" y="15326"/>
                    <a:pt x="11237" y="18878"/>
                    <a:pt x="13929" y="20436"/>
                  </a:cubicBezTo>
                  <a:cubicBezTo>
                    <a:pt x="15940" y="21600"/>
                    <a:pt x="19316" y="21010"/>
                    <a:pt x="20681" y="19254"/>
                  </a:cubicBezTo>
                  <a:cubicBezTo>
                    <a:pt x="21484" y="18222"/>
                    <a:pt x="21600" y="16048"/>
                    <a:pt x="20914" y="14909"/>
                  </a:cubicBezTo>
                  <a:cubicBezTo>
                    <a:pt x="20240" y="13788"/>
                    <a:pt x="18994" y="13072"/>
                    <a:pt x="17612" y="12836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sp>
          <p:nvSpPr>
            <p:cNvPr id="289" name="Rectangle"/>
            <p:cNvSpPr/>
            <p:nvPr/>
          </p:nvSpPr>
          <p:spPr>
            <a:xfrm>
              <a:off x="6231062" y="2946400"/>
              <a:ext cx="1560389" cy="534226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90" name="e-logistics process.jpg" descr="e-logistics process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933" t="50975" r="20728" b="25593"/>
            <a:stretch>
              <a:fillRect/>
            </a:stretch>
          </p:blipFill>
          <p:spPr>
            <a:xfrm>
              <a:off x="2538639" y="1745879"/>
              <a:ext cx="697546" cy="85493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91" name="Rectangle"/>
            <p:cNvSpPr/>
            <p:nvPr/>
          </p:nvSpPr>
          <p:spPr>
            <a:xfrm>
              <a:off x="7012112" y="3193662"/>
              <a:ext cx="656233" cy="534227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sp>
          <p:nvSpPr>
            <p:cNvPr id="295" name="Connection Line"/>
            <p:cNvSpPr/>
            <p:nvPr/>
          </p:nvSpPr>
          <p:spPr>
            <a:xfrm>
              <a:off x="3236146" y="2366976"/>
              <a:ext cx="2442285" cy="40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807" extrusionOk="0">
                  <a:moveTo>
                    <a:pt x="21600" y="14970"/>
                  </a:moveTo>
                  <a:cubicBezTo>
                    <a:pt x="13951" y="21600"/>
                    <a:pt x="6751" y="16610"/>
                    <a:pt x="0" y="0"/>
                  </a:cubicBezTo>
                </a:path>
              </a:pathLst>
            </a:custGeom>
            <a:ln w="50800">
              <a:solidFill>
                <a:srgbClr val="739CC9"/>
              </a:solidFill>
              <a:miter lim="400000"/>
              <a:headEnd type="arrow"/>
            </a:ln>
          </p:spPr>
          <p:txBody>
            <a:bodyPr/>
            <a:lstStyle/>
            <a:p>
              <a:endParaRPr sz="900"/>
            </a:p>
          </p:txBody>
        </p:sp>
        <p:sp>
          <p:nvSpPr>
            <p:cNvPr id="293" name="Rounded Rectangle"/>
            <p:cNvSpPr/>
            <p:nvPr/>
          </p:nvSpPr>
          <p:spPr>
            <a:xfrm>
              <a:off x="5651500" y="2509093"/>
              <a:ext cx="1123717" cy="376660"/>
            </a:xfrm>
            <a:prstGeom prst="roundRect">
              <a:avLst>
                <a:gd name="adj" fmla="val 25288"/>
              </a:avLst>
            </a:prstGeom>
            <a:solidFill>
              <a:srgbClr val="FFFFFF"/>
            </a:solidFill>
            <a:ln w="50800">
              <a:solidFill>
                <a:srgbClr val="739CC9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600"/>
            </a:p>
          </p:txBody>
        </p:sp>
        <p:pic>
          <p:nvPicPr>
            <p:cNvPr id="294" name="Sprint elogistics logo.jpg" descr="Sprint elogistics logo.jp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495" t="5660" r="2506" b="3718"/>
            <a:stretch>
              <a:fillRect/>
            </a:stretch>
          </p:blipFill>
          <p:spPr>
            <a:xfrm>
              <a:off x="5795545" y="2541175"/>
              <a:ext cx="834511" cy="312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301" extrusionOk="0">
                  <a:moveTo>
                    <a:pt x="14986" y="0"/>
                  </a:moveTo>
                  <a:cubicBezTo>
                    <a:pt x="14576" y="0"/>
                    <a:pt x="14398" y="1132"/>
                    <a:pt x="14670" y="2002"/>
                  </a:cubicBezTo>
                  <a:cubicBezTo>
                    <a:pt x="14941" y="2872"/>
                    <a:pt x="14721" y="3059"/>
                    <a:pt x="13334" y="3206"/>
                  </a:cubicBezTo>
                  <a:cubicBezTo>
                    <a:pt x="12449" y="3299"/>
                    <a:pt x="12250" y="3463"/>
                    <a:pt x="12248" y="4071"/>
                  </a:cubicBezTo>
                  <a:cubicBezTo>
                    <a:pt x="12244" y="5411"/>
                    <a:pt x="12004" y="5493"/>
                    <a:pt x="11539" y="4328"/>
                  </a:cubicBezTo>
                  <a:cubicBezTo>
                    <a:pt x="11097" y="3220"/>
                    <a:pt x="11021" y="3194"/>
                    <a:pt x="9102" y="3260"/>
                  </a:cubicBezTo>
                  <a:cubicBezTo>
                    <a:pt x="7170" y="3326"/>
                    <a:pt x="7110" y="3356"/>
                    <a:pt x="6792" y="4491"/>
                  </a:cubicBezTo>
                  <a:cubicBezTo>
                    <a:pt x="6392" y="5917"/>
                    <a:pt x="6578" y="7164"/>
                    <a:pt x="7348" y="8224"/>
                  </a:cubicBezTo>
                  <a:cubicBezTo>
                    <a:pt x="7959" y="9065"/>
                    <a:pt x="7904" y="9969"/>
                    <a:pt x="7236" y="10009"/>
                  </a:cubicBezTo>
                  <a:cubicBezTo>
                    <a:pt x="6968" y="10025"/>
                    <a:pt x="6597" y="10266"/>
                    <a:pt x="6415" y="10550"/>
                  </a:cubicBezTo>
                  <a:cubicBezTo>
                    <a:pt x="6129" y="10995"/>
                    <a:pt x="6118" y="11128"/>
                    <a:pt x="6333" y="11511"/>
                  </a:cubicBezTo>
                  <a:cubicBezTo>
                    <a:pt x="6660" y="12092"/>
                    <a:pt x="7953" y="12104"/>
                    <a:pt x="8087" y="11524"/>
                  </a:cubicBezTo>
                  <a:cubicBezTo>
                    <a:pt x="8283" y="10683"/>
                    <a:pt x="8501" y="11584"/>
                    <a:pt x="8393" y="12782"/>
                  </a:cubicBezTo>
                  <a:cubicBezTo>
                    <a:pt x="8233" y="14565"/>
                    <a:pt x="8197" y="14623"/>
                    <a:pt x="7725" y="13973"/>
                  </a:cubicBezTo>
                  <a:cubicBezTo>
                    <a:pt x="7260" y="13330"/>
                    <a:pt x="6926" y="13490"/>
                    <a:pt x="6461" y="14554"/>
                  </a:cubicBezTo>
                  <a:cubicBezTo>
                    <a:pt x="6106" y="15364"/>
                    <a:pt x="6074" y="17872"/>
                    <a:pt x="6410" y="18612"/>
                  </a:cubicBezTo>
                  <a:cubicBezTo>
                    <a:pt x="6777" y="19422"/>
                    <a:pt x="7419" y="19018"/>
                    <a:pt x="7419" y="17976"/>
                  </a:cubicBezTo>
                  <a:cubicBezTo>
                    <a:pt x="7419" y="17322"/>
                    <a:pt x="7546" y="17064"/>
                    <a:pt x="7914" y="16989"/>
                  </a:cubicBezTo>
                  <a:cubicBezTo>
                    <a:pt x="8200" y="16930"/>
                    <a:pt x="8527" y="16469"/>
                    <a:pt x="8694" y="15880"/>
                  </a:cubicBezTo>
                  <a:cubicBezTo>
                    <a:pt x="8931" y="15042"/>
                    <a:pt x="9000" y="14976"/>
                    <a:pt x="9081" y="15542"/>
                  </a:cubicBezTo>
                  <a:cubicBezTo>
                    <a:pt x="9136" y="15918"/>
                    <a:pt x="9158" y="16919"/>
                    <a:pt x="9132" y="17760"/>
                  </a:cubicBezTo>
                  <a:cubicBezTo>
                    <a:pt x="9087" y="19242"/>
                    <a:pt x="9102" y="19300"/>
                    <a:pt x="9729" y="19437"/>
                  </a:cubicBezTo>
                  <a:cubicBezTo>
                    <a:pt x="10085" y="19515"/>
                    <a:pt x="10454" y="19369"/>
                    <a:pt x="10545" y="19126"/>
                  </a:cubicBezTo>
                  <a:cubicBezTo>
                    <a:pt x="10655" y="18832"/>
                    <a:pt x="10808" y="18850"/>
                    <a:pt x="10999" y="19167"/>
                  </a:cubicBezTo>
                  <a:cubicBezTo>
                    <a:pt x="11164" y="19441"/>
                    <a:pt x="11490" y="19501"/>
                    <a:pt x="11769" y="19315"/>
                  </a:cubicBezTo>
                  <a:cubicBezTo>
                    <a:pt x="12385" y="18904"/>
                    <a:pt x="12416" y="18934"/>
                    <a:pt x="12437" y="19857"/>
                  </a:cubicBezTo>
                  <a:cubicBezTo>
                    <a:pt x="12446" y="20279"/>
                    <a:pt x="12464" y="20769"/>
                    <a:pt x="12477" y="20952"/>
                  </a:cubicBezTo>
                  <a:cubicBezTo>
                    <a:pt x="12525" y="21600"/>
                    <a:pt x="13481" y="21281"/>
                    <a:pt x="13767" y="20519"/>
                  </a:cubicBezTo>
                  <a:cubicBezTo>
                    <a:pt x="14264" y="19197"/>
                    <a:pt x="14722" y="18735"/>
                    <a:pt x="15042" y="19248"/>
                  </a:cubicBezTo>
                  <a:cubicBezTo>
                    <a:pt x="15245" y="19573"/>
                    <a:pt x="15482" y="19561"/>
                    <a:pt x="15848" y="19194"/>
                  </a:cubicBezTo>
                  <a:cubicBezTo>
                    <a:pt x="16247" y="18793"/>
                    <a:pt x="16440" y="18788"/>
                    <a:pt x="16684" y="19194"/>
                  </a:cubicBezTo>
                  <a:cubicBezTo>
                    <a:pt x="16930" y="19603"/>
                    <a:pt x="17074" y="19600"/>
                    <a:pt x="17327" y="19180"/>
                  </a:cubicBezTo>
                  <a:cubicBezTo>
                    <a:pt x="17548" y="18813"/>
                    <a:pt x="17687" y="18798"/>
                    <a:pt x="17760" y="19113"/>
                  </a:cubicBezTo>
                  <a:cubicBezTo>
                    <a:pt x="17830" y="19412"/>
                    <a:pt x="17973" y="19325"/>
                    <a:pt x="18163" y="18869"/>
                  </a:cubicBezTo>
                  <a:cubicBezTo>
                    <a:pt x="18421" y="18247"/>
                    <a:pt x="18481" y="18233"/>
                    <a:pt x="18662" y="18815"/>
                  </a:cubicBezTo>
                  <a:cubicBezTo>
                    <a:pt x="18896" y="19563"/>
                    <a:pt x="20556" y="19695"/>
                    <a:pt x="21044" y="19004"/>
                  </a:cubicBezTo>
                  <a:cubicBezTo>
                    <a:pt x="21359" y="18558"/>
                    <a:pt x="21439" y="17078"/>
                    <a:pt x="21171" y="16637"/>
                  </a:cubicBezTo>
                  <a:cubicBezTo>
                    <a:pt x="21070" y="16471"/>
                    <a:pt x="21109" y="15937"/>
                    <a:pt x="21273" y="15271"/>
                  </a:cubicBezTo>
                  <a:cubicBezTo>
                    <a:pt x="21572" y="14059"/>
                    <a:pt x="21599" y="14111"/>
                    <a:pt x="20335" y="13959"/>
                  </a:cubicBezTo>
                  <a:cubicBezTo>
                    <a:pt x="19782" y="13892"/>
                    <a:pt x="19277" y="14083"/>
                    <a:pt x="19060" y="14446"/>
                  </a:cubicBezTo>
                  <a:cubicBezTo>
                    <a:pt x="18777" y="14920"/>
                    <a:pt x="18664" y="14930"/>
                    <a:pt x="18530" y="14500"/>
                  </a:cubicBezTo>
                  <a:cubicBezTo>
                    <a:pt x="18251" y="13606"/>
                    <a:pt x="18832" y="12049"/>
                    <a:pt x="19504" y="11890"/>
                  </a:cubicBezTo>
                  <a:cubicBezTo>
                    <a:pt x="20168" y="11732"/>
                    <a:pt x="20478" y="10199"/>
                    <a:pt x="19845" y="10199"/>
                  </a:cubicBezTo>
                  <a:cubicBezTo>
                    <a:pt x="19384" y="10199"/>
                    <a:pt x="19258" y="9231"/>
                    <a:pt x="19438" y="6980"/>
                  </a:cubicBezTo>
                  <a:cubicBezTo>
                    <a:pt x="19551" y="5557"/>
                    <a:pt x="19675" y="5079"/>
                    <a:pt x="19988" y="4883"/>
                  </a:cubicBezTo>
                  <a:cubicBezTo>
                    <a:pt x="20519" y="4550"/>
                    <a:pt x="20612" y="3736"/>
                    <a:pt x="20182" y="3125"/>
                  </a:cubicBezTo>
                  <a:cubicBezTo>
                    <a:pt x="19993" y="2856"/>
                    <a:pt x="19835" y="2238"/>
                    <a:pt x="19835" y="1758"/>
                  </a:cubicBezTo>
                  <a:cubicBezTo>
                    <a:pt x="19835" y="366"/>
                    <a:pt x="19434" y="746"/>
                    <a:pt x="18846" y="2692"/>
                  </a:cubicBezTo>
                  <a:cubicBezTo>
                    <a:pt x="18344" y="4353"/>
                    <a:pt x="18280" y="4440"/>
                    <a:pt x="18015" y="3801"/>
                  </a:cubicBezTo>
                  <a:cubicBezTo>
                    <a:pt x="17688" y="3014"/>
                    <a:pt x="15896" y="2906"/>
                    <a:pt x="15547" y="3652"/>
                  </a:cubicBezTo>
                  <a:cubicBezTo>
                    <a:pt x="15248" y="4292"/>
                    <a:pt x="15063" y="2753"/>
                    <a:pt x="15312" y="1691"/>
                  </a:cubicBezTo>
                  <a:cubicBezTo>
                    <a:pt x="15554" y="660"/>
                    <a:pt x="15427" y="0"/>
                    <a:pt x="14986" y="0"/>
                  </a:cubicBezTo>
                  <a:close/>
                  <a:moveTo>
                    <a:pt x="3044" y="68"/>
                  </a:moveTo>
                  <a:cubicBezTo>
                    <a:pt x="2830" y="56"/>
                    <a:pt x="2603" y="177"/>
                    <a:pt x="2259" y="433"/>
                  </a:cubicBezTo>
                  <a:cubicBezTo>
                    <a:pt x="826" y="1500"/>
                    <a:pt x="-1" y="4139"/>
                    <a:pt x="0" y="7629"/>
                  </a:cubicBezTo>
                  <a:cubicBezTo>
                    <a:pt x="1" y="10342"/>
                    <a:pt x="771" y="13599"/>
                    <a:pt x="1290" y="13093"/>
                  </a:cubicBezTo>
                  <a:cubicBezTo>
                    <a:pt x="1403" y="12983"/>
                    <a:pt x="1571" y="13291"/>
                    <a:pt x="1668" y="13770"/>
                  </a:cubicBezTo>
                  <a:cubicBezTo>
                    <a:pt x="1932" y="15083"/>
                    <a:pt x="3157" y="14939"/>
                    <a:pt x="4161" y="13486"/>
                  </a:cubicBezTo>
                  <a:cubicBezTo>
                    <a:pt x="5637" y="11348"/>
                    <a:pt x="6111" y="6631"/>
                    <a:pt x="5191" y="3192"/>
                  </a:cubicBezTo>
                  <a:cubicBezTo>
                    <a:pt x="4861" y="1958"/>
                    <a:pt x="4849" y="1792"/>
                    <a:pt x="5099" y="1420"/>
                  </a:cubicBezTo>
                  <a:cubicBezTo>
                    <a:pt x="5285" y="1143"/>
                    <a:pt x="5317" y="911"/>
                    <a:pt x="5191" y="703"/>
                  </a:cubicBezTo>
                  <a:cubicBezTo>
                    <a:pt x="5088" y="534"/>
                    <a:pt x="4884" y="579"/>
                    <a:pt x="4737" y="798"/>
                  </a:cubicBezTo>
                  <a:cubicBezTo>
                    <a:pt x="4566" y="1053"/>
                    <a:pt x="4216" y="947"/>
                    <a:pt x="3763" y="514"/>
                  </a:cubicBezTo>
                  <a:cubicBezTo>
                    <a:pt x="3460" y="224"/>
                    <a:pt x="3259" y="79"/>
                    <a:pt x="3044" y="68"/>
                  </a:cubicBezTo>
                  <a:close/>
                </a:path>
              </a:pathLst>
            </a:custGeom>
            <a:ln w="12700">
              <a:miter lim="400000"/>
            </a:ln>
          </p:spPr>
        </p:pic>
      </p:grpSp>
      <p:sp>
        <p:nvSpPr>
          <p:cNvPr id="282" name="Your own e-store &amp; 3PL"/>
          <p:cNvSpPr txBox="1">
            <a:spLocks noGrp="1"/>
          </p:cNvSpPr>
          <p:nvPr>
            <p:ph type="title"/>
          </p:nvPr>
        </p:nvSpPr>
        <p:spPr>
          <a:xfrm>
            <a:off x="830611" y="185376"/>
            <a:ext cx="10515600" cy="6004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3600" b="1" dirty="0">
                <a:latin typeface="Comic Sans MS" panose="030F0902030302020204" pitchFamily="66" charset="0"/>
              </a:rPr>
              <a:t>Your own e-store &amp; 3PL</a:t>
            </a:r>
          </a:p>
        </p:txBody>
      </p:sp>
      <p:sp>
        <p:nvSpPr>
          <p:cNvPr id="283" name="Full stock visibility, usually in real-time…"/>
          <p:cNvSpPr txBox="1">
            <a:spLocks noGrp="1"/>
          </p:cNvSpPr>
          <p:nvPr>
            <p:ph type="body" sz="quarter" idx="1"/>
          </p:nvPr>
        </p:nvSpPr>
        <p:spPr>
          <a:xfrm>
            <a:off x="6303690" y="4684407"/>
            <a:ext cx="5461918" cy="1676067"/>
          </a:xfrm>
          <a:prstGeom prst="rect">
            <a:avLst/>
          </a:prstGeom>
        </p:spPr>
        <p:txBody>
          <a:bodyPr>
            <a:noAutofit/>
          </a:bodyPr>
          <a:lstStyle/>
          <a:p>
            <a:pPr marL="251460" indent="-251460" defTabSz="371475">
              <a:spcBef>
                <a:spcPts val="2000"/>
              </a:spcBef>
              <a:defRPr sz="2159"/>
            </a:pPr>
            <a:r>
              <a:rPr sz="1400" dirty="0"/>
              <a:t>Full stock visibility, usually in real-time</a:t>
            </a:r>
          </a:p>
          <a:p>
            <a:pPr marL="251460" indent="-251460" defTabSz="371475">
              <a:spcBef>
                <a:spcPts val="2000"/>
              </a:spcBef>
              <a:defRPr sz="2159"/>
            </a:pPr>
            <a:r>
              <a:rPr sz="1400" dirty="0"/>
              <a:t>Economies of scale available based on combined volumes of 3PL activity</a:t>
            </a:r>
          </a:p>
          <a:p>
            <a:pPr marL="251460" indent="-251460" defTabSz="371475">
              <a:spcBef>
                <a:spcPts val="2000"/>
              </a:spcBef>
              <a:defRPr sz="2159"/>
            </a:pPr>
            <a:r>
              <a:rPr sz="1400" dirty="0"/>
              <a:t>Capability to add ‘bounce-back’ leaflets of catalogues to each order</a:t>
            </a:r>
          </a:p>
          <a:p>
            <a:pPr marL="251460" indent="-251460" defTabSz="371475">
              <a:spcBef>
                <a:spcPts val="2000"/>
              </a:spcBef>
              <a:defRPr sz="2159"/>
            </a:pPr>
            <a:r>
              <a:rPr sz="1400" dirty="0"/>
              <a:t>Able to use same stock at 3PL for additional sales channels (</a:t>
            </a:r>
            <a:r>
              <a:rPr sz="1400" dirty="0" err="1"/>
              <a:t>Wowcher</a:t>
            </a:r>
            <a:r>
              <a:rPr sz="1400" dirty="0"/>
              <a:t>, Groupon, NOTHS, etc.)</a:t>
            </a:r>
          </a:p>
        </p:txBody>
      </p:sp>
      <p:sp>
        <p:nvSpPr>
          <p:cNvPr id="284" name="Your product at 3PL location so no need to store yourself…"/>
          <p:cNvSpPr txBox="1"/>
          <p:nvPr/>
        </p:nvSpPr>
        <p:spPr>
          <a:xfrm>
            <a:off x="883419" y="4717094"/>
            <a:ext cx="5250211" cy="1871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Autofit/>
          </a:bodyPr>
          <a:lstStyle/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Your product at 3PL location so no need to store yourself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No time spent checking items  for QC or volume accuracy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You control availability and back order build up from your site</a:t>
            </a:r>
          </a:p>
          <a:p>
            <a:pPr marL="279400" indent="-279400">
              <a:spcBef>
                <a:spcPts val="2250"/>
              </a:spcBef>
              <a:buSzPct val="125000"/>
              <a:buChar char="•"/>
              <a:defRPr sz="2400" b="0"/>
            </a:pPr>
            <a:r>
              <a:rPr sz="1400" dirty="0"/>
              <a:t>Easier stock variance, less commitment (e.g. limited time offers, etc.)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280829-F2B9-7E49-B5FC-A4DCB50C58AB}"/>
              </a:ext>
            </a:extLst>
          </p:cNvPr>
          <p:cNvSpPr/>
          <p:nvPr/>
        </p:nvSpPr>
        <p:spPr>
          <a:xfrm>
            <a:off x="114300" y="6070600"/>
            <a:ext cx="73725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57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826DE-8940-6D45-9C85-85226318B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" t="6425" r="2454" b="6983"/>
          <a:stretch/>
        </p:blipFill>
        <p:spPr>
          <a:xfrm>
            <a:off x="0" y="0"/>
            <a:ext cx="124328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FDACA-AFE4-F843-94C5-8E7155196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55198" t="73774" r="24501" b="6983"/>
          <a:stretch/>
        </p:blipFill>
        <p:spPr>
          <a:xfrm>
            <a:off x="9537700" y="5778500"/>
            <a:ext cx="298450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BB6CC99-C54A-364C-A634-D583F46C4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8409">
            <a:off x="6881076" y="323029"/>
            <a:ext cx="5598450" cy="4218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8DE58-D9F3-FE48-A80F-D51F0B32F82A}"/>
              </a:ext>
            </a:extLst>
          </p:cNvPr>
          <p:cNvSpPr txBox="1"/>
          <p:nvPr/>
        </p:nvSpPr>
        <p:spPr>
          <a:xfrm rot="1065072">
            <a:off x="7853361" y="1370416"/>
            <a:ext cx="41823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Comic Sans MS" panose="030F0902030302020204" pitchFamily="66" charset="0"/>
              </a:rPr>
              <a:t>Now you’d like a case study I guess?</a:t>
            </a:r>
          </a:p>
        </p:txBody>
      </p:sp>
    </p:spTree>
    <p:extLst>
      <p:ext uri="{BB962C8B-B14F-4D97-AF65-F5344CB8AC3E}">
        <p14:creationId xmlns:p14="http://schemas.microsoft.com/office/powerpoint/2010/main" val="2327284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AD505-EFBC-DD4C-9AA0-1CAAFAEA9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" t="6983" r="2284" b="6983"/>
          <a:stretch/>
        </p:blipFill>
        <p:spPr>
          <a:xfrm>
            <a:off x="0" y="0"/>
            <a:ext cx="1238002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27049-ABB9-D445-BE8D-AC5506153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01" t="81843" r="25634" b="9776"/>
          <a:stretch/>
        </p:blipFill>
        <p:spPr>
          <a:xfrm>
            <a:off x="7347575" y="5867400"/>
            <a:ext cx="5032451" cy="110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5F49C1-0C92-114F-B787-4D64F57D7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3" t="56063" r="30564" b="41409"/>
          <a:stretch/>
        </p:blipFill>
        <p:spPr>
          <a:xfrm>
            <a:off x="7347575" y="4038600"/>
            <a:ext cx="1123325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26A11-05B2-9F4F-BC6A-C033BB831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3" t="56063" r="30564" b="41409"/>
          <a:stretch/>
        </p:blipFill>
        <p:spPr>
          <a:xfrm>
            <a:off x="1794813" y="3911600"/>
            <a:ext cx="864096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18148-8738-3D43-AD9C-37508140A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3" t="56063" r="30564" b="41409"/>
          <a:stretch/>
        </p:blipFill>
        <p:spPr>
          <a:xfrm>
            <a:off x="5912475" y="3949700"/>
            <a:ext cx="1123325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7C3BA-B9B4-8F45-8FC9-8AB40E34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459" y="4000500"/>
            <a:ext cx="1043925" cy="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32377-B693-2D47-B8FB-3A6E7DB69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1875" y="3985854"/>
            <a:ext cx="929625" cy="294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D245A2-5DFE-034C-8FB3-3DC157124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0213" y="3924299"/>
            <a:ext cx="745869" cy="235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02D7CB-0B0D-654C-BD20-5A8D98D259B4}"/>
              </a:ext>
            </a:extLst>
          </p:cNvPr>
          <p:cNvSpPr/>
          <p:nvPr/>
        </p:nvSpPr>
        <p:spPr>
          <a:xfrm>
            <a:off x="5016500" y="5028168"/>
            <a:ext cx="7363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Comic Sans MS" panose="030F0902030302020204" pitchFamily="66" charset="0"/>
              </a:rPr>
              <a:t>Welcome to the world of classic Vinyl and CD music….</a:t>
            </a:r>
          </a:p>
        </p:txBody>
      </p:sp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A977B808-A7B6-F84A-9181-3C7E9DE6E1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47470">
            <a:off x="10344520" y="2221423"/>
            <a:ext cx="1805228" cy="436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7F95E26E-8933-C948-877C-281824392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9311980">
            <a:off x="3870994" y="1649055"/>
            <a:ext cx="1057209" cy="2900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90176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F22AA8-95E9-9745-A09F-5883E9451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85" r="1" b="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31E-DA7B-494D-B266-62E555F6209D}"/>
              </a:ext>
            </a:extLst>
          </p:cNvPr>
          <p:cNvSpPr txBox="1"/>
          <p:nvPr/>
        </p:nvSpPr>
        <p:spPr>
          <a:xfrm rot="21480000">
            <a:off x="1430823" y="1630788"/>
            <a:ext cx="9125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6350">
                  <a:solidFill>
                    <a:schemeClr val="accent1"/>
                  </a:solidFill>
                </a:ln>
                <a:solidFill>
                  <a:schemeClr val="bg1"/>
                </a:solidFill>
                <a:latin typeface="Bradley Hand" pitchFamily="2" charset="77"/>
              </a:rPr>
              <a:t>We make e-commerce fulfilling</a:t>
            </a:r>
          </a:p>
        </p:txBody>
      </p:sp>
    </p:spTree>
    <p:extLst>
      <p:ext uri="{BB962C8B-B14F-4D97-AF65-F5344CB8AC3E}">
        <p14:creationId xmlns:p14="http://schemas.microsoft.com/office/powerpoint/2010/main" val="199996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IMG_1994O.jpg"/>
          <p:cNvGrpSpPr/>
          <p:nvPr/>
        </p:nvGrpSpPr>
        <p:grpSpPr>
          <a:xfrm>
            <a:off x="9330196" y="1664740"/>
            <a:ext cx="2527301" cy="2451101"/>
            <a:chOff x="0" y="0"/>
            <a:chExt cx="5054600" cy="4902200"/>
          </a:xfrm>
        </p:grpSpPr>
        <p:pic>
          <p:nvPicPr>
            <p:cNvPr id="319" name="IMG_1994O.jpg" descr="IMG_1994O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4800600" cy="4572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18" name="IMG_1994O.jpg" descr="IMG_1994O.jp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054600" cy="4902200"/>
            </a:xfrm>
            <a:prstGeom prst="rect">
              <a:avLst/>
            </a:prstGeom>
            <a:effectLst/>
          </p:spPr>
        </p:pic>
      </p:grpSp>
      <p:sp>
        <p:nvSpPr>
          <p:cNvPr id="322" name="Specialise in Classic and Collectible vinyl…"/>
          <p:cNvSpPr txBox="1">
            <a:spLocks noGrp="1"/>
          </p:cNvSpPr>
          <p:nvPr>
            <p:ph type="body" sz="half" idx="1"/>
          </p:nvPr>
        </p:nvSpPr>
        <p:spPr>
          <a:xfrm>
            <a:off x="828674" y="1968500"/>
            <a:ext cx="5798375" cy="42545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sz="2400" dirty="0" err="1"/>
              <a:t>Specialise</a:t>
            </a:r>
            <a:r>
              <a:rPr sz="2400" dirty="0"/>
              <a:t> in Classic and Collectible vinyl</a:t>
            </a:r>
          </a:p>
          <a:p>
            <a:r>
              <a:rPr sz="2400" dirty="0"/>
              <a:t>Ends up with a lot of ‘excess’ CD’s when buying</a:t>
            </a:r>
          </a:p>
          <a:p>
            <a:r>
              <a:rPr sz="2400" dirty="0"/>
              <a:t>Stock comes in ‘blind’, no idea </a:t>
            </a:r>
            <a:r>
              <a:rPr sz="2400" dirty="0" err="1"/>
              <a:t>whats</a:t>
            </a:r>
            <a:r>
              <a:rPr sz="2400" dirty="0"/>
              <a:t> in cartons, no paperwork there than X number of cartons/pallets</a:t>
            </a:r>
          </a:p>
          <a:p>
            <a:r>
              <a:rPr sz="2400" dirty="0"/>
              <a:t>We sort into titles and then grade</a:t>
            </a:r>
            <a:r>
              <a:rPr lang="en-GB" sz="2400" dirty="0"/>
              <a:t> every item by hand </a:t>
            </a:r>
            <a:r>
              <a:rPr sz="2400" dirty="0"/>
              <a:t>into</a:t>
            </a:r>
            <a:r>
              <a:rPr lang="en-GB" sz="2400" dirty="0"/>
              <a:t> </a:t>
            </a:r>
            <a:r>
              <a:rPr sz="2400" dirty="0"/>
              <a:t>categories for resale</a:t>
            </a:r>
          </a:p>
          <a:p>
            <a:r>
              <a:rPr sz="2400" dirty="0"/>
              <a:t>Place sorted goods into stock and list by SKU &amp; title</a:t>
            </a:r>
            <a:r>
              <a:rPr lang="en-GB" sz="2400" dirty="0"/>
              <a:t> online</a:t>
            </a:r>
            <a:endParaRPr sz="2400" dirty="0"/>
          </a:p>
        </p:txBody>
      </p:sp>
      <p:grpSp>
        <p:nvGrpSpPr>
          <p:cNvPr id="325" name="Image"/>
          <p:cNvGrpSpPr/>
          <p:nvPr/>
        </p:nvGrpSpPr>
        <p:grpSpPr>
          <a:xfrm>
            <a:off x="7215066" y="835280"/>
            <a:ext cx="2400301" cy="3207280"/>
            <a:chOff x="0" y="0"/>
            <a:chExt cx="4064000" cy="5410200"/>
          </a:xfrm>
        </p:grpSpPr>
        <p:pic>
          <p:nvPicPr>
            <p:cNvPr id="32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3810000" cy="508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" name="Image" descr="Image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064000" cy="5410200"/>
            </a:xfrm>
            <a:prstGeom prst="rect">
              <a:avLst/>
            </a:prstGeom>
            <a:effectLst/>
          </p:spPr>
        </p:pic>
      </p:grpSp>
      <p:grpSp>
        <p:nvGrpSpPr>
          <p:cNvPr id="328" name="Image"/>
          <p:cNvGrpSpPr/>
          <p:nvPr/>
        </p:nvGrpSpPr>
        <p:grpSpPr>
          <a:xfrm>
            <a:off x="7828971" y="3597019"/>
            <a:ext cx="3302001" cy="2546351"/>
            <a:chOff x="0" y="0"/>
            <a:chExt cx="6604000" cy="5092700"/>
          </a:xfrm>
        </p:grpSpPr>
        <p:pic>
          <p:nvPicPr>
            <p:cNvPr id="327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0" y="88900"/>
              <a:ext cx="6350000" cy="47625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6" name="Image" descr="Imag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6604000" cy="5092700"/>
            </a:xfrm>
            <a:prstGeom prst="rect">
              <a:avLst/>
            </a:prstGeom>
            <a:effectLst/>
          </p:spPr>
        </p:pic>
      </p:grpSp>
      <p:pic>
        <p:nvPicPr>
          <p:cNvPr id="3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28675" y="206374"/>
            <a:ext cx="5656156" cy="136842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C87F2B4-5965-1C43-90B5-7C655B3661BA}"/>
              </a:ext>
            </a:extLst>
          </p:cNvPr>
          <p:cNvSpPr/>
          <p:nvPr/>
        </p:nvSpPr>
        <p:spPr>
          <a:xfrm>
            <a:off x="114300" y="6070600"/>
            <a:ext cx="737259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11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7565" r="84664" b="10223"/>
          <a:stretch>
            <a:fillRect/>
          </a:stretch>
        </p:blipFill>
        <p:spPr>
          <a:xfrm>
            <a:off x="-179309" y="-6868"/>
            <a:ext cx="2364532" cy="725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17565" r="84664" b="10223"/>
          <a:stretch>
            <a:fillRect/>
          </a:stretch>
        </p:blipFill>
        <p:spPr>
          <a:xfrm>
            <a:off x="10221992" y="-260868"/>
            <a:ext cx="2364532" cy="7250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8825" y="-115364"/>
            <a:ext cx="10885943" cy="70887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3527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996.jpg" descr="IMG_199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9" y="0"/>
            <a:ext cx="1461170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483EBD-916C-8D43-B868-E4317EABA093}"/>
              </a:ext>
            </a:extLst>
          </p:cNvPr>
          <p:cNvSpPr txBox="1"/>
          <p:nvPr/>
        </p:nvSpPr>
        <p:spPr>
          <a:xfrm>
            <a:off x="165100" y="6070600"/>
            <a:ext cx="4178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Initial sort process for 3 x pallets of CD’s</a:t>
            </a:r>
          </a:p>
          <a:p>
            <a:r>
              <a:rPr lang="en-US" dirty="0"/>
              <a:t>No manifest or list of goods provided</a:t>
            </a:r>
          </a:p>
        </p:txBody>
      </p:sp>
    </p:spTree>
    <p:extLst>
      <p:ext uri="{BB962C8B-B14F-4D97-AF65-F5344CB8AC3E}">
        <p14:creationId xmlns:p14="http://schemas.microsoft.com/office/powerpoint/2010/main" val="2265443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IMG_1993.jpg" descr="IMG_199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83" y="-10196"/>
            <a:ext cx="15374335" cy="687839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E7BA1F-FF6D-4944-8B6E-201F14998AEE}"/>
              </a:ext>
            </a:extLst>
          </p:cNvPr>
          <p:cNvSpPr txBox="1"/>
          <p:nvPr/>
        </p:nvSpPr>
        <p:spPr>
          <a:xfrm>
            <a:off x="165100" y="6070600"/>
            <a:ext cx="4178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Initial sort process for 3 x pallets of CD’s</a:t>
            </a:r>
          </a:p>
          <a:p>
            <a:r>
              <a:rPr lang="en-US" dirty="0"/>
              <a:t>No manifest or list of goods provided</a:t>
            </a:r>
          </a:p>
        </p:txBody>
      </p:sp>
    </p:spTree>
    <p:extLst>
      <p:ext uri="{BB962C8B-B14F-4D97-AF65-F5344CB8AC3E}">
        <p14:creationId xmlns:p14="http://schemas.microsoft.com/office/powerpoint/2010/main" val="3318869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ales via Own site and Amazon FBA…"/>
          <p:cNvSpPr txBox="1">
            <a:spLocks noGrp="1"/>
          </p:cNvSpPr>
          <p:nvPr>
            <p:ph type="body" sz="half" idx="1"/>
          </p:nvPr>
        </p:nvSpPr>
        <p:spPr>
          <a:xfrm>
            <a:off x="828675" y="1574800"/>
            <a:ext cx="5111750" cy="46482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248666" indent="-248666" defTabSz="367347">
              <a:spcBef>
                <a:spcPts val="2000"/>
              </a:spcBef>
              <a:defRPr sz="3382"/>
            </a:pPr>
            <a:endParaRPr dirty="0"/>
          </a:p>
          <a:p>
            <a:pPr marL="248666" indent="-248666" defTabSz="367347">
              <a:spcBef>
                <a:spcPts val="2000"/>
              </a:spcBef>
              <a:defRPr sz="3382"/>
            </a:pPr>
            <a:r>
              <a:rPr sz="3800" dirty="0"/>
              <a:t>Sales via Own site and Amazon FBA</a:t>
            </a:r>
          </a:p>
          <a:p>
            <a:pPr marL="248666" indent="-248666" defTabSz="367347">
              <a:spcBef>
                <a:spcPts val="2000"/>
              </a:spcBef>
              <a:defRPr sz="3382"/>
            </a:pPr>
            <a:r>
              <a:rPr sz="3800" dirty="0"/>
              <a:t>We make up ‘bulk orders’ for Amazon usually a pallet per month.</a:t>
            </a:r>
          </a:p>
          <a:p>
            <a:pPr marL="497332" lvl="1" indent="-248666" defTabSz="367347">
              <a:spcBef>
                <a:spcPts val="2000"/>
              </a:spcBef>
              <a:defRPr sz="3382"/>
            </a:pPr>
            <a:r>
              <a:rPr sz="3800" dirty="0"/>
              <a:t>we download order</a:t>
            </a:r>
          </a:p>
          <a:p>
            <a:pPr marL="497332" lvl="1" indent="-248666" defTabSz="367347">
              <a:spcBef>
                <a:spcPts val="2000"/>
              </a:spcBef>
              <a:defRPr sz="3382"/>
            </a:pPr>
            <a:r>
              <a:rPr sz="3800" dirty="0"/>
              <a:t>produce unit barcode labels</a:t>
            </a:r>
          </a:p>
          <a:p>
            <a:pPr marL="497332" lvl="1" indent="-248666" defTabSz="367347">
              <a:spcBef>
                <a:spcPts val="2000"/>
              </a:spcBef>
              <a:defRPr sz="3382"/>
            </a:pPr>
            <a:r>
              <a:rPr sz="3800" dirty="0"/>
              <a:t>pick stock and relabel with barcodes</a:t>
            </a:r>
          </a:p>
          <a:p>
            <a:pPr marL="497332" lvl="1" indent="-248666" defTabSz="367347">
              <a:spcBef>
                <a:spcPts val="2000"/>
              </a:spcBef>
              <a:defRPr sz="3382"/>
            </a:pPr>
            <a:r>
              <a:rPr sz="3800" dirty="0"/>
              <a:t>produce labelling and manage and label cartons and shipping sheets</a:t>
            </a:r>
          </a:p>
          <a:p>
            <a:pPr marL="497332" lvl="1" indent="-248666" defTabSz="367347">
              <a:spcBef>
                <a:spcPts val="2000"/>
              </a:spcBef>
              <a:defRPr sz="3382"/>
            </a:pPr>
            <a:r>
              <a:rPr sz="3800" dirty="0"/>
              <a:t>Arrange delivery or send on Amazon ‘preferred’ courier </a:t>
            </a:r>
          </a:p>
        </p:txBody>
      </p:sp>
      <p:grpSp>
        <p:nvGrpSpPr>
          <p:cNvPr id="344" name="Image"/>
          <p:cNvGrpSpPr/>
          <p:nvPr/>
        </p:nvGrpSpPr>
        <p:grpSpPr>
          <a:xfrm rot="21480000">
            <a:off x="6302556" y="986532"/>
            <a:ext cx="5551058" cy="3018304"/>
            <a:chOff x="0" y="0"/>
            <a:chExt cx="11102115" cy="6036605"/>
          </a:xfrm>
        </p:grpSpPr>
        <p:pic>
          <p:nvPicPr>
            <p:cNvPr id="343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0848116" cy="57064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2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102116" cy="6036606"/>
            </a:xfrm>
            <a:prstGeom prst="rect">
              <a:avLst/>
            </a:prstGeom>
            <a:effectLst/>
          </p:spPr>
        </p:pic>
      </p:grpSp>
      <p:grpSp>
        <p:nvGrpSpPr>
          <p:cNvPr id="347" name="Image"/>
          <p:cNvGrpSpPr/>
          <p:nvPr/>
        </p:nvGrpSpPr>
        <p:grpSpPr>
          <a:xfrm rot="120000">
            <a:off x="6000535" y="2597934"/>
            <a:ext cx="5921622" cy="3548219"/>
            <a:chOff x="0" y="0"/>
            <a:chExt cx="11102116" cy="6036605"/>
          </a:xfrm>
        </p:grpSpPr>
        <p:pic>
          <p:nvPicPr>
            <p:cNvPr id="34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10848117" cy="570640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45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11102118" cy="6036607"/>
            </a:xfrm>
            <a:prstGeom prst="rect">
              <a:avLst/>
            </a:prstGeom>
            <a:effectLst/>
          </p:spPr>
        </p:pic>
      </p:grpSp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AAC2A64E-3EE0-3C4C-93FD-91E229039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8675" y="206374"/>
            <a:ext cx="5656156" cy="13684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334265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9A57C3E-839D-7B44-B636-C62E83308FC0}"/>
              </a:ext>
            </a:extLst>
          </p:cNvPr>
          <p:cNvGrpSpPr/>
          <p:nvPr/>
        </p:nvGrpSpPr>
        <p:grpSpPr>
          <a:xfrm>
            <a:off x="9051" y="0"/>
            <a:ext cx="12186666" cy="6858000"/>
            <a:chOff x="9051" y="0"/>
            <a:chExt cx="12186666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7C33ED7-D108-C948-8363-3F3253814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51" y="0"/>
              <a:ext cx="12186666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3A43CC-2385-AA49-9F8E-10AA4BF7E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10" t="25886" r="61525" b="52222"/>
            <a:stretch/>
          </p:blipFill>
          <p:spPr>
            <a:xfrm>
              <a:off x="4536381" y="753762"/>
              <a:ext cx="1056070" cy="1087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8FEF645-AAFE-8D43-B6EF-5335ED609D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10" t="25886" r="61525" b="52222"/>
            <a:stretch/>
          </p:blipFill>
          <p:spPr>
            <a:xfrm>
              <a:off x="4518281" y="1956487"/>
              <a:ext cx="1056070" cy="10873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69B2F79-499F-664C-8521-5B76FA35B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10" t="25886" r="61525" b="52222"/>
            <a:stretch/>
          </p:blipFill>
          <p:spPr>
            <a:xfrm>
              <a:off x="6612316" y="1915297"/>
              <a:ext cx="1056070" cy="10873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94F0767-AFFE-454F-B67E-E2FC4CF453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10" t="25886" r="61525" b="52222"/>
            <a:stretch/>
          </p:blipFill>
          <p:spPr>
            <a:xfrm>
              <a:off x="6612316" y="753762"/>
              <a:ext cx="1056070" cy="108739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BF87A0-5FB4-C84F-AC8D-610FF56BAC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6510" t="25886" r="61525" b="52222"/>
            <a:stretch/>
          </p:blipFill>
          <p:spPr>
            <a:xfrm>
              <a:off x="5574349" y="753762"/>
              <a:ext cx="1056070" cy="108739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F82F25-381F-7F47-A387-5D1E2CF22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 l="42734" t="84310" r="32222" b="2221"/>
            <a:stretch/>
          </p:blipFill>
          <p:spPr>
            <a:xfrm>
              <a:off x="9068692" y="5857103"/>
              <a:ext cx="2654162" cy="8031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9D6DB71-4EAA-4A44-848E-FDA03E32D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01281" y="5721180"/>
              <a:ext cx="2929932" cy="92675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492452-BDCA-304D-AEF2-A0BD01215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0329" t="58679" b="11952"/>
            <a:stretch/>
          </p:blipFill>
          <p:spPr>
            <a:xfrm>
              <a:off x="8575447" y="4009768"/>
              <a:ext cx="3615938" cy="20141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2869B6-FBFC-674F-AFEC-5E6E6E575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 l="42734" t="84310" r="32222" b="2221"/>
            <a:stretch/>
          </p:blipFill>
          <p:spPr>
            <a:xfrm>
              <a:off x="9202327" y="5721180"/>
              <a:ext cx="930213" cy="8031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7133840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5C47-90A8-134B-B0E9-57AE52204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6280"/>
            <a:ext cx="10515600" cy="61941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Bradley Hand" pitchFamily="2" charset="77"/>
              </a:rPr>
              <a:t>WHO ARE WE?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00F9EC-81B6-E045-8E0B-9F08A1C74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2209" y="1002355"/>
            <a:ext cx="937964" cy="1512845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7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16F1E-ECB0-8543-A239-F99EE99CC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616" y="3348715"/>
            <a:ext cx="937441" cy="1512000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7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ECF91F-B3E0-8D4C-AEFF-18E9E6F83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00768" y="1002355"/>
            <a:ext cx="937964" cy="1512845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7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D7386E-562B-A64D-8DA2-1EA7517F3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651" y="1002355"/>
            <a:ext cx="937964" cy="1512845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7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D9FC03-F928-3D4B-882D-76857C04AC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841"/>
                    </a14:imgEffect>
                    <a14:imgEffect>
                      <a14:saturation sa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65093" y="1002355"/>
            <a:ext cx="937964" cy="1512845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7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59E3DD-E726-3849-A301-B1EE5917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135" y="3348715"/>
            <a:ext cx="937440" cy="1512000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70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E03C5C-B1FA-F446-B94A-8E8B9AE0E10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546" b="38003"/>
          <a:stretch/>
        </p:blipFill>
        <p:spPr>
          <a:xfrm>
            <a:off x="420129" y="3277452"/>
            <a:ext cx="5873579" cy="19316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89D0311-8513-E049-BAD3-B94B43805F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0646" b="8904"/>
          <a:stretch/>
        </p:blipFill>
        <p:spPr>
          <a:xfrm>
            <a:off x="181918" y="748825"/>
            <a:ext cx="6350000" cy="22252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F1D38B-B885-9843-B4D5-84755132456A}"/>
              </a:ext>
            </a:extLst>
          </p:cNvPr>
          <p:cNvSpPr txBox="1"/>
          <p:nvPr/>
        </p:nvSpPr>
        <p:spPr>
          <a:xfrm>
            <a:off x="949156" y="2719172"/>
            <a:ext cx="5068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Sprint Logistics – </a:t>
            </a:r>
            <a:r>
              <a:rPr lang="en-US" sz="1400" dirty="0" err="1"/>
              <a:t>Heston</a:t>
            </a:r>
            <a:r>
              <a:rPr lang="en-US" sz="1400" dirty="0"/>
              <a:t>, Middlesex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2CA0CA-0150-5748-AD83-47142FB19A71}"/>
              </a:ext>
            </a:extLst>
          </p:cNvPr>
          <p:cNvSpPr txBox="1"/>
          <p:nvPr/>
        </p:nvSpPr>
        <p:spPr>
          <a:xfrm>
            <a:off x="838200" y="5045684"/>
            <a:ext cx="50683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Sprint Logistics – Peterborough, Cambridgeshire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14AE83-E368-584E-8F96-5E125A5A7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841"/>
                    </a14:imgEffect>
                    <a14:imgEffect>
                      <a14:saturation sat="6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5376" y="3348715"/>
            <a:ext cx="937440" cy="1512000"/>
          </a:xfrm>
          <a:prstGeom prst="rect">
            <a:avLst/>
          </a:prstGeom>
          <a:effectLst>
            <a:outerShdw blurRad="50800" dist="38100" dir="2700000" sx="102000" sy="102000" algn="tl" rotWithShape="0">
              <a:schemeClr val="accent1">
                <a:alpha val="70000"/>
              </a:scheme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EAD8B8-5A8E-0449-8C08-6C8F40114688}"/>
              </a:ext>
            </a:extLst>
          </p:cNvPr>
          <p:cNvSpPr txBox="1"/>
          <p:nvPr/>
        </p:nvSpPr>
        <p:spPr>
          <a:xfrm>
            <a:off x="7065093" y="2609873"/>
            <a:ext cx="1033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/>
              <a:t>Aizad</a:t>
            </a:r>
            <a:r>
              <a:rPr lang="en-US" sz="1000" b="1" dirty="0"/>
              <a:t> Hussain</a:t>
            </a:r>
          </a:p>
          <a:p>
            <a:pPr algn="ctr"/>
            <a:r>
              <a:rPr lang="en-US" sz="1000" dirty="0"/>
              <a:t>CEO &amp; Principal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B6F02B-AE64-A241-8108-7C6B69FAFDBF}"/>
              </a:ext>
            </a:extLst>
          </p:cNvPr>
          <p:cNvSpPr txBox="1"/>
          <p:nvPr/>
        </p:nvSpPr>
        <p:spPr>
          <a:xfrm>
            <a:off x="8217763" y="2609873"/>
            <a:ext cx="1033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Imran Hussain</a:t>
            </a:r>
          </a:p>
          <a:p>
            <a:pPr algn="ctr"/>
            <a:r>
              <a:rPr lang="en-US" sz="1000" dirty="0"/>
              <a:t>Managing Director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1FAF7A-2D3C-DE44-8D51-ECA906BFE6C7}"/>
              </a:ext>
            </a:extLst>
          </p:cNvPr>
          <p:cNvSpPr txBox="1"/>
          <p:nvPr/>
        </p:nvSpPr>
        <p:spPr>
          <a:xfrm>
            <a:off x="9413388" y="2609873"/>
            <a:ext cx="1033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Stuart </a:t>
            </a:r>
            <a:r>
              <a:rPr lang="en-US" sz="1000" b="1" dirty="0" err="1"/>
              <a:t>Tudgay</a:t>
            </a:r>
            <a:endParaRPr lang="en-US" sz="1000" b="1" dirty="0"/>
          </a:p>
          <a:p>
            <a:pPr algn="ctr"/>
            <a:r>
              <a:rPr lang="en-US" sz="1000" dirty="0"/>
              <a:t>Operations Manager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6A9EC3-BBE6-9143-B439-FD6FD21F9A3F}"/>
              </a:ext>
            </a:extLst>
          </p:cNvPr>
          <p:cNvSpPr txBox="1"/>
          <p:nvPr/>
        </p:nvSpPr>
        <p:spPr>
          <a:xfrm>
            <a:off x="10586976" y="2603707"/>
            <a:ext cx="1033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Mark Smith</a:t>
            </a:r>
          </a:p>
          <a:p>
            <a:pPr algn="ctr"/>
            <a:r>
              <a:rPr lang="en-US" sz="1000" dirty="0"/>
              <a:t>Account Director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10D1B4-D8CA-8040-8F3F-4D92E148BA27}"/>
              </a:ext>
            </a:extLst>
          </p:cNvPr>
          <p:cNvSpPr txBox="1"/>
          <p:nvPr/>
        </p:nvSpPr>
        <p:spPr>
          <a:xfrm>
            <a:off x="7039225" y="4972629"/>
            <a:ext cx="1033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Helen Anderson</a:t>
            </a:r>
          </a:p>
          <a:p>
            <a:pPr algn="ctr"/>
            <a:r>
              <a:rPr lang="en-US" sz="1000" dirty="0"/>
              <a:t>Managing Director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71E394-0F81-4F4A-AE87-A0B7D95221A7}"/>
              </a:ext>
            </a:extLst>
          </p:cNvPr>
          <p:cNvSpPr txBox="1"/>
          <p:nvPr/>
        </p:nvSpPr>
        <p:spPr>
          <a:xfrm>
            <a:off x="8191895" y="4972629"/>
            <a:ext cx="1033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/>
              <a:t>Martin Hewitt</a:t>
            </a:r>
          </a:p>
          <a:p>
            <a:pPr algn="ctr"/>
            <a:r>
              <a:rPr lang="en-US" sz="1000" dirty="0"/>
              <a:t>Operations Manager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F82A04-56D6-5044-89EF-0B20BD1B4BD1}"/>
              </a:ext>
            </a:extLst>
          </p:cNvPr>
          <p:cNvSpPr txBox="1"/>
          <p:nvPr/>
        </p:nvSpPr>
        <p:spPr>
          <a:xfrm>
            <a:off x="9387520" y="4972629"/>
            <a:ext cx="10332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err="1"/>
              <a:t>Nic</a:t>
            </a:r>
            <a:r>
              <a:rPr lang="en-US" sz="1000" b="1" dirty="0"/>
              <a:t> Price </a:t>
            </a:r>
          </a:p>
          <a:p>
            <a:pPr algn="ctr"/>
            <a:r>
              <a:rPr lang="en-US" sz="1000" dirty="0"/>
              <a:t>Head of Logistics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D93A3CE-937F-A04B-9F2D-FD3EEB751765}"/>
              </a:ext>
            </a:extLst>
          </p:cNvPr>
          <p:cNvSpPr/>
          <p:nvPr/>
        </p:nvSpPr>
        <p:spPr>
          <a:xfrm>
            <a:off x="6267576" y="1753325"/>
            <a:ext cx="462692" cy="247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65162814-E267-E34C-B084-6CAC8A70E478}"/>
              </a:ext>
            </a:extLst>
          </p:cNvPr>
          <p:cNvSpPr/>
          <p:nvPr/>
        </p:nvSpPr>
        <p:spPr>
          <a:xfrm>
            <a:off x="6300572" y="4121703"/>
            <a:ext cx="462692" cy="2478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28AA8B-CD0C-6240-A8DE-BBE762738560}"/>
              </a:ext>
            </a:extLst>
          </p:cNvPr>
          <p:cNvSpPr txBox="1"/>
          <p:nvPr/>
        </p:nvSpPr>
        <p:spPr>
          <a:xfrm>
            <a:off x="181918" y="5650486"/>
            <a:ext cx="118195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Experts in storage, order processing and fulfilment for e-commerce.  Guardians of your brand and delivering your customer promise cost effectively and on-time.  </a:t>
            </a:r>
          </a:p>
          <a:p>
            <a:r>
              <a:rPr lang="en-US" dirty="0"/>
              <a:t>Multiple sales channels but a single warehouse partner, we integrate with own e-store, amazon, E-Bay, Gumtree, Etsy, etc.</a:t>
            </a:r>
          </a:p>
        </p:txBody>
      </p:sp>
    </p:spTree>
    <p:extLst>
      <p:ext uri="{BB962C8B-B14F-4D97-AF65-F5344CB8AC3E}">
        <p14:creationId xmlns:p14="http://schemas.microsoft.com/office/powerpoint/2010/main" val="227677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9558A-70D3-F349-8370-291A408B5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765694"/>
            <a:ext cx="9020175" cy="59148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C73E09B-0D9C-5B4D-BC5B-FDA0BC6AAB96}"/>
              </a:ext>
            </a:extLst>
          </p:cNvPr>
          <p:cNvSpPr txBox="1">
            <a:spLocks/>
          </p:cNvSpPr>
          <p:nvPr/>
        </p:nvSpPr>
        <p:spPr>
          <a:xfrm>
            <a:off x="838200" y="146280"/>
            <a:ext cx="10515600" cy="61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latin typeface="Bradley Hand" pitchFamily="2" charset="77"/>
              </a:rPr>
              <a:t>WHO ARE WE?</a:t>
            </a:r>
            <a:endParaRPr lang="en-US" b="1" dirty="0">
              <a:latin typeface="Bradley Hand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6C013-12B2-C947-AB93-ED06723ADD5C}"/>
              </a:ext>
            </a:extLst>
          </p:cNvPr>
          <p:cNvSpPr txBox="1"/>
          <p:nvPr/>
        </p:nvSpPr>
        <p:spPr>
          <a:xfrm>
            <a:off x="1617018" y="939238"/>
            <a:ext cx="51393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We’re the partner that prevents the ‘roadblocks’ to your growth!</a:t>
            </a:r>
          </a:p>
          <a:p>
            <a:endParaRPr lang="en-US" sz="2000" b="1" i="1" dirty="0"/>
          </a:p>
          <a:p>
            <a:r>
              <a:rPr lang="en-US" sz="2000" b="1" i="1" dirty="0"/>
              <a:t>No managing multiple sites, no separate stock inventories.  </a:t>
            </a:r>
          </a:p>
          <a:p>
            <a:endParaRPr lang="en-US" sz="2000" b="1" i="1" dirty="0"/>
          </a:p>
          <a:p>
            <a:r>
              <a:rPr lang="en-US" sz="2000" b="1" i="1" dirty="0"/>
              <a:t>Simpler communication, single delivery point for stock, consolidated reporting for all sales and and stock movements.</a:t>
            </a:r>
          </a:p>
          <a:p>
            <a:endParaRPr lang="en-US" sz="2000" b="1" i="1" dirty="0"/>
          </a:p>
          <a:p>
            <a:r>
              <a:rPr lang="en-US" sz="2000" b="1" i="1" dirty="0"/>
              <a:t>One point of accountability.</a:t>
            </a:r>
          </a:p>
        </p:txBody>
      </p:sp>
    </p:spTree>
    <p:extLst>
      <p:ext uri="{BB962C8B-B14F-4D97-AF65-F5344CB8AC3E}">
        <p14:creationId xmlns:p14="http://schemas.microsoft.com/office/powerpoint/2010/main" val="1918928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826DE-8940-6D45-9C85-85226318B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" t="6425" r="2454" b="6983"/>
          <a:stretch/>
        </p:blipFill>
        <p:spPr>
          <a:xfrm>
            <a:off x="0" y="0"/>
            <a:ext cx="124328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FDACA-AFE4-F843-94C5-8E7155196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55198" t="73774" r="24501" b="6983"/>
          <a:stretch/>
        </p:blipFill>
        <p:spPr>
          <a:xfrm>
            <a:off x="9537700" y="5778500"/>
            <a:ext cx="298450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BB6CC99-C54A-364C-A634-D583F46C4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8409">
            <a:off x="6881076" y="323029"/>
            <a:ext cx="5598450" cy="4218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8DE58-D9F3-FE48-A80F-D51F0B32F82A}"/>
              </a:ext>
            </a:extLst>
          </p:cNvPr>
          <p:cNvSpPr txBox="1"/>
          <p:nvPr/>
        </p:nvSpPr>
        <p:spPr>
          <a:xfrm rot="1583310">
            <a:off x="7904162" y="1499078"/>
            <a:ext cx="4182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Comic Sans MS" panose="030F0902030302020204" pitchFamily="66" charset="0"/>
              </a:rPr>
              <a:t>You’ve never heard of us?</a:t>
            </a:r>
          </a:p>
        </p:txBody>
      </p:sp>
    </p:spTree>
    <p:extLst>
      <p:ext uri="{BB962C8B-B14F-4D97-AF65-F5344CB8AC3E}">
        <p14:creationId xmlns:p14="http://schemas.microsoft.com/office/powerpoint/2010/main" val="300549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B80A9D4-2F48-C34D-A95A-9716C217C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262920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2888102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6934872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59755920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155219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278494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7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660779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0C73E09B-0D9C-5B4D-BC5B-FDA0BC6AAB96}"/>
              </a:ext>
            </a:extLst>
          </p:cNvPr>
          <p:cNvSpPr txBox="1">
            <a:spLocks/>
          </p:cNvSpPr>
          <p:nvPr/>
        </p:nvSpPr>
        <p:spPr>
          <a:xfrm>
            <a:off x="838200" y="146280"/>
            <a:ext cx="10515600" cy="6194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latin typeface="Bradley Hand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F9C7D2-CE38-9948-9A26-ECC5A9624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223" b="24903"/>
          <a:stretch/>
        </p:blipFill>
        <p:spPr>
          <a:xfrm>
            <a:off x="861668" y="535507"/>
            <a:ext cx="2072032" cy="10955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C1A176-C91A-0344-8847-D70EC7851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84" y="2784736"/>
            <a:ext cx="2768600" cy="1282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29511A-52BE-E149-8A81-0F31297D2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8080" y="5200674"/>
            <a:ext cx="2675839" cy="965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08D6CE-BD8B-D24D-9B52-9F77A45129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070" b="27672"/>
          <a:stretch/>
        </p:blipFill>
        <p:spPr>
          <a:xfrm>
            <a:off x="4478723" y="737423"/>
            <a:ext cx="3234552" cy="74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E3D653-C386-7D46-AAD4-66DDF9D06A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011" b="29646"/>
          <a:stretch/>
        </p:blipFill>
        <p:spPr>
          <a:xfrm>
            <a:off x="4734073" y="3022936"/>
            <a:ext cx="2885927" cy="863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C3068-648E-C04B-976D-F809847281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3480" y="3293320"/>
            <a:ext cx="2431082" cy="483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ACDA0B-1C93-7F41-990D-7A24724E25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9311" y="535507"/>
            <a:ext cx="2759420" cy="10175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40D7ED-4302-B645-AC69-5CA87027F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384" y="5220588"/>
            <a:ext cx="3234552" cy="10175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B1EE9E-58E3-B541-908E-D6B1CDEBE9A7}"/>
              </a:ext>
            </a:extLst>
          </p:cNvPr>
          <p:cNvSpPr txBox="1"/>
          <p:nvPr/>
        </p:nvSpPr>
        <p:spPr>
          <a:xfrm>
            <a:off x="8229600" y="4610100"/>
            <a:ext cx="386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These are some of our clients…..</a:t>
            </a:r>
          </a:p>
        </p:txBody>
      </p:sp>
    </p:spTree>
    <p:extLst>
      <p:ext uri="{BB962C8B-B14F-4D97-AF65-F5344CB8AC3E}">
        <p14:creationId xmlns:p14="http://schemas.microsoft.com/office/powerpoint/2010/main" val="610000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8826DE-8940-6D45-9C85-85226318B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4" t="6425" r="2454" b="6983"/>
          <a:stretch/>
        </p:blipFill>
        <p:spPr>
          <a:xfrm>
            <a:off x="0" y="0"/>
            <a:ext cx="124328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FDACA-AFE4-F843-94C5-8E71551965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l="55198" t="73774" r="24501" b="6983"/>
          <a:stretch/>
        </p:blipFill>
        <p:spPr>
          <a:xfrm>
            <a:off x="9537700" y="5778500"/>
            <a:ext cx="2984500" cy="107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2BB6CC99-C54A-364C-A634-D583F46C4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88409">
            <a:off x="6881076" y="323029"/>
            <a:ext cx="5598450" cy="4218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58DE58-D9F3-FE48-A80F-D51F0B32F82A}"/>
              </a:ext>
            </a:extLst>
          </p:cNvPr>
          <p:cNvSpPr txBox="1"/>
          <p:nvPr/>
        </p:nvSpPr>
        <p:spPr>
          <a:xfrm rot="1583310">
            <a:off x="7904162" y="1499078"/>
            <a:ext cx="4182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Comic Sans MS" panose="030F0902030302020204" pitchFamily="66" charset="0"/>
              </a:rPr>
              <a:t>How could we help you?</a:t>
            </a:r>
          </a:p>
        </p:txBody>
      </p:sp>
    </p:spTree>
    <p:extLst>
      <p:ext uri="{BB962C8B-B14F-4D97-AF65-F5344CB8AC3E}">
        <p14:creationId xmlns:p14="http://schemas.microsoft.com/office/powerpoint/2010/main" val="260374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7AD505-EFBC-DD4C-9AA0-1CAAFAEA9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8" t="6983" r="2284" b="6983"/>
          <a:stretch/>
        </p:blipFill>
        <p:spPr>
          <a:xfrm>
            <a:off x="0" y="0"/>
            <a:ext cx="1238002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27049-ABB9-D445-BE8D-AC55061536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01" t="81843" r="25634" b="9776"/>
          <a:stretch/>
        </p:blipFill>
        <p:spPr>
          <a:xfrm>
            <a:off x="7347575" y="5867400"/>
            <a:ext cx="5032451" cy="110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5F49C1-0C92-114F-B787-4D64F57D7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3" t="56063" r="30564" b="41409"/>
          <a:stretch/>
        </p:blipFill>
        <p:spPr>
          <a:xfrm>
            <a:off x="7347575" y="4038600"/>
            <a:ext cx="1123325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26A11-05B2-9F4F-BC6A-C033BB831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3" t="56063" r="30564" b="41409"/>
          <a:stretch/>
        </p:blipFill>
        <p:spPr>
          <a:xfrm>
            <a:off x="1794813" y="3911600"/>
            <a:ext cx="864096" cy="25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518148-8738-3D43-AD9C-37508140A3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953" t="56063" r="30564" b="41409"/>
          <a:stretch/>
        </p:blipFill>
        <p:spPr>
          <a:xfrm>
            <a:off x="5912475" y="3949700"/>
            <a:ext cx="1123325" cy="33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7C3BA-B9B4-8F45-8FC9-8AB40E34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7459" y="4000500"/>
            <a:ext cx="1043925" cy="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32377-B693-2D47-B8FB-3A6E7DB69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91875" y="3985854"/>
            <a:ext cx="929625" cy="2940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D245A2-5DFE-034C-8FB3-3DC157124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0213" y="3924299"/>
            <a:ext cx="745869" cy="2359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602D7CB-0B0D-654C-BD20-5A8D98D259B4}"/>
              </a:ext>
            </a:extLst>
          </p:cNvPr>
          <p:cNvSpPr/>
          <p:nvPr/>
        </p:nvSpPr>
        <p:spPr>
          <a:xfrm>
            <a:off x="5016500" y="5028168"/>
            <a:ext cx="73635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  <a:latin typeface="Comic Sans MS" panose="030F0902030302020204" pitchFamily="66" charset="0"/>
              </a:rPr>
              <a:t>OK, Lets look at working with Amazon and your own e-store as examples…..</a:t>
            </a:r>
          </a:p>
        </p:txBody>
      </p:sp>
    </p:spTree>
    <p:extLst>
      <p:ext uri="{BB962C8B-B14F-4D97-AF65-F5344CB8AC3E}">
        <p14:creationId xmlns:p14="http://schemas.microsoft.com/office/powerpoint/2010/main" val="39540683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B2AC16-8B40-094C-B8E4-3DC87E1A7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5" t="6983" r="12505" b="1631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5B630-14A0-464B-BD68-255C397AA75A}"/>
              </a:ext>
            </a:extLst>
          </p:cNvPr>
          <p:cNvSpPr txBox="1"/>
          <p:nvPr/>
        </p:nvSpPr>
        <p:spPr>
          <a:xfrm>
            <a:off x="8826499" y="1631436"/>
            <a:ext cx="33655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Working with AMAZON FBA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20540-E61B-F147-9418-D1DCBCE1A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283" y="704680"/>
            <a:ext cx="2929932" cy="92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59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1125</Words>
  <Application>Microsoft Macintosh PowerPoint</Application>
  <PresentationFormat>Widescreen</PresentationFormat>
  <Paragraphs>139</Paragraphs>
  <Slides>25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Bradley Hand</vt:lpstr>
      <vt:lpstr>Calibri</vt:lpstr>
      <vt:lpstr>Calibri Light</vt:lpstr>
      <vt:lpstr>Comic Sans MS</vt:lpstr>
      <vt:lpstr>Impact</vt:lpstr>
      <vt:lpstr>Office Theme</vt:lpstr>
      <vt:lpstr>PowerPoint Presentation</vt:lpstr>
      <vt:lpstr>PowerPoint Presentation</vt:lpstr>
      <vt:lpstr>WHO ARE WE?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Amazon FBA &amp; 3PL</vt:lpstr>
      <vt:lpstr>PowerPoint Presentation</vt:lpstr>
      <vt:lpstr>PowerPoint Presentation</vt:lpstr>
      <vt:lpstr>Amazon FBM &amp; 3PL</vt:lpstr>
      <vt:lpstr>Amazon FBM &amp; Working with Sprint?</vt:lpstr>
      <vt:lpstr>PowerPoint Presentation</vt:lpstr>
      <vt:lpstr>Your own e-store &amp; 3PL</vt:lpstr>
      <vt:lpstr>Your own e-store &amp; 3PL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Stewart Oxley</dc:creator>
  <cp:lastModifiedBy>Stewart Oxley</cp:lastModifiedBy>
  <cp:revision>17</cp:revision>
  <dcterms:created xsi:type="dcterms:W3CDTF">2019-04-01T20:51:39Z</dcterms:created>
  <dcterms:modified xsi:type="dcterms:W3CDTF">2019-04-10T10:08:11Z</dcterms:modified>
</cp:coreProperties>
</file>