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1" r:id="rId4"/>
    <p:sldId id="260" r:id="rId5"/>
    <p:sldId id="262" r:id="rId6"/>
    <p:sldId id="257" r:id="rId7"/>
    <p:sldId id="264" r:id="rId8"/>
    <p:sldId id="266" r:id="rId9"/>
    <p:sldId id="267" r:id="rId10"/>
    <p:sldId id="268" r:id="rId11"/>
    <p:sldId id="399" r:id="rId12"/>
    <p:sldId id="820" r:id="rId13"/>
    <p:sldId id="821" r:id="rId14"/>
    <p:sldId id="817" r:id="rId15"/>
    <p:sldId id="818" r:id="rId16"/>
    <p:sldId id="819" r:id="rId17"/>
    <p:sldId id="824" r:id="rId18"/>
    <p:sldId id="403" r:id="rId19"/>
    <p:sldId id="404" r:id="rId20"/>
    <p:sldId id="407" r:id="rId21"/>
    <p:sldId id="826" r:id="rId22"/>
    <p:sldId id="827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50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61881-BD69-4B44-877A-238C49884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A2E2ABA-A645-C84C-9446-E8374AC11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8512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81CA7-3A9C-2F45-9D3C-FF9A193BE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9262382-7135-AB43-B813-3A293A506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E7E4BC-FED3-FD4F-86F0-D18AEA5A9B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CB6F3-E4C0-F941-BF4B-9E744C638D10}" type="datetimeFigureOut">
              <a:rPr lang="nl-NL" smtClean="0"/>
              <a:t>14-03-19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2B521B-56B9-C840-88CD-8BDC56E0C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1246E6-30FE-3949-889E-0FD00B78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A6EF6-941B-FF41-AB9B-2437C54A07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74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C22D60E-ED75-094C-BF7A-832084500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0A74B09-18F0-9A4D-94F7-E06E40889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4EC2FF-39D3-0D43-9168-105B5CE9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CB6F3-E4C0-F941-BF4B-9E744C638D10}" type="datetimeFigureOut">
              <a:rPr lang="nl-NL" smtClean="0"/>
              <a:t>14-03-19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A78175-5277-DE4A-B964-6EE3EA9DE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2AFC0C-3307-564A-A06F-454907F7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A6EF6-941B-FF41-AB9B-2437C54A07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573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152400"/>
            <a:ext cx="1094316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4433" y="981075"/>
            <a:ext cx="5469467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07100" y="981075"/>
            <a:ext cx="5471584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07100" y="3724275"/>
            <a:ext cx="5471584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217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18BCC-DD83-EE49-BF4B-CFE968192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DDB058-1234-B14C-A53E-3A875BC44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1A5A62-E5BD-2842-80D6-0612B6CCC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CB6F3-E4C0-F941-BF4B-9E744C638D10}" type="datetimeFigureOut">
              <a:rPr lang="nl-NL" smtClean="0"/>
              <a:t>14-03-19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506538-C2F3-A14D-B7A9-D02AB0A66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DD9748-6518-9D42-A22F-0EDAB2B8C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A6EF6-941B-FF41-AB9B-2437C54A07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93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21D33F-8A9A-8449-BC02-93A977B3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2B511C-75D7-B94D-A11D-6C418ABC4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5B575E-4545-4F4C-A70D-E976247EDA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CB6F3-E4C0-F941-BF4B-9E744C638D10}" type="datetimeFigureOut">
              <a:rPr lang="nl-NL" smtClean="0"/>
              <a:t>14-03-19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D81401-8BE8-C246-B0B9-B06F79402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1EA2F7-BE59-9041-ADBF-295B3FB7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A6EF6-941B-FF41-AB9B-2437C54A07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157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9E0056-B18A-214F-A909-306F98CC6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E8E17F-D396-174B-B26A-572015A85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5685250-2059-4D48-90BB-31DEF232F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290E4EE-CBC2-B941-8406-836D38AD4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CB6F3-E4C0-F941-BF4B-9E744C638D10}" type="datetimeFigureOut">
              <a:rPr lang="nl-NL" smtClean="0"/>
              <a:t>14-03-19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64BA4B0-7D70-044C-A3D2-C98E152EB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98D2E4-0B4D-9E4E-B033-5069D069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A6EF6-941B-FF41-AB9B-2437C54A07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084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4EE84-7754-754D-9B70-BEB772CC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72915C-27E9-E94B-9F86-F0AA0B616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BD3B012-DC3A-DD46-BB5F-725DCAD31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BAFBA8F-0430-3544-A977-F8173CBA42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02E0F82-82D7-0A47-AFB0-237F44A7FC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D6BF52A-9FAD-4545-9E31-7CFE785E1D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CB6F3-E4C0-F941-BF4B-9E744C638D10}" type="datetimeFigureOut">
              <a:rPr lang="nl-NL" smtClean="0"/>
              <a:t>14-03-19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F70E64C-5133-2B47-9653-11CEB21C3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FFEFFE-F68A-D746-9209-EE8531911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A6EF6-941B-FF41-AB9B-2437C54A07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18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5D34F-C6B3-DC40-B325-43E13FDDB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4A73249-EC29-F744-B611-9AB87AD5F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CB6F3-E4C0-F941-BF4B-9E744C638D10}" type="datetimeFigureOut">
              <a:rPr lang="nl-NL" smtClean="0"/>
              <a:t>14-03-19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4C52A09-ED9E-E245-9100-5EF0BD0B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C821BA5-3913-A24A-8508-C3EB0FC5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A6EF6-941B-FF41-AB9B-2437C54A07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078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06168F9-A2AA-3644-894A-7C1FF98017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CB6F3-E4C0-F941-BF4B-9E744C638D10}" type="datetimeFigureOut">
              <a:rPr lang="nl-NL" smtClean="0"/>
              <a:t>14-03-19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694A8BC-3DEA-B045-922E-37B7BB18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A2E261-28A0-DF47-954E-E67DF83EB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A6EF6-941B-FF41-AB9B-2437C54A07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433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2A028-C021-D34F-AF8E-C53AFEA3F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A1380E-277E-544F-8B15-006435E9F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C07180-3638-A848-BC4F-DEE19906E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0DA4D4-AB55-5043-85B7-33EBB3F4F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CB6F3-E4C0-F941-BF4B-9E744C638D10}" type="datetimeFigureOut">
              <a:rPr lang="nl-NL" smtClean="0"/>
              <a:t>14-03-19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81156D9-E4D6-6A48-985A-7749D5A4A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ED8D2B-DA4B-0444-9DC0-AEB0468E2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A6EF6-941B-FF41-AB9B-2437C54A07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316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F434C-31E3-754E-B6D6-59D65031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F316AB4-7EFF-F143-B4AA-EB59FCFD63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88A997A-CEF1-C441-AA21-0710B1BDB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C209E2D-5DF2-464E-8958-AE4A73D1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CB6F3-E4C0-F941-BF4B-9E744C638D10}" type="datetimeFigureOut">
              <a:rPr lang="nl-NL" smtClean="0"/>
              <a:t>14-03-19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6F8353-5E6E-CA49-AE79-6F98924A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1B062B-E0B1-0A42-AA99-A1E6622CF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A6EF6-941B-FF41-AB9B-2437C54A07B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0415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643228F-08A5-DC4B-B522-108BC161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13E6F5-90DD-4F4F-880A-579F55CA7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E53C41F-386C-3447-AFFC-AF507551D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98"/>
          <a:stretch/>
        </p:blipFill>
        <p:spPr>
          <a:xfrm>
            <a:off x="-858" y="3497194"/>
            <a:ext cx="1524483" cy="3367424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D0C29D81-27C8-1C4F-935A-4723BCDB1B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872" y="6542094"/>
            <a:ext cx="141152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eaLnBrk="1" hangingPunct="1">
              <a:defRPr/>
            </a:pPr>
            <a:r>
              <a:rPr lang="en-US" sz="1600" i="1" dirty="0" err="1">
                <a:solidFill>
                  <a:schemeClr val="accent4">
                    <a:lumMod val="20000"/>
                    <a:lumOff val="80000"/>
                  </a:schemeClr>
                </a:solidFill>
                <a:ea typeface="ＭＳ Ｐゴシック" charset="0"/>
                <a:cs typeface="Arial" charset="0"/>
              </a:rPr>
              <a:t>TBMsoftware.com</a:t>
            </a:r>
            <a:endParaRPr lang="en-US" sz="1400" i="1" dirty="0">
              <a:solidFill>
                <a:schemeClr val="accent4">
                  <a:lumMod val="20000"/>
                  <a:lumOff val="80000"/>
                </a:schemeClr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4EB3E934-727C-054B-9ABD-1022A6E1A85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71639" y="6308718"/>
            <a:ext cx="10460056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eaLnBrk="1" hangingPunct="1">
              <a:defRPr/>
            </a:pPr>
            <a:r>
              <a:rPr lang="en-US" sz="3600" i="1" dirty="0">
                <a:solidFill>
                  <a:srgbClr val="00B0F0"/>
                </a:solidFill>
                <a:ea typeface="ＭＳ Ｐゴシック" charset="0"/>
                <a:cs typeface="Arial" charset="0"/>
              </a:rPr>
              <a:t>TBM made effective and affordable: CostPerform TBM</a:t>
            </a:r>
            <a:endParaRPr lang="en-US" sz="1800" i="1" dirty="0">
              <a:solidFill>
                <a:srgbClr val="00B0F0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49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4">
              <a:lumMod val="20000"/>
              <a:lumOff val="8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EB890B-2C2A-7440-98E2-35F0E3087F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Technology Business Management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02BA52A-9359-134F-8409-8101DABC93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5191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DAC61D6-787C-D149-B7DB-34B54A92C7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6391"/>
            <a:ext cx="12176502" cy="533141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F627A5-8B0A-904E-9370-21D58A4E0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9815"/>
            <a:ext cx="10515600" cy="1325563"/>
          </a:xfrm>
        </p:spPr>
        <p:txBody>
          <a:bodyPr/>
          <a:lstStyle/>
          <a:p>
            <a:r>
              <a:rPr lang="en-US" dirty="0"/>
              <a:t>CostPerform is widely accepted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52AFF2-B005-6344-ACC8-DB0DB6F24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44" y="1639173"/>
            <a:ext cx="3160363" cy="1325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500 Organizations use CostPerform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C140102-BC97-874D-9B6D-73D84E11F9FA}"/>
              </a:ext>
            </a:extLst>
          </p:cNvPr>
          <p:cNvSpPr txBox="1">
            <a:spLocks/>
          </p:cNvSpPr>
          <p:nvPr/>
        </p:nvSpPr>
        <p:spPr>
          <a:xfrm>
            <a:off x="8193437" y="1331973"/>
            <a:ext cx="3160363" cy="13255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Clients in 45 countries on 6 continents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C6F153F0-4390-AE4F-B9BD-7BA08BF52DFF}"/>
              </a:ext>
            </a:extLst>
          </p:cNvPr>
          <p:cNvSpPr txBox="1">
            <a:spLocks/>
          </p:cNvSpPr>
          <p:nvPr/>
        </p:nvSpPr>
        <p:spPr>
          <a:xfrm>
            <a:off x="8314841" y="4692521"/>
            <a:ext cx="3742840" cy="1444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Cost modeling and TBM software since 1992</a:t>
            </a:r>
          </a:p>
        </p:txBody>
      </p:sp>
    </p:spTree>
    <p:extLst>
      <p:ext uri="{BB962C8B-B14F-4D97-AF65-F5344CB8AC3E}">
        <p14:creationId xmlns:p14="http://schemas.microsoft.com/office/powerpoint/2010/main" val="455686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048981E-445F-4CDB-8D11-57C8D8B7CBC8}"/>
              </a:ext>
            </a:extLst>
          </p:cNvPr>
          <p:cNvSpPr/>
          <p:nvPr/>
        </p:nvSpPr>
        <p:spPr bwMode="auto">
          <a:xfrm>
            <a:off x="1463649" y="1738203"/>
            <a:ext cx="1949366" cy="2496706"/>
          </a:xfrm>
          <a:prstGeom prst="roundRect">
            <a:avLst/>
          </a:prstGeom>
          <a:solidFill>
            <a:srgbClr val="FFFFCC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6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6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6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6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Publicly available data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53FD2D8-B8D1-4CD4-9EBC-D3B0727FF553}"/>
              </a:ext>
            </a:extLst>
          </p:cNvPr>
          <p:cNvSpPr/>
          <p:nvPr/>
        </p:nvSpPr>
        <p:spPr bwMode="auto">
          <a:xfrm>
            <a:off x="3672397" y="1482571"/>
            <a:ext cx="5566299" cy="4554245"/>
          </a:xfrm>
          <a:prstGeom prst="roundRect">
            <a:avLst/>
          </a:prstGeom>
          <a:gradFill flip="none" rotWithShape="1">
            <a:gsLst>
              <a:gs pos="0">
                <a:srgbClr val="8FDCFF">
                  <a:tint val="66000"/>
                  <a:satMod val="160000"/>
                </a:srgbClr>
              </a:gs>
              <a:gs pos="50000">
                <a:srgbClr val="8FDCFF">
                  <a:tint val="44500"/>
                  <a:satMod val="160000"/>
                </a:srgbClr>
              </a:gs>
              <a:gs pos="100000">
                <a:srgbClr val="8FDCFF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6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CostPerform</a:t>
            </a:r>
            <a:endParaRPr lang="en-US" sz="2000" b="1" dirty="0">
              <a:solidFill>
                <a:srgbClr val="006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6B026-617C-45BE-A407-0DBB9ACC8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35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Cost Modeling Process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A8B6E7D-D91D-4EF5-971A-FD860715C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6606" y="4013448"/>
            <a:ext cx="1895383" cy="1907958"/>
          </a:xfrm>
          <a:prstGeom prst="roundRect">
            <a:avLst>
              <a:gd name="adj" fmla="val 16667"/>
            </a:avLst>
          </a:prstGeom>
          <a:solidFill>
            <a:srgbClr val="8FDCFF"/>
          </a:solidFill>
          <a:ln w="19050" algn="ctr">
            <a:solidFill>
              <a:srgbClr val="006A9A"/>
            </a:solidFill>
            <a:round/>
            <a:headEnd/>
            <a:tailEnd/>
          </a:ln>
        </p:spPr>
        <p:txBody>
          <a:bodyPr wrap="none" lIns="18000" tIns="0" rIns="0" bIns="0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006A9A"/>
                </a:solidFill>
                <a:latin typeface="Arial Rounded MT Bold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6A9A"/>
                </a:solidFill>
                <a:latin typeface="Arial Rounded MT Bold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6A9A"/>
                </a:solidFill>
                <a:latin typeface="Arial Rounded MT Bold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6A9A"/>
                </a:solidFill>
                <a:latin typeface="Arial Rounded MT Bold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 Model Build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TBM Taxonomy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Transparancy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Visual/Graphical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Modeling Logic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User friendly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7C3E4C5D-8700-4A63-9C6C-D8B9E741B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476" y="2234953"/>
            <a:ext cx="1993037" cy="609600"/>
          </a:xfrm>
          <a:prstGeom prst="roundRect">
            <a:avLst>
              <a:gd name="adj" fmla="val 16667"/>
            </a:avLst>
          </a:prstGeom>
          <a:solidFill>
            <a:srgbClr val="8FDCFF"/>
          </a:solidFill>
          <a:ln w="19050" algn="ctr">
            <a:solidFill>
              <a:srgbClr val="006A9A"/>
            </a:solidFill>
            <a:round/>
            <a:headEnd/>
            <a:tailEnd/>
          </a:ln>
        </p:spPr>
        <p:txBody>
          <a:bodyPr wrap="none" lIns="18000" tIns="0" rIns="0" bIns="0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006A9A"/>
                </a:solidFill>
                <a:latin typeface="Arial Rounded MT Bold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6A9A"/>
                </a:solidFill>
                <a:latin typeface="Arial Rounded MT Bold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6A9A"/>
                </a:solidFill>
                <a:latin typeface="Arial Rounded MT Bold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6A9A"/>
                </a:solidFill>
                <a:latin typeface="Arial Rounded MT Bold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Processing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ETL Function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Data Import/export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70CF76A8-3A30-421E-8097-DE2289D32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1988" y="2248270"/>
            <a:ext cx="1531399" cy="609600"/>
          </a:xfrm>
          <a:prstGeom prst="roundRect">
            <a:avLst>
              <a:gd name="adj" fmla="val 16667"/>
            </a:avLst>
          </a:prstGeom>
          <a:solidFill>
            <a:srgbClr val="8FDCFF"/>
          </a:solidFill>
          <a:ln w="19050" algn="ctr">
            <a:solidFill>
              <a:srgbClr val="006A9A"/>
            </a:solidFill>
            <a:round/>
            <a:headEnd/>
            <a:tailEnd/>
          </a:ln>
        </p:spPr>
        <p:txBody>
          <a:bodyPr wrap="none" lIns="18000" tIns="0" rIns="0" bIns="0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006A9A"/>
                </a:solidFill>
                <a:latin typeface="Arial Rounded MT Bold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6A9A"/>
                </a:solidFill>
                <a:latin typeface="Arial Rounded MT Bold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6A9A"/>
                </a:solidFill>
                <a:latin typeface="Arial Rounded MT Bold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6A9A"/>
                </a:solidFill>
                <a:latin typeface="Arial Rounded MT Bold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A9A"/>
                </a:solidFill>
                <a:latin typeface="Arial Rounded MT Bold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Reporting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 Built-in</a:t>
            </a: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CE663087-9216-471F-BE3D-5C79BF5E32A4}"/>
              </a:ext>
            </a:extLst>
          </p:cNvPr>
          <p:cNvSpPr/>
          <p:nvPr/>
        </p:nvSpPr>
        <p:spPr bwMode="auto">
          <a:xfrm rot="10800000" flipH="1">
            <a:off x="4657817" y="2844554"/>
            <a:ext cx="958788" cy="1797729"/>
          </a:xfrm>
          <a:prstGeom prst="bentArrow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33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F67F611D-763F-4D40-931C-4A62A2D69AED}"/>
              </a:ext>
            </a:extLst>
          </p:cNvPr>
          <p:cNvSpPr/>
          <p:nvPr/>
        </p:nvSpPr>
        <p:spPr bwMode="auto">
          <a:xfrm>
            <a:off x="7511988" y="2889682"/>
            <a:ext cx="918839" cy="1620175"/>
          </a:xfrm>
          <a:prstGeom prst="bentUpArrow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33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EDD65F5C-32DA-49CE-A58E-3CDD95B468A8}"/>
              </a:ext>
            </a:extLst>
          </p:cNvPr>
          <p:cNvSpPr/>
          <p:nvPr/>
        </p:nvSpPr>
        <p:spPr bwMode="auto">
          <a:xfrm>
            <a:off x="1635343" y="4676573"/>
            <a:ext cx="1340583" cy="816746"/>
          </a:xfrm>
          <a:prstGeom prst="flowChartMagneticDisk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6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Unit and Output data</a:t>
            </a:r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id="{FEB10368-26CE-4B0B-BCBC-FB9AFCF18309}"/>
              </a:ext>
            </a:extLst>
          </p:cNvPr>
          <p:cNvSpPr/>
          <p:nvPr/>
        </p:nvSpPr>
        <p:spPr bwMode="auto">
          <a:xfrm>
            <a:off x="1619822" y="3311261"/>
            <a:ext cx="1356102" cy="816746"/>
          </a:xfrm>
          <a:prstGeom prst="flowChartMagneticDisk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6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Operational, driver and HR data</a:t>
            </a:r>
          </a:p>
        </p:txBody>
      </p:sp>
      <p:sp>
        <p:nvSpPr>
          <p:cNvPr id="20" name="Flowchart: Magnetic Disk 19">
            <a:extLst>
              <a:ext uri="{FF2B5EF4-FFF2-40B4-BE49-F238E27FC236}">
                <a16:creationId xmlns:a16="http://schemas.microsoft.com/office/drawing/2014/main" id="{85518223-F09E-48A5-8C16-03A2E6C839A7}"/>
              </a:ext>
            </a:extLst>
          </p:cNvPr>
          <p:cNvSpPr/>
          <p:nvPr/>
        </p:nvSpPr>
        <p:spPr bwMode="auto">
          <a:xfrm>
            <a:off x="1635343" y="1945949"/>
            <a:ext cx="1340581" cy="816746"/>
          </a:xfrm>
          <a:prstGeom prst="flowChartMagneticDisk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6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Data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1C2846-8818-4149-B18A-E9F92C3A8112}"/>
              </a:ext>
            </a:extLst>
          </p:cNvPr>
          <p:cNvCxnSpPr>
            <a:cxnSpLocks/>
            <a:stCxn id="20" idx="4"/>
            <a:endCxn id="7" idx="1"/>
          </p:cNvCxnSpPr>
          <p:nvPr/>
        </p:nvCxnSpPr>
        <p:spPr bwMode="auto">
          <a:xfrm>
            <a:off x="2975924" y="2354322"/>
            <a:ext cx="909552" cy="185431"/>
          </a:xfrm>
          <a:prstGeom prst="straightConnector1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05BD919-D582-4CEF-AEAB-A1C2C31273BA}"/>
              </a:ext>
            </a:extLst>
          </p:cNvPr>
          <p:cNvCxnSpPr>
            <a:cxnSpLocks/>
            <a:stCxn id="18" idx="4"/>
          </p:cNvCxnSpPr>
          <p:nvPr/>
        </p:nvCxnSpPr>
        <p:spPr bwMode="auto">
          <a:xfrm flipV="1">
            <a:off x="2975926" y="2659122"/>
            <a:ext cx="909550" cy="2425824"/>
          </a:xfrm>
          <a:prstGeom prst="straightConnector1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E603-5FB8-427E-B715-FE95B3427BAA}"/>
              </a:ext>
            </a:extLst>
          </p:cNvPr>
          <p:cNvCxnSpPr>
            <a:cxnSpLocks/>
            <a:stCxn id="19" idx="4"/>
            <a:endCxn id="7" idx="1"/>
          </p:cNvCxnSpPr>
          <p:nvPr/>
        </p:nvCxnSpPr>
        <p:spPr bwMode="auto">
          <a:xfrm flipV="1">
            <a:off x="2975924" y="2539753"/>
            <a:ext cx="909552" cy="1179881"/>
          </a:xfrm>
          <a:prstGeom prst="straightConnector1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4E0E0FDE-D109-467E-BC43-1C6311FE97E3}"/>
              </a:ext>
            </a:extLst>
          </p:cNvPr>
          <p:cNvSpPr/>
          <p:nvPr/>
        </p:nvSpPr>
        <p:spPr bwMode="auto">
          <a:xfrm>
            <a:off x="9496148" y="1956786"/>
            <a:ext cx="1065320" cy="1365312"/>
          </a:xfrm>
          <a:prstGeom prst="flowChartAlternateProcess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6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Qlik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6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Cognos</a:t>
            </a:r>
            <a:endParaRPr lang="en-US" sz="1600" dirty="0">
              <a:solidFill>
                <a:srgbClr val="006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6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Tableau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6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1600" dirty="0">
              <a:solidFill>
                <a:srgbClr val="006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D86508-4949-4314-BDB2-271A135C65CD}"/>
              </a:ext>
            </a:extLst>
          </p:cNvPr>
          <p:cNvCxnSpPr>
            <a:endCxn id="29" idx="1"/>
          </p:cNvCxnSpPr>
          <p:nvPr/>
        </p:nvCxnSpPr>
        <p:spPr bwMode="auto">
          <a:xfrm flipV="1">
            <a:off x="7511988" y="2639443"/>
            <a:ext cx="1984161" cy="1488675"/>
          </a:xfrm>
          <a:prstGeom prst="straightConnector1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" name="Picture 2">
            <a:extLst>
              <a:ext uri="{FF2B5EF4-FFF2-40B4-BE49-F238E27FC236}">
                <a16:creationId xmlns:a16="http://schemas.microsoft.com/office/drawing/2014/main" id="{E2236544-D8FF-49F1-A3D8-2C51924A3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732" y="1782234"/>
            <a:ext cx="1588773" cy="157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2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B2CF8-0C8B-4BE1-89F4-6827C4075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653"/>
            <a:ext cx="10515600" cy="1325563"/>
          </a:xfrm>
        </p:spPr>
        <p:txBody>
          <a:bodyPr/>
          <a:lstStyle/>
          <a:p>
            <a:r>
              <a:rPr lang="en-US" dirty="0"/>
              <a:t>Standardize periodic import routine from different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0C83B-E13B-4E30-981D-C71977653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82AB4-B435-409D-AE7D-DCCF3E7E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8" y="1422210"/>
            <a:ext cx="869632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13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C7701-4E41-4B3C-9138-61FFAC5AF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“Regular” import, ETL functionality and API Scripting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EAC66-86C5-46B9-B119-C9B44B16E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976" y="1838851"/>
            <a:ext cx="9144000" cy="43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61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8347-DE1B-4617-9F76-04A65032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5" y="710339"/>
            <a:ext cx="5167464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TBM Template Model Structure in CostPerform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FF2837-5A60-4D55-833B-818FADF17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073" y="152400"/>
            <a:ext cx="6152493" cy="59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04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8347-DE1B-4617-9F76-04A65032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40" y="694841"/>
            <a:ext cx="3173349" cy="2133526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Different data needs for different stages in the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FF2837-5A60-4D55-833B-818FADF17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83" y="267697"/>
            <a:ext cx="6152493" cy="597037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BA33C15-7AFC-4E29-8395-FBEA87CF2FA8}"/>
              </a:ext>
            </a:extLst>
          </p:cNvPr>
          <p:cNvSpPr/>
          <p:nvPr/>
        </p:nvSpPr>
        <p:spPr bwMode="auto">
          <a:xfrm>
            <a:off x="8739206" y="329639"/>
            <a:ext cx="3385038" cy="1046285"/>
          </a:xfrm>
          <a:prstGeom prst="ellipse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Arial Rounded MT Bold" pitchFamily="34" charset="0"/>
                <a:cs typeface="Arial" charset="0"/>
              </a:rPr>
              <a:t>Financial Data</a:t>
            </a:r>
            <a:r>
              <a:rPr lang="en-US" sz="1200" dirty="0">
                <a:solidFill>
                  <a:srgbClr val="330099"/>
                </a:solidFill>
                <a:latin typeface="Arial Rounded MT Bold" pitchFamily="34" charset="0"/>
                <a:cs typeface="Arial" charset="0"/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B5E4CF7-D25E-4692-99B0-D14D102EE987}"/>
              </a:ext>
            </a:extLst>
          </p:cNvPr>
          <p:cNvSpPr/>
          <p:nvPr/>
        </p:nvSpPr>
        <p:spPr bwMode="auto">
          <a:xfrm>
            <a:off x="8739206" y="1762785"/>
            <a:ext cx="3385038" cy="1046285"/>
          </a:xfrm>
          <a:prstGeom prst="ellipse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Arial Rounded MT Bold" pitchFamily="34" charset="0"/>
                <a:cs typeface="Arial" charset="0"/>
              </a:rPr>
              <a:t>Allocation data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65D373-F3A5-4576-8070-76579ED67510}"/>
              </a:ext>
            </a:extLst>
          </p:cNvPr>
          <p:cNvSpPr/>
          <p:nvPr/>
        </p:nvSpPr>
        <p:spPr bwMode="auto">
          <a:xfrm>
            <a:off x="8739206" y="4304158"/>
            <a:ext cx="3385038" cy="1046285"/>
          </a:xfrm>
          <a:prstGeom prst="ellipse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Arial Rounded MT Bold" pitchFamily="34" charset="0"/>
                <a:cs typeface="Arial" charset="0"/>
              </a:rPr>
              <a:t>Metrics and usage by “customer”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32362F-9166-4F4A-8E87-FCCDEE5120D3}"/>
              </a:ext>
            </a:extLst>
          </p:cNvPr>
          <p:cNvCxnSpPr>
            <a:stCxn id="3" idx="2"/>
          </p:cNvCxnSpPr>
          <p:nvPr/>
        </p:nvCxnSpPr>
        <p:spPr bwMode="auto">
          <a:xfrm flipH="1">
            <a:off x="7068668" y="852781"/>
            <a:ext cx="1670538" cy="193430"/>
          </a:xfrm>
          <a:prstGeom prst="straightConnector1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7FBAF0-9E30-43C7-A5B1-5878E63CB1F0}"/>
              </a:ext>
            </a:extLst>
          </p:cNvPr>
          <p:cNvCxnSpPr/>
          <p:nvPr/>
        </p:nvCxnSpPr>
        <p:spPr bwMode="auto">
          <a:xfrm flipH="1">
            <a:off x="7068668" y="2285926"/>
            <a:ext cx="1670538" cy="193430"/>
          </a:xfrm>
          <a:prstGeom prst="straightConnector1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F6A2CE-5C44-4684-9362-B91312D75F39}"/>
              </a:ext>
            </a:extLst>
          </p:cNvPr>
          <p:cNvCxnSpPr/>
          <p:nvPr/>
        </p:nvCxnSpPr>
        <p:spPr bwMode="auto">
          <a:xfrm flipH="1">
            <a:off x="7068668" y="4827299"/>
            <a:ext cx="1670538" cy="193430"/>
          </a:xfrm>
          <a:prstGeom prst="straightConnector1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08FEE2-AD35-4366-AB83-1A9632D06E39}"/>
              </a:ext>
            </a:extLst>
          </p:cNvPr>
          <p:cNvCxnSpPr>
            <a:cxnSpLocks/>
            <a:stCxn id="5" idx="2"/>
          </p:cNvCxnSpPr>
          <p:nvPr/>
        </p:nvCxnSpPr>
        <p:spPr bwMode="auto">
          <a:xfrm flipH="1">
            <a:off x="7068668" y="2285928"/>
            <a:ext cx="1670538" cy="1688517"/>
          </a:xfrm>
          <a:prstGeom prst="straightConnector1">
            <a:avLst/>
          </a:prstGeom>
          <a:solidFill>
            <a:srgbClr val="8FDCFF"/>
          </a:solidFill>
          <a:ln w="19050" cap="flat" cmpd="sng" algn="ctr">
            <a:solidFill>
              <a:srgbClr val="006A9A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77785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0430F-345E-4720-A710-80128FAC5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Types of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55A66-2447-4181-812B-044119E0F56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774825" y="981075"/>
            <a:ext cx="8207375" cy="53340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Financial Data</a:t>
            </a:r>
          </a:p>
          <a:p>
            <a:pPr lvl="1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Financial Systems</a:t>
            </a:r>
          </a:p>
          <a:p>
            <a:pPr lvl="1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Publicly available data</a:t>
            </a:r>
          </a:p>
          <a:p>
            <a:pPr lvl="2"/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Fedscope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for labor data</a:t>
            </a:r>
          </a:p>
          <a:p>
            <a:pPr lvl="2"/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Fpds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for contract data</a:t>
            </a:r>
          </a:p>
          <a:p>
            <a:pPr lvl="2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l"/>
            <a:r>
              <a:rPr lang="en-US" dirty="0"/>
              <a:t>Allocation data</a:t>
            </a:r>
          </a:p>
          <a:p>
            <a:pPr lvl="1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Partly 1-1</a:t>
            </a:r>
          </a:p>
          <a:p>
            <a:pPr lvl="1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Partly based on interviews with managers</a:t>
            </a:r>
          </a:p>
          <a:p>
            <a:pPr lvl="1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Partly based on usage of drivers / metrics (HR, operations)</a:t>
            </a:r>
          </a:p>
          <a:p>
            <a:pPr lvl="1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Consulting services</a:t>
            </a:r>
          </a:p>
          <a:p>
            <a:pPr lvl="1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l"/>
            <a:r>
              <a:rPr lang="en-US" dirty="0"/>
              <a:t>Metrics and usage by customers</a:t>
            </a:r>
          </a:p>
          <a:p>
            <a:pPr lvl="1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Usage of products by customer based on # workstations, Gb’s, FTE’s, devices, users of specific systems,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etc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0518-85F2-48A2-9779-D664C983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Functionality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AB3E0-243B-48D1-8210-464B57076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Showback</a:t>
            </a:r>
            <a:r>
              <a:rPr lang="en-US" dirty="0"/>
              <a:t> / chargeback</a:t>
            </a:r>
          </a:p>
          <a:p>
            <a:r>
              <a:rPr lang="en-US" dirty="0"/>
              <a:t>Visualization of cost and volume flows</a:t>
            </a:r>
          </a:p>
          <a:p>
            <a:r>
              <a:rPr lang="en-US" dirty="0"/>
              <a:t>Dashboarding for what-if analyses and predictive modeling</a:t>
            </a:r>
          </a:p>
        </p:txBody>
      </p:sp>
    </p:spTree>
    <p:extLst>
      <p:ext uri="{BB962C8B-B14F-4D97-AF65-F5344CB8AC3E}">
        <p14:creationId xmlns:p14="http://schemas.microsoft.com/office/powerpoint/2010/main" val="4170722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1F5F-D61F-4722-89AB-EDE2DB73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133" y="-115322"/>
            <a:ext cx="10515600" cy="1325563"/>
          </a:xfrm>
        </p:spPr>
        <p:txBody>
          <a:bodyPr/>
          <a:lstStyle/>
          <a:p>
            <a:r>
              <a:rPr lang="en-US" dirty="0" err="1"/>
              <a:t>Showback</a:t>
            </a:r>
            <a:r>
              <a:rPr lang="en-US" dirty="0"/>
              <a:t> / charge back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E07678-C1BB-49F9-814D-2FDCAA25F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923" y="888246"/>
            <a:ext cx="9144000" cy="544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5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2338D-91B4-4681-B1D4-3603E1A40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183" y="132651"/>
            <a:ext cx="10515600" cy="1325563"/>
          </a:xfrm>
        </p:spPr>
        <p:txBody>
          <a:bodyPr/>
          <a:lstStyle/>
          <a:p>
            <a:r>
              <a:rPr lang="en-US" dirty="0"/>
              <a:t>Navigator view for incoming and outgoing allocations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7933B-FD2D-478F-BC94-E00D64907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468" y="934740"/>
            <a:ext cx="9144000" cy="547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7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D0E90E-29D2-964B-8A9A-B0695B0AE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2097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Manage Technology as a Business: TBM</a:t>
            </a:r>
            <a:endParaRPr lang="en-US" dirty="0"/>
          </a:p>
        </p:txBody>
      </p:sp>
      <p:pic>
        <p:nvPicPr>
          <p:cNvPr id="5122" name="Picture 2" descr="Business, People, Teamwork, Team, Corporate, Company">
            <a:extLst>
              <a:ext uri="{FF2B5EF4-FFF2-40B4-BE49-F238E27FC236}">
                <a16:creationId xmlns:a16="http://schemas.microsoft.com/office/drawing/2014/main" id="{3F04A273-7893-AC4A-B735-F79A6E35D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499" y="1141504"/>
            <a:ext cx="7188200" cy="457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C2D52F11-5443-554F-B90F-54613D427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835" y="1133466"/>
            <a:ext cx="3367089" cy="9848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nl-NL" altLang="nl-NL" sz="3200" b="1" i="1" dirty="0">
                <a:solidFill>
                  <a:srgbClr val="FFC000"/>
                </a:solidFill>
                <a:latin typeface="AvenirLTStd-Book"/>
              </a:rPr>
              <a:t>Foster a Business Culture in IT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F07022C-738F-3D4A-948C-8AF3460A4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835" y="4731609"/>
            <a:ext cx="3367089" cy="9848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nl-NL" altLang="nl-NL" sz="3200" b="1" i="1" dirty="0" err="1">
                <a:solidFill>
                  <a:srgbClr val="FFC000"/>
                </a:solidFill>
                <a:latin typeface="AvenirLTStd-Book"/>
              </a:rPr>
              <a:t>Develop</a:t>
            </a:r>
            <a:r>
              <a:rPr lang="nl-NL" altLang="nl-NL" sz="3200" b="1" i="1" dirty="0">
                <a:solidFill>
                  <a:srgbClr val="FFC000"/>
                </a:solidFill>
                <a:latin typeface="AvenirLTStd-Book"/>
              </a:rPr>
              <a:t> Sound </a:t>
            </a:r>
            <a:r>
              <a:rPr lang="nl-NL" altLang="nl-NL" sz="3200" b="1" i="1" dirty="0" err="1">
                <a:solidFill>
                  <a:srgbClr val="FFC000"/>
                </a:solidFill>
                <a:latin typeface="AvenirLTStd-Book"/>
              </a:rPr>
              <a:t>Fiscal</a:t>
            </a:r>
            <a:r>
              <a:rPr lang="nl-NL" altLang="nl-NL" sz="3200" b="1" i="1" dirty="0">
                <a:solidFill>
                  <a:srgbClr val="FFC000"/>
                </a:solidFill>
                <a:latin typeface="AvenirLTStd-Book"/>
              </a:rPr>
              <a:t> Disciplines 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ED00E11-F374-ED4A-990A-D967C759C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835" y="2686316"/>
            <a:ext cx="3367089" cy="14773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nl-NL" altLang="nl-NL" sz="3200" b="1" i="1" dirty="0" err="1">
                <a:solidFill>
                  <a:srgbClr val="FFC000"/>
                </a:solidFill>
                <a:latin typeface="AvenirLTStd-Book"/>
              </a:rPr>
              <a:t>Enable</a:t>
            </a:r>
            <a:r>
              <a:rPr lang="nl-NL" altLang="nl-NL" sz="3200" b="1" i="1" dirty="0">
                <a:solidFill>
                  <a:srgbClr val="FFC000"/>
                </a:solidFill>
                <a:latin typeface="AvenirLTStd-Book"/>
              </a:rPr>
              <a:t> </a:t>
            </a:r>
            <a:r>
              <a:rPr lang="nl-NL" altLang="nl-NL" sz="3200" b="1" i="1" dirty="0" err="1">
                <a:solidFill>
                  <a:srgbClr val="FFC000"/>
                </a:solidFill>
                <a:latin typeface="AvenirLTStd-Book"/>
              </a:rPr>
              <a:t>the</a:t>
            </a:r>
            <a:r>
              <a:rPr lang="nl-NL" altLang="nl-NL" sz="3200" b="1" i="1" dirty="0">
                <a:solidFill>
                  <a:srgbClr val="FFC000"/>
                </a:solidFill>
                <a:latin typeface="AvenirLTStd-Book"/>
              </a:rPr>
              <a:t> right business </a:t>
            </a:r>
            <a:r>
              <a:rPr lang="nl-NL" altLang="nl-NL" sz="3200" b="1" i="1" dirty="0" err="1">
                <a:solidFill>
                  <a:srgbClr val="FFC000"/>
                </a:solidFill>
                <a:latin typeface="AvenirLTStd-Book"/>
              </a:rPr>
              <a:t>conversations</a:t>
            </a:r>
            <a:endParaRPr lang="nl-NL" altLang="nl-NL" sz="3200" b="1" i="1" dirty="0">
              <a:solidFill>
                <a:srgbClr val="FFC000"/>
              </a:solidFill>
              <a:latin typeface="AvenirLTStd-Book"/>
            </a:endParaRP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BDA114B1-11A6-3D40-8D23-04C742D3BF21}"/>
              </a:ext>
            </a:extLst>
          </p:cNvPr>
          <p:cNvSpPr txBox="1">
            <a:spLocks/>
          </p:cNvSpPr>
          <p:nvPr/>
        </p:nvSpPr>
        <p:spPr>
          <a:xfrm>
            <a:off x="10658475" y="20625"/>
            <a:ext cx="1519242" cy="344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" sz="1050" i="1" dirty="0"/>
              <a:t>Source: tbmcouncil.org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nl-NL" sz="1050" i="1" dirty="0"/>
          </a:p>
        </p:txBody>
      </p:sp>
    </p:spTree>
    <p:extLst>
      <p:ext uri="{BB962C8B-B14F-4D97-AF65-F5344CB8AC3E}">
        <p14:creationId xmlns:p14="http://schemas.microsoft.com/office/powerpoint/2010/main" val="2114841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E228F-5887-4A8E-AD96-A8E1003E7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6318"/>
            <a:ext cx="10515600" cy="1325563"/>
          </a:xfrm>
        </p:spPr>
        <p:txBody>
          <a:bodyPr/>
          <a:lstStyle/>
          <a:p>
            <a:r>
              <a:rPr lang="en-US" dirty="0"/>
              <a:t>Drill down capability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26253-3D3E-4022-82FB-8449CF2E6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447" y="841131"/>
            <a:ext cx="9144000" cy="54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86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22B55-2DE2-4680-9C77-EEF4BB7D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5322"/>
            <a:ext cx="10515600" cy="1325563"/>
          </a:xfrm>
        </p:spPr>
        <p:txBody>
          <a:bodyPr/>
          <a:lstStyle/>
          <a:p>
            <a:r>
              <a:rPr lang="en-US" dirty="0"/>
              <a:t>Dashboard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E8D15-FDCF-466B-A8F7-AFD87E1F9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9BAB5-5614-4D99-9788-E12104A42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463" y="919242"/>
            <a:ext cx="91440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12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15F058A-52DF-BE43-95C9-BF22275E4D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67"/>
            <a:ext cx="12192000" cy="68512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FDC3EE-31A7-F14E-8843-887D89C92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TBM in CostPerform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05EC09-EBD9-E043-83CC-9C90BE6EA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86" y="1825625"/>
            <a:ext cx="12259160" cy="51796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Effective and affordable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dirty="0" err="1"/>
              <a:t>www.TBMsoftware.com</a:t>
            </a:r>
            <a:r>
              <a:rPr lang="en-US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45673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5A87D40-6025-9A4B-A6BE-F62E34ACB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17589"/>
            <a:ext cx="12192005" cy="54102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2271D4-C963-FC47-B244-78AE9D0C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7794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Manage Technology as a Business: TBM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16B15324-7955-9943-B693-CDACA72DEEF7}"/>
              </a:ext>
            </a:extLst>
          </p:cNvPr>
          <p:cNvSpPr txBox="1">
            <a:spLocks/>
          </p:cNvSpPr>
          <p:nvPr/>
        </p:nvSpPr>
        <p:spPr>
          <a:xfrm>
            <a:off x="10658475" y="20625"/>
            <a:ext cx="1519242" cy="344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" sz="1050" i="1" dirty="0"/>
              <a:t>Source: tbmcouncil.org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nl-NL" sz="1050" i="1" dirty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4E5268D1-5946-AE48-82C1-93C75C37B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013" y="1881684"/>
            <a:ext cx="4724404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b="1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Position</a:t>
            </a:r>
            <a:r>
              <a:rPr kumimoji="0" lang="nl-NL" altLang="nl-NL" b="1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1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for</a:t>
            </a:r>
            <a:r>
              <a:rPr kumimoji="0" lang="nl-NL" altLang="nl-NL" b="1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Value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Define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what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you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deliver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in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terms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of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busi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venirLTStd-Book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ness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capabilities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that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are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understood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and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valued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by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your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business unit partners,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so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you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can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work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together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to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improve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business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outcomes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.</a:t>
            </a:r>
            <a:endParaRPr kumimoji="0" lang="nl-NL" altLang="nl-NL" sz="40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4000" dirty="0">
              <a:solidFill>
                <a:schemeClr val="accent4">
                  <a:lumMod val="20000"/>
                  <a:lumOff val="80000"/>
                </a:schemeClr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b="1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Continuously</a:t>
            </a:r>
            <a:r>
              <a:rPr kumimoji="0" lang="nl-NL" altLang="nl-NL" b="1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1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Improve</a:t>
            </a:r>
            <a:endParaRPr kumimoji="0" lang="nl-NL" altLang="nl-NL" b="1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venirLTStd-Book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Execute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a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strategic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roadmap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for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TBM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maturity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by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integrating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TBM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into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your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day-to-day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processes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and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thinking,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so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that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TBM drives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every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value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conversation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with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your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peers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.</a:t>
            </a:r>
            <a:endParaRPr kumimoji="0" lang="nl-NL" altLang="nl-NL" sz="40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pic>
        <p:nvPicPr>
          <p:cNvPr id="14" name="Picture 2" descr="https://www.tbmcouncil.org/sites/default/files/panel-images/position-for-value.png">
            <a:extLst>
              <a:ext uri="{FF2B5EF4-FFF2-40B4-BE49-F238E27FC236}">
                <a16:creationId xmlns:a16="http://schemas.microsoft.com/office/drawing/2014/main" id="{3DCCA201-93D9-5949-8612-91D18F189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132" y="2080933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https://www.tbmcouncil.org/sites/default/files/panel-images/continuously-improve.png">
            <a:extLst>
              <a:ext uri="{FF2B5EF4-FFF2-40B4-BE49-F238E27FC236}">
                <a16:creationId xmlns:a16="http://schemas.microsoft.com/office/drawing/2014/main" id="{A35ECC8B-E626-0749-A4C3-018ED59C9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132" y="4092316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5972C7D2-8DE1-2840-B900-EE0EB1A38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575" y="1526935"/>
            <a:ext cx="197380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4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venirLTStd-Book"/>
              </a:rPr>
              <a:t>Foster a Business Culture in IT</a:t>
            </a:r>
            <a:endParaRPr kumimoji="0" lang="nl-NL" altLang="nl-NL" sz="36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3133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5A87D40-6025-9A4B-A6BE-F62E34ACB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17589"/>
            <a:ext cx="12192005" cy="54102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2271D4-C963-FC47-B244-78AE9D0C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7794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Manage Technology as a Business: TBM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7D90F21-A78C-8940-B952-CAD1F6B51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6" y="1652396"/>
            <a:ext cx="1928813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0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Develop</a:t>
            </a:r>
            <a:r>
              <a:rPr lang="nl-NL" altLang="nl-NL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Sound </a:t>
            </a:r>
            <a:r>
              <a:rPr lang="nl-NL" altLang="nl-NL" sz="20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Fiscal</a:t>
            </a:r>
            <a:r>
              <a:rPr lang="nl-NL" altLang="nl-NL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Disciplines </a:t>
            </a:r>
          </a:p>
        </p:txBody>
      </p:sp>
      <p:pic>
        <p:nvPicPr>
          <p:cNvPr id="2050" name="Picture 2" descr="https://www.tbmcouncil.org/sites/default/files/panel-images/create-transparency.png">
            <a:extLst>
              <a:ext uri="{FF2B5EF4-FFF2-40B4-BE49-F238E27FC236}">
                <a16:creationId xmlns:a16="http://schemas.microsoft.com/office/drawing/2014/main" id="{E6E21C1D-628A-8F4A-8D7B-0AA30FFF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4581" y="1169986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www.tbmcouncil.org/sites/default/files/panel-images/shape-business-demand.png">
            <a:extLst>
              <a:ext uri="{FF2B5EF4-FFF2-40B4-BE49-F238E27FC236}">
                <a16:creationId xmlns:a16="http://schemas.microsoft.com/office/drawing/2014/main" id="{3A800EA4-003E-2F45-952E-F293796F1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206" y="2459045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tbmcouncil.org/sites/default/files/panel-images/value-for-money.png">
            <a:extLst>
              <a:ext uri="{FF2B5EF4-FFF2-40B4-BE49-F238E27FC236}">
                <a16:creationId xmlns:a16="http://schemas.microsoft.com/office/drawing/2014/main" id="{C7EA39BB-B3BB-B04B-A1BC-E09F3ED7E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206" y="3735391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www.tbmcouncil.org/sites/default/files/panel-images/plan-govern.png">
            <a:extLst>
              <a:ext uri="{FF2B5EF4-FFF2-40B4-BE49-F238E27FC236}">
                <a16:creationId xmlns:a16="http://schemas.microsoft.com/office/drawing/2014/main" id="{3FE8CB28-4A92-5649-9BC8-84CD9492A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206" y="5053013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0BABB4A0-92CE-5242-9290-15A1C7396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1318318"/>
            <a:ext cx="6153149" cy="470898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Create Transparency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Translate your spending, consumption, and capacity into meaningful perspectives for technology and business decision-makers. 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nl-NL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Shape Business Demand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Communicate costs and consumption to business units to drive informed trade-off decisions and better consumption behavior.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     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Deliver Value for Money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Maximize value and demonstrate industry-comparable cost-effectiveness for services and innovation you provide.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nl-NL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Plan &amp; Govern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Collaborate to align your annual budget and resource plans to strategic business priorities and manage to the plan.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16B15324-7955-9943-B693-CDACA72DEEF7}"/>
              </a:ext>
            </a:extLst>
          </p:cNvPr>
          <p:cNvSpPr txBox="1">
            <a:spLocks/>
          </p:cNvSpPr>
          <p:nvPr/>
        </p:nvSpPr>
        <p:spPr>
          <a:xfrm>
            <a:off x="10658475" y="20625"/>
            <a:ext cx="1519242" cy="344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" sz="1050" i="1" dirty="0"/>
              <a:t>Source: tbmcouncil.org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nl-NL" sz="1050" i="1" dirty="0"/>
          </a:p>
        </p:txBody>
      </p:sp>
    </p:spTree>
    <p:extLst>
      <p:ext uri="{BB962C8B-B14F-4D97-AF65-F5344CB8AC3E}">
        <p14:creationId xmlns:p14="http://schemas.microsoft.com/office/powerpoint/2010/main" val="1891268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5A87D40-6025-9A4B-A6BE-F62E34ACB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17589"/>
            <a:ext cx="12192005" cy="54102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2271D4-C963-FC47-B244-78AE9D0C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7794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Manage Technology as a Business: TBM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7D90F21-A78C-8940-B952-CAD1F6B51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46" y="1695258"/>
            <a:ext cx="1881195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0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Enable</a:t>
            </a:r>
            <a:r>
              <a:rPr lang="nl-NL" altLang="nl-NL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nl-NL" altLang="nl-NL" sz="20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the</a:t>
            </a:r>
            <a:r>
              <a:rPr lang="nl-NL" altLang="nl-NL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right business </a:t>
            </a:r>
            <a:r>
              <a:rPr lang="nl-NL" altLang="nl-NL" sz="20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conversations</a:t>
            </a:r>
            <a:endParaRPr lang="nl-NL" altLang="nl-NL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0BABB4A0-92CE-5242-9290-15A1C7396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902818"/>
            <a:ext cx="6153149" cy="55399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" alt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RUN THE BUSINESS SPEND</a:t>
            </a:r>
          </a:p>
          <a:p>
            <a:pPr lvl="0" algn="ctr"/>
            <a:endParaRPr lang="en" alt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0" algn="ctr"/>
            <a:r>
              <a:rPr lang="en" alt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Cost of  Performance</a:t>
            </a:r>
          </a:p>
          <a:p>
            <a:pPr lvl="0" algn="ctr"/>
            <a:r>
              <a:rPr lang="en" alt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Deliver technology, services, and projects efficiently to the business.</a:t>
            </a:r>
          </a:p>
          <a:p>
            <a:pPr lvl="0" algn="ctr"/>
            <a:endParaRPr lang="en" alt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0" algn="ctr"/>
            <a:r>
              <a:rPr lang="en" alt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      Business-aligned Portfolio</a:t>
            </a:r>
          </a:p>
          <a:p>
            <a:pPr lvl="0" algn="ctr"/>
            <a:r>
              <a:rPr lang="en" alt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Optimize portfolios to deliver the most value for the level of spending.</a:t>
            </a:r>
          </a:p>
          <a:p>
            <a:pPr lvl="0" algn="ctr"/>
            <a:endParaRPr lang="en" alt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0" algn="ctr"/>
            <a:r>
              <a:rPr lang="en" alt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GROW THE BUSINESS SPEND</a:t>
            </a:r>
          </a:p>
          <a:p>
            <a:pPr lvl="0" algn="ctr"/>
            <a:endParaRPr lang="en" alt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0" algn="ctr"/>
            <a:r>
              <a:rPr lang="en" alt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Investment in Innovation</a:t>
            </a:r>
          </a:p>
          <a:p>
            <a:pPr lvl="0" algn="ctr"/>
            <a:r>
              <a:rPr lang="en" alt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Allocate adequate resources on new and enhanced services and on business innovation.</a:t>
            </a:r>
          </a:p>
          <a:p>
            <a:pPr lvl="0" algn="ctr"/>
            <a:endParaRPr lang="en" alt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0" algn="ctr"/>
            <a:r>
              <a:rPr lang="en" alt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Enterprise Agility</a:t>
            </a:r>
          </a:p>
          <a:p>
            <a:pPr lvl="0" algn="ctr"/>
            <a:r>
              <a:rPr lang="en" alt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Help the business respond quickly to market opportunities or threats.</a:t>
            </a:r>
          </a:p>
          <a:p>
            <a:pPr lvl="0" algn="ctr"/>
            <a:endParaRPr lang="en" alt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16B15324-7955-9943-B693-CDACA72DEEF7}"/>
              </a:ext>
            </a:extLst>
          </p:cNvPr>
          <p:cNvSpPr txBox="1">
            <a:spLocks/>
          </p:cNvSpPr>
          <p:nvPr/>
        </p:nvSpPr>
        <p:spPr>
          <a:xfrm>
            <a:off x="10658475" y="20625"/>
            <a:ext cx="1519242" cy="344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" sz="1050" i="1" dirty="0"/>
              <a:t>Source: tbmcouncil.org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nl-NL" sz="1050" i="1" dirty="0"/>
          </a:p>
        </p:txBody>
      </p:sp>
      <p:pic>
        <p:nvPicPr>
          <p:cNvPr id="4098" name="Picture 2" descr="https://www.tbmcouncil.org/sites/default/files/panel-images/cost-for-performance_0.png">
            <a:extLst>
              <a:ext uri="{FF2B5EF4-FFF2-40B4-BE49-F238E27FC236}">
                <a16:creationId xmlns:a16="http://schemas.microsoft.com/office/drawing/2014/main" id="{B0DB4F17-3CC3-A24F-9E31-5E5C5F5F6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3463" y="1377449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s://www.tbmcouncil.org/sites/default/files/panel-images/business-aligned-portfolio.png">
            <a:extLst>
              <a:ext uri="{FF2B5EF4-FFF2-40B4-BE49-F238E27FC236}">
                <a16:creationId xmlns:a16="http://schemas.microsoft.com/office/drawing/2014/main" id="{A0566BDF-096D-EC44-808D-5DA672C90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1088" y="2495038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tbmcouncil.org/sites/default/files/panel-images/investment-in-innovation.png">
            <a:extLst>
              <a:ext uri="{FF2B5EF4-FFF2-40B4-BE49-F238E27FC236}">
                <a16:creationId xmlns:a16="http://schemas.microsoft.com/office/drawing/2014/main" id="{96CE8595-7F9D-3845-BEAD-91A80F00F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3463" y="4090485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s://www.tbmcouncil.org/sites/default/files/panel-images/enterprise-agility.png">
            <a:extLst>
              <a:ext uri="{FF2B5EF4-FFF2-40B4-BE49-F238E27FC236}">
                <a16:creationId xmlns:a16="http://schemas.microsoft.com/office/drawing/2014/main" id="{8812F05F-2583-5E48-BA85-FD41262B9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1088" y="5250938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97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6C9AF-8FA4-AD4B-B4DC-97DA09F8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/>
              <a:t>Who</a:t>
            </a:r>
            <a:r>
              <a:rPr lang="nl-NL" dirty="0"/>
              <a:t> benefits </a:t>
            </a:r>
            <a:r>
              <a:rPr lang="nl-NL" dirty="0" err="1"/>
              <a:t>from</a:t>
            </a:r>
            <a:r>
              <a:rPr lang="nl-NL" dirty="0"/>
              <a:t> TBM?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34F1CF-34AA-5D4D-90CE-DBAEDED80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873"/>
            <a:ext cx="10515600" cy="4351338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" sz="1800" b="1" dirty="0"/>
              <a:t>IT Leaders </a:t>
            </a:r>
          </a:p>
          <a:p>
            <a:pPr marL="0" indent="0" algn="ctr" fontAlgn="base">
              <a:buNone/>
            </a:pPr>
            <a:r>
              <a:rPr lang="en" sz="1800" i="1" dirty="0"/>
              <a:t>“TBM brings business translation so you and your people can quickly decide on trade-offs and new investments to improve competitiveness, customer engagement, and the bottom line.“ </a:t>
            </a:r>
            <a:r>
              <a:rPr lang="en" sz="1800" dirty="0"/>
              <a:t>Mike Brady, Global CTO, AIG</a:t>
            </a:r>
          </a:p>
          <a:p>
            <a:pPr marL="0" indent="0" algn="ctr" fontAlgn="base">
              <a:buNone/>
            </a:pPr>
            <a:r>
              <a:rPr lang="en" sz="1800" b="1" dirty="0"/>
              <a:t>CFOs </a:t>
            </a:r>
          </a:p>
          <a:p>
            <a:pPr marL="0" indent="0" algn="ctr" fontAlgn="base">
              <a:buNone/>
            </a:pPr>
            <a:r>
              <a:rPr lang="en" sz="1800" i="1" dirty="0"/>
              <a:t>“It changed the discussion with the CFO from ‘We're just spending money,’ to ‘We really are managing what we're doing.’” </a:t>
            </a:r>
            <a:r>
              <a:rPr lang="en" sz="1800" dirty="0"/>
              <a:t>Steve Adams, Executive Director, IT Finance</a:t>
            </a:r>
            <a:br>
              <a:rPr lang="en" sz="1800" dirty="0"/>
            </a:br>
            <a:r>
              <a:rPr lang="en" sz="1800" dirty="0"/>
              <a:t>Kaiser Permanente</a:t>
            </a:r>
          </a:p>
          <a:p>
            <a:pPr marL="0" indent="0" algn="ctr" fontAlgn="base">
              <a:buNone/>
            </a:pPr>
            <a:r>
              <a:rPr lang="en" sz="1800" b="1" dirty="0"/>
              <a:t>CEOs </a:t>
            </a:r>
          </a:p>
          <a:p>
            <a:pPr marL="0" indent="0" algn="ctr" fontAlgn="base">
              <a:buNone/>
            </a:pPr>
            <a:r>
              <a:rPr lang="en" sz="1800" i="1" dirty="0"/>
              <a:t>“All of a sudden, we had clarity. That's the benefit of TBM. It has made a major difference in our company and how we run the business.” </a:t>
            </a:r>
            <a:r>
              <a:rPr lang="en" sz="1800" dirty="0"/>
              <a:t>Dennis Gilmore, </a:t>
            </a:r>
            <a:br>
              <a:rPr lang="en" sz="1800" dirty="0"/>
            </a:br>
            <a:r>
              <a:rPr lang="en" sz="1800" dirty="0"/>
              <a:t>CEO, First American Financial Corporation</a:t>
            </a:r>
          </a:p>
          <a:p>
            <a:pPr marL="0" indent="0" algn="ctr" fontAlgn="base">
              <a:buNone/>
            </a:pPr>
            <a:r>
              <a:rPr lang="en" sz="1800" b="1" dirty="0"/>
              <a:t>Business Unit Executives</a:t>
            </a:r>
          </a:p>
          <a:p>
            <a:pPr marL="0" indent="0" algn="ctr" fontAlgn="base">
              <a:buNone/>
            </a:pPr>
            <a:r>
              <a:rPr lang="en" sz="1800" i="1" dirty="0"/>
              <a:t>“IT has shifted from being an order taker to an originator of ideas to win in the marketplace.” </a:t>
            </a:r>
            <a:r>
              <a:rPr lang="en" sz="1800" dirty="0"/>
              <a:t>Mike Brown, VP, Information Technology, ExxonMobil</a:t>
            </a:r>
          </a:p>
          <a:p>
            <a:pPr marL="0" indent="0" algn="ctr">
              <a:buNone/>
            </a:pPr>
            <a:endParaRPr lang="nl-NL" sz="1800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C3B0B847-1271-314E-BEF1-132AA9D56CA5}"/>
              </a:ext>
            </a:extLst>
          </p:cNvPr>
          <p:cNvSpPr txBox="1">
            <a:spLocks/>
          </p:cNvSpPr>
          <p:nvPr/>
        </p:nvSpPr>
        <p:spPr>
          <a:xfrm>
            <a:off x="10658475" y="36284"/>
            <a:ext cx="1519242" cy="313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" sz="1050" i="1" dirty="0"/>
              <a:t>Source: tbmcouncil.org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nl-NL" sz="1050" i="1" dirty="0"/>
          </a:p>
        </p:txBody>
      </p:sp>
    </p:spTree>
    <p:extLst>
      <p:ext uri="{BB962C8B-B14F-4D97-AF65-F5344CB8AC3E}">
        <p14:creationId xmlns:p14="http://schemas.microsoft.com/office/powerpoint/2010/main" val="1056554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41921-F680-BA4C-9178-E560F1212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dirty="0"/>
              <a:t>Gartner Says Global IT Spending to Grow 3.2 Percent in 2019</a:t>
            </a:r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7E18F98-18A1-164D-97A4-D37590B698F9}"/>
              </a:ext>
            </a:extLst>
          </p:cNvPr>
          <p:cNvSpPr txBox="1"/>
          <p:nvPr/>
        </p:nvSpPr>
        <p:spPr>
          <a:xfrm>
            <a:off x="1146877" y="2340244"/>
            <a:ext cx="3456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Business (CFO):</a:t>
            </a:r>
          </a:p>
          <a:p>
            <a:pPr algn="ctr"/>
            <a:r>
              <a:rPr lang="en-US" sz="32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is IT spend rising (again)?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D1E8900-A6BD-1743-9DA8-18BD29109842}"/>
              </a:ext>
            </a:extLst>
          </p:cNvPr>
          <p:cNvSpPr txBox="1"/>
          <p:nvPr/>
        </p:nvSpPr>
        <p:spPr>
          <a:xfrm>
            <a:off x="8515293" y="3775530"/>
            <a:ext cx="330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Technology (CIO):</a:t>
            </a:r>
          </a:p>
          <a:p>
            <a:pPr algn="ctr"/>
            <a:r>
              <a:rPr lang="en-US" sz="32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How do I show increased value?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E3DEF6B-70EB-E947-A11E-99ECFEFA0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812" y="2026242"/>
            <a:ext cx="3066556" cy="391735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C1DF0F6-1D85-3F4B-BAD4-5258287D6ABD}"/>
              </a:ext>
            </a:extLst>
          </p:cNvPr>
          <p:cNvSpPr txBox="1"/>
          <p:nvPr/>
        </p:nvSpPr>
        <p:spPr>
          <a:xfrm>
            <a:off x="5313335" y="3236561"/>
            <a:ext cx="24764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IT </a:t>
            </a:r>
          </a:p>
          <a:p>
            <a:pPr algn="ctr"/>
            <a:r>
              <a:rPr lang="en-US" sz="20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spend</a:t>
            </a:r>
          </a:p>
        </p:txBody>
      </p:sp>
    </p:spTree>
    <p:extLst>
      <p:ext uri="{BB962C8B-B14F-4D97-AF65-F5344CB8AC3E}">
        <p14:creationId xmlns:p14="http://schemas.microsoft.com/office/powerpoint/2010/main" val="23115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41921-F680-BA4C-9178-E560F1212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dirty="0"/>
              <a:t>Technology and the Business understand each other through TBM</a:t>
            </a:r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006170E-D7C3-7E4B-A0E9-6862C3E30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293" y="2586618"/>
            <a:ext cx="5640388" cy="301408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7E18F98-18A1-164D-97A4-D37590B698F9}"/>
              </a:ext>
            </a:extLst>
          </p:cNvPr>
          <p:cNvSpPr txBox="1"/>
          <p:nvPr/>
        </p:nvSpPr>
        <p:spPr>
          <a:xfrm>
            <a:off x="1146877" y="2340244"/>
            <a:ext cx="2476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CFO:</a:t>
            </a:r>
          </a:p>
          <a:p>
            <a:pPr algn="ctr"/>
            <a:r>
              <a:rPr lang="en-US" sz="32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IT spend and value is in control.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D1E8900-A6BD-1743-9DA8-18BD29109842}"/>
              </a:ext>
            </a:extLst>
          </p:cNvPr>
          <p:cNvSpPr txBox="1"/>
          <p:nvPr/>
        </p:nvSpPr>
        <p:spPr>
          <a:xfrm>
            <a:off x="9492872" y="3574050"/>
            <a:ext cx="2476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CIO:</a:t>
            </a:r>
          </a:p>
          <a:p>
            <a:pPr algn="ctr"/>
            <a:r>
              <a:rPr lang="en-US" sz="32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Service value is visible.</a:t>
            </a:r>
          </a:p>
        </p:txBody>
      </p:sp>
    </p:spTree>
    <p:extLst>
      <p:ext uri="{BB962C8B-B14F-4D97-AF65-F5344CB8AC3E}">
        <p14:creationId xmlns:p14="http://schemas.microsoft.com/office/powerpoint/2010/main" val="1371042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EFBB4-5992-894F-9C22-C92113DF5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TBM Taxonomy: a template and a common language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FCE036-C307-FE40-A95F-37665FE0B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5063" y="1859797"/>
            <a:ext cx="3604649" cy="4750229"/>
          </a:xfrm>
        </p:spPr>
        <p:txBody>
          <a:bodyPr>
            <a:normAutofit fontScale="62500" lnSpcReduction="20000"/>
          </a:bodyPr>
          <a:lstStyle/>
          <a:p>
            <a:pPr marL="0" indent="0" algn="l">
              <a:spcBef>
                <a:spcPts val="2200"/>
              </a:spcBef>
              <a:buNone/>
            </a:pPr>
            <a:r>
              <a:rPr lang="en" dirty="0"/>
              <a:t>To gain alignment between IT, Finance, and Business Unit leaders, TBM provides a standard taxonomy to describe cost sources, technologies, IT resources (IT towers), applications, and services. The TBM taxonomy provides the ability to compare technologies, towers, and services to peers and third-party options (e.g., public cloud).</a:t>
            </a:r>
          </a:p>
          <a:p>
            <a:pPr marL="0" indent="0" algn="l">
              <a:spcBef>
                <a:spcPts val="2200"/>
              </a:spcBef>
              <a:buNone/>
            </a:pPr>
            <a:r>
              <a:rPr lang="en" dirty="0"/>
              <a:t>Just as businesses rely on generally accepted accounting principles (or GAAP) to drive standard practices for financial reporting — and thus comparability between financial statements — the TBM taxonomy provides a generally accepted way of reporting IT costs and other metrics. A simple view of the TBM taxonomy is shown. </a:t>
            </a:r>
          </a:p>
          <a:p>
            <a:pPr marL="0" indent="0" algn="l">
              <a:spcBef>
                <a:spcPts val="2200"/>
              </a:spcBef>
              <a:buNone/>
            </a:pP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CF2932D-503F-3F4F-98E4-1CA69BF70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8419099" cy="4632620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58ED7471-4834-C94B-A7BB-94CBE439B527}"/>
              </a:ext>
            </a:extLst>
          </p:cNvPr>
          <p:cNvSpPr txBox="1">
            <a:spLocks/>
          </p:cNvSpPr>
          <p:nvPr/>
        </p:nvSpPr>
        <p:spPr>
          <a:xfrm>
            <a:off x="10658475" y="20625"/>
            <a:ext cx="1519242" cy="344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" sz="1050" i="1" dirty="0"/>
              <a:t>Source: tbmcouncil.org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nl-NL" sz="1050" i="1" dirty="0"/>
          </a:p>
        </p:txBody>
      </p:sp>
    </p:spTree>
    <p:extLst>
      <p:ext uri="{BB962C8B-B14F-4D97-AF65-F5344CB8AC3E}">
        <p14:creationId xmlns:p14="http://schemas.microsoft.com/office/powerpoint/2010/main" val="19482482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623</Words>
  <Application>Microsoft Macintosh PowerPoint</Application>
  <PresentationFormat>Widescreen</PresentationFormat>
  <Paragraphs>147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Rounded MT Bold</vt:lpstr>
      <vt:lpstr>AvenirLTStd-Book</vt:lpstr>
      <vt:lpstr>Calibri</vt:lpstr>
      <vt:lpstr>Calibri Light</vt:lpstr>
      <vt:lpstr>inherit</vt:lpstr>
      <vt:lpstr>Kantoorthema</vt:lpstr>
      <vt:lpstr>Technology Business Management</vt:lpstr>
      <vt:lpstr>Manage Technology as a Business: TBM</vt:lpstr>
      <vt:lpstr>Manage Technology as a Business: TBM</vt:lpstr>
      <vt:lpstr>Manage Technology as a Business: TBM</vt:lpstr>
      <vt:lpstr>Manage Technology as a Business: TBM</vt:lpstr>
      <vt:lpstr>Who benefits from TBM?</vt:lpstr>
      <vt:lpstr>Gartner Says Global IT Spending to Grow 3.2 Percent in 2019</vt:lpstr>
      <vt:lpstr>Technology and the Business understand each other through TBM</vt:lpstr>
      <vt:lpstr>The TBM Taxonomy: a template and a common language</vt:lpstr>
      <vt:lpstr>CostPerform is widely accepted </vt:lpstr>
      <vt:lpstr>Cost Modeling Process</vt:lpstr>
      <vt:lpstr>Standardize periodic import routine from different sources</vt:lpstr>
      <vt:lpstr>“Regular” import, ETL functionality and API Scripting</vt:lpstr>
      <vt:lpstr>TBM Template Model Structure in CostPerform</vt:lpstr>
      <vt:lpstr>Different data needs for different stages in the model</vt:lpstr>
      <vt:lpstr>Types of data</vt:lpstr>
      <vt:lpstr>Additional Functionality</vt:lpstr>
      <vt:lpstr>Showback / charge back example</vt:lpstr>
      <vt:lpstr>Navigator view for incoming and outgoing allocations</vt:lpstr>
      <vt:lpstr>Drill down capability</vt:lpstr>
      <vt:lpstr>Dashboard function</vt:lpstr>
      <vt:lpstr>TBM in CostPerform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Ulrik van Beyma</dc:creator>
  <cp:lastModifiedBy>Microsoft Office-gebruiker</cp:lastModifiedBy>
  <cp:revision>27</cp:revision>
  <dcterms:created xsi:type="dcterms:W3CDTF">2019-03-05T11:10:59Z</dcterms:created>
  <dcterms:modified xsi:type="dcterms:W3CDTF">2019-03-14T16:20:02Z</dcterms:modified>
</cp:coreProperties>
</file>