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770"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4"/>
    <p:restoredTop sz="76420"/>
  </p:normalViewPr>
  <p:slideViewPr>
    <p:cSldViewPr snapToGrid="0" snapToObjects="1">
      <p:cViewPr varScale="1">
        <p:scale>
          <a:sx n="125" d="100"/>
          <a:sy n="125" d="100"/>
        </p:scale>
        <p:origin x="192" y="3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D75A24-A5A7-8B42-9F90-C2A061AC75B0}" type="datetimeFigureOut">
              <a:rPr lang="en-US" smtClean="0"/>
              <a:t>2/22/19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23F3A91-9306-D44D-A5A6-6D0A31183F66}" type="slidenum">
              <a:rPr lang="en-US" smtClean="0"/>
              <a:t>‹#›</a:t>
            </a:fld>
            <a:endParaRPr lang="en-US"/>
          </a:p>
        </p:txBody>
      </p:sp>
    </p:spTree>
    <p:extLst>
      <p:ext uri="{BB962C8B-B14F-4D97-AF65-F5344CB8AC3E}">
        <p14:creationId xmlns:p14="http://schemas.microsoft.com/office/powerpoint/2010/main" val="42527786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dirty="0"/>
              <a:t>Side effects of critical illness are inter-related – </a:t>
            </a:r>
            <a:r>
              <a:rPr lang="en-US" dirty="0" err="1"/>
              <a:t>ie</a:t>
            </a:r>
            <a:r>
              <a:rPr lang="en-US" dirty="0"/>
              <a:t> critically ill patients are sedated - sedated patients are immobilized, which puts them of delirium and withdrawal from drugs. These are common side effects that are not what the patient came into hospital with, but that impact on their outcome and ability to recover. The impact of these side effects of critical illness are long lasting well beyond the PICU stay. PICU Liber8 is an early rehabilitation bundle of care, designed to a)prompt caregivers to be aware about the potential harms of what we do in critical care (with the best of intentions), and b) implement key evidence-based components designed to prevent harm and promote recovery.</a:t>
            </a:r>
          </a:p>
          <a:p>
            <a:r>
              <a:rPr lang="en-US" dirty="0"/>
              <a:t>Here are what the 8 components are:</a:t>
            </a:r>
          </a:p>
          <a:p>
            <a:r>
              <a:rPr lang="en-US" dirty="0"/>
              <a:t>A = Awake-asleep cycles</a:t>
            </a:r>
          </a:p>
          <a:p>
            <a:r>
              <a:rPr lang="en-US" dirty="0"/>
              <a:t>B=protective Breathing</a:t>
            </a:r>
          </a:p>
          <a:p>
            <a:r>
              <a:rPr lang="en-US" dirty="0"/>
              <a:t>C = optimize comfort</a:t>
            </a:r>
          </a:p>
          <a:p>
            <a:r>
              <a:rPr lang="en-US" dirty="0"/>
              <a:t>D = monitor and prevent delirium</a:t>
            </a:r>
          </a:p>
          <a:p>
            <a:r>
              <a:rPr lang="en-US" dirty="0"/>
              <a:t>E = early mobilization</a:t>
            </a:r>
          </a:p>
          <a:p>
            <a:r>
              <a:rPr lang="en-US" dirty="0"/>
              <a:t>F = family engagement</a:t>
            </a:r>
          </a:p>
          <a:p>
            <a:r>
              <a:rPr lang="en-US" dirty="0"/>
              <a:t>G = good nutrition</a:t>
            </a:r>
          </a:p>
          <a:p>
            <a:r>
              <a:rPr lang="en-US" dirty="0"/>
              <a:t>H = humanism</a:t>
            </a:r>
          </a:p>
          <a:p>
            <a:endParaRPr lang="en-US" baseline="0" dirty="0"/>
          </a:p>
          <a:p>
            <a:endParaRPr lang="en-US" dirty="0"/>
          </a:p>
        </p:txBody>
      </p:sp>
      <p:sp>
        <p:nvSpPr>
          <p:cNvPr id="4" name="Slide Number Placeholder 3"/>
          <p:cNvSpPr>
            <a:spLocks noGrp="1"/>
          </p:cNvSpPr>
          <p:nvPr>
            <p:ph type="sldNum" sz="quarter" idx="10"/>
          </p:nvPr>
        </p:nvSpPr>
        <p:spPr/>
        <p:txBody>
          <a:bodyPr/>
          <a:lstStyle/>
          <a:p>
            <a:fld id="{5EC9C3F8-2E26-A24E-A8EA-79B27104F7FA}" type="slidenum">
              <a:rPr lang="en-US" smtClean="0"/>
              <a:t>1</a:t>
            </a:fld>
            <a:endParaRPr lang="en-US"/>
          </a:p>
        </p:txBody>
      </p:sp>
    </p:spTree>
    <p:extLst>
      <p:ext uri="{BB962C8B-B14F-4D97-AF65-F5344CB8AC3E}">
        <p14:creationId xmlns:p14="http://schemas.microsoft.com/office/powerpoint/2010/main" val="32458727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73DBF-D2F9-264F-AA23-9380E54A8A6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3A524C2-BBED-D84C-8261-1E4DDD8D724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07C4B98-55E3-034C-B705-E6B81D535AEB}"/>
              </a:ext>
            </a:extLst>
          </p:cNvPr>
          <p:cNvSpPr>
            <a:spLocks noGrp="1"/>
          </p:cNvSpPr>
          <p:nvPr>
            <p:ph type="dt" sz="half" idx="10"/>
          </p:nvPr>
        </p:nvSpPr>
        <p:spPr/>
        <p:txBody>
          <a:bodyPr/>
          <a:lstStyle/>
          <a:p>
            <a:fld id="{8DBD6720-C629-234F-B323-77ABD5687399}" type="datetimeFigureOut">
              <a:rPr lang="en-US" smtClean="0"/>
              <a:t>2/22/19</a:t>
            </a:fld>
            <a:endParaRPr lang="en-US"/>
          </a:p>
        </p:txBody>
      </p:sp>
      <p:sp>
        <p:nvSpPr>
          <p:cNvPr id="5" name="Footer Placeholder 4">
            <a:extLst>
              <a:ext uri="{FF2B5EF4-FFF2-40B4-BE49-F238E27FC236}">
                <a16:creationId xmlns:a16="http://schemas.microsoft.com/office/drawing/2014/main" id="{4E8DFB1D-7C95-0E44-8474-F609A3C9CC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BFE725F-4A5B-7649-9D90-D2CCA0EAB513}"/>
              </a:ext>
            </a:extLst>
          </p:cNvPr>
          <p:cNvSpPr>
            <a:spLocks noGrp="1"/>
          </p:cNvSpPr>
          <p:nvPr>
            <p:ph type="sldNum" sz="quarter" idx="12"/>
          </p:nvPr>
        </p:nvSpPr>
        <p:spPr/>
        <p:txBody>
          <a:bodyPr/>
          <a:lstStyle/>
          <a:p>
            <a:fld id="{172634D1-BA07-C940-A282-7B4200FAC898}" type="slidenum">
              <a:rPr lang="en-US" smtClean="0"/>
              <a:t>‹#›</a:t>
            </a:fld>
            <a:endParaRPr lang="en-US"/>
          </a:p>
        </p:txBody>
      </p:sp>
    </p:spTree>
    <p:extLst>
      <p:ext uri="{BB962C8B-B14F-4D97-AF65-F5344CB8AC3E}">
        <p14:creationId xmlns:p14="http://schemas.microsoft.com/office/powerpoint/2010/main" val="2407362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EBF6C0-0EF6-4E41-A0D6-AF9A98393C4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91F46D6-E66C-0944-85BD-8E8B212F7B1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BF40631-E5BD-8645-85FB-BA8A9C15F969}"/>
              </a:ext>
            </a:extLst>
          </p:cNvPr>
          <p:cNvSpPr>
            <a:spLocks noGrp="1"/>
          </p:cNvSpPr>
          <p:nvPr>
            <p:ph type="dt" sz="half" idx="10"/>
          </p:nvPr>
        </p:nvSpPr>
        <p:spPr/>
        <p:txBody>
          <a:bodyPr/>
          <a:lstStyle/>
          <a:p>
            <a:fld id="{8DBD6720-C629-234F-B323-77ABD5687399}" type="datetimeFigureOut">
              <a:rPr lang="en-US" smtClean="0"/>
              <a:t>2/22/19</a:t>
            </a:fld>
            <a:endParaRPr lang="en-US"/>
          </a:p>
        </p:txBody>
      </p:sp>
      <p:sp>
        <p:nvSpPr>
          <p:cNvPr id="5" name="Footer Placeholder 4">
            <a:extLst>
              <a:ext uri="{FF2B5EF4-FFF2-40B4-BE49-F238E27FC236}">
                <a16:creationId xmlns:a16="http://schemas.microsoft.com/office/drawing/2014/main" id="{9C07C3A8-23BB-0444-A2A8-DC839CCC96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CBC4CEF-1378-4544-917E-C0AC5633F100}"/>
              </a:ext>
            </a:extLst>
          </p:cNvPr>
          <p:cNvSpPr>
            <a:spLocks noGrp="1"/>
          </p:cNvSpPr>
          <p:nvPr>
            <p:ph type="sldNum" sz="quarter" idx="12"/>
          </p:nvPr>
        </p:nvSpPr>
        <p:spPr/>
        <p:txBody>
          <a:bodyPr/>
          <a:lstStyle/>
          <a:p>
            <a:fld id="{172634D1-BA07-C940-A282-7B4200FAC898}" type="slidenum">
              <a:rPr lang="en-US" smtClean="0"/>
              <a:t>‹#›</a:t>
            </a:fld>
            <a:endParaRPr lang="en-US"/>
          </a:p>
        </p:txBody>
      </p:sp>
    </p:spTree>
    <p:extLst>
      <p:ext uri="{BB962C8B-B14F-4D97-AF65-F5344CB8AC3E}">
        <p14:creationId xmlns:p14="http://schemas.microsoft.com/office/powerpoint/2010/main" val="18666603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63AD911-955D-F94C-9CA6-2355612AFC2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C6CDDF5-5B7A-2045-85D6-CCD0F108220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9AF85B-5011-1D4C-8AF2-FCBA913C7DBE}"/>
              </a:ext>
            </a:extLst>
          </p:cNvPr>
          <p:cNvSpPr>
            <a:spLocks noGrp="1"/>
          </p:cNvSpPr>
          <p:nvPr>
            <p:ph type="dt" sz="half" idx="10"/>
          </p:nvPr>
        </p:nvSpPr>
        <p:spPr/>
        <p:txBody>
          <a:bodyPr/>
          <a:lstStyle/>
          <a:p>
            <a:fld id="{8DBD6720-C629-234F-B323-77ABD5687399}" type="datetimeFigureOut">
              <a:rPr lang="en-US" smtClean="0"/>
              <a:t>2/22/19</a:t>
            </a:fld>
            <a:endParaRPr lang="en-US"/>
          </a:p>
        </p:txBody>
      </p:sp>
      <p:sp>
        <p:nvSpPr>
          <p:cNvPr id="5" name="Footer Placeholder 4">
            <a:extLst>
              <a:ext uri="{FF2B5EF4-FFF2-40B4-BE49-F238E27FC236}">
                <a16:creationId xmlns:a16="http://schemas.microsoft.com/office/drawing/2014/main" id="{4CB13C7B-E492-8F44-9EA3-7B7F8D003A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3B99C92-0C40-4145-893B-0FCD74955595}"/>
              </a:ext>
            </a:extLst>
          </p:cNvPr>
          <p:cNvSpPr>
            <a:spLocks noGrp="1"/>
          </p:cNvSpPr>
          <p:nvPr>
            <p:ph type="sldNum" sz="quarter" idx="12"/>
          </p:nvPr>
        </p:nvSpPr>
        <p:spPr/>
        <p:txBody>
          <a:bodyPr/>
          <a:lstStyle/>
          <a:p>
            <a:fld id="{172634D1-BA07-C940-A282-7B4200FAC898}" type="slidenum">
              <a:rPr lang="en-US" smtClean="0"/>
              <a:t>‹#›</a:t>
            </a:fld>
            <a:endParaRPr lang="en-US"/>
          </a:p>
        </p:txBody>
      </p:sp>
    </p:spTree>
    <p:extLst>
      <p:ext uri="{BB962C8B-B14F-4D97-AF65-F5344CB8AC3E}">
        <p14:creationId xmlns:p14="http://schemas.microsoft.com/office/powerpoint/2010/main" val="2443009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F592B3-7154-1A45-8CAD-9415ADFDEEF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0D5FCBB-DA3F-F54E-92B1-ADAAFA959E1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7682096-4932-ED4F-A006-92CB0A9C4792}"/>
              </a:ext>
            </a:extLst>
          </p:cNvPr>
          <p:cNvSpPr>
            <a:spLocks noGrp="1"/>
          </p:cNvSpPr>
          <p:nvPr>
            <p:ph type="dt" sz="half" idx="10"/>
          </p:nvPr>
        </p:nvSpPr>
        <p:spPr/>
        <p:txBody>
          <a:bodyPr/>
          <a:lstStyle/>
          <a:p>
            <a:fld id="{8DBD6720-C629-234F-B323-77ABD5687399}" type="datetimeFigureOut">
              <a:rPr lang="en-US" smtClean="0"/>
              <a:t>2/22/19</a:t>
            </a:fld>
            <a:endParaRPr lang="en-US"/>
          </a:p>
        </p:txBody>
      </p:sp>
      <p:sp>
        <p:nvSpPr>
          <p:cNvPr id="5" name="Footer Placeholder 4">
            <a:extLst>
              <a:ext uri="{FF2B5EF4-FFF2-40B4-BE49-F238E27FC236}">
                <a16:creationId xmlns:a16="http://schemas.microsoft.com/office/drawing/2014/main" id="{FF5D9B16-C970-7B40-B7CF-691E48588E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4443A4-9311-324A-8D63-C5EB48A0F936}"/>
              </a:ext>
            </a:extLst>
          </p:cNvPr>
          <p:cNvSpPr>
            <a:spLocks noGrp="1"/>
          </p:cNvSpPr>
          <p:nvPr>
            <p:ph type="sldNum" sz="quarter" idx="12"/>
          </p:nvPr>
        </p:nvSpPr>
        <p:spPr/>
        <p:txBody>
          <a:bodyPr/>
          <a:lstStyle/>
          <a:p>
            <a:fld id="{172634D1-BA07-C940-A282-7B4200FAC898}" type="slidenum">
              <a:rPr lang="en-US" smtClean="0"/>
              <a:t>‹#›</a:t>
            </a:fld>
            <a:endParaRPr lang="en-US"/>
          </a:p>
        </p:txBody>
      </p:sp>
    </p:spTree>
    <p:extLst>
      <p:ext uri="{BB962C8B-B14F-4D97-AF65-F5344CB8AC3E}">
        <p14:creationId xmlns:p14="http://schemas.microsoft.com/office/powerpoint/2010/main" val="19783490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0E979-D093-0E45-878F-DE0DC70604D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21C6852-4F37-1547-A103-DD4D4D60E72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4263469B-6AC4-414F-AA90-C4F2C4FF1229}"/>
              </a:ext>
            </a:extLst>
          </p:cNvPr>
          <p:cNvSpPr>
            <a:spLocks noGrp="1"/>
          </p:cNvSpPr>
          <p:nvPr>
            <p:ph type="dt" sz="half" idx="10"/>
          </p:nvPr>
        </p:nvSpPr>
        <p:spPr/>
        <p:txBody>
          <a:bodyPr/>
          <a:lstStyle/>
          <a:p>
            <a:fld id="{8DBD6720-C629-234F-B323-77ABD5687399}" type="datetimeFigureOut">
              <a:rPr lang="en-US" smtClean="0"/>
              <a:t>2/22/19</a:t>
            </a:fld>
            <a:endParaRPr lang="en-US"/>
          </a:p>
        </p:txBody>
      </p:sp>
      <p:sp>
        <p:nvSpPr>
          <p:cNvPr id="5" name="Footer Placeholder 4">
            <a:extLst>
              <a:ext uri="{FF2B5EF4-FFF2-40B4-BE49-F238E27FC236}">
                <a16:creationId xmlns:a16="http://schemas.microsoft.com/office/drawing/2014/main" id="{92A79B9B-62C3-204C-9768-B00C5B30E3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89FEE6-88D6-2441-B11B-A7E46963FF8F}"/>
              </a:ext>
            </a:extLst>
          </p:cNvPr>
          <p:cNvSpPr>
            <a:spLocks noGrp="1"/>
          </p:cNvSpPr>
          <p:nvPr>
            <p:ph type="sldNum" sz="quarter" idx="12"/>
          </p:nvPr>
        </p:nvSpPr>
        <p:spPr/>
        <p:txBody>
          <a:bodyPr/>
          <a:lstStyle/>
          <a:p>
            <a:fld id="{172634D1-BA07-C940-A282-7B4200FAC898}" type="slidenum">
              <a:rPr lang="en-US" smtClean="0"/>
              <a:t>‹#›</a:t>
            </a:fld>
            <a:endParaRPr lang="en-US"/>
          </a:p>
        </p:txBody>
      </p:sp>
    </p:spTree>
    <p:extLst>
      <p:ext uri="{BB962C8B-B14F-4D97-AF65-F5344CB8AC3E}">
        <p14:creationId xmlns:p14="http://schemas.microsoft.com/office/powerpoint/2010/main" val="42725990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77F286-F780-3F43-BFA0-7BB03788D32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55DE614-447F-F94F-897D-B8681BE3122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311A037-4404-BD4E-9AAA-CC4DC5BA5EE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EE750F4-E10C-D848-924B-62AF5DB10D33}"/>
              </a:ext>
            </a:extLst>
          </p:cNvPr>
          <p:cNvSpPr>
            <a:spLocks noGrp="1"/>
          </p:cNvSpPr>
          <p:nvPr>
            <p:ph type="dt" sz="half" idx="10"/>
          </p:nvPr>
        </p:nvSpPr>
        <p:spPr/>
        <p:txBody>
          <a:bodyPr/>
          <a:lstStyle/>
          <a:p>
            <a:fld id="{8DBD6720-C629-234F-B323-77ABD5687399}" type="datetimeFigureOut">
              <a:rPr lang="en-US" smtClean="0"/>
              <a:t>2/22/19</a:t>
            </a:fld>
            <a:endParaRPr lang="en-US"/>
          </a:p>
        </p:txBody>
      </p:sp>
      <p:sp>
        <p:nvSpPr>
          <p:cNvPr id="6" name="Footer Placeholder 5">
            <a:extLst>
              <a:ext uri="{FF2B5EF4-FFF2-40B4-BE49-F238E27FC236}">
                <a16:creationId xmlns:a16="http://schemas.microsoft.com/office/drawing/2014/main" id="{4EAFC42F-84C2-8342-93B6-6DC9DBEB33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4F0E2F-5276-3D46-9A00-7AE186E78F92}"/>
              </a:ext>
            </a:extLst>
          </p:cNvPr>
          <p:cNvSpPr>
            <a:spLocks noGrp="1"/>
          </p:cNvSpPr>
          <p:nvPr>
            <p:ph type="sldNum" sz="quarter" idx="12"/>
          </p:nvPr>
        </p:nvSpPr>
        <p:spPr/>
        <p:txBody>
          <a:bodyPr/>
          <a:lstStyle/>
          <a:p>
            <a:fld id="{172634D1-BA07-C940-A282-7B4200FAC898}" type="slidenum">
              <a:rPr lang="en-US" smtClean="0"/>
              <a:t>‹#›</a:t>
            </a:fld>
            <a:endParaRPr lang="en-US"/>
          </a:p>
        </p:txBody>
      </p:sp>
    </p:spTree>
    <p:extLst>
      <p:ext uri="{BB962C8B-B14F-4D97-AF65-F5344CB8AC3E}">
        <p14:creationId xmlns:p14="http://schemas.microsoft.com/office/powerpoint/2010/main" val="41354105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25A063-8061-EF4A-91E0-2AEA3D5D3FD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E9A1F24-2731-8E45-AED1-CB7FDFE4F1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9798C76-1A78-384B-BD99-02E076792EC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84FE862-B77E-1046-A79E-C1D398A2BB9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721CE03-5C07-7349-B0CD-CF3DB38C257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B9B856A-01F6-1347-BD80-7D995411DA88}"/>
              </a:ext>
            </a:extLst>
          </p:cNvPr>
          <p:cNvSpPr>
            <a:spLocks noGrp="1"/>
          </p:cNvSpPr>
          <p:nvPr>
            <p:ph type="dt" sz="half" idx="10"/>
          </p:nvPr>
        </p:nvSpPr>
        <p:spPr/>
        <p:txBody>
          <a:bodyPr/>
          <a:lstStyle/>
          <a:p>
            <a:fld id="{8DBD6720-C629-234F-B323-77ABD5687399}" type="datetimeFigureOut">
              <a:rPr lang="en-US" smtClean="0"/>
              <a:t>2/22/19</a:t>
            </a:fld>
            <a:endParaRPr lang="en-US"/>
          </a:p>
        </p:txBody>
      </p:sp>
      <p:sp>
        <p:nvSpPr>
          <p:cNvPr id="8" name="Footer Placeholder 7">
            <a:extLst>
              <a:ext uri="{FF2B5EF4-FFF2-40B4-BE49-F238E27FC236}">
                <a16:creationId xmlns:a16="http://schemas.microsoft.com/office/drawing/2014/main" id="{543E9447-6D45-7D46-9E56-D6469185A96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8D1C15F-C6F8-2348-9724-64DF329B5C35}"/>
              </a:ext>
            </a:extLst>
          </p:cNvPr>
          <p:cNvSpPr>
            <a:spLocks noGrp="1"/>
          </p:cNvSpPr>
          <p:nvPr>
            <p:ph type="sldNum" sz="quarter" idx="12"/>
          </p:nvPr>
        </p:nvSpPr>
        <p:spPr/>
        <p:txBody>
          <a:bodyPr/>
          <a:lstStyle/>
          <a:p>
            <a:fld id="{172634D1-BA07-C940-A282-7B4200FAC898}" type="slidenum">
              <a:rPr lang="en-US" smtClean="0"/>
              <a:t>‹#›</a:t>
            </a:fld>
            <a:endParaRPr lang="en-US"/>
          </a:p>
        </p:txBody>
      </p:sp>
    </p:spTree>
    <p:extLst>
      <p:ext uri="{BB962C8B-B14F-4D97-AF65-F5344CB8AC3E}">
        <p14:creationId xmlns:p14="http://schemas.microsoft.com/office/powerpoint/2010/main" val="1078809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C5146D-601A-7946-AEAD-7BB3E1033DF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05CC1B7-8B2B-BF48-8782-B480BF28F31D}"/>
              </a:ext>
            </a:extLst>
          </p:cNvPr>
          <p:cNvSpPr>
            <a:spLocks noGrp="1"/>
          </p:cNvSpPr>
          <p:nvPr>
            <p:ph type="dt" sz="half" idx="10"/>
          </p:nvPr>
        </p:nvSpPr>
        <p:spPr/>
        <p:txBody>
          <a:bodyPr/>
          <a:lstStyle/>
          <a:p>
            <a:fld id="{8DBD6720-C629-234F-B323-77ABD5687399}" type="datetimeFigureOut">
              <a:rPr lang="en-US" smtClean="0"/>
              <a:t>2/22/19</a:t>
            </a:fld>
            <a:endParaRPr lang="en-US"/>
          </a:p>
        </p:txBody>
      </p:sp>
      <p:sp>
        <p:nvSpPr>
          <p:cNvPr id="4" name="Footer Placeholder 3">
            <a:extLst>
              <a:ext uri="{FF2B5EF4-FFF2-40B4-BE49-F238E27FC236}">
                <a16:creationId xmlns:a16="http://schemas.microsoft.com/office/drawing/2014/main" id="{E4E2C832-8A30-1D4A-AF08-C2391983B9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BEB299E-841D-9045-BB58-5A61BCAEA29B}"/>
              </a:ext>
            </a:extLst>
          </p:cNvPr>
          <p:cNvSpPr>
            <a:spLocks noGrp="1"/>
          </p:cNvSpPr>
          <p:nvPr>
            <p:ph type="sldNum" sz="quarter" idx="12"/>
          </p:nvPr>
        </p:nvSpPr>
        <p:spPr/>
        <p:txBody>
          <a:bodyPr/>
          <a:lstStyle/>
          <a:p>
            <a:fld id="{172634D1-BA07-C940-A282-7B4200FAC898}" type="slidenum">
              <a:rPr lang="en-US" smtClean="0"/>
              <a:t>‹#›</a:t>
            </a:fld>
            <a:endParaRPr lang="en-US"/>
          </a:p>
        </p:txBody>
      </p:sp>
    </p:spTree>
    <p:extLst>
      <p:ext uri="{BB962C8B-B14F-4D97-AF65-F5344CB8AC3E}">
        <p14:creationId xmlns:p14="http://schemas.microsoft.com/office/powerpoint/2010/main" val="20405178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30604E9-400B-4948-B7AD-E5742341FB3B}"/>
              </a:ext>
            </a:extLst>
          </p:cNvPr>
          <p:cNvSpPr>
            <a:spLocks noGrp="1"/>
          </p:cNvSpPr>
          <p:nvPr>
            <p:ph type="dt" sz="half" idx="10"/>
          </p:nvPr>
        </p:nvSpPr>
        <p:spPr/>
        <p:txBody>
          <a:bodyPr/>
          <a:lstStyle/>
          <a:p>
            <a:fld id="{8DBD6720-C629-234F-B323-77ABD5687399}" type="datetimeFigureOut">
              <a:rPr lang="en-US" smtClean="0"/>
              <a:t>2/22/19</a:t>
            </a:fld>
            <a:endParaRPr lang="en-US"/>
          </a:p>
        </p:txBody>
      </p:sp>
      <p:sp>
        <p:nvSpPr>
          <p:cNvPr id="3" name="Footer Placeholder 2">
            <a:extLst>
              <a:ext uri="{FF2B5EF4-FFF2-40B4-BE49-F238E27FC236}">
                <a16:creationId xmlns:a16="http://schemas.microsoft.com/office/drawing/2014/main" id="{E0B82435-5185-3347-AB60-6CE8AA8EFD2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259883C-4F7E-B04A-A66E-AB7A1197AED9}"/>
              </a:ext>
            </a:extLst>
          </p:cNvPr>
          <p:cNvSpPr>
            <a:spLocks noGrp="1"/>
          </p:cNvSpPr>
          <p:nvPr>
            <p:ph type="sldNum" sz="quarter" idx="12"/>
          </p:nvPr>
        </p:nvSpPr>
        <p:spPr/>
        <p:txBody>
          <a:bodyPr/>
          <a:lstStyle/>
          <a:p>
            <a:fld id="{172634D1-BA07-C940-A282-7B4200FAC898}" type="slidenum">
              <a:rPr lang="en-US" smtClean="0"/>
              <a:t>‹#›</a:t>
            </a:fld>
            <a:endParaRPr lang="en-US"/>
          </a:p>
        </p:txBody>
      </p:sp>
    </p:spTree>
    <p:extLst>
      <p:ext uri="{BB962C8B-B14F-4D97-AF65-F5344CB8AC3E}">
        <p14:creationId xmlns:p14="http://schemas.microsoft.com/office/powerpoint/2010/main" val="40395397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8BEB3C-CEF4-9449-BC5F-A3249923331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3475044-D911-C748-B164-24811E18309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CE89651-2A63-4741-B605-9AA87B007E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EA6B43D-E0F0-5749-BE98-24D942CB1949}"/>
              </a:ext>
            </a:extLst>
          </p:cNvPr>
          <p:cNvSpPr>
            <a:spLocks noGrp="1"/>
          </p:cNvSpPr>
          <p:nvPr>
            <p:ph type="dt" sz="half" idx="10"/>
          </p:nvPr>
        </p:nvSpPr>
        <p:spPr/>
        <p:txBody>
          <a:bodyPr/>
          <a:lstStyle/>
          <a:p>
            <a:fld id="{8DBD6720-C629-234F-B323-77ABD5687399}" type="datetimeFigureOut">
              <a:rPr lang="en-US" smtClean="0"/>
              <a:t>2/22/19</a:t>
            </a:fld>
            <a:endParaRPr lang="en-US"/>
          </a:p>
        </p:txBody>
      </p:sp>
      <p:sp>
        <p:nvSpPr>
          <p:cNvPr id="6" name="Footer Placeholder 5">
            <a:extLst>
              <a:ext uri="{FF2B5EF4-FFF2-40B4-BE49-F238E27FC236}">
                <a16:creationId xmlns:a16="http://schemas.microsoft.com/office/drawing/2014/main" id="{DE96C929-F675-4F4E-89B1-D91A9DE0A37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FF43ED-27B9-7F49-8A2E-00F5FCDB3A60}"/>
              </a:ext>
            </a:extLst>
          </p:cNvPr>
          <p:cNvSpPr>
            <a:spLocks noGrp="1"/>
          </p:cNvSpPr>
          <p:nvPr>
            <p:ph type="sldNum" sz="quarter" idx="12"/>
          </p:nvPr>
        </p:nvSpPr>
        <p:spPr/>
        <p:txBody>
          <a:bodyPr/>
          <a:lstStyle/>
          <a:p>
            <a:fld id="{172634D1-BA07-C940-A282-7B4200FAC898}" type="slidenum">
              <a:rPr lang="en-US" smtClean="0"/>
              <a:t>‹#›</a:t>
            </a:fld>
            <a:endParaRPr lang="en-US"/>
          </a:p>
        </p:txBody>
      </p:sp>
    </p:spTree>
    <p:extLst>
      <p:ext uri="{BB962C8B-B14F-4D97-AF65-F5344CB8AC3E}">
        <p14:creationId xmlns:p14="http://schemas.microsoft.com/office/powerpoint/2010/main" val="82496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DCEDB-19BE-EC4C-9F4F-DAFC8F8554A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BBE7974-20D6-C345-8B5A-4879E42918E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88358D0-87A5-F343-A97C-B6A78FB22A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9560302-2381-984F-9704-BDEF994D64ED}"/>
              </a:ext>
            </a:extLst>
          </p:cNvPr>
          <p:cNvSpPr>
            <a:spLocks noGrp="1"/>
          </p:cNvSpPr>
          <p:nvPr>
            <p:ph type="dt" sz="half" idx="10"/>
          </p:nvPr>
        </p:nvSpPr>
        <p:spPr/>
        <p:txBody>
          <a:bodyPr/>
          <a:lstStyle/>
          <a:p>
            <a:fld id="{8DBD6720-C629-234F-B323-77ABD5687399}" type="datetimeFigureOut">
              <a:rPr lang="en-US" smtClean="0"/>
              <a:t>2/22/19</a:t>
            </a:fld>
            <a:endParaRPr lang="en-US"/>
          </a:p>
        </p:txBody>
      </p:sp>
      <p:sp>
        <p:nvSpPr>
          <p:cNvPr id="6" name="Footer Placeholder 5">
            <a:extLst>
              <a:ext uri="{FF2B5EF4-FFF2-40B4-BE49-F238E27FC236}">
                <a16:creationId xmlns:a16="http://schemas.microsoft.com/office/drawing/2014/main" id="{E08D68D2-95BC-1D4B-80F1-EECA074AA23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B5114E-8A66-B84E-872F-E787E36981E3}"/>
              </a:ext>
            </a:extLst>
          </p:cNvPr>
          <p:cNvSpPr>
            <a:spLocks noGrp="1"/>
          </p:cNvSpPr>
          <p:nvPr>
            <p:ph type="sldNum" sz="quarter" idx="12"/>
          </p:nvPr>
        </p:nvSpPr>
        <p:spPr/>
        <p:txBody>
          <a:bodyPr/>
          <a:lstStyle/>
          <a:p>
            <a:fld id="{172634D1-BA07-C940-A282-7B4200FAC898}" type="slidenum">
              <a:rPr lang="en-US" smtClean="0"/>
              <a:t>‹#›</a:t>
            </a:fld>
            <a:endParaRPr lang="en-US"/>
          </a:p>
        </p:txBody>
      </p:sp>
    </p:spTree>
    <p:extLst>
      <p:ext uri="{BB962C8B-B14F-4D97-AF65-F5344CB8AC3E}">
        <p14:creationId xmlns:p14="http://schemas.microsoft.com/office/powerpoint/2010/main" val="800298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D5E18DD-AA2C-DB48-87DB-822F5362E6A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70886A0-9A16-0B47-AF29-B911582BDA9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D5E9DC-A499-0642-AAF6-606FD1DA269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BD6720-C629-234F-B323-77ABD5687399}" type="datetimeFigureOut">
              <a:rPr lang="en-US" smtClean="0"/>
              <a:t>2/22/19</a:t>
            </a:fld>
            <a:endParaRPr lang="en-US"/>
          </a:p>
        </p:txBody>
      </p:sp>
      <p:sp>
        <p:nvSpPr>
          <p:cNvPr id="5" name="Footer Placeholder 4">
            <a:extLst>
              <a:ext uri="{FF2B5EF4-FFF2-40B4-BE49-F238E27FC236}">
                <a16:creationId xmlns:a16="http://schemas.microsoft.com/office/drawing/2014/main" id="{74C693E0-501F-2A4D-85FB-66BAB3CDEDA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68B6E3D-19CF-F34C-A222-BFFBB133E79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2634D1-BA07-C940-A282-7B4200FAC898}" type="slidenum">
              <a:rPr lang="en-US" smtClean="0"/>
              <a:t>‹#›</a:t>
            </a:fld>
            <a:endParaRPr lang="en-US"/>
          </a:p>
        </p:txBody>
      </p:sp>
    </p:spTree>
    <p:extLst>
      <p:ext uri="{BB962C8B-B14F-4D97-AF65-F5344CB8AC3E}">
        <p14:creationId xmlns:p14="http://schemas.microsoft.com/office/powerpoint/2010/main" val="12625670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6.xml"/><Relationship Id="rId5" Type="http://schemas.openxmlformats.org/officeDocument/2006/relationships/image" Target="../media/image3.emf"/><Relationship Id="rId4" Type="http://schemas.openxmlformats.org/officeDocument/2006/relationships/image" Target="../media/image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Striped Right Arrow 18">
            <a:extLst>
              <a:ext uri="{FF2B5EF4-FFF2-40B4-BE49-F238E27FC236}">
                <a16:creationId xmlns:a16="http://schemas.microsoft.com/office/drawing/2014/main" id="{F18F2AC3-AA35-7240-8BAD-12281192A6DC}"/>
              </a:ext>
            </a:extLst>
          </p:cNvPr>
          <p:cNvSpPr/>
          <p:nvPr/>
        </p:nvSpPr>
        <p:spPr>
          <a:xfrm rot="10800000">
            <a:off x="5584922" y="4784268"/>
            <a:ext cx="869332" cy="431265"/>
          </a:xfrm>
          <a:prstGeom prst="stripedRightArrow">
            <a:avLst/>
          </a:prstGeom>
          <a:solidFill>
            <a:srgbClr val="3FBDA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p>
        </p:txBody>
      </p:sp>
      <p:sp>
        <p:nvSpPr>
          <p:cNvPr id="2" name="Title 1"/>
          <p:cNvSpPr>
            <a:spLocks noGrp="1"/>
          </p:cNvSpPr>
          <p:nvPr>
            <p:ph type="title"/>
          </p:nvPr>
        </p:nvSpPr>
        <p:spPr>
          <a:xfrm>
            <a:off x="602095" y="213687"/>
            <a:ext cx="4223906" cy="1405775"/>
          </a:xfrm>
        </p:spPr>
        <p:txBody>
          <a:bodyPr>
            <a:noAutofit/>
          </a:bodyPr>
          <a:lstStyle/>
          <a:p>
            <a:r>
              <a:rPr lang="en-US" sz="3200" dirty="0">
                <a:solidFill>
                  <a:schemeClr val="accent5">
                    <a:lumMod val="75000"/>
                  </a:schemeClr>
                </a:solidFill>
                <a:latin typeface="Helvetica Neue" charset="0"/>
                <a:ea typeface="Helvetica Neue" charset="0"/>
                <a:cs typeface="Helvetica Neue" charset="0"/>
              </a:rPr>
              <a:t>Harms of critical care</a:t>
            </a:r>
          </a:p>
        </p:txBody>
      </p:sp>
      <p:sp>
        <p:nvSpPr>
          <p:cNvPr id="15" name="TextBox 14">
            <a:extLst>
              <a:ext uri="{FF2B5EF4-FFF2-40B4-BE49-F238E27FC236}">
                <a16:creationId xmlns:a16="http://schemas.microsoft.com/office/drawing/2014/main" id="{ADABA1AC-E6DF-D24B-8B9F-FE3DFA535D36}"/>
              </a:ext>
            </a:extLst>
          </p:cNvPr>
          <p:cNvSpPr txBox="1"/>
          <p:nvPr/>
        </p:nvSpPr>
        <p:spPr>
          <a:xfrm>
            <a:off x="108960" y="6503810"/>
            <a:ext cx="6870635" cy="256545"/>
          </a:xfrm>
          <a:prstGeom prst="rect">
            <a:avLst/>
          </a:prstGeom>
          <a:noFill/>
        </p:spPr>
        <p:txBody>
          <a:bodyPr wrap="square" rtlCol="0">
            <a:spAutoFit/>
          </a:bodyPr>
          <a:lstStyle/>
          <a:p>
            <a:r>
              <a:rPr lang="en-US" sz="1067" i="1">
                <a:solidFill>
                  <a:schemeClr val="bg1">
                    <a:lumMod val="50000"/>
                  </a:schemeClr>
                </a:solidFill>
                <a:latin typeface="Helvetica Neue" panose="02000503000000020004" pitchFamily="2" charset="0"/>
                <a:ea typeface="Helvetica Neue" panose="02000503000000020004" pitchFamily="2" charset="0"/>
                <a:cs typeface="Helvetica Neue" panose="02000503000000020004" pitchFamily="2" charset="0"/>
              </a:rPr>
              <a:t>Choong, PCCM 2018; Smith, CCM 2017; </a:t>
            </a:r>
            <a:r>
              <a:rPr lang="en-US" sz="1067" i="1" err="1">
                <a:solidFill>
                  <a:schemeClr val="bg1">
                    <a:lumMod val="50000"/>
                  </a:schemeClr>
                </a:solidFill>
                <a:latin typeface="Helvetica Neue" panose="02000503000000020004" pitchFamily="2" charset="0"/>
                <a:ea typeface="Helvetica Neue" panose="02000503000000020004" pitchFamily="2" charset="0"/>
                <a:cs typeface="Helvetica Neue" panose="02000503000000020004" pitchFamily="2" charset="0"/>
              </a:rPr>
              <a:t>Mody</a:t>
            </a:r>
            <a:r>
              <a:rPr lang="en-US" sz="1067" i="1">
                <a:solidFill>
                  <a:schemeClr val="bg1">
                    <a:lumMod val="50000"/>
                  </a:schemeClr>
                </a:solidFill>
                <a:latin typeface="Helvetica Neue" panose="02000503000000020004" pitchFamily="2" charset="0"/>
                <a:ea typeface="Helvetica Neue" panose="02000503000000020004" pitchFamily="2" charset="0"/>
                <a:cs typeface="Helvetica Neue" panose="02000503000000020004" pitchFamily="2" charset="0"/>
              </a:rPr>
              <a:t>, CCM 2018</a:t>
            </a:r>
          </a:p>
        </p:txBody>
      </p:sp>
      <p:sp>
        <p:nvSpPr>
          <p:cNvPr id="42" name="Striped Right Arrow 41">
            <a:extLst>
              <a:ext uri="{FF2B5EF4-FFF2-40B4-BE49-F238E27FC236}">
                <a16:creationId xmlns:a16="http://schemas.microsoft.com/office/drawing/2014/main" id="{F18F2AC3-AA35-7240-8BAD-12281192A6DC}"/>
              </a:ext>
            </a:extLst>
          </p:cNvPr>
          <p:cNvSpPr/>
          <p:nvPr/>
        </p:nvSpPr>
        <p:spPr>
          <a:xfrm rot="10800000">
            <a:off x="5601471" y="3979194"/>
            <a:ext cx="869332" cy="431265"/>
          </a:xfrm>
          <a:prstGeom prst="stripedRightArrow">
            <a:avLst/>
          </a:prstGeom>
          <a:solidFill>
            <a:srgbClr val="3FBDA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p>
        </p:txBody>
      </p:sp>
      <p:sp>
        <p:nvSpPr>
          <p:cNvPr id="43" name="Striped Right Arrow 42">
            <a:extLst>
              <a:ext uri="{FF2B5EF4-FFF2-40B4-BE49-F238E27FC236}">
                <a16:creationId xmlns:a16="http://schemas.microsoft.com/office/drawing/2014/main" id="{F18F2AC3-AA35-7240-8BAD-12281192A6DC}"/>
              </a:ext>
            </a:extLst>
          </p:cNvPr>
          <p:cNvSpPr/>
          <p:nvPr/>
        </p:nvSpPr>
        <p:spPr>
          <a:xfrm rot="10800000">
            <a:off x="5638374" y="3178088"/>
            <a:ext cx="869332" cy="431265"/>
          </a:xfrm>
          <a:prstGeom prst="stripedRightArrow">
            <a:avLst/>
          </a:prstGeom>
          <a:solidFill>
            <a:srgbClr val="3FBDA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p>
        </p:txBody>
      </p:sp>
      <p:pic>
        <p:nvPicPr>
          <p:cNvPr id="16" name="Picture 15">
            <a:extLst>
              <a:ext uri="{FF2B5EF4-FFF2-40B4-BE49-F238E27FC236}">
                <a16:creationId xmlns:a16="http://schemas.microsoft.com/office/drawing/2014/main" id="{10402341-3EEB-534F-81BE-3900DC070011}"/>
              </a:ext>
            </a:extLst>
          </p:cNvPr>
          <p:cNvPicPr>
            <a:picLocks noChangeAspect="1"/>
          </p:cNvPicPr>
          <p:nvPr/>
        </p:nvPicPr>
        <p:blipFill>
          <a:blip r:embed="rId3"/>
          <a:stretch>
            <a:fillRect/>
          </a:stretch>
        </p:blipFill>
        <p:spPr>
          <a:xfrm>
            <a:off x="776329" y="2709333"/>
            <a:ext cx="4465687" cy="3150339"/>
          </a:xfrm>
          <a:prstGeom prst="rect">
            <a:avLst/>
          </a:prstGeom>
        </p:spPr>
      </p:pic>
      <p:pic>
        <p:nvPicPr>
          <p:cNvPr id="4" name="Picture 3">
            <a:extLst>
              <a:ext uri="{FF2B5EF4-FFF2-40B4-BE49-F238E27FC236}">
                <a16:creationId xmlns:a16="http://schemas.microsoft.com/office/drawing/2014/main" id="{141593D1-BEE1-774E-8F7D-39F951C6590C}"/>
              </a:ext>
            </a:extLst>
          </p:cNvPr>
          <p:cNvPicPr>
            <a:picLocks noChangeAspect="1"/>
          </p:cNvPicPr>
          <p:nvPr/>
        </p:nvPicPr>
        <p:blipFill>
          <a:blip r:embed="rId4"/>
          <a:stretch>
            <a:fillRect/>
          </a:stretch>
        </p:blipFill>
        <p:spPr>
          <a:xfrm>
            <a:off x="776328" y="1688160"/>
            <a:ext cx="4401405" cy="4493581"/>
          </a:xfrm>
          <a:prstGeom prst="rect">
            <a:avLst/>
          </a:prstGeom>
        </p:spPr>
      </p:pic>
      <p:pic>
        <p:nvPicPr>
          <p:cNvPr id="3" name="Picture 2">
            <a:extLst>
              <a:ext uri="{FF2B5EF4-FFF2-40B4-BE49-F238E27FC236}">
                <a16:creationId xmlns:a16="http://schemas.microsoft.com/office/drawing/2014/main" id="{7D167810-E05C-A447-A135-5E5A643372CA}"/>
              </a:ext>
            </a:extLst>
          </p:cNvPr>
          <p:cNvPicPr>
            <a:picLocks noChangeAspect="1"/>
          </p:cNvPicPr>
          <p:nvPr/>
        </p:nvPicPr>
        <p:blipFill>
          <a:blip r:embed="rId5"/>
          <a:stretch>
            <a:fillRect/>
          </a:stretch>
        </p:blipFill>
        <p:spPr>
          <a:xfrm>
            <a:off x="6637058" y="1521549"/>
            <a:ext cx="5099868" cy="4915288"/>
          </a:xfrm>
          <a:prstGeom prst="rect">
            <a:avLst/>
          </a:prstGeom>
        </p:spPr>
      </p:pic>
      <p:sp>
        <p:nvSpPr>
          <p:cNvPr id="5" name="Oval 4">
            <a:extLst>
              <a:ext uri="{FF2B5EF4-FFF2-40B4-BE49-F238E27FC236}">
                <a16:creationId xmlns:a16="http://schemas.microsoft.com/office/drawing/2014/main" id="{66A004AE-6157-7041-8EAB-89C3E5BE0F26}"/>
              </a:ext>
            </a:extLst>
          </p:cNvPr>
          <p:cNvSpPr/>
          <p:nvPr/>
        </p:nvSpPr>
        <p:spPr>
          <a:xfrm>
            <a:off x="8206331" y="2972489"/>
            <a:ext cx="2064104" cy="2013409"/>
          </a:xfrm>
          <a:prstGeom prst="ellipse">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t>PICU LIBER8</a:t>
            </a:r>
          </a:p>
        </p:txBody>
      </p:sp>
      <p:sp>
        <p:nvSpPr>
          <p:cNvPr id="13" name="Title 1">
            <a:extLst>
              <a:ext uri="{FF2B5EF4-FFF2-40B4-BE49-F238E27FC236}">
                <a16:creationId xmlns:a16="http://schemas.microsoft.com/office/drawing/2014/main" id="{9175B872-334B-EF4A-8CEC-D4A2B170C749}"/>
              </a:ext>
            </a:extLst>
          </p:cNvPr>
          <p:cNvSpPr txBox="1">
            <a:spLocks/>
          </p:cNvSpPr>
          <p:nvPr/>
        </p:nvSpPr>
        <p:spPr>
          <a:xfrm>
            <a:off x="7075039" y="138357"/>
            <a:ext cx="4828142" cy="1405775"/>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200" dirty="0">
                <a:solidFill>
                  <a:schemeClr val="accent5">
                    <a:lumMod val="75000"/>
                  </a:schemeClr>
                </a:solidFill>
                <a:latin typeface="Helvetica Neue" charset="0"/>
                <a:ea typeface="Helvetica Neue" charset="0"/>
                <a:cs typeface="Helvetica Neue" charset="0"/>
              </a:rPr>
              <a:t>A rehabilitation Bundle of care</a:t>
            </a:r>
          </a:p>
        </p:txBody>
      </p:sp>
    </p:spTree>
    <p:extLst>
      <p:ext uri="{BB962C8B-B14F-4D97-AF65-F5344CB8AC3E}">
        <p14:creationId xmlns:p14="http://schemas.microsoft.com/office/powerpoint/2010/main" val="3689873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ssolv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dissolve">
                                      <p:cBhvr>
                                        <p:cTn id="12" dur="500"/>
                                        <p:tgtEl>
                                          <p:spTgt spid="19"/>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42"/>
                                        </p:tgtEl>
                                        <p:attrNameLst>
                                          <p:attrName>style.visibility</p:attrName>
                                        </p:attrNameLst>
                                      </p:cBhvr>
                                      <p:to>
                                        <p:strVal val="visible"/>
                                      </p:to>
                                    </p:set>
                                    <p:animEffect transition="in" filter="dissolve">
                                      <p:cBhvr>
                                        <p:cTn id="15" dur="500"/>
                                        <p:tgtEl>
                                          <p:spTgt spid="42"/>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43"/>
                                        </p:tgtEl>
                                        <p:attrNameLst>
                                          <p:attrName>style.visibility</p:attrName>
                                        </p:attrNameLst>
                                      </p:cBhvr>
                                      <p:to>
                                        <p:strVal val="visible"/>
                                      </p:to>
                                    </p:set>
                                    <p:animEffect transition="in" filter="dissolve">
                                      <p:cBhvr>
                                        <p:cTn id="18" dur="500"/>
                                        <p:tgtEl>
                                          <p:spTgt spid="43"/>
                                        </p:tgtEl>
                                      </p:cBhvr>
                                    </p:animEffect>
                                  </p:childTnLst>
                                </p:cTn>
                              </p:par>
                            </p:childTnLst>
                          </p:cTn>
                        </p:par>
                        <p:par>
                          <p:cTn id="19" fill="hold">
                            <p:stCondLst>
                              <p:cond delay="500"/>
                            </p:stCondLst>
                            <p:childTnLst>
                              <p:par>
                                <p:cTn id="20" presetID="1" presetClass="exit" presetSubtype="0" fill="hold" nodeType="afterEffect">
                                  <p:stCondLst>
                                    <p:cond delay="0"/>
                                  </p:stCondLst>
                                  <p:childTnLst>
                                    <p:set>
                                      <p:cBhvr>
                                        <p:cTn id="21" dur="1" fill="hold">
                                          <p:stCondLst>
                                            <p:cond delay="0"/>
                                          </p:stCondLst>
                                        </p:cTn>
                                        <p:tgtEl>
                                          <p:spTgt spid="4"/>
                                        </p:tgtEl>
                                        <p:attrNameLst>
                                          <p:attrName>style.visibility</p:attrName>
                                        </p:attrNameLst>
                                      </p:cBhvr>
                                      <p:to>
                                        <p:strVal val="hidden"/>
                                      </p:to>
                                    </p:set>
                                  </p:childTnLst>
                                </p:cTn>
                              </p:par>
                              <p:par>
                                <p:cTn id="22" presetID="9" presetClass="entr" presetSubtype="0" fill="hold" nodeType="withEffect">
                                  <p:stCondLst>
                                    <p:cond delay="0"/>
                                  </p:stCondLst>
                                  <p:childTnLst>
                                    <p:set>
                                      <p:cBhvr>
                                        <p:cTn id="23" dur="1" fill="hold">
                                          <p:stCondLst>
                                            <p:cond delay="0"/>
                                          </p:stCondLst>
                                        </p:cTn>
                                        <p:tgtEl>
                                          <p:spTgt spid="16"/>
                                        </p:tgtEl>
                                        <p:attrNameLst>
                                          <p:attrName>style.visibility</p:attrName>
                                        </p:attrNameLst>
                                      </p:cBhvr>
                                      <p:to>
                                        <p:strVal val="visible"/>
                                      </p:to>
                                    </p:set>
                                    <p:animEffect transition="in" filter="dissolve">
                                      <p:cBhvr>
                                        <p:cTn id="24"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42" grpId="0" animBg="1"/>
      <p:bldP spid="43"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TotalTime>
  <Words>194</Words>
  <Application>Microsoft Macintosh PowerPoint</Application>
  <PresentationFormat>Widescreen</PresentationFormat>
  <Paragraphs>15</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Helvetica Neue</vt:lpstr>
      <vt:lpstr>Office Theme</vt:lpstr>
      <vt:lpstr>Harms of critical care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Harms of critical care</dc:title>
  <dc:creator>Microsoft Office User</dc:creator>
  <cp:lastModifiedBy>Microsoft Office User</cp:lastModifiedBy>
  <cp:revision>2</cp:revision>
  <dcterms:created xsi:type="dcterms:W3CDTF">2019-02-22T20:03:34Z</dcterms:created>
  <dcterms:modified xsi:type="dcterms:W3CDTF">2019-02-22T20:16:37Z</dcterms:modified>
</cp:coreProperties>
</file>