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9" r:id="rId2"/>
    <p:sldId id="298" r:id="rId3"/>
    <p:sldId id="304" r:id="rId4"/>
    <p:sldId id="258" r:id="rId5"/>
    <p:sldId id="286" r:id="rId6"/>
    <p:sldId id="293" r:id="rId7"/>
    <p:sldId id="287" r:id="rId8"/>
    <p:sldId id="294" r:id="rId9"/>
    <p:sldId id="288" r:id="rId10"/>
    <p:sldId id="295" r:id="rId11"/>
    <p:sldId id="296" r:id="rId12"/>
    <p:sldId id="290" r:id="rId13"/>
    <p:sldId id="291" r:id="rId14"/>
    <p:sldId id="292" r:id="rId15"/>
    <p:sldId id="307" r:id="rId16"/>
    <p:sldId id="261" r:id="rId17"/>
    <p:sldId id="300" r:id="rId18"/>
    <p:sldId id="301" r:id="rId19"/>
    <p:sldId id="30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9DEBB-79E2-4E7B-A291-757E1B555D7A}" type="datetimeFigureOut">
              <a:rPr lang="en-US" smtClean="0"/>
              <a:t>1/21/19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82207-18EE-47BF-ADC3-DA132B75323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9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COMBITECH INDUSTRIAL </a:t>
            </a:r>
            <a:br>
              <a:rPr lang="en-US" b="1" i="1" dirty="0">
                <a:solidFill>
                  <a:schemeClr val="accent1"/>
                </a:solidFill>
              </a:rPr>
            </a:br>
            <a:r>
              <a:rPr lang="en-US" dirty="0"/>
              <a:t>Company Presentation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84513"/>
            <a:ext cx="5316103" cy="84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17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Arial"/>
              </a:rPr>
              <a:t>Chemical and Petrochemical </a:t>
            </a:r>
            <a:b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Arial"/>
              </a:rPr>
            </a:b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456" y="914483"/>
            <a:ext cx="2895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2800" dirty="0">
                <a:latin typeface="+mj-lt"/>
              </a:rPr>
              <a:t>Application:</a:t>
            </a:r>
          </a:p>
          <a:p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Process Control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Instrumentation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ESD Safety Valves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Control Valves and Actuators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Loading / Unloading Equipment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Metering Skids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Tank Level Control Systems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2052" name="Picture 4" descr="https://www.mersen.com/uploads/pics/pressure-vessel-nickel-alloy-tank-mersen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19" y="3048000"/>
            <a:ext cx="3177381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oferte 2\EMERSON\5067 Oferta calibrare brooks\Poze Emerson\20141020_180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90600"/>
            <a:ext cx="1295400" cy="20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25908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3048000"/>
            <a:ext cx="26035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42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Underground Gas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83" y="1134298"/>
            <a:ext cx="4741941" cy="5103013"/>
          </a:xfrm>
        </p:spPr>
        <p:txBody>
          <a:bodyPr anchor="t">
            <a:normAutofit lnSpcReduction="10000"/>
          </a:bodyPr>
          <a:lstStyle/>
          <a:p>
            <a:r>
              <a:rPr lang="en-US" sz="2000" dirty="0"/>
              <a:t>Natural gas-a colorless, odorless, gaseous hydrocarbon-may be stored in a number of different ways. It is most commonly held in inventory underground under pressure in three types of facilities. These are: (1) depleted reservoirs in oil and/or gas fields, (2) aquifers, and (3) salt cavern formations </a:t>
            </a:r>
          </a:p>
          <a:p>
            <a:r>
              <a:rPr lang="en-US" sz="2000" dirty="0"/>
              <a:t>We offer :</a:t>
            </a:r>
          </a:p>
          <a:p>
            <a:r>
              <a:rPr lang="en-US" sz="2000" dirty="0"/>
              <a:t>Engineering studies and design ;</a:t>
            </a:r>
          </a:p>
          <a:p>
            <a:r>
              <a:rPr lang="en-US" sz="2000" dirty="0"/>
              <a:t>And related equipment : compressors, HIPPS,</a:t>
            </a:r>
          </a:p>
          <a:p>
            <a:r>
              <a:rPr lang="en-US" sz="2000" dirty="0"/>
              <a:t>metering and analyzers,  safety and control valve, DCS monitoring and  SCADA systems </a:t>
            </a:r>
            <a:r>
              <a:rPr lang="en-US" sz="1800" dirty="0"/>
              <a:t>!</a:t>
            </a:r>
          </a:p>
          <a:p>
            <a:endParaRPr lang="en-US" sz="18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572000" y="1268760"/>
            <a:ext cx="3816424" cy="1683347"/>
            <a:chOff x="-3937" y="-4231"/>
            <a:chExt cx="13642" cy="1096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-3937" y="-2405"/>
              <a:ext cx="13634" cy="9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37" y="-4231"/>
              <a:ext cx="13642" cy="10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7" y="3212975"/>
            <a:ext cx="4176464" cy="25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7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Arial"/>
              </a:rPr>
              <a:t>Power Plants</a:t>
            </a:r>
            <a:b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Arial"/>
              </a:rPr>
            </a:b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381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Application: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Monitoring and Safety Instrumentation – plays a major role in the profitable operation of a plant by achieving maximum availability, reliability, flexibility, maintainability, and efficiency. These system can also assist in maintaining emissions compliance.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Burners for Boilers, BMS </a:t>
            </a:r>
          </a:p>
          <a:p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04" y="1052736"/>
            <a:ext cx="17272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04" y="3645024"/>
            <a:ext cx="1511808" cy="1828800"/>
          </a:xfrm>
          <a:prstGeom prst="rect">
            <a:avLst/>
          </a:prstGeom>
        </p:spPr>
      </p:pic>
      <p:pic>
        <p:nvPicPr>
          <p:cNvPr id="1026" name="Picture 2" descr="https://www.dungs.com/fileadmin/media/Images/Manometer_100_bar_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03" y="4797152"/>
            <a:ext cx="1516301" cy="200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ornel\Desktop\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40" y="980728"/>
            <a:ext cx="295497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09120"/>
            <a:ext cx="3168352" cy="214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457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en-US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</a:b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Arial"/>
              </a:rPr>
              <a:t>Water and Wastewater Treatment Plant</a:t>
            </a:r>
            <a:b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Arial"/>
              </a:rPr>
            </a:b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3810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Application: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Instrumentation – Level indicator, Manometer, Thermometer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Valves -  Gate valves, Globe valves, Check valves, Butterfly valves, Control Valves, Double Block and Bleed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Actuators – Electric, Pneumatic, Hydraulic,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Filters – Y filters, Mechanical filters, Duplex filters,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Coalescent filters, </a:t>
            </a:r>
            <a:r>
              <a:rPr lang="en-US" sz="2000" dirty="0" err="1"/>
              <a:t>Cyclon</a:t>
            </a:r>
            <a:r>
              <a:rPr lang="en-US" sz="20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40" y="3832448"/>
            <a:ext cx="1356360" cy="1828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573213"/>
            <a:ext cx="4487499" cy="225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CTS - Alex\Desktop\rosemount wireles tank radar p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0262" y="3949030"/>
            <a:ext cx="2000250" cy="200025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76464"/>
            <a:ext cx="151180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3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en-US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</a:b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Arial"/>
              </a:rPr>
              <a:t>Renewable Energy and Environmental Protection</a:t>
            </a:r>
            <a:br>
              <a:rPr lang="en-US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33779"/>
            <a:ext cx="3810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Application:</a:t>
            </a:r>
          </a:p>
          <a:p>
            <a:r>
              <a:rPr lang="en-US" dirty="0"/>
              <a:t>Renewable Modules:</a:t>
            </a:r>
          </a:p>
          <a:p>
            <a:r>
              <a:rPr lang="en-US" dirty="0"/>
              <a:t> -  Low-Temperature Organic Rankine</a:t>
            </a:r>
          </a:p>
          <a:p>
            <a:r>
              <a:rPr lang="en-US" dirty="0"/>
              <a:t>Cycle (LT-ORC) Technology</a:t>
            </a:r>
          </a:p>
          <a:p>
            <a:r>
              <a:rPr lang="en-US" dirty="0"/>
              <a:t> -  Emission-free closed loop</a:t>
            </a:r>
          </a:p>
          <a:p>
            <a:r>
              <a:rPr lang="en-US" dirty="0"/>
              <a:t>Operation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May be used to tap “low-grade” </a:t>
            </a:r>
          </a:p>
          <a:p>
            <a:r>
              <a:rPr lang="en-US" dirty="0"/>
              <a:t>heat sources</a:t>
            </a:r>
          </a:p>
          <a:p>
            <a:r>
              <a:rPr lang="en-US" dirty="0"/>
              <a:t>-  Simpler plants, no turbine blade</a:t>
            </a:r>
          </a:p>
          <a:p>
            <a:r>
              <a:rPr lang="en-US" dirty="0"/>
              <a:t>Erosion</a:t>
            </a:r>
          </a:p>
          <a:p>
            <a:r>
              <a:rPr lang="en-US" dirty="0"/>
              <a:t>- State-of-the-art technology</a:t>
            </a:r>
          </a:p>
          <a:p>
            <a:r>
              <a:rPr lang="en-US" dirty="0"/>
              <a:t>Automated, operator-less systems</a:t>
            </a:r>
          </a:p>
          <a:p>
            <a:r>
              <a:rPr lang="en-US" dirty="0"/>
              <a:t> - Widely tested technology</a:t>
            </a:r>
          </a:p>
          <a:p>
            <a:r>
              <a:rPr lang="en-US" dirty="0"/>
              <a:t> - Primary energy production from</a:t>
            </a:r>
          </a:p>
          <a:p>
            <a:r>
              <a:rPr lang="en-US" dirty="0"/>
              <a:t>biomass-fueled boilers</a:t>
            </a:r>
          </a:p>
          <a:p>
            <a:r>
              <a:rPr lang="en-US" dirty="0"/>
              <a:t> - Safe for man and environment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840" y="1798002"/>
            <a:ext cx="513268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30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4F81BD"/>
                </a:solidFill>
              </a:rPr>
              <a:t>MAINTENANCE &amp;.SERVICES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Combitech Industrial </a:t>
            </a:r>
            <a:r>
              <a:rPr lang="en-US" dirty="0"/>
              <a:t>has service engineers capable to offer all services for installation and start up of the </a:t>
            </a:r>
            <a:r>
              <a:rPr lang="en-US" dirty="0" err="1"/>
              <a:t>equipments</a:t>
            </a:r>
            <a:r>
              <a:rPr lang="en-US" dirty="0"/>
              <a:t> delivered and also to give the warranty services.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Combitech Industrial</a:t>
            </a:r>
          </a:p>
          <a:p>
            <a:pPr marL="0" indent="0">
              <a:buNone/>
            </a:pPr>
            <a:r>
              <a:rPr lang="en-US" b="1" i="1" dirty="0"/>
              <a:t> </a:t>
            </a:r>
            <a:r>
              <a:rPr lang="en-US" dirty="0"/>
              <a:t>is a services company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72" y="3573017"/>
            <a:ext cx="445952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052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PROJECTS and MARKETS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88" y="2902803"/>
            <a:ext cx="138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Exploration and production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33800" y="1544360"/>
            <a:ext cx="1666007" cy="523220"/>
          </a:xfrm>
          <a:prstGeom prst="roundRect">
            <a:avLst/>
          </a:prstGeom>
          <a:noFill/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12528" y="2608884"/>
            <a:ext cx="6392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060290" y="4658380"/>
            <a:ext cx="4939718" cy="675620"/>
          </a:xfrm>
          <a:prstGeom prst="roundRect">
            <a:avLst/>
          </a:prstGeom>
          <a:noFill/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33996" y="4672445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Market: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Upstream and Downstream Oil &amp; Gas Facilities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1575137"/>
            <a:ext cx="1666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COMBITECH</a:t>
            </a:r>
          </a:p>
          <a:p>
            <a:pPr algn="ctr"/>
            <a:r>
              <a:rPr lang="en-US" sz="13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336389" y="4124980"/>
            <a:ext cx="6392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32709" y="3118083"/>
            <a:ext cx="153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Refining and storage depots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4548" y="3102739"/>
            <a:ext cx="1256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 and petrochemical industry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8765" y="3158751"/>
            <a:ext cx="119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Underground gas storage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29383" y="3251133"/>
            <a:ext cx="1610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plants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42079" y="2966577"/>
            <a:ext cx="1279604" cy="830997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641864" y="2978720"/>
            <a:ext cx="1342503" cy="830997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226872" y="2951010"/>
            <a:ext cx="1238195" cy="830997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659423" y="2974135"/>
            <a:ext cx="1341325" cy="830997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068228" y="2980150"/>
            <a:ext cx="1249981" cy="830997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7391400" y="2957578"/>
            <a:ext cx="1612893" cy="830997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548154" y="2976891"/>
            <a:ext cx="129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Renewable energy and environmental protection</a:t>
            </a:r>
          </a:p>
        </p:txBody>
      </p:sp>
      <p:cxnSp>
        <p:nvCxnSpPr>
          <p:cNvPr id="44" name="Straight Connector 43"/>
          <p:cNvCxnSpPr>
            <a:endCxn id="4" idx="0"/>
          </p:cNvCxnSpPr>
          <p:nvPr/>
        </p:nvCxnSpPr>
        <p:spPr>
          <a:xfrm flipH="1">
            <a:off x="769202" y="2600979"/>
            <a:ext cx="543326" cy="301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7" idx="0"/>
          </p:cNvCxnSpPr>
          <p:nvPr/>
        </p:nvCxnSpPr>
        <p:spPr>
          <a:xfrm>
            <a:off x="2313115" y="2600979"/>
            <a:ext cx="1" cy="377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8" idx="0"/>
          </p:cNvCxnSpPr>
          <p:nvPr/>
        </p:nvCxnSpPr>
        <p:spPr>
          <a:xfrm flipH="1" flipV="1">
            <a:off x="3845969" y="2624413"/>
            <a:ext cx="1" cy="326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9" idx="0"/>
          </p:cNvCxnSpPr>
          <p:nvPr/>
        </p:nvCxnSpPr>
        <p:spPr>
          <a:xfrm flipH="1" flipV="1">
            <a:off x="5330085" y="2608884"/>
            <a:ext cx="1" cy="365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0" idx="0"/>
          </p:cNvCxnSpPr>
          <p:nvPr/>
        </p:nvCxnSpPr>
        <p:spPr>
          <a:xfrm flipH="1" flipV="1">
            <a:off x="6693218" y="2593356"/>
            <a:ext cx="1" cy="386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1" idx="0"/>
          </p:cNvCxnSpPr>
          <p:nvPr/>
        </p:nvCxnSpPr>
        <p:spPr>
          <a:xfrm flipH="1" flipV="1">
            <a:off x="7705242" y="2623514"/>
            <a:ext cx="492605" cy="33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2" idx="2"/>
          </p:cNvCxnSpPr>
          <p:nvPr/>
        </p:nvCxnSpPr>
        <p:spPr>
          <a:xfrm flipH="1">
            <a:off x="7729103" y="3807888"/>
            <a:ext cx="468743" cy="315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" idx="2"/>
          </p:cNvCxnSpPr>
          <p:nvPr/>
        </p:nvCxnSpPr>
        <p:spPr>
          <a:xfrm flipH="1">
            <a:off x="4566803" y="2067580"/>
            <a:ext cx="1" cy="533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0" idx="2"/>
          </p:cNvCxnSpPr>
          <p:nvPr/>
        </p:nvCxnSpPr>
        <p:spPr>
          <a:xfrm>
            <a:off x="781881" y="3797574"/>
            <a:ext cx="554508" cy="334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7" idx="2"/>
          </p:cNvCxnSpPr>
          <p:nvPr/>
        </p:nvCxnSpPr>
        <p:spPr>
          <a:xfrm flipH="1">
            <a:off x="2313115" y="3809717"/>
            <a:ext cx="1" cy="313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2"/>
          </p:cNvCxnSpPr>
          <p:nvPr/>
        </p:nvCxnSpPr>
        <p:spPr>
          <a:xfrm flipH="1">
            <a:off x="3845969" y="3782007"/>
            <a:ext cx="1" cy="364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9" idx="2"/>
          </p:cNvCxnSpPr>
          <p:nvPr/>
        </p:nvCxnSpPr>
        <p:spPr>
          <a:xfrm>
            <a:off x="5330086" y="3805132"/>
            <a:ext cx="7416" cy="297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0" idx="2"/>
          </p:cNvCxnSpPr>
          <p:nvPr/>
        </p:nvCxnSpPr>
        <p:spPr>
          <a:xfrm flipH="1">
            <a:off x="6693218" y="3811147"/>
            <a:ext cx="1" cy="310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0"/>
          </p:cNvCxnSpPr>
          <p:nvPr/>
        </p:nvCxnSpPr>
        <p:spPr>
          <a:xfrm flipH="1" flipV="1">
            <a:off x="4516633" y="4146122"/>
            <a:ext cx="13516" cy="512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513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Markets &amp;.Customers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REFINERIES ( 4)</a:t>
            </a:r>
          </a:p>
          <a:p>
            <a:r>
              <a:rPr lang="en-US" dirty="0"/>
              <a:t>- OMV </a:t>
            </a:r>
            <a:r>
              <a:rPr lang="en-US" dirty="0" err="1"/>
              <a:t>Petrom</a:t>
            </a:r>
            <a:r>
              <a:rPr lang="en-US" dirty="0"/>
              <a:t> – </a:t>
            </a:r>
            <a:r>
              <a:rPr lang="en-US" dirty="0" err="1"/>
              <a:t>Petrobrazi</a:t>
            </a:r>
            <a:r>
              <a:rPr lang="en-US" dirty="0"/>
              <a:t> Refinery</a:t>
            </a:r>
          </a:p>
          <a:p>
            <a:r>
              <a:rPr lang="en-US" dirty="0"/>
              <a:t>- </a:t>
            </a:r>
            <a:r>
              <a:rPr lang="en-US" dirty="0" err="1"/>
              <a:t>Petrotel</a:t>
            </a:r>
            <a:r>
              <a:rPr lang="en-US" dirty="0"/>
              <a:t>-LUKOIL</a:t>
            </a:r>
          </a:p>
          <a:p>
            <a:r>
              <a:rPr lang="en-US" dirty="0"/>
              <a:t>- ROMPETROL Vega Refinery</a:t>
            </a:r>
          </a:p>
          <a:p>
            <a:r>
              <a:rPr lang="en-US" dirty="0"/>
              <a:t>- ROMPETROL </a:t>
            </a:r>
            <a:r>
              <a:rPr lang="en-US" dirty="0" err="1"/>
              <a:t>Petromidia</a:t>
            </a:r>
            <a:r>
              <a:rPr lang="en-US" dirty="0"/>
              <a:t> Refinery</a:t>
            </a:r>
          </a:p>
          <a:p>
            <a:r>
              <a:rPr lang="en-US" b="1" dirty="0"/>
              <a:t>TANK STORAGE</a:t>
            </a:r>
          </a:p>
          <a:p>
            <a:r>
              <a:rPr lang="en-US" b="1" dirty="0"/>
              <a:t>- </a:t>
            </a:r>
            <a:r>
              <a:rPr lang="en-US" dirty="0"/>
              <a:t>OMV </a:t>
            </a:r>
            <a:r>
              <a:rPr lang="en-US" dirty="0" err="1"/>
              <a:t>Petrom</a:t>
            </a:r>
            <a:r>
              <a:rPr lang="en-US" dirty="0"/>
              <a:t> – 9 new Depots</a:t>
            </a:r>
          </a:p>
          <a:p>
            <a:r>
              <a:rPr lang="en-US" b="1" dirty="0"/>
              <a:t>- </a:t>
            </a:r>
            <a:r>
              <a:rPr lang="en-US" dirty="0" err="1"/>
              <a:t>Rompetrol</a:t>
            </a:r>
            <a:r>
              <a:rPr lang="en-US" dirty="0"/>
              <a:t> – 6 Depots ( build in 2003 )</a:t>
            </a:r>
          </a:p>
          <a:p>
            <a:r>
              <a:rPr lang="en-US" dirty="0"/>
              <a:t>- LUKOIL – 6 Depots( 1997 )</a:t>
            </a:r>
          </a:p>
          <a:p>
            <a:r>
              <a:rPr lang="en-US" dirty="0"/>
              <a:t>- OIL Terminal Constanta</a:t>
            </a:r>
          </a:p>
          <a:p>
            <a:r>
              <a:rPr lang="en-US" dirty="0"/>
              <a:t>- Oscar Downstream </a:t>
            </a:r>
          </a:p>
          <a:p>
            <a:r>
              <a:rPr lang="en-US" dirty="0"/>
              <a:t>- ANRS ( State reserves tank storages 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8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CUSTOMERS ( 2)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CHEMICAL PLANTS</a:t>
            </a:r>
          </a:p>
          <a:p>
            <a:r>
              <a:rPr lang="en-US" dirty="0"/>
              <a:t>OLTCHIM </a:t>
            </a:r>
          </a:p>
          <a:p>
            <a:r>
              <a:rPr lang="en-US" dirty="0"/>
              <a:t>AZOMURES </a:t>
            </a:r>
          </a:p>
          <a:p>
            <a:r>
              <a:rPr lang="en-US" dirty="0"/>
              <a:t>CHIMCOMPLEX</a:t>
            </a:r>
          </a:p>
          <a:p>
            <a:r>
              <a:rPr lang="en-US" dirty="0"/>
              <a:t>POLICOLOR</a:t>
            </a:r>
          </a:p>
          <a:p>
            <a:r>
              <a:rPr lang="en-US" dirty="0"/>
              <a:t>ARGUS</a:t>
            </a:r>
          </a:p>
          <a:p>
            <a:r>
              <a:rPr lang="en-US" b="1" dirty="0"/>
              <a:t>FOOD Industry  </a:t>
            </a:r>
          </a:p>
          <a:p>
            <a:r>
              <a:rPr lang="en-US" b="1" dirty="0"/>
              <a:t>MARINE  </a:t>
            </a:r>
          </a:p>
          <a:p>
            <a:r>
              <a:rPr lang="en-US" dirty="0"/>
              <a:t>Constanta Shipyards</a:t>
            </a:r>
          </a:p>
          <a:p>
            <a:r>
              <a:rPr lang="en-US" dirty="0"/>
              <a:t>Galati, Braila Port </a:t>
            </a:r>
          </a:p>
        </p:txBody>
      </p:sp>
    </p:spTree>
    <p:extLst>
      <p:ext uri="{BB962C8B-B14F-4D97-AF65-F5344CB8AC3E}">
        <p14:creationId xmlns:p14="http://schemas.microsoft.com/office/powerpoint/2010/main" val="1093367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</a:t>
            </a:r>
            <a:r>
              <a:rPr lang="en-US" sz="4000" b="1" dirty="0">
                <a:solidFill>
                  <a:schemeClr val="accent1"/>
                </a:solidFill>
              </a:rPr>
              <a:t>ONCLUSION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Romanian market is very dynamic and with future perspectives !</a:t>
            </a:r>
          </a:p>
          <a:p>
            <a:r>
              <a:rPr lang="en-US" dirty="0"/>
              <a:t>New projects are coming and new services will be need it !</a:t>
            </a:r>
          </a:p>
          <a:p>
            <a:r>
              <a:rPr lang="en-US" dirty="0"/>
              <a:t>We trust our company be deeply involved in these changes !</a:t>
            </a:r>
          </a:p>
          <a:p>
            <a:r>
              <a:rPr lang="en-US" dirty="0"/>
              <a:t>We trust YOU to become one of our customer</a:t>
            </a:r>
          </a:p>
          <a:p>
            <a:r>
              <a:rPr lang="en-US" dirty="0"/>
              <a:t>We are here to serve YOU !</a:t>
            </a:r>
          </a:p>
        </p:txBody>
      </p:sp>
    </p:spTree>
    <p:extLst>
      <p:ext uri="{BB962C8B-B14F-4D97-AF65-F5344CB8AC3E}">
        <p14:creationId xmlns:p14="http://schemas.microsoft.com/office/powerpoint/2010/main" val="171872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1582340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Combitech </a:t>
            </a:r>
            <a:r>
              <a:rPr lang="en-US" sz="2800" dirty="0">
                <a:solidFill>
                  <a:prstClr val="black"/>
                </a:solidFill>
              </a:rPr>
              <a:t>is a Romanian company established in 2006 from a group of people with global experience in the Oil &amp;. Gas industry.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In 1992 started as INCAS Automation &amp;.Engineering 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Specialized in </a:t>
            </a:r>
            <a:r>
              <a:rPr lang="en-US" sz="2800" u="sng" dirty="0">
                <a:solidFill>
                  <a:prstClr val="black"/>
                </a:solidFill>
              </a:rPr>
              <a:t>technical services provider </a:t>
            </a:r>
            <a:r>
              <a:rPr lang="en-US" sz="2800" dirty="0">
                <a:solidFill>
                  <a:prstClr val="black"/>
                </a:solidFill>
              </a:rPr>
              <a:t>focusing on completions management and commissioning support services for projects in upstream, midstream and downstream sectors.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 We adapt our experience to solve challenges and achieve better return on investment for our clients.</a:t>
            </a:r>
          </a:p>
        </p:txBody>
      </p:sp>
    </p:spTree>
    <p:extLst>
      <p:ext uri="{BB962C8B-B14F-4D97-AF65-F5344CB8AC3E}">
        <p14:creationId xmlns:p14="http://schemas.microsoft.com/office/powerpoint/2010/main" val="72972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2011 – </a:t>
            </a:r>
            <a:r>
              <a:rPr lang="en-US" b="1" i="1" dirty="0"/>
              <a:t>Combitech </a:t>
            </a:r>
            <a:r>
              <a:rPr lang="en-US" dirty="0"/>
              <a:t>was associated with Dutch Contractor – IMTECH </a:t>
            </a:r>
            <a:r>
              <a:rPr lang="en-US" dirty="0" err="1"/>
              <a:t>Analizer</a:t>
            </a:r>
            <a:r>
              <a:rPr lang="en-US" dirty="0"/>
              <a:t> ( now VONK International Industry ) as main sub-contractor for Gas metering stations in OMV </a:t>
            </a:r>
            <a:r>
              <a:rPr lang="en-US" dirty="0" err="1"/>
              <a:t>Petrom</a:t>
            </a:r>
            <a:endParaRPr lang="en-US" dirty="0"/>
          </a:p>
          <a:p>
            <a:r>
              <a:rPr lang="en-US" dirty="0"/>
              <a:t>In 2017 – </a:t>
            </a:r>
            <a:r>
              <a:rPr lang="en-US" b="1" i="1" dirty="0"/>
              <a:t>Combitech</a:t>
            </a:r>
            <a:r>
              <a:rPr lang="en-US" dirty="0"/>
              <a:t> name was changed into </a:t>
            </a:r>
            <a:r>
              <a:rPr lang="en-US" b="1" i="1" dirty="0">
                <a:solidFill>
                  <a:schemeClr val="accent1"/>
                </a:solidFill>
              </a:rPr>
              <a:t>Combitech Industrial </a:t>
            </a:r>
            <a:r>
              <a:rPr lang="en-US" dirty="0"/>
              <a:t>– also the share holders </a:t>
            </a:r>
          </a:p>
          <a:p>
            <a:r>
              <a:rPr lang="en-US" b="1" i="1" dirty="0">
                <a:solidFill>
                  <a:schemeClr val="accent1"/>
                </a:solidFill>
              </a:rPr>
              <a:t>Combitech Industrial </a:t>
            </a:r>
            <a:r>
              <a:rPr lang="en-US" dirty="0"/>
              <a:t>acts now as a General Contractor for services and new projects . </a:t>
            </a:r>
          </a:p>
        </p:txBody>
      </p:sp>
    </p:spTree>
    <p:extLst>
      <p:ext uri="{BB962C8B-B14F-4D97-AF65-F5344CB8AC3E}">
        <p14:creationId xmlns:p14="http://schemas.microsoft.com/office/powerpoint/2010/main" val="48119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Arial"/>
              </a:rPr>
              <a:t>MAIN BUSINESS AREAS :</a:t>
            </a:r>
            <a:b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Arial"/>
              </a:rPr>
            </a:b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957811"/>
            <a:ext cx="78592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i="1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  <a:t>EXPLORATION AND PRODUCTION in OIL &amp;. GAS Industries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i="1" dirty="0">
                <a:latin typeface="Arial"/>
                <a:ea typeface="Calibri"/>
                <a:cs typeface="Arial"/>
              </a:rPr>
              <a:t>REFINING AND STORAGE DEPOTS 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i="1" dirty="0">
                <a:latin typeface="Arial"/>
                <a:ea typeface="Calibri"/>
                <a:cs typeface="Arial"/>
              </a:rPr>
              <a:t>CHEMICAL AND PETROCHEMICAL INDUSTRY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i="1" dirty="0">
                <a:latin typeface="Arial"/>
                <a:ea typeface="Calibri"/>
                <a:cs typeface="Arial"/>
              </a:rPr>
              <a:t>UNDERGROUND GAS STORAGE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i="1" dirty="0">
                <a:latin typeface="Arial"/>
                <a:ea typeface="Calibri"/>
                <a:cs typeface="Arial"/>
              </a:rPr>
              <a:t>POWER PLANTS ;</a:t>
            </a:r>
            <a:endParaRPr lang="en-US" sz="2000" i="1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i="1" dirty="0">
                <a:latin typeface="Arial"/>
                <a:ea typeface="Calibri"/>
                <a:cs typeface="Arial"/>
              </a:rPr>
              <a:t>WATER AND WASTEWATER TREATMENT PLANT ;</a:t>
            </a:r>
            <a:endParaRPr lang="en-US" sz="2000" i="1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i="1" dirty="0">
                <a:latin typeface="Arial"/>
                <a:ea typeface="Calibri"/>
                <a:cs typeface="Arial"/>
              </a:rPr>
              <a:t>RENEWABLE ENERGY AND ENVIRONMENTAL PROTECTION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i="1" dirty="0">
                <a:latin typeface="Arial"/>
                <a:ea typeface="Calibri"/>
                <a:cs typeface="Arial"/>
              </a:rPr>
              <a:t>MAINTENANCE AND SERVICES</a:t>
            </a:r>
            <a:endParaRPr lang="en-US" sz="2000" i="1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554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3600" dirty="0">
                <a:solidFill>
                  <a:prstClr val="black"/>
                </a:solidFill>
                <a:latin typeface="Arial"/>
                <a:ea typeface="Calibri"/>
                <a:cs typeface="Arial"/>
              </a:rPr>
            </a:b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Arial"/>
              </a:rPr>
              <a:t>Exploration and Production 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Arial"/>
              </a:rPr>
            </a:b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92696"/>
            <a:ext cx="8229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Applications in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Gas Metering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Oil Metering Station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Water Cut Analyzer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Analyzer House (Container)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Compression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ESD SCADA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 Shore  Safety Instrumented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Hydraulic Power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TEG (Water removal from CO2 and natural gas)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Multiphase Separators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Electrostatic </a:t>
            </a:r>
            <a:r>
              <a:rPr lang="en-US" sz="2400" dirty="0" err="1"/>
              <a:t>Coalescers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Heat Exchangers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51" y="1124744"/>
            <a:ext cx="4389437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52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ea typeface="Calibri"/>
                <a:cs typeface="Arial"/>
              </a:rPr>
              <a:t>Exploration and Production (2)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293" y="3125398"/>
            <a:ext cx="4256147" cy="249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25400"/>
            <a:ext cx="3781329" cy="249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63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Arial"/>
              </a:rPr>
              <a:t>Refining and Storage depots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Arial"/>
              </a:rPr>
            </a:b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88288"/>
            <a:ext cx="381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Internal Floating Roofs – HMT designs and supplies internal floating roofs to reduce emissions.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Tank Seals – are designed for both external and internal type of floating roofs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Aluminum Domes ( HMT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Tank Roof Drain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Loading Arms – </a:t>
            </a:r>
            <a:r>
              <a:rPr lang="en-US" dirty="0"/>
              <a:t>ZIPP FLUID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Floating Suction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Integral Foam Dams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Vapor Recovery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Burners, Flares  - </a:t>
            </a:r>
            <a:r>
              <a:rPr lang="en-US" dirty="0" err="1"/>
              <a:t>Zeeco</a:t>
            </a:r>
            <a:r>
              <a:rPr lang="en-US" dirty="0"/>
              <a:t> 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Valves and Actuators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Analyzers and Sampling </a:t>
            </a:r>
          </a:p>
          <a:p>
            <a:r>
              <a:rPr lang="en-US" dirty="0"/>
              <a:t>      systems</a:t>
            </a:r>
          </a:p>
        </p:txBody>
      </p:sp>
      <p:pic>
        <p:nvPicPr>
          <p:cNvPr id="9" name="Picture 2" descr="http://www.johnzink.com/wp-content/uploads/products_ins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1" b="51295"/>
          <a:stretch/>
        </p:blipFill>
        <p:spPr bwMode="auto">
          <a:xfrm>
            <a:off x="2963973" y="4419601"/>
            <a:ext cx="1989027" cy="11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luminumdomes.com/img/index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99" y="4419600"/>
            <a:ext cx="4134001" cy="11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ornel\Desktop\PREZENTARI\w500_14946_d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838200"/>
            <a:ext cx="3143250" cy="182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rnel\Desktop\PREZENTARI\8_pic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86734"/>
            <a:ext cx="5538788" cy="16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7" y="1143075"/>
            <a:ext cx="2036763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88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Tank Farms and Storage Depots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Domes and Roofs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111903"/>
            <a:ext cx="391113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3569649"/>
            <a:ext cx="3911134" cy="200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204864"/>
            <a:ext cx="4464496" cy="337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11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Arial"/>
              </a:rPr>
              <a:t>Tank Farm and Storage Depots (2)</a:t>
            </a:r>
            <a:b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Arial"/>
              </a:rPr>
            </a:b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C:\Users\CTS - Alex\Desktop\Raptor_wireless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78" y="2773257"/>
            <a:ext cx="4647998" cy="310401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00034" y="1166843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system really takes tank gauging to another level, making you better equipped to handle the ever-increasing demands on efficiency, safety and accuracy. It is a complete and flexible tank gauging system, based on the open industry standard foundation field-bus. The system can be used in refineries, tank terminals and the petrochemical industry for custody transfer, process and inventory control.</a:t>
            </a:r>
          </a:p>
          <a:p>
            <a:r>
              <a:rPr lang="en-US" dirty="0"/>
              <a:t>Wired and wireless !</a:t>
            </a:r>
          </a:p>
          <a:p>
            <a:r>
              <a:rPr lang="en-US" dirty="0"/>
              <a:t>Overfill Protection 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0" y="3355388"/>
            <a:ext cx="2457450" cy="252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42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788</Words>
  <Application>Microsoft Macintosh PowerPoint</Application>
  <PresentationFormat>Affichage à l'écran (4:3)</PresentationFormat>
  <Paragraphs>154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Verdana</vt:lpstr>
      <vt:lpstr>Office Theme</vt:lpstr>
      <vt:lpstr>COMBITECH INDUSTRIAL  Company Presentation</vt:lpstr>
      <vt:lpstr>INTRODUCTION</vt:lpstr>
      <vt:lpstr>INTRODUCTION</vt:lpstr>
      <vt:lpstr>  MAIN BUSINESS AREAS : </vt:lpstr>
      <vt:lpstr> Exploration and Production  </vt:lpstr>
      <vt:lpstr>Exploration and Production (2)</vt:lpstr>
      <vt:lpstr>Refining and Storage depots </vt:lpstr>
      <vt:lpstr>Tank Farms and Storage Depots</vt:lpstr>
      <vt:lpstr>Tank Farm and Storage Depots (2) </vt:lpstr>
      <vt:lpstr>Chemical and Petrochemical  </vt:lpstr>
      <vt:lpstr>Underground Gas Storage</vt:lpstr>
      <vt:lpstr>Power Plants </vt:lpstr>
      <vt:lpstr> Water and Wastewater Treatment Plant </vt:lpstr>
      <vt:lpstr> Renewable Energy and Environmental Protection </vt:lpstr>
      <vt:lpstr>MAINTENANCE &amp;.SERVICES</vt:lpstr>
      <vt:lpstr>PROJECTS and MARKETS</vt:lpstr>
      <vt:lpstr>Markets &amp;.Customers</vt:lpstr>
      <vt:lpstr>CUSTOMERS ( 2)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Iliescu, Ovidiu</dc:creator>
  <cp:lastModifiedBy>Mantea George</cp:lastModifiedBy>
  <cp:revision>102</cp:revision>
  <dcterms:created xsi:type="dcterms:W3CDTF">2006-08-16T00:00:00Z</dcterms:created>
  <dcterms:modified xsi:type="dcterms:W3CDTF">2019-01-21T16:12:49Z</dcterms:modified>
</cp:coreProperties>
</file>