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75" r:id="rId4"/>
  </p:sldMasterIdLst>
  <p:notesMasterIdLst>
    <p:notesMasterId r:id="rId11"/>
  </p:notesMasterIdLst>
  <p:handoutMasterIdLst>
    <p:handoutMasterId r:id="rId12"/>
  </p:handoutMasterIdLst>
  <p:sldIdLst>
    <p:sldId id="278" r:id="rId5"/>
    <p:sldId id="273" r:id="rId6"/>
    <p:sldId id="258" r:id="rId7"/>
    <p:sldId id="264" r:id="rId8"/>
    <p:sldId id="266" r:id="rId9"/>
    <p:sldId id="277" r:id="rId10"/>
  </p:sldIdLst>
  <p:sldSz cx="12188825" cy="6858000"/>
  <p:notesSz cx="6858000" cy="9144000"/>
  <p:defaultTextStyle>
    <a:defPPr>
      <a:defRPr lang="en-US"/>
    </a:defPPr>
    <a:lvl1pPr marL="0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914274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1371411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1828547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2285685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3199958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3657096" algn="l" defTabSz="914274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1B1B1B"/>
    <a:srgbClr val="1A1A1A"/>
    <a:srgbClr val="404040"/>
    <a:srgbClr val="202834"/>
    <a:srgbClr val="202734"/>
    <a:srgbClr val="3A799B"/>
    <a:srgbClr val="006381"/>
    <a:srgbClr val="CBC8C7"/>
    <a:srgbClr val="9C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8" autoAdjust="0"/>
    <p:restoredTop sz="95561" autoAdjust="0"/>
  </p:normalViewPr>
  <p:slideViewPr>
    <p:cSldViewPr snapToGrid="0">
      <p:cViewPr varScale="1">
        <p:scale>
          <a:sx n="82" d="100"/>
          <a:sy n="82" d="100"/>
        </p:scale>
        <p:origin x="107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20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NPV 8%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6402805118110236"/>
          <c:y val="0.18050213675213675"/>
          <c:w val="0.79777750437445316"/>
          <c:h val="0.64827293222962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Graphs!$E$3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Graphs!$D$4:$D$6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Graphs!$E$4:$E$6</c:f>
              <c:numCache>
                <c:formatCode>#,##0_);[Red]\(#,##0\)</c:formatCode>
                <c:ptCount val="3"/>
                <c:pt idx="0">
                  <c:v>-0.71011531324588595</c:v>
                </c:pt>
                <c:pt idx="1">
                  <c:v>0.21736242270475531</c:v>
                </c:pt>
                <c:pt idx="2">
                  <c:v>2.7042342897239924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3-9E42-977B-E91D1567D265}"/>
            </c:ext>
          </c:extLst>
        </c:ser>
        <c:ser>
          <c:idx val="1"/>
          <c:order val="1"/>
          <c:tx>
            <c:strRef>
              <c:f>Graphs!$F$3</c:f>
              <c:strCache>
                <c:ptCount val="1"/>
                <c:pt idx="0">
                  <c:v>8 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Graphs!$D$4:$D$6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Graphs!$F$4:$F$6</c:f>
              <c:numCache>
                <c:formatCode>#,##0_);[Red]\(#,##0\)</c:formatCode>
                <c:ptCount val="3"/>
                <c:pt idx="0">
                  <c:v>2.2726257515066686</c:v>
                </c:pt>
                <c:pt idx="1">
                  <c:v>4.3014933437284002</c:v>
                </c:pt>
                <c:pt idx="2">
                  <c:v>10.78637109924937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3-9E42-977B-E91D1567D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85401400"/>
        <c:axId val="485402712"/>
      </c:barChart>
      <c:catAx>
        <c:axId val="48540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85402712"/>
        <c:crosses val="autoZero"/>
        <c:auto val="1"/>
        <c:lblAlgn val="ctr"/>
        <c:lblOffset val="100"/>
        <c:noMultiLvlLbl val="0"/>
      </c:catAx>
      <c:valAx>
        <c:axId val="485402712"/>
        <c:scaling>
          <c:orientation val="minMax"/>
          <c:max val="14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8540140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IRR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8312527340332457"/>
          <c:y val="0.18050213675213675"/>
          <c:w val="0.77868028215223095"/>
          <c:h val="0.61912477286493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Graphs!$H$3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Graphs!$G$4:$G$6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Graphs!$H$4:$H$6</c:f>
              <c:numCache>
                <c:formatCode>0%</c:formatCode>
                <c:ptCount val="3"/>
                <c:pt idx="0">
                  <c:v>-1.7836530176190135E-2</c:v>
                </c:pt>
                <c:pt idx="1">
                  <c:v>0.10202697143431605</c:v>
                </c:pt>
                <c:pt idx="2">
                  <c:v>0.28653967421445703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A-9847-AC49-942EC418E218}"/>
            </c:ext>
          </c:extLst>
        </c:ser>
        <c:ser>
          <c:idx val="1"/>
          <c:order val="1"/>
          <c:tx>
            <c:strRef>
              <c:f>Graphs!$I$3</c:f>
              <c:strCache>
                <c:ptCount val="1"/>
                <c:pt idx="0">
                  <c:v>8 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Graphs!$G$4:$G$6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Graphs!$I$4:$I$6</c:f>
              <c:numCache>
                <c:formatCode>0%</c:formatCode>
                <c:ptCount val="3"/>
                <c:pt idx="0">
                  <c:v>0.22658308130265792</c:v>
                </c:pt>
                <c:pt idx="1">
                  <c:v>0.29877330121107404</c:v>
                </c:pt>
                <c:pt idx="2">
                  <c:v>0.47166473385607222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A-9847-AC49-942EC418E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518921888"/>
        <c:axId val="518922872"/>
      </c:barChart>
      <c:catAx>
        <c:axId val="5189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8922872"/>
        <c:crosses val="autoZero"/>
        <c:auto val="1"/>
        <c:lblAlgn val="ctr"/>
        <c:lblOffset val="100"/>
        <c:noMultiLvlLbl val="0"/>
      </c:catAx>
      <c:valAx>
        <c:axId val="518922872"/>
        <c:scaling>
          <c:orientation val="minMax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IRR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4222156605424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89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sz="1200" b="1" dirty="0"/>
              <a:t>Average Yearly Cash Flow </a:t>
            </a:r>
          </a:p>
          <a:p>
            <a:pPr algn="ctr" rtl="0">
              <a:defRPr sz="1200" b="1"/>
            </a:pPr>
            <a:r>
              <a:rPr lang="es-CL" sz="1200" b="1" dirty="0"/>
              <a:t>After Tax and Debt Repayment</a:t>
            </a:r>
          </a:p>
        </c:rich>
      </c:tx>
      <c:layout>
        <c:manualLayout>
          <c:xMode val="edge"/>
          <c:yMode val="edge"/>
          <c:x val="0.18618903105861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746582458442694"/>
          <c:y val="0.20834709657143044"/>
          <c:w val="0.75433973097112861"/>
          <c:h val="0.53656985898961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Graphs!$K$3</c:f>
              <c:strCache>
                <c:ptCount val="1"/>
                <c:pt idx="0">
                  <c:v>5 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Graphs!$J$4:$J$6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Graphs!$K$4:$K$6</c:f>
              <c:numCache>
                <c:formatCode>"$"#,##0.00_);[Red]\("$"#,##0.00\)</c:formatCode>
                <c:ptCount val="3"/>
                <c:pt idx="0">
                  <c:v>0.76984660678234196</c:v>
                </c:pt>
                <c:pt idx="1">
                  <c:v>1.0353336263563262</c:v>
                </c:pt>
                <c:pt idx="2">
                  <c:v>1.6923229331463265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B-8D49-B282-EB12C1AE91A5}"/>
            </c:ext>
          </c:extLst>
        </c:ser>
        <c:ser>
          <c:idx val="1"/>
          <c:order val="1"/>
          <c:tx>
            <c:strRef>
              <c:f>Graphs!$L$3</c:f>
              <c:strCache>
                <c:ptCount val="1"/>
                <c:pt idx="0">
                  <c:v>8 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Graphs!$J$4:$J$6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Graphs!$L$4:$L$6</c:f>
              <c:numCache>
                <c:formatCode>"$"#,##0.00_);[Red]\("$"#,##0.00\)</c:formatCode>
                <c:ptCount val="3"/>
                <c:pt idx="0">
                  <c:v>1.0742216067823422</c:v>
                </c:pt>
                <c:pt idx="1">
                  <c:v>1.4581912076063264</c:v>
                </c:pt>
                <c:pt idx="2">
                  <c:v>2.6704414614328553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B-8D49-B282-EB12C1AE9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602887840"/>
        <c:axId val="602888168"/>
      </c:barChart>
      <c:catAx>
        <c:axId val="6028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02888168"/>
        <c:crosses val="autoZero"/>
        <c:auto val="1"/>
        <c:lblAlgn val="ctr"/>
        <c:lblOffset val="100"/>
        <c:noMultiLvlLbl val="0"/>
      </c:catAx>
      <c:valAx>
        <c:axId val="60288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0288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67290026246715"/>
          <c:y val="0.87245206384432095"/>
          <c:w val="0.22265419947506562"/>
          <c:h val="8.6819441282017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5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Atlas mining 2019  |  confidential - DO not copy, repurpose or distribute</a:t>
            </a:r>
            <a:r>
              <a:rPr lang="en-US" sz="5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5167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z="80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FABD-A7AC-CC46-91EA-B01CDAFC9D22}" type="datetime8">
              <a:rPr lang="en-US" sz="1000" smtClean="0">
                <a:latin typeface="Arial" charset="0"/>
                <a:cs typeface="Arial" charset="0"/>
              </a:rPr>
              <a:t>2/13/2019 8:11 PM</a:t>
            </a:fld>
            <a:endParaRPr lang="en-US" sz="10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9C9D113-6849-214A-9B07-30523AE95631}" type="datetime8">
              <a:rPr lang="en-US" smtClean="0"/>
              <a:t>2/13/2019 8:11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91440" rtlCol="0" anchor="b"/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381000" y="8685213"/>
            <a:ext cx="4982705" cy="458787"/>
          </a:xfrm>
          <a:prstGeom prst="rect">
            <a:avLst/>
          </a:prstGeom>
        </p:spPr>
        <p:txBody>
          <a:bodyPr vert="horz" lIns="91440" tIns="45720" rIns="91440" bIns="91440" rtlCol="0" anchor="b" anchorCtr="0"/>
          <a:lstStyle>
            <a:lvl1pPr algn="l">
              <a:defRPr sz="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cap="all" dirty="0">
                <a:solidFill>
                  <a:schemeClr val="bg1">
                    <a:lumMod val="50000"/>
                  </a:schemeClr>
                </a:solidFill>
              </a:rPr>
              <a:t>© Atlas mining 2019  |  confidential - DO not copy, repurpose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274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212960" indent="-105818" algn="l" defTabSz="914274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328038" indent="-115078" algn="l" defTabSz="914274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482798" indent="-146823" algn="l" defTabSz="914274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615072" indent="-115078" algn="l" defTabSz="914274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5685" algn="l" defTabSz="914274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199958" algn="l" defTabSz="914274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096" algn="l" defTabSz="914274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899A8-6D31-43A0-902F-E8AEDC9C69FF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648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concern with this slide is that it has arrows pointing down which can give a negative sub-concession message about the future of the company.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899A8-6D31-43A0-902F-E8AEDC9C69FF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15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Ownership consolidation allows Las Animas to pursue a common goal.</a:t>
            </a:r>
          </a:p>
          <a:p>
            <a:r>
              <a:rPr lang="en-US" dirty="0"/>
              <a:t>UG mining know how and track record in the same district </a:t>
            </a:r>
          </a:p>
          <a:p>
            <a:r>
              <a:rPr lang="en-US" dirty="0"/>
              <a:t>Low level capital investments provide large returns for small operations</a:t>
            </a:r>
          </a:p>
          <a:p>
            <a:r>
              <a:rPr lang="en-US" dirty="0"/>
              <a:t>Exploration and Resource development provides a certain future to secure investment returns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899A8-6D31-43A0-902F-E8AEDC9C69FF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452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to this slide is the remaining cash flow after tax and debt repayment. The company has a very strong cash position. Free cash remaining of 770k to 2.7M per year for dividends, faster debt repayment or re-investment in the business.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899A8-6D31-43A0-902F-E8AEDC9C69F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01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7550" y="2084173"/>
            <a:ext cx="9819608" cy="35830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1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745129" y="2799695"/>
            <a:ext cx="11064359" cy="1793104"/>
          </a:xfrm>
          <a:noFill/>
        </p:spPr>
        <p:txBody>
          <a:bodyPr lIns="0" tIns="91440" rIns="91440" bIns="91440" anchor="t" anchorCtr="0"/>
          <a:lstStyle>
            <a:lvl1pPr algn="l">
              <a:lnSpc>
                <a:spcPct val="85000"/>
              </a:lnSpc>
              <a:defRPr sz="5400" b="1" i="0" spc="-100" baseline="0">
                <a:solidFill>
                  <a:srgbClr val="1B1B1B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15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321" y="1463040"/>
            <a:ext cx="2834640" cy="1577355"/>
          </a:xfrm>
        </p:spPr>
        <p:txBody>
          <a:bodyPr rIns="0"/>
          <a:lstStyle>
            <a:lvl1pPr marL="0" indent="0">
              <a:buNone/>
              <a:defRPr sz="1800" b="1">
                <a:solidFill>
                  <a:srgbClr val="1B1B1B"/>
                </a:solidFill>
              </a:defRPr>
            </a:lvl1pPr>
            <a:lvl2pPr marL="285750" indent="-220663">
              <a:buFont typeface="Arial" charset="0"/>
              <a:buChar char="•"/>
              <a:tabLst/>
              <a:defRPr sz="1600">
                <a:solidFill>
                  <a:srgbClr val="1B1B1B"/>
                </a:solidFill>
              </a:defRPr>
            </a:lvl2pPr>
            <a:lvl3pPr marL="517525" indent="-173038">
              <a:buFont typeface="Arial" charset="0"/>
              <a:buChar char="•"/>
              <a:tabLst/>
              <a:defRPr sz="1400">
                <a:solidFill>
                  <a:srgbClr val="1B1B1B"/>
                </a:solidFill>
              </a:defRPr>
            </a:lvl3pPr>
            <a:lvl4pPr marL="744538" indent="-166688">
              <a:buFont typeface="Arial" charset="0"/>
              <a:buChar char="•"/>
              <a:tabLst/>
              <a:defRPr sz="1200">
                <a:solidFill>
                  <a:srgbClr val="1B1B1B"/>
                </a:solidFill>
              </a:defRPr>
            </a:lvl4pPr>
            <a:lvl5pPr marL="971550" indent="-173038">
              <a:buFont typeface="Arial" charset="0"/>
              <a:buChar char="•"/>
              <a:tabLst/>
              <a:defRPr sz="105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13709" y="1463040"/>
            <a:ext cx="2834640" cy="1577355"/>
          </a:xfrm>
        </p:spPr>
        <p:txBody>
          <a:bodyPr rIns="0"/>
          <a:lstStyle>
            <a:lvl1pPr marL="0" indent="0">
              <a:buNone/>
              <a:defRPr sz="1800" b="1">
                <a:solidFill>
                  <a:srgbClr val="1B1B1B"/>
                </a:solidFill>
              </a:defRPr>
            </a:lvl1pPr>
            <a:lvl2pPr marL="285750" indent="-220663">
              <a:buFont typeface="Arial" charset="0"/>
              <a:buChar char="•"/>
              <a:tabLst/>
              <a:defRPr sz="1600">
                <a:solidFill>
                  <a:srgbClr val="1B1B1B"/>
                </a:solidFill>
              </a:defRPr>
            </a:lvl2pPr>
            <a:lvl3pPr marL="517525" indent="-173038">
              <a:buFont typeface="Arial" charset="0"/>
              <a:buChar char="•"/>
              <a:tabLst/>
              <a:defRPr sz="1400">
                <a:solidFill>
                  <a:srgbClr val="1B1B1B"/>
                </a:solidFill>
              </a:defRPr>
            </a:lvl3pPr>
            <a:lvl4pPr marL="744538" indent="-166688">
              <a:buFont typeface="Arial" charset="0"/>
              <a:buChar char="•"/>
              <a:tabLst/>
              <a:defRPr sz="1200">
                <a:solidFill>
                  <a:srgbClr val="1B1B1B"/>
                </a:solidFill>
              </a:defRPr>
            </a:lvl4pPr>
            <a:lvl5pPr marL="971550" indent="-173038">
              <a:buFont typeface="Arial" charset="0"/>
              <a:buChar char="•"/>
              <a:tabLst/>
              <a:defRPr sz="105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3097" y="1463040"/>
            <a:ext cx="2834640" cy="1577355"/>
          </a:xfrm>
        </p:spPr>
        <p:txBody>
          <a:bodyPr rIns="0"/>
          <a:lstStyle>
            <a:lvl1pPr marL="0" indent="0">
              <a:buNone/>
              <a:defRPr sz="1800" b="1">
                <a:solidFill>
                  <a:srgbClr val="1B1B1B"/>
                </a:solidFill>
              </a:defRPr>
            </a:lvl1pPr>
            <a:lvl2pPr marL="285750" indent="-220663">
              <a:buFont typeface="Arial" charset="0"/>
              <a:buChar char="•"/>
              <a:tabLst/>
              <a:defRPr sz="1600">
                <a:solidFill>
                  <a:srgbClr val="1B1B1B"/>
                </a:solidFill>
              </a:defRPr>
            </a:lvl2pPr>
            <a:lvl3pPr marL="517525" indent="-173038">
              <a:buFont typeface="Arial" charset="0"/>
              <a:buChar char="•"/>
              <a:tabLst/>
              <a:defRPr sz="1400">
                <a:solidFill>
                  <a:srgbClr val="1B1B1B"/>
                </a:solidFill>
              </a:defRPr>
            </a:lvl3pPr>
            <a:lvl4pPr marL="744538" indent="-166688">
              <a:buFont typeface="Arial" charset="0"/>
              <a:buChar char="•"/>
              <a:tabLst/>
              <a:defRPr sz="1200">
                <a:solidFill>
                  <a:srgbClr val="1B1B1B"/>
                </a:solidFill>
              </a:defRPr>
            </a:lvl4pPr>
            <a:lvl5pPr marL="971550" indent="-173038">
              <a:buFont typeface="Arial" charset="0"/>
              <a:buChar char="•"/>
              <a:tabLst/>
              <a:defRPr sz="105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92485" y="1463040"/>
            <a:ext cx="2834640" cy="1577355"/>
          </a:xfrm>
        </p:spPr>
        <p:txBody>
          <a:bodyPr rIns="0"/>
          <a:lstStyle>
            <a:lvl1pPr marL="0" indent="0">
              <a:buNone/>
              <a:defRPr sz="1800" b="1">
                <a:solidFill>
                  <a:srgbClr val="1B1B1B"/>
                </a:solidFill>
              </a:defRPr>
            </a:lvl1pPr>
            <a:lvl2pPr marL="285750" indent="-220663">
              <a:buFont typeface="Arial" charset="0"/>
              <a:buChar char="•"/>
              <a:tabLst/>
              <a:defRPr sz="1600">
                <a:solidFill>
                  <a:srgbClr val="1B1B1B"/>
                </a:solidFill>
              </a:defRPr>
            </a:lvl2pPr>
            <a:lvl3pPr marL="517525" indent="-173038">
              <a:buFont typeface="Arial" charset="0"/>
              <a:buChar char="•"/>
              <a:tabLst/>
              <a:defRPr sz="1400">
                <a:solidFill>
                  <a:srgbClr val="1B1B1B"/>
                </a:solidFill>
              </a:defRPr>
            </a:lvl3pPr>
            <a:lvl4pPr marL="744538" indent="-166688">
              <a:buFont typeface="Arial" charset="0"/>
              <a:buChar char="•"/>
              <a:tabLst/>
              <a:defRPr sz="1200">
                <a:solidFill>
                  <a:srgbClr val="1B1B1B"/>
                </a:solidFill>
              </a:defRPr>
            </a:lvl4pPr>
            <a:lvl5pPr marL="971550" indent="-173038">
              <a:buFont typeface="Arial" charset="0"/>
              <a:buChar char="•"/>
              <a:tabLst/>
              <a:defRPr sz="105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4319" y="847123"/>
            <a:ext cx="11652805" cy="246221"/>
          </a:xfrm>
        </p:spPr>
        <p:txBody>
          <a:bodyPr tIns="0" bIns="0"/>
          <a:lstStyle>
            <a:lvl1pPr marL="0" indent="0" algn="l">
              <a:buFontTx/>
              <a:buNone/>
              <a:defRPr sz="1600" b="1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5AEE9E80-1259-AF4E-84F5-0452053A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18785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4"/>
          <p:cNvSpPr>
            <a:spLocks noGrp="1"/>
          </p:cNvSpPr>
          <p:nvPr>
            <p:ph type="title" hasCustomPrompt="1"/>
          </p:nvPr>
        </p:nvSpPr>
        <p:spPr>
          <a:xfrm>
            <a:off x="551461" y="2505083"/>
            <a:ext cx="10918593" cy="1522475"/>
          </a:xfrm>
          <a:prstGeom prst="rect">
            <a:avLst/>
          </a:prstGeom>
        </p:spPr>
        <p:txBody>
          <a:bodyPr anchor="ctr" anchorCtr="0"/>
          <a:lstStyle>
            <a:lvl1pPr algn="l">
              <a:defRPr sz="5400" b="1" i="0" cap="none" spc="-100" baseline="0">
                <a:solidFill>
                  <a:srgbClr val="1B1B1B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  <a:sym typeface="Helvetica Neue Thin"/>
              </a:defRPr>
            </a:lvl1pPr>
          </a:lstStyle>
          <a:p>
            <a:r>
              <a:rPr lang="en-US" dirty="0"/>
              <a:t>Section Title Slide</a:t>
            </a:r>
            <a:endParaRPr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071E610D-46D8-5D47-B842-F20C7A900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508181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2825" cy="68580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" y="1189176"/>
            <a:ext cx="5669280" cy="1438855"/>
          </a:xfrm>
        </p:spPr>
        <p:txBody>
          <a:bodyPr wrap="square">
            <a:spAutoFit/>
          </a:bodyPr>
          <a:lstStyle>
            <a:lvl1pPr>
              <a:buClr>
                <a:schemeClr val="bg1">
                  <a:lumMod val="75000"/>
                </a:schemeClr>
              </a:buClr>
              <a:defRPr sz="1600">
                <a:solidFill>
                  <a:srgbClr val="1B1B1B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rgbClr val="1B1B1B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rgbClr val="1B1B1B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rgbClr val="1B1B1B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28600"/>
            <a:ext cx="5669280" cy="548640"/>
          </a:xfrm>
        </p:spPr>
        <p:txBody>
          <a:bodyPr lIns="9144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05601A31-073D-314D-BC14-B328F1FD1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73505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>
            <a:extLst>
              <a:ext uri="{FF2B5EF4-FFF2-40B4-BE49-F238E27FC236}">
                <a16:creationId xmlns:a16="http://schemas.microsoft.com/office/drawing/2014/main" id="{0793BEE4-7869-BC44-8D8D-E7CCBE976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18389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>
            <a:lvl1pPr>
              <a:defRPr sz="3600" b="1" i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C71C4C2-1CE7-C343-9738-5859CBB92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93" t="29068" r="5125" b="30045"/>
          <a:stretch/>
        </p:blipFill>
        <p:spPr>
          <a:xfrm>
            <a:off x="10768283" y="6044124"/>
            <a:ext cx="1299092" cy="640080"/>
          </a:xfrm>
          <a:prstGeom prst="rect">
            <a:avLst/>
          </a:prstGeom>
        </p:spPr>
      </p:pic>
      <p:sp>
        <p:nvSpPr>
          <p:cNvPr id="9" name="Shape 3">
            <a:extLst>
              <a:ext uri="{FF2B5EF4-FFF2-40B4-BE49-F238E27FC236}">
                <a16:creationId xmlns:a16="http://schemas.microsoft.com/office/drawing/2014/main" id="{A70AAF69-1561-4441-B377-6809EF44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5863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" y="1189176"/>
            <a:ext cx="11650488" cy="1438855"/>
          </a:xfrm>
        </p:spPr>
        <p:txBody>
          <a:bodyPr>
            <a:spAutoFit/>
          </a:bodyPr>
          <a:lstStyle>
            <a:lvl1pPr>
              <a:buClr>
                <a:schemeClr val="tx1"/>
              </a:buClr>
              <a:buSzPct val="95000"/>
              <a:defRPr sz="1600">
                <a:solidFill>
                  <a:srgbClr val="1B1B1B"/>
                </a:solidFill>
              </a:defRPr>
            </a:lvl1pPr>
            <a:lvl2pPr>
              <a:buClr>
                <a:schemeClr val="tx1"/>
              </a:buClr>
              <a:buSzPct val="95000"/>
              <a:defRPr>
                <a:solidFill>
                  <a:srgbClr val="1B1B1B"/>
                </a:solidFill>
              </a:defRPr>
            </a:lvl2pPr>
            <a:lvl3pPr>
              <a:buClr>
                <a:schemeClr val="tx1"/>
              </a:buClr>
              <a:buSzPct val="95000"/>
              <a:defRPr>
                <a:solidFill>
                  <a:srgbClr val="1B1B1B"/>
                </a:solidFill>
              </a:defRPr>
            </a:lvl3pPr>
            <a:lvl4pPr>
              <a:buClr>
                <a:schemeClr val="tx1"/>
              </a:buClr>
              <a:buSzPct val="95000"/>
              <a:defRPr>
                <a:solidFill>
                  <a:srgbClr val="1B1B1B"/>
                </a:solidFill>
              </a:defRPr>
            </a:lvl4pPr>
            <a:lvl5pPr>
              <a:buClr>
                <a:schemeClr val="tx1"/>
              </a:buClr>
              <a:buSzPct val="95000"/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hape 3"/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A312CA0-91E9-5644-9C5B-55AA7581A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93" t="29068" r="5125" b="30045"/>
          <a:stretch/>
        </p:blipFill>
        <p:spPr>
          <a:xfrm>
            <a:off x="10768283" y="6044124"/>
            <a:ext cx="129909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107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" y="1189177"/>
            <a:ext cx="5669280" cy="1438855"/>
          </a:xfrm>
        </p:spPr>
        <p:txBody>
          <a:bodyPr wrap="square">
            <a:sp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rgbClr val="1B1B1B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3pPr>
            <a:lvl4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52695" y="1189177"/>
            <a:ext cx="5669280" cy="1438855"/>
          </a:xfrm>
        </p:spPr>
        <p:txBody>
          <a:bodyPr wrap="square">
            <a:sp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rgbClr val="1B1B1B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3pPr>
            <a:lvl4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B117408A-4036-3D43-AC43-71CCDB587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4988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12880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320" y="847123"/>
            <a:ext cx="11612880" cy="246221"/>
          </a:xfrm>
        </p:spPr>
        <p:txBody>
          <a:bodyPr tIns="0" bIns="0"/>
          <a:lstStyle>
            <a:lvl1pPr marL="0" indent="0" algn="l">
              <a:buFontTx/>
              <a:buNone/>
              <a:defRPr sz="1600" b="1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CD8D3511-13D2-CE45-A2E2-97C0710A6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60938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" y="1371599"/>
            <a:ext cx="11612880" cy="1438855"/>
          </a:xfrm>
        </p:spPr>
        <p:txBody>
          <a:bodyPr>
            <a:sp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rgbClr val="1B1B1B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3pPr>
            <a:lvl4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12880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320" y="847123"/>
            <a:ext cx="11612880" cy="246221"/>
          </a:xfrm>
        </p:spPr>
        <p:txBody>
          <a:bodyPr tIns="0" bIns="0"/>
          <a:lstStyle>
            <a:lvl1pPr marL="0" indent="0" algn="l">
              <a:buFontTx/>
              <a:buNone/>
              <a:defRPr sz="1600" b="1">
                <a:solidFill>
                  <a:srgbClr val="1B1B1B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C75A8CF4-3A0C-7843-8CEE-81224186B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18429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321" y="1189176"/>
            <a:ext cx="11652804" cy="1577355"/>
          </a:xfrm>
        </p:spPr>
        <p:txBody>
          <a:bodyPr rIns="0"/>
          <a:lstStyle>
            <a:lvl1pPr marL="0" indent="0">
              <a:buNone/>
              <a:defRPr sz="1800" b="1">
                <a:solidFill>
                  <a:srgbClr val="1B1B1B"/>
                </a:solidFill>
              </a:defRPr>
            </a:lvl1pPr>
            <a:lvl2pPr marL="285750" indent="-220663">
              <a:buFont typeface="Arial" charset="0"/>
              <a:buChar char="•"/>
              <a:tabLst/>
              <a:defRPr sz="1600">
                <a:solidFill>
                  <a:srgbClr val="1B1B1B"/>
                </a:solidFill>
              </a:defRPr>
            </a:lvl2pPr>
            <a:lvl3pPr marL="517525" indent="-173038">
              <a:buFont typeface="Arial" charset="0"/>
              <a:buChar char="•"/>
              <a:tabLst/>
              <a:defRPr sz="1400">
                <a:solidFill>
                  <a:srgbClr val="1B1B1B"/>
                </a:solidFill>
              </a:defRPr>
            </a:lvl3pPr>
            <a:lvl4pPr marL="744538" indent="-166688">
              <a:buFont typeface="Arial" charset="0"/>
              <a:buChar char="•"/>
              <a:tabLst/>
              <a:defRPr sz="1200">
                <a:solidFill>
                  <a:srgbClr val="1B1B1B"/>
                </a:solidFill>
              </a:defRPr>
            </a:lvl4pPr>
            <a:lvl5pPr marL="971550" indent="-173038">
              <a:buFont typeface="Arial" charset="0"/>
              <a:buChar char="•"/>
              <a:tabLst/>
              <a:defRPr sz="105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A8948D6C-46F3-3F4B-9778-C28C87208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98441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321" y="1189176"/>
            <a:ext cx="5664840" cy="1577355"/>
          </a:xfrm>
        </p:spPr>
        <p:txBody>
          <a:bodyPr rIns="0"/>
          <a:lstStyle>
            <a:lvl1pPr marL="0" indent="0">
              <a:buNone/>
              <a:defRPr sz="1800" b="1">
                <a:solidFill>
                  <a:srgbClr val="1B1B1B"/>
                </a:solidFill>
              </a:defRPr>
            </a:lvl1pPr>
            <a:lvl2pPr marL="285750" indent="-220663">
              <a:buFont typeface="Arial" charset="0"/>
              <a:buChar char="•"/>
              <a:tabLst/>
              <a:defRPr sz="1600">
                <a:solidFill>
                  <a:srgbClr val="1B1B1B"/>
                </a:solidFill>
              </a:defRPr>
            </a:lvl2pPr>
            <a:lvl3pPr marL="517525" indent="-173038">
              <a:buFont typeface="Arial" charset="0"/>
              <a:buChar char="•"/>
              <a:tabLst/>
              <a:defRPr sz="1400">
                <a:solidFill>
                  <a:srgbClr val="1B1B1B"/>
                </a:solidFill>
              </a:defRPr>
            </a:lvl3pPr>
            <a:lvl4pPr marL="744538" indent="-166688">
              <a:buFont typeface="Arial" charset="0"/>
              <a:buChar char="•"/>
              <a:tabLst/>
              <a:defRPr sz="1200">
                <a:solidFill>
                  <a:srgbClr val="1B1B1B"/>
                </a:solidFill>
              </a:defRPr>
            </a:lvl4pPr>
            <a:lvl5pPr marL="971550" indent="-173038">
              <a:buFont typeface="Arial" charset="0"/>
              <a:buChar char="•"/>
              <a:tabLst/>
              <a:defRPr sz="105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57845" y="1189176"/>
            <a:ext cx="5669280" cy="1577355"/>
          </a:xfrm>
        </p:spPr>
        <p:txBody>
          <a:bodyPr rIns="0"/>
          <a:lstStyle>
            <a:lvl1pPr marL="0" indent="0">
              <a:buNone/>
              <a:defRPr sz="1800" b="1">
                <a:solidFill>
                  <a:srgbClr val="1B1B1B"/>
                </a:solidFill>
              </a:defRPr>
            </a:lvl1pPr>
            <a:lvl2pPr marL="285750" indent="-220663">
              <a:buFont typeface="Arial" charset="0"/>
              <a:buChar char="•"/>
              <a:tabLst/>
              <a:defRPr sz="1600">
                <a:solidFill>
                  <a:srgbClr val="1B1B1B"/>
                </a:solidFill>
              </a:defRPr>
            </a:lvl2pPr>
            <a:lvl3pPr marL="517525" indent="-173038">
              <a:buFont typeface="Arial" charset="0"/>
              <a:buChar char="•"/>
              <a:tabLst/>
              <a:defRPr sz="1400">
                <a:solidFill>
                  <a:srgbClr val="1B1B1B"/>
                </a:solidFill>
              </a:defRPr>
            </a:lvl3pPr>
            <a:lvl4pPr marL="744538" indent="-166688">
              <a:buFont typeface="Arial" charset="0"/>
              <a:buChar char="•"/>
              <a:tabLst/>
              <a:defRPr sz="1200">
                <a:solidFill>
                  <a:srgbClr val="1B1B1B"/>
                </a:solidFill>
              </a:defRPr>
            </a:lvl4pPr>
            <a:lvl5pPr marL="971550" indent="-173038">
              <a:buFont typeface="Arial" charset="0"/>
              <a:buChar char="•"/>
              <a:tabLst/>
              <a:defRPr sz="105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47AA7517-E43A-9940-976D-A8ED32A2F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0409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321" y="1189176"/>
            <a:ext cx="3749040" cy="1577355"/>
          </a:xfrm>
        </p:spPr>
        <p:txBody>
          <a:bodyPr rIns="0"/>
          <a:lstStyle>
            <a:lvl1pPr marL="0" indent="0">
              <a:buNone/>
              <a:defRPr sz="1800" b="1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285750" indent="-220663">
              <a:buFont typeface="Arial" charset="0"/>
              <a:buChar char="•"/>
              <a:tabLst/>
              <a:defRPr sz="16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17525" indent="-173038">
              <a:buFont typeface="Arial" charset="0"/>
              <a:buChar char="•"/>
              <a:tabLst/>
              <a:defRPr sz="14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744538" indent="-166688">
              <a:buFont typeface="Arial" charset="0"/>
              <a:buChar char="•"/>
              <a:tabLst/>
              <a:defRPr sz="12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1550" indent="-173038">
              <a:buFont typeface="Arial" charset="0"/>
              <a:buChar char="•"/>
              <a:tabLst/>
              <a:defRPr sz="105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16493" y="1189176"/>
            <a:ext cx="3749040" cy="1577355"/>
          </a:xfrm>
        </p:spPr>
        <p:txBody>
          <a:bodyPr rIns="0"/>
          <a:lstStyle>
            <a:lvl1pPr marL="0" indent="0">
              <a:buNone/>
              <a:defRPr sz="1800" b="1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285750" indent="-220663">
              <a:buFont typeface="Arial" charset="0"/>
              <a:buChar char="•"/>
              <a:tabLst/>
              <a:defRPr sz="16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17525" indent="-173038">
              <a:buFont typeface="Arial" charset="0"/>
              <a:buChar char="•"/>
              <a:tabLst/>
              <a:defRPr sz="14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744538" indent="-166688">
              <a:buFont typeface="Arial" charset="0"/>
              <a:buChar char="•"/>
              <a:tabLst/>
              <a:defRPr sz="12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1550" indent="-173038">
              <a:buFont typeface="Arial" charset="0"/>
              <a:buChar char="•"/>
              <a:tabLst/>
              <a:defRPr sz="105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8665" y="1189176"/>
            <a:ext cx="3749040" cy="1577355"/>
          </a:xfrm>
        </p:spPr>
        <p:txBody>
          <a:bodyPr rIns="0"/>
          <a:lstStyle>
            <a:lvl1pPr marL="0" indent="0">
              <a:buNone/>
              <a:defRPr sz="1800" b="1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285750" indent="-220663">
              <a:buFont typeface="Arial" charset="0"/>
              <a:buChar char="•"/>
              <a:tabLst/>
              <a:defRPr sz="16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17525" indent="-173038">
              <a:buFont typeface="Arial" charset="0"/>
              <a:buChar char="•"/>
              <a:tabLst/>
              <a:defRPr sz="14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744538" indent="-166688">
              <a:buFont typeface="Arial" charset="0"/>
              <a:buChar char="•"/>
              <a:tabLst/>
              <a:defRPr sz="120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1550" indent="-173038">
              <a:buFont typeface="Arial" charset="0"/>
              <a:buChar char="•"/>
              <a:tabLst/>
              <a:defRPr sz="1050" b="0" i="0">
                <a:solidFill>
                  <a:srgbClr val="1B1B1B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FC419CC5-F291-644D-B898-A0FBB6159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9" y="6545119"/>
            <a:ext cx="330881" cy="22570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>
              <a:spcBef>
                <a:spcPts val="0"/>
              </a:spcBef>
              <a:defRPr sz="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4088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  <a:prstGeom prst="rect">
            <a:avLst/>
          </a:prstGeom>
        </p:spPr>
        <p:txBody>
          <a:bodyPr vert="horz" wrap="square" lIns="91440" tIns="45720" rIns="146304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320" y="1189178"/>
            <a:ext cx="11650486" cy="1438855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90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8" r:id="rId13"/>
  </p:sldLayoutIdLst>
  <p:transition>
    <p:fade/>
  </p:transition>
  <p:hf hdr="0" ftr="0" dt="0"/>
  <p:txStyles>
    <p:titleStyle>
      <a:lvl1pPr algn="l" defTabSz="914180" rtl="0" eaLnBrk="1" latinLnBrk="0" hangingPunct="1">
        <a:lnSpc>
          <a:spcPct val="100000"/>
        </a:lnSpc>
        <a:spcBef>
          <a:spcPct val="0"/>
        </a:spcBef>
        <a:buNone/>
        <a:defRPr lang="en-US" sz="3200" b="1" i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marR="0" indent="-228600" algn="l" defTabSz="91418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SzPct val="90000"/>
        <a:buFont typeface="Arial" pitchFamily="34" charset="0"/>
        <a:buChar char="•"/>
        <a:tabLst/>
        <a:defRPr sz="16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1pPr>
      <a:lvl2pPr marL="458788" marR="0" indent="-173038" algn="l" defTabSz="91418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SzPct val="90000"/>
        <a:buFont typeface="Arial" pitchFamily="34" charset="0"/>
        <a:buChar char="•"/>
        <a:tabLst/>
        <a:defRPr sz="14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2pPr>
      <a:lvl3pPr marL="631825" marR="0" indent="-115888" algn="l" defTabSz="91418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SzPct val="90000"/>
        <a:buFont typeface="Arial" pitchFamily="34" charset="0"/>
        <a:buChar char="•"/>
        <a:tabLst/>
        <a:defRPr sz="12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3pPr>
      <a:lvl4pPr marL="803275" marR="0" indent="-114300" algn="l" defTabSz="91418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SzPct val="90000"/>
        <a:buFont typeface="Arial" pitchFamily="34" charset="0"/>
        <a:buChar char="•"/>
        <a:tabLst/>
        <a:defRPr sz="105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4pPr>
      <a:lvl5pPr marL="976313" marR="0" indent="-120650" algn="l" defTabSz="91418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SzPct val="90000"/>
        <a:buFont typeface="Arial" pitchFamily="34" charset="0"/>
        <a:buChar char="•"/>
        <a:tabLst/>
        <a:defRPr sz="9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5pPr>
      <a:lvl6pPr marL="2513996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7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7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1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9141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3">
          <p15:clr>
            <a:srgbClr val="5ACBF0"/>
          </p15:clr>
        </p15:guide>
        <p15:guide id="2" pos="170">
          <p15:clr>
            <a:srgbClr val="5ACBF0"/>
          </p15:clr>
        </p15:guide>
        <p15:guide id="3" pos="734">
          <p15:clr>
            <a:srgbClr val="5ACBF0"/>
          </p15:clr>
        </p15:guide>
        <p15:guide id="4" pos="1299">
          <p15:clr>
            <a:srgbClr val="5ACBF0"/>
          </p15:clr>
        </p15:guide>
        <p15:guide id="5" pos="1863">
          <p15:clr>
            <a:srgbClr val="5ACBF0"/>
          </p15:clr>
        </p15:guide>
        <p15:guide id="6" pos="2428">
          <p15:clr>
            <a:srgbClr val="5ACBF0"/>
          </p15:clr>
        </p15:guide>
        <p15:guide id="7" pos="2992">
          <p15:clr>
            <a:srgbClr val="5ACBF0"/>
          </p15:clr>
        </p15:guide>
        <p15:guide id="8" pos="3557">
          <p15:clr>
            <a:srgbClr val="5ACBF0"/>
          </p15:clr>
        </p15:guide>
        <p15:guide id="9" pos="4121">
          <p15:clr>
            <a:srgbClr val="5ACBF0"/>
          </p15:clr>
        </p15:guide>
        <p15:guide id="10" pos="4686">
          <p15:clr>
            <a:srgbClr val="5ACBF0"/>
          </p15:clr>
        </p15:guide>
        <p15:guide id="11" pos="5250">
          <p15:clr>
            <a:srgbClr val="5ACBF0"/>
          </p15:clr>
        </p15:guide>
        <p15:guide id="12" pos="5815">
          <p15:clr>
            <a:srgbClr val="5ACBF0"/>
          </p15:clr>
        </p15:guide>
        <p15:guide id="13" pos="6379">
          <p15:clr>
            <a:srgbClr val="5ACBF0"/>
          </p15:clr>
        </p15:guide>
        <p15:guide id="14" pos="6944">
          <p15:clr>
            <a:srgbClr val="5ACBF0"/>
          </p15:clr>
        </p15:guide>
        <p15:guide id="15" pos="7508">
          <p15:clr>
            <a:srgbClr val="5ACBF0"/>
          </p15:clr>
        </p15:guide>
        <p15:guide id="16" pos="282">
          <p15:clr>
            <a:srgbClr val="C35EA4"/>
          </p15:clr>
        </p15:guide>
        <p15:guide id="17" pos="7396">
          <p15:clr>
            <a:srgbClr val="C35EA4"/>
          </p15:clr>
        </p15:guide>
        <p15:guide id="18" orient="horz" pos="748">
          <p15:clr>
            <a:srgbClr val="5ACBF0"/>
          </p15:clr>
        </p15:guide>
        <p15:guide id="19" orient="horz" pos="1313">
          <p15:clr>
            <a:srgbClr val="5ACBF0"/>
          </p15:clr>
        </p15:guide>
        <p15:guide id="20" orient="horz" pos="1878">
          <p15:clr>
            <a:srgbClr val="5ACBF0"/>
          </p15:clr>
        </p15:guide>
        <p15:guide id="21" orient="horz" pos="2442">
          <p15:clr>
            <a:srgbClr val="5ACBF0"/>
          </p15:clr>
        </p15:guide>
        <p15:guide id="22" orient="horz" pos="3007">
          <p15:clr>
            <a:srgbClr val="5ACBF0"/>
          </p15:clr>
        </p15:guide>
        <p15:guide id="23" orient="horz" pos="3572">
          <p15:clr>
            <a:srgbClr val="5ACBF0"/>
          </p15:clr>
        </p15:guide>
        <p15:guide id="24" orient="horz" pos="4137">
          <p15:clr>
            <a:srgbClr val="5ACBF0"/>
          </p15:clr>
        </p15:guide>
        <p15:guide id="25" orient="horz" pos="296">
          <p15:clr>
            <a:srgbClr val="C35EA4"/>
          </p15:clr>
        </p15:guide>
        <p15:guide id="26" orient="horz" pos="402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cschauffele@atlasmining.net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FB3804-C6D3-264D-8FF8-F491D268F012}"/>
              </a:ext>
            </a:extLst>
          </p:cNvPr>
          <p:cNvGrpSpPr/>
          <p:nvPr/>
        </p:nvGrpSpPr>
        <p:grpSpPr>
          <a:xfrm>
            <a:off x="0" y="0"/>
            <a:ext cx="4633782" cy="6857909"/>
            <a:chOff x="0" y="0"/>
            <a:chExt cx="4633782" cy="6857909"/>
          </a:xfrm>
        </p:grpSpPr>
        <p:pic>
          <p:nvPicPr>
            <p:cNvPr id="7" name="Picture 6" descr="A close up of a rock&#10;&#10;Description automatically generated">
              <a:extLst>
                <a:ext uri="{FF2B5EF4-FFF2-40B4-BE49-F238E27FC236}">
                  <a16:creationId xmlns:a16="http://schemas.microsoft.com/office/drawing/2014/main" id="{E023946D-F426-7848-9BE3-6910D01D3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83" r="1"/>
            <a:stretch/>
          </p:blipFill>
          <p:spPr>
            <a:xfrm>
              <a:off x="0" y="45"/>
              <a:ext cx="4633782" cy="685781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32DEEF-E0DB-4A48-BFCF-244743E9D2DD}"/>
                </a:ext>
              </a:extLst>
            </p:cNvPr>
            <p:cNvSpPr/>
            <p:nvPr/>
          </p:nvSpPr>
          <p:spPr bwMode="auto">
            <a:xfrm>
              <a:off x="0" y="0"/>
              <a:ext cx="4633782" cy="6857909"/>
            </a:xfrm>
            <a:prstGeom prst="rect">
              <a:avLst/>
            </a:prstGeom>
            <a:gradFill flip="none" rotWithShape="1">
              <a:gsLst>
                <a:gs pos="1250">
                  <a:schemeClr val="tx1">
                    <a:alpha val="7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08" rIns="0" bIns="457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916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Helvetica Neue" charset="0"/>
                <a:cs typeface="Helvetica Neue" charset="0"/>
              </a:endParaRP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0225AB63-28D5-2045-9058-2C276B696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11893" t="29068" r="11270" b="30045"/>
            <a:stretch/>
          </p:blipFill>
          <p:spPr>
            <a:xfrm>
              <a:off x="452043" y="2423114"/>
              <a:ext cx="3780496" cy="20116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E1C7CDF-0525-CD46-852B-21DD31A3ECF3}"/>
              </a:ext>
            </a:extLst>
          </p:cNvPr>
          <p:cNvSpPr txBox="1"/>
          <p:nvPr/>
        </p:nvSpPr>
        <p:spPr>
          <a:xfrm>
            <a:off x="5272085" y="4262164"/>
            <a:ext cx="6274896" cy="1371600"/>
          </a:xfrm>
          <a:prstGeom prst="rect">
            <a:avLst/>
          </a:prstGeom>
          <a:noFill/>
        </p:spPr>
        <p:txBody>
          <a:bodyPr wrap="square" lIns="0" numCol="2" rtlCol="0">
            <a:noAutofit/>
          </a:bodyPr>
          <a:lstStyle/>
          <a:p>
            <a:pPr marL="12700">
              <a:spcAft>
                <a:spcPts val="300"/>
              </a:spcAft>
            </a:pPr>
            <a:r>
              <a:rPr lang="en-US" sz="1600" b="1" dirty="0"/>
              <a:t>Chris </a:t>
            </a:r>
            <a:r>
              <a:rPr lang="en-US" sz="1600" b="1" dirty="0" err="1"/>
              <a:t>Schauffele</a:t>
            </a:r>
            <a:endParaRPr lang="en-US" sz="1600" b="1" dirty="0"/>
          </a:p>
          <a:p>
            <a:pPr marL="12700">
              <a:spcAft>
                <a:spcPts val="300"/>
              </a:spcAft>
            </a:pPr>
            <a:r>
              <a:rPr lang="en-US" sz="1600" dirty="0"/>
              <a:t>CEO</a:t>
            </a:r>
          </a:p>
          <a:p>
            <a:pPr marL="12700">
              <a:spcAft>
                <a:spcPts val="300"/>
              </a:spcAft>
            </a:pPr>
            <a:r>
              <a:rPr lang="en-US" sz="1400" u="sng" dirty="0">
                <a:hlinkClick r:id="rId6"/>
              </a:rPr>
              <a:t>cschauffele@atlasmining.net</a:t>
            </a:r>
            <a:endParaRPr lang="en-US" sz="1400" u="sng" dirty="0"/>
          </a:p>
          <a:p>
            <a:pPr marL="12700"/>
            <a:endParaRPr lang="en-US" sz="1600" dirty="0"/>
          </a:p>
          <a:p>
            <a:endParaRPr lang="en-US" sz="16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BC475B-365F-0140-BF55-5423A8D78A3D}"/>
              </a:ext>
            </a:extLst>
          </p:cNvPr>
          <p:cNvSpPr txBox="1">
            <a:spLocks/>
          </p:cNvSpPr>
          <p:nvPr/>
        </p:nvSpPr>
        <p:spPr>
          <a:xfrm>
            <a:off x="5271593" y="2518811"/>
            <a:ext cx="6917232" cy="1308050"/>
          </a:xfrm>
          <a:prstGeom prst="rect">
            <a:avLst/>
          </a:prstGeom>
        </p:spPr>
        <p:txBody>
          <a:bodyPr vert="horz" wrap="square" lIns="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/>
              <a:t>Investor Presentation</a:t>
            </a:r>
          </a:p>
          <a:p>
            <a:pPr marL="0" indent="0">
              <a:buNone/>
            </a:pPr>
            <a:r>
              <a:rPr lang="es-CL" sz="2000" b="1" dirty="0">
                <a:solidFill>
                  <a:schemeClr val="tx2"/>
                </a:solidFill>
              </a:rPr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158361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0B8A-4FD3-4428-A3A2-9D8E19ED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es-C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ABEC8F-9C9B-4625-8FC3-BDCC58F931E1}"/>
              </a:ext>
            </a:extLst>
          </p:cNvPr>
          <p:cNvSpPr txBox="1">
            <a:spLocks/>
          </p:cNvSpPr>
          <p:nvPr/>
        </p:nvSpPr>
        <p:spPr>
          <a:xfrm>
            <a:off x="274319" y="4013345"/>
            <a:ext cx="5841957" cy="16683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</a:rPr>
              <a:t>Targets are:</a:t>
            </a:r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SzPct val="95000"/>
            </a:pPr>
            <a:r>
              <a:rPr lang="en-US" sz="1600" dirty="0"/>
              <a:t>Under-capitalized</a:t>
            </a:r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SzPct val="95000"/>
            </a:pPr>
            <a:r>
              <a:rPr lang="en-US" sz="1600" dirty="0"/>
              <a:t>Hold numerous under-explored concessions </a:t>
            </a:r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SzPct val="95000"/>
            </a:pPr>
            <a:r>
              <a:rPr lang="en-US" sz="1600" dirty="0"/>
              <a:t>Located in proven mining districts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954975-DA4B-4BF0-80C4-0B00A9C541FA}"/>
              </a:ext>
            </a:extLst>
          </p:cNvPr>
          <p:cNvSpPr/>
          <p:nvPr/>
        </p:nvSpPr>
        <p:spPr>
          <a:xfrm>
            <a:off x="6640831" y="1785786"/>
            <a:ext cx="1828800" cy="182880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Immediate Operating Cash Flow</a:t>
            </a:r>
            <a:endParaRPr lang="es-CL" sz="1600" b="1" dirty="0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62D852-63BF-4534-9077-60EA052593C0}"/>
              </a:ext>
            </a:extLst>
          </p:cNvPr>
          <p:cNvSpPr/>
          <p:nvPr/>
        </p:nvSpPr>
        <p:spPr>
          <a:xfrm>
            <a:off x="6640831" y="3919970"/>
            <a:ext cx="1828800" cy="182880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High Probability for added Value and Growth </a:t>
            </a:r>
            <a:endParaRPr lang="es-CL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7951D-FAD9-4B0D-8BF3-147795CF5153}"/>
              </a:ext>
            </a:extLst>
          </p:cNvPr>
          <p:cNvSpPr txBox="1"/>
          <p:nvPr/>
        </p:nvSpPr>
        <p:spPr>
          <a:xfrm>
            <a:off x="274320" y="1252170"/>
            <a:ext cx="1013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</a:rPr>
              <a:t>We target neglected assets and turn them into professional operations</a:t>
            </a:r>
            <a:endParaRPr lang="es-CL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6D2343-A97A-5D4F-BFCE-67942D99F2DE}"/>
              </a:ext>
            </a:extLst>
          </p:cNvPr>
          <p:cNvCxnSpPr/>
          <p:nvPr/>
        </p:nvCxnSpPr>
        <p:spPr>
          <a:xfrm>
            <a:off x="5528763" y="2700186"/>
            <a:ext cx="73152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EAA50E-527B-4D42-801F-059017CE7092}"/>
              </a:ext>
            </a:extLst>
          </p:cNvPr>
          <p:cNvCxnSpPr/>
          <p:nvPr/>
        </p:nvCxnSpPr>
        <p:spPr>
          <a:xfrm>
            <a:off x="5528763" y="4743409"/>
            <a:ext cx="73152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482BD42-71C7-9C46-9563-51BA9B5A85B3}"/>
              </a:ext>
            </a:extLst>
          </p:cNvPr>
          <p:cNvSpPr txBox="1">
            <a:spLocks/>
          </p:cNvSpPr>
          <p:nvPr/>
        </p:nvSpPr>
        <p:spPr>
          <a:xfrm>
            <a:off x="274319" y="2251075"/>
            <a:ext cx="5273675" cy="1206484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b="1" dirty="0">
                <a:solidFill>
                  <a:schemeClr val="accent3"/>
                </a:solidFill>
                <a:ea typeface="+mn-ea"/>
                <a:cs typeface="+mn-cs"/>
              </a:rPr>
              <a:t>Form a new copper focused Mining Company </a:t>
            </a:r>
          </a:p>
          <a:p>
            <a:pPr marL="177800" lvl="1" indent="-163513">
              <a:spcAft>
                <a:spcPts val="1200"/>
              </a:spcAft>
              <a:buClr>
                <a:schemeClr val="tx1"/>
              </a:buClr>
              <a:buSzPct val="95000"/>
            </a:pPr>
            <a:r>
              <a:rPr lang="en-US" sz="1600" dirty="0">
                <a:solidFill>
                  <a:schemeClr val="tx1"/>
                </a:solidFill>
              </a:rPr>
              <a:t>Acquire majority in small scale producing operations</a:t>
            </a:r>
          </a:p>
          <a:p>
            <a:pPr>
              <a:spcAft>
                <a:spcPts val="1200"/>
              </a:spcAft>
            </a:pP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4F88902-DA95-3D4E-B6CD-7235CB35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4084B-2835-48E2-AB05-7F88A1329AA1}"/>
              </a:ext>
            </a:extLst>
          </p:cNvPr>
          <p:cNvSpPr txBox="1"/>
          <p:nvPr/>
        </p:nvSpPr>
        <p:spPr>
          <a:xfrm>
            <a:off x="109479" y="5980407"/>
            <a:ext cx="907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Ultimate Business Strategy: Public Company – Multiple Operations</a:t>
            </a:r>
            <a:endParaRPr lang="es-CL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01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95B3-395E-42DB-8902-68EA1AFE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s-CL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6D74EC-8D52-924D-896C-CA03305A01C7}"/>
              </a:ext>
            </a:extLst>
          </p:cNvPr>
          <p:cNvGrpSpPr>
            <a:grpSpLocks noChangeAspect="1"/>
          </p:cNvGrpSpPr>
          <p:nvPr/>
        </p:nvGrpSpPr>
        <p:grpSpPr>
          <a:xfrm>
            <a:off x="502875" y="1602254"/>
            <a:ext cx="1568717" cy="1722869"/>
            <a:chOff x="354786" y="2141718"/>
            <a:chExt cx="1801023" cy="197800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B5DDB3-B40E-274A-83DB-DBCE7BC22006}"/>
                </a:ext>
              </a:extLst>
            </p:cNvPr>
            <p:cNvSpPr/>
            <p:nvPr/>
          </p:nvSpPr>
          <p:spPr>
            <a:xfrm>
              <a:off x="524888" y="2219949"/>
              <a:ext cx="1453612" cy="504820"/>
            </a:xfrm>
            <a:prstGeom prst="ellipse">
              <a:avLst/>
            </a:prstGeom>
            <a:solidFill>
              <a:schemeClr val="bg1">
                <a:lumMod val="95000"/>
                <a:alpha val="99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1041B211-289B-6644-A034-70628C8296DB}"/>
                </a:ext>
              </a:extLst>
            </p:cNvPr>
            <p:cNvSpPr/>
            <p:nvPr/>
          </p:nvSpPr>
          <p:spPr>
            <a:xfrm>
              <a:off x="1023094" y="3456082"/>
              <a:ext cx="457200" cy="274320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948ABDC-0B1F-9446-95F5-A6E9E80DD718}"/>
                </a:ext>
              </a:extLst>
            </p:cNvPr>
            <p:cNvSpPr/>
            <p:nvPr/>
          </p:nvSpPr>
          <p:spPr>
            <a:xfrm>
              <a:off x="354786" y="3668783"/>
              <a:ext cx="1801023" cy="450938"/>
            </a:xfrm>
            <a:custGeom>
              <a:avLst/>
              <a:gdLst>
                <a:gd name="connsiteX0" fmla="*/ 0 w 1352197"/>
                <a:gd name="connsiteY0" fmla="*/ 0 h 338049"/>
                <a:gd name="connsiteX1" fmla="*/ 1352197 w 1352197"/>
                <a:gd name="connsiteY1" fmla="*/ 0 h 338049"/>
                <a:gd name="connsiteX2" fmla="*/ 1352197 w 1352197"/>
                <a:gd name="connsiteY2" fmla="*/ 338049 h 338049"/>
                <a:gd name="connsiteX3" fmla="*/ 0 w 1352197"/>
                <a:gd name="connsiteY3" fmla="*/ 338049 h 338049"/>
                <a:gd name="connsiteX4" fmla="*/ 0 w 1352197"/>
                <a:gd name="connsiteY4" fmla="*/ 0 h 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97" h="338049">
                  <a:moveTo>
                    <a:pt x="0" y="0"/>
                  </a:moveTo>
                  <a:lnTo>
                    <a:pt x="1352197" y="0"/>
                  </a:lnTo>
                  <a:lnTo>
                    <a:pt x="1352197" y="338049"/>
                  </a:lnTo>
                  <a:lnTo>
                    <a:pt x="0" y="3380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Majority Owner</a:t>
              </a:r>
              <a:endParaRPr lang="es-CL" sz="1200" b="1" kern="120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56DCBAE-00EB-EA43-9A73-B4163C966EE2}"/>
                </a:ext>
              </a:extLst>
            </p:cNvPr>
            <p:cNvSpPr/>
            <p:nvPr/>
          </p:nvSpPr>
          <p:spPr>
            <a:xfrm>
              <a:off x="1053372" y="2763758"/>
              <a:ext cx="507074" cy="507074"/>
            </a:xfrm>
            <a:custGeom>
              <a:avLst/>
              <a:gdLst>
                <a:gd name="connsiteX0" fmla="*/ 0 w 507074"/>
                <a:gd name="connsiteY0" fmla="*/ 253537 h 507074"/>
                <a:gd name="connsiteX1" fmla="*/ 253537 w 507074"/>
                <a:gd name="connsiteY1" fmla="*/ 0 h 507074"/>
                <a:gd name="connsiteX2" fmla="*/ 507074 w 507074"/>
                <a:gd name="connsiteY2" fmla="*/ 253537 h 507074"/>
                <a:gd name="connsiteX3" fmla="*/ 253537 w 507074"/>
                <a:gd name="connsiteY3" fmla="*/ 507074 h 507074"/>
                <a:gd name="connsiteX4" fmla="*/ 0 w 507074"/>
                <a:gd name="connsiteY4" fmla="*/ 253537 h 5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074" h="507074">
                  <a:moveTo>
                    <a:pt x="0" y="253537"/>
                  </a:moveTo>
                  <a:cubicBezTo>
                    <a:pt x="0" y="113512"/>
                    <a:pt x="113512" y="0"/>
                    <a:pt x="253537" y="0"/>
                  </a:cubicBezTo>
                  <a:cubicBezTo>
                    <a:pt x="393562" y="0"/>
                    <a:pt x="507074" y="113512"/>
                    <a:pt x="507074" y="253537"/>
                  </a:cubicBezTo>
                  <a:cubicBezTo>
                    <a:pt x="507074" y="393562"/>
                    <a:pt x="393562" y="507074"/>
                    <a:pt x="253537" y="507074"/>
                  </a:cubicBezTo>
                  <a:cubicBezTo>
                    <a:pt x="113512" y="507074"/>
                    <a:pt x="0" y="393562"/>
                    <a:pt x="0" y="253537"/>
                  </a:cubicBez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tx2"/>
                  </a:solidFill>
                </a:rPr>
                <a:t>Owner </a:t>
              </a:r>
              <a:br>
                <a:rPr lang="en-US" sz="900" b="1" kern="1200" dirty="0">
                  <a:solidFill>
                    <a:schemeClr val="tx2"/>
                  </a:solidFill>
                </a:rPr>
              </a:br>
              <a:r>
                <a:rPr lang="en-US" sz="900" b="1" kern="1200" dirty="0">
                  <a:solidFill>
                    <a:schemeClr val="tx2"/>
                  </a:solidFill>
                </a:rPr>
                <a:t>3</a:t>
              </a:r>
              <a:endParaRPr lang="es-CL" sz="900" b="1" kern="1200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B9B2D33-49ED-0149-8E7D-8D811539669A}"/>
                </a:ext>
              </a:extLst>
            </p:cNvPr>
            <p:cNvSpPr/>
            <p:nvPr/>
          </p:nvSpPr>
          <p:spPr>
            <a:xfrm>
              <a:off x="690532" y="2383339"/>
              <a:ext cx="507074" cy="507074"/>
            </a:xfrm>
            <a:custGeom>
              <a:avLst/>
              <a:gdLst>
                <a:gd name="connsiteX0" fmla="*/ 0 w 507074"/>
                <a:gd name="connsiteY0" fmla="*/ 253537 h 507074"/>
                <a:gd name="connsiteX1" fmla="*/ 253537 w 507074"/>
                <a:gd name="connsiteY1" fmla="*/ 0 h 507074"/>
                <a:gd name="connsiteX2" fmla="*/ 507074 w 507074"/>
                <a:gd name="connsiteY2" fmla="*/ 253537 h 507074"/>
                <a:gd name="connsiteX3" fmla="*/ 253537 w 507074"/>
                <a:gd name="connsiteY3" fmla="*/ 507074 h 507074"/>
                <a:gd name="connsiteX4" fmla="*/ 0 w 507074"/>
                <a:gd name="connsiteY4" fmla="*/ 253537 h 5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074" h="507074">
                  <a:moveTo>
                    <a:pt x="0" y="253537"/>
                  </a:moveTo>
                  <a:cubicBezTo>
                    <a:pt x="0" y="113512"/>
                    <a:pt x="113512" y="0"/>
                    <a:pt x="253537" y="0"/>
                  </a:cubicBezTo>
                  <a:cubicBezTo>
                    <a:pt x="393562" y="0"/>
                    <a:pt x="507074" y="113512"/>
                    <a:pt x="507074" y="253537"/>
                  </a:cubicBezTo>
                  <a:cubicBezTo>
                    <a:pt x="507074" y="393562"/>
                    <a:pt x="393562" y="507074"/>
                    <a:pt x="253537" y="507074"/>
                  </a:cubicBezTo>
                  <a:cubicBezTo>
                    <a:pt x="113512" y="507074"/>
                    <a:pt x="0" y="393562"/>
                    <a:pt x="0" y="253537"/>
                  </a:cubicBez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tx2"/>
                  </a:solidFill>
                </a:rPr>
                <a:t>Owner </a:t>
              </a:r>
              <a:br>
                <a:rPr lang="en-US" sz="900" b="1" kern="1200" dirty="0">
                  <a:solidFill>
                    <a:schemeClr val="tx2"/>
                  </a:solidFill>
                </a:rPr>
              </a:br>
              <a:r>
                <a:rPr lang="en-US" sz="900" b="1" kern="1200" dirty="0">
                  <a:solidFill>
                    <a:schemeClr val="tx2"/>
                  </a:solidFill>
                </a:rPr>
                <a:t>2</a:t>
              </a:r>
              <a:endParaRPr lang="es-CL" sz="900" b="1" kern="1200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4DDF9C1-A887-BD44-841F-3ABF9C652A63}"/>
                </a:ext>
              </a:extLst>
            </p:cNvPr>
            <p:cNvSpPr/>
            <p:nvPr/>
          </p:nvSpPr>
          <p:spPr>
            <a:xfrm>
              <a:off x="1208875" y="2260740"/>
              <a:ext cx="507074" cy="507074"/>
            </a:xfrm>
            <a:custGeom>
              <a:avLst/>
              <a:gdLst>
                <a:gd name="connsiteX0" fmla="*/ 0 w 507074"/>
                <a:gd name="connsiteY0" fmla="*/ 253537 h 507074"/>
                <a:gd name="connsiteX1" fmla="*/ 253537 w 507074"/>
                <a:gd name="connsiteY1" fmla="*/ 0 h 507074"/>
                <a:gd name="connsiteX2" fmla="*/ 507074 w 507074"/>
                <a:gd name="connsiteY2" fmla="*/ 253537 h 507074"/>
                <a:gd name="connsiteX3" fmla="*/ 253537 w 507074"/>
                <a:gd name="connsiteY3" fmla="*/ 507074 h 507074"/>
                <a:gd name="connsiteX4" fmla="*/ 0 w 507074"/>
                <a:gd name="connsiteY4" fmla="*/ 253537 h 5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074" h="507074">
                  <a:moveTo>
                    <a:pt x="0" y="253537"/>
                  </a:moveTo>
                  <a:cubicBezTo>
                    <a:pt x="0" y="113512"/>
                    <a:pt x="113512" y="0"/>
                    <a:pt x="253537" y="0"/>
                  </a:cubicBezTo>
                  <a:cubicBezTo>
                    <a:pt x="393562" y="0"/>
                    <a:pt x="507074" y="113512"/>
                    <a:pt x="507074" y="253537"/>
                  </a:cubicBezTo>
                  <a:cubicBezTo>
                    <a:pt x="507074" y="393562"/>
                    <a:pt x="393562" y="507074"/>
                    <a:pt x="253537" y="507074"/>
                  </a:cubicBezTo>
                  <a:cubicBezTo>
                    <a:pt x="113512" y="507074"/>
                    <a:pt x="0" y="393562"/>
                    <a:pt x="0" y="253537"/>
                  </a:cubicBez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tx2"/>
                  </a:solidFill>
                </a:rPr>
                <a:t>Owner </a:t>
              </a:r>
              <a:br>
                <a:rPr lang="en-US" sz="900" b="1" kern="1200" dirty="0">
                  <a:solidFill>
                    <a:schemeClr val="tx2"/>
                  </a:solidFill>
                </a:rPr>
              </a:br>
              <a:r>
                <a:rPr lang="en-US" sz="900" b="1" kern="1200" dirty="0">
                  <a:solidFill>
                    <a:schemeClr val="tx2"/>
                  </a:solidFill>
                </a:rPr>
                <a:t>1`</a:t>
              </a:r>
              <a:endParaRPr lang="es-CL" sz="900" b="1" kern="1200" dirty="0">
                <a:solidFill>
                  <a:schemeClr val="tx2"/>
                </a:solidFill>
              </a:endParaRPr>
            </a:p>
          </p:txBody>
        </p:sp>
        <p:sp>
          <p:nvSpPr>
            <p:cNvPr id="32" name="Shape 31">
              <a:extLst>
                <a:ext uri="{FF2B5EF4-FFF2-40B4-BE49-F238E27FC236}">
                  <a16:creationId xmlns:a16="http://schemas.microsoft.com/office/drawing/2014/main" id="{92055EAD-F397-A647-95AA-3DCA63E2ADBE}"/>
                </a:ext>
              </a:extLst>
            </p:cNvPr>
            <p:cNvSpPr/>
            <p:nvPr/>
          </p:nvSpPr>
          <p:spPr>
            <a:xfrm>
              <a:off x="455322" y="2141718"/>
              <a:ext cx="1577564" cy="1262051"/>
            </a:xfrm>
            <a:prstGeom prst="funnel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6BDD06-8754-4DBC-8B89-3BB459CE1EDD}"/>
              </a:ext>
            </a:extLst>
          </p:cNvPr>
          <p:cNvSpPr txBox="1"/>
          <p:nvPr/>
        </p:nvSpPr>
        <p:spPr>
          <a:xfrm>
            <a:off x="171863" y="3296546"/>
            <a:ext cx="222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Ownership Consolidation</a:t>
            </a:r>
            <a:endParaRPr lang="es-CL" sz="1600" b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AE676-F34D-4D46-B1FC-6435EDC862B8}"/>
              </a:ext>
            </a:extLst>
          </p:cNvPr>
          <p:cNvSpPr txBox="1"/>
          <p:nvPr/>
        </p:nvSpPr>
        <p:spPr>
          <a:xfrm>
            <a:off x="2214835" y="3296546"/>
            <a:ext cx="269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Management with track record in district</a:t>
            </a:r>
            <a:endParaRPr lang="es-CL" sz="1600" b="1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51ECA4-6A28-4392-9B13-CAE7FE65FCBA}"/>
              </a:ext>
            </a:extLst>
          </p:cNvPr>
          <p:cNvSpPr txBox="1"/>
          <p:nvPr/>
        </p:nvSpPr>
        <p:spPr>
          <a:xfrm>
            <a:off x="4851662" y="3296546"/>
            <a:ext cx="171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Smart low </a:t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>
                <a:solidFill>
                  <a:schemeClr val="accent3"/>
                </a:solidFill>
              </a:rPr>
              <a:t>level capital</a:t>
            </a:r>
            <a:endParaRPr lang="es-CL" sz="1600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86C84-12F3-44E8-8AE6-7360218D9528}"/>
              </a:ext>
            </a:extLst>
          </p:cNvPr>
          <p:cNvSpPr txBox="1"/>
          <p:nvPr/>
        </p:nvSpPr>
        <p:spPr>
          <a:xfrm>
            <a:off x="7034929" y="3296546"/>
            <a:ext cx="171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Exploration Drilling</a:t>
            </a:r>
            <a:endParaRPr lang="es-CL" sz="1600" b="1" dirty="0">
              <a:solidFill>
                <a:schemeClr val="accent3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B5210A8E-0DB0-42CA-AE6D-14635E6D3977}"/>
              </a:ext>
            </a:extLst>
          </p:cNvPr>
          <p:cNvSpPr>
            <a:spLocks noChangeAspect="1"/>
          </p:cNvSpPr>
          <p:nvPr/>
        </p:nvSpPr>
        <p:spPr>
          <a:xfrm>
            <a:off x="8909334" y="1985150"/>
            <a:ext cx="594930" cy="457200"/>
          </a:xfrm>
          <a:prstGeom prst="mathEqual">
            <a:avLst>
              <a:gd name="adj1" fmla="val 13682"/>
              <a:gd name="adj2" fmla="val 175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CL" sz="1763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437E94-FFE6-40BB-BF69-13225E9B32CE}"/>
              </a:ext>
            </a:extLst>
          </p:cNvPr>
          <p:cNvSpPr txBox="1"/>
          <p:nvPr/>
        </p:nvSpPr>
        <p:spPr>
          <a:xfrm>
            <a:off x="9432172" y="3296546"/>
            <a:ext cx="2141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Increased Profits &amp; Company Value</a:t>
            </a:r>
            <a:endParaRPr lang="es-CL" sz="1600" b="1" dirty="0">
              <a:solidFill>
                <a:schemeClr val="accent3"/>
              </a:solidFill>
            </a:endParaRPr>
          </a:p>
        </p:txBody>
      </p:sp>
      <p:sp>
        <p:nvSpPr>
          <p:cNvPr id="7" name="Graphic 4" descr="Add">
            <a:extLst>
              <a:ext uri="{FF2B5EF4-FFF2-40B4-BE49-F238E27FC236}">
                <a16:creationId xmlns:a16="http://schemas.microsoft.com/office/drawing/2014/main" id="{B4C361F8-D9EA-EA44-A620-8C04B5D61986}"/>
              </a:ext>
            </a:extLst>
          </p:cNvPr>
          <p:cNvSpPr>
            <a:spLocks noChangeAspect="1"/>
          </p:cNvSpPr>
          <p:nvPr/>
        </p:nvSpPr>
        <p:spPr>
          <a:xfrm>
            <a:off x="2306009" y="2030870"/>
            <a:ext cx="365760" cy="365760"/>
          </a:xfrm>
          <a:custGeom>
            <a:avLst/>
            <a:gdLst>
              <a:gd name="connsiteX0" fmla="*/ 762000 w 762000"/>
              <a:gd name="connsiteY0" fmla="*/ 323850 h 762000"/>
              <a:gd name="connsiteX1" fmla="*/ 438150 w 762000"/>
              <a:gd name="connsiteY1" fmla="*/ 323850 h 762000"/>
              <a:gd name="connsiteX2" fmla="*/ 438150 w 762000"/>
              <a:gd name="connsiteY2" fmla="*/ 0 h 762000"/>
              <a:gd name="connsiteX3" fmla="*/ 323850 w 762000"/>
              <a:gd name="connsiteY3" fmla="*/ 0 h 762000"/>
              <a:gd name="connsiteX4" fmla="*/ 323850 w 762000"/>
              <a:gd name="connsiteY4" fmla="*/ 323850 h 762000"/>
              <a:gd name="connsiteX5" fmla="*/ 0 w 762000"/>
              <a:gd name="connsiteY5" fmla="*/ 323850 h 762000"/>
              <a:gd name="connsiteX6" fmla="*/ 0 w 762000"/>
              <a:gd name="connsiteY6" fmla="*/ 438150 h 762000"/>
              <a:gd name="connsiteX7" fmla="*/ 323850 w 762000"/>
              <a:gd name="connsiteY7" fmla="*/ 438150 h 762000"/>
              <a:gd name="connsiteX8" fmla="*/ 323850 w 762000"/>
              <a:gd name="connsiteY8" fmla="*/ 762000 h 762000"/>
              <a:gd name="connsiteX9" fmla="*/ 438150 w 762000"/>
              <a:gd name="connsiteY9" fmla="*/ 762000 h 762000"/>
              <a:gd name="connsiteX10" fmla="*/ 438150 w 762000"/>
              <a:gd name="connsiteY10" fmla="*/ 438150 h 762000"/>
              <a:gd name="connsiteX11" fmla="*/ 762000 w 762000"/>
              <a:gd name="connsiteY11" fmla="*/ 4381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762000">
                <a:moveTo>
                  <a:pt x="762000" y="323850"/>
                </a:moveTo>
                <a:lnTo>
                  <a:pt x="438150" y="323850"/>
                </a:lnTo>
                <a:lnTo>
                  <a:pt x="438150" y="0"/>
                </a:ln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438150"/>
                </a:lnTo>
                <a:lnTo>
                  <a:pt x="323850" y="438150"/>
                </a:lnTo>
                <a:lnTo>
                  <a:pt x="323850" y="762000"/>
                </a:lnTo>
                <a:lnTo>
                  <a:pt x="438150" y="762000"/>
                </a:lnTo>
                <a:lnTo>
                  <a:pt x="438150" y="438150"/>
                </a:lnTo>
                <a:lnTo>
                  <a:pt x="762000" y="43815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4" descr="Add">
            <a:extLst>
              <a:ext uri="{FF2B5EF4-FFF2-40B4-BE49-F238E27FC236}">
                <a16:creationId xmlns:a16="http://schemas.microsoft.com/office/drawing/2014/main" id="{2A820C1F-07A7-634F-BA9B-67FCA15B9E9A}"/>
              </a:ext>
            </a:extLst>
          </p:cNvPr>
          <p:cNvSpPr>
            <a:spLocks noChangeAspect="1"/>
          </p:cNvSpPr>
          <p:nvPr/>
        </p:nvSpPr>
        <p:spPr>
          <a:xfrm>
            <a:off x="4524584" y="2030870"/>
            <a:ext cx="365760" cy="365760"/>
          </a:xfrm>
          <a:custGeom>
            <a:avLst/>
            <a:gdLst>
              <a:gd name="connsiteX0" fmla="*/ 762000 w 762000"/>
              <a:gd name="connsiteY0" fmla="*/ 323850 h 762000"/>
              <a:gd name="connsiteX1" fmla="*/ 438150 w 762000"/>
              <a:gd name="connsiteY1" fmla="*/ 323850 h 762000"/>
              <a:gd name="connsiteX2" fmla="*/ 438150 w 762000"/>
              <a:gd name="connsiteY2" fmla="*/ 0 h 762000"/>
              <a:gd name="connsiteX3" fmla="*/ 323850 w 762000"/>
              <a:gd name="connsiteY3" fmla="*/ 0 h 762000"/>
              <a:gd name="connsiteX4" fmla="*/ 323850 w 762000"/>
              <a:gd name="connsiteY4" fmla="*/ 323850 h 762000"/>
              <a:gd name="connsiteX5" fmla="*/ 0 w 762000"/>
              <a:gd name="connsiteY5" fmla="*/ 323850 h 762000"/>
              <a:gd name="connsiteX6" fmla="*/ 0 w 762000"/>
              <a:gd name="connsiteY6" fmla="*/ 438150 h 762000"/>
              <a:gd name="connsiteX7" fmla="*/ 323850 w 762000"/>
              <a:gd name="connsiteY7" fmla="*/ 438150 h 762000"/>
              <a:gd name="connsiteX8" fmla="*/ 323850 w 762000"/>
              <a:gd name="connsiteY8" fmla="*/ 762000 h 762000"/>
              <a:gd name="connsiteX9" fmla="*/ 438150 w 762000"/>
              <a:gd name="connsiteY9" fmla="*/ 762000 h 762000"/>
              <a:gd name="connsiteX10" fmla="*/ 438150 w 762000"/>
              <a:gd name="connsiteY10" fmla="*/ 438150 h 762000"/>
              <a:gd name="connsiteX11" fmla="*/ 762000 w 762000"/>
              <a:gd name="connsiteY11" fmla="*/ 4381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762000">
                <a:moveTo>
                  <a:pt x="762000" y="323850"/>
                </a:moveTo>
                <a:lnTo>
                  <a:pt x="438150" y="323850"/>
                </a:lnTo>
                <a:lnTo>
                  <a:pt x="438150" y="0"/>
                </a:ln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438150"/>
                </a:lnTo>
                <a:lnTo>
                  <a:pt x="323850" y="438150"/>
                </a:lnTo>
                <a:lnTo>
                  <a:pt x="323850" y="762000"/>
                </a:lnTo>
                <a:lnTo>
                  <a:pt x="438150" y="762000"/>
                </a:lnTo>
                <a:lnTo>
                  <a:pt x="438150" y="438150"/>
                </a:lnTo>
                <a:lnTo>
                  <a:pt x="762000" y="43815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4" descr="Add">
            <a:extLst>
              <a:ext uri="{FF2B5EF4-FFF2-40B4-BE49-F238E27FC236}">
                <a16:creationId xmlns:a16="http://schemas.microsoft.com/office/drawing/2014/main" id="{78D10264-CA43-1E4E-A967-7A70A958CBFB}"/>
              </a:ext>
            </a:extLst>
          </p:cNvPr>
          <p:cNvSpPr>
            <a:spLocks noChangeAspect="1"/>
          </p:cNvSpPr>
          <p:nvPr/>
        </p:nvSpPr>
        <p:spPr>
          <a:xfrm>
            <a:off x="6513775" y="2030870"/>
            <a:ext cx="365760" cy="365760"/>
          </a:xfrm>
          <a:custGeom>
            <a:avLst/>
            <a:gdLst>
              <a:gd name="connsiteX0" fmla="*/ 762000 w 762000"/>
              <a:gd name="connsiteY0" fmla="*/ 323850 h 762000"/>
              <a:gd name="connsiteX1" fmla="*/ 438150 w 762000"/>
              <a:gd name="connsiteY1" fmla="*/ 323850 h 762000"/>
              <a:gd name="connsiteX2" fmla="*/ 438150 w 762000"/>
              <a:gd name="connsiteY2" fmla="*/ 0 h 762000"/>
              <a:gd name="connsiteX3" fmla="*/ 323850 w 762000"/>
              <a:gd name="connsiteY3" fmla="*/ 0 h 762000"/>
              <a:gd name="connsiteX4" fmla="*/ 323850 w 762000"/>
              <a:gd name="connsiteY4" fmla="*/ 323850 h 762000"/>
              <a:gd name="connsiteX5" fmla="*/ 0 w 762000"/>
              <a:gd name="connsiteY5" fmla="*/ 323850 h 762000"/>
              <a:gd name="connsiteX6" fmla="*/ 0 w 762000"/>
              <a:gd name="connsiteY6" fmla="*/ 438150 h 762000"/>
              <a:gd name="connsiteX7" fmla="*/ 323850 w 762000"/>
              <a:gd name="connsiteY7" fmla="*/ 438150 h 762000"/>
              <a:gd name="connsiteX8" fmla="*/ 323850 w 762000"/>
              <a:gd name="connsiteY8" fmla="*/ 762000 h 762000"/>
              <a:gd name="connsiteX9" fmla="*/ 438150 w 762000"/>
              <a:gd name="connsiteY9" fmla="*/ 762000 h 762000"/>
              <a:gd name="connsiteX10" fmla="*/ 438150 w 762000"/>
              <a:gd name="connsiteY10" fmla="*/ 438150 h 762000"/>
              <a:gd name="connsiteX11" fmla="*/ 762000 w 762000"/>
              <a:gd name="connsiteY11" fmla="*/ 4381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762000">
                <a:moveTo>
                  <a:pt x="762000" y="323850"/>
                </a:moveTo>
                <a:lnTo>
                  <a:pt x="438150" y="323850"/>
                </a:lnTo>
                <a:lnTo>
                  <a:pt x="438150" y="0"/>
                </a:ln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438150"/>
                </a:lnTo>
                <a:lnTo>
                  <a:pt x="323850" y="438150"/>
                </a:lnTo>
                <a:lnTo>
                  <a:pt x="323850" y="762000"/>
                </a:lnTo>
                <a:lnTo>
                  <a:pt x="438150" y="762000"/>
                </a:lnTo>
                <a:lnTo>
                  <a:pt x="438150" y="438150"/>
                </a:lnTo>
                <a:lnTo>
                  <a:pt x="762000" y="43815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23D804-55FD-164D-953C-114108A60FB4}"/>
              </a:ext>
            </a:extLst>
          </p:cNvPr>
          <p:cNvSpPr/>
          <p:nvPr/>
        </p:nvSpPr>
        <p:spPr>
          <a:xfrm>
            <a:off x="441142" y="4492700"/>
            <a:ext cx="7533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95275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/>
              <a:t>Step change the operating model = lower costs increased production</a:t>
            </a:r>
          </a:p>
        </p:txBody>
      </p:sp>
      <p:grpSp>
        <p:nvGrpSpPr>
          <p:cNvPr id="44" name="Graphic 35" descr="Head with Gears">
            <a:extLst>
              <a:ext uri="{FF2B5EF4-FFF2-40B4-BE49-F238E27FC236}">
                <a16:creationId xmlns:a16="http://schemas.microsoft.com/office/drawing/2014/main" id="{8304E16B-38FA-4B43-ABD9-3D91612D6238}"/>
              </a:ext>
            </a:extLst>
          </p:cNvPr>
          <p:cNvGrpSpPr/>
          <p:nvPr/>
        </p:nvGrpSpPr>
        <p:grpSpPr>
          <a:xfrm>
            <a:off x="3013254" y="1657404"/>
            <a:ext cx="1169845" cy="1169845"/>
            <a:chOff x="3092973" y="2762663"/>
            <a:chExt cx="1169845" cy="1169845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B3C8A7-CFC6-2D4B-814E-D26A751BCF4D}"/>
                </a:ext>
              </a:extLst>
            </p:cNvPr>
            <p:cNvSpPr/>
            <p:nvPr/>
          </p:nvSpPr>
          <p:spPr>
            <a:xfrm>
              <a:off x="3615748" y="3002725"/>
              <a:ext cx="97487" cy="97487"/>
            </a:xfrm>
            <a:custGeom>
              <a:avLst/>
              <a:gdLst>
                <a:gd name="connsiteX0" fmla="*/ 51181 w 97487"/>
                <a:gd name="connsiteY0" fmla="*/ 0 h 97487"/>
                <a:gd name="connsiteX1" fmla="*/ 0 w 97487"/>
                <a:gd name="connsiteY1" fmla="*/ 51181 h 97487"/>
                <a:gd name="connsiteX2" fmla="*/ 51181 w 97487"/>
                <a:gd name="connsiteY2" fmla="*/ 102361 h 97487"/>
                <a:gd name="connsiteX3" fmla="*/ 102361 w 97487"/>
                <a:gd name="connsiteY3" fmla="*/ 51181 h 97487"/>
                <a:gd name="connsiteX4" fmla="*/ 51181 w 97487"/>
                <a:gd name="connsiteY4" fmla="*/ 0 h 9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87" h="97487">
                  <a:moveTo>
                    <a:pt x="51181" y="0"/>
                  </a:moveTo>
                  <a:cubicBezTo>
                    <a:pt x="23153" y="0"/>
                    <a:pt x="0" y="23153"/>
                    <a:pt x="0" y="51181"/>
                  </a:cubicBezTo>
                  <a:cubicBezTo>
                    <a:pt x="0" y="79208"/>
                    <a:pt x="23153" y="102361"/>
                    <a:pt x="51181" y="102361"/>
                  </a:cubicBezTo>
                  <a:cubicBezTo>
                    <a:pt x="79208" y="102361"/>
                    <a:pt x="102361" y="79208"/>
                    <a:pt x="102361" y="51181"/>
                  </a:cubicBezTo>
                  <a:cubicBezTo>
                    <a:pt x="102361" y="23153"/>
                    <a:pt x="79208" y="0"/>
                    <a:pt x="51181" y="0"/>
                  </a:cubicBez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515CCD1-9460-0246-B3AA-AF6A3C29F24A}"/>
                </a:ext>
              </a:extLst>
            </p:cNvPr>
            <p:cNvSpPr/>
            <p:nvPr/>
          </p:nvSpPr>
          <p:spPr>
            <a:xfrm>
              <a:off x="3462205" y="3250098"/>
              <a:ext cx="97487" cy="97487"/>
            </a:xfrm>
            <a:custGeom>
              <a:avLst/>
              <a:gdLst>
                <a:gd name="connsiteX0" fmla="*/ 102361 w 97487"/>
                <a:gd name="connsiteY0" fmla="*/ 51181 h 97487"/>
                <a:gd name="connsiteX1" fmla="*/ 51181 w 97487"/>
                <a:gd name="connsiteY1" fmla="*/ 102361 h 97487"/>
                <a:gd name="connsiteX2" fmla="*/ 0 w 97487"/>
                <a:gd name="connsiteY2" fmla="*/ 51181 h 97487"/>
                <a:gd name="connsiteX3" fmla="*/ 51181 w 97487"/>
                <a:gd name="connsiteY3" fmla="*/ 0 h 97487"/>
                <a:gd name="connsiteX4" fmla="*/ 102361 w 97487"/>
                <a:gd name="connsiteY4" fmla="*/ 51181 h 9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87" h="97487">
                  <a:moveTo>
                    <a:pt x="102361" y="51181"/>
                  </a:moveTo>
                  <a:cubicBezTo>
                    <a:pt x="102361" y="79447"/>
                    <a:pt x="79447" y="102361"/>
                    <a:pt x="51181" y="102361"/>
                  </a:cubicBezTo>
                  <a:cubicBezTo>
                    <a:pt x="22914" y="102361"/>
                    <a:pt x="0" y="79447"/>
                    <a:pt x="0" y="51181"/>
                  </a:cubicBezTo>
                  <a:cubicBezTo>
                    <a:pt x="0" y="22914"/>
                    <a:pt x="22914" y="0"/>
                    <a:pt x="51181" y="0"/>
                  </a:cubicBezTo>
                  <a:cubicBezTo>
                    <a:pt x="79447" y="0"/>
                    <a:pt x="102361" y="22914"/>
                    <a:pt x="102361" y="51181"/>
                  </a:cubicBez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6D93787-68D1-9D4D-AD89-6E5D6252B834}"/>
                </a:ext>
              </a:extLst>
            </p:cNvPr>
            <p:cNvSpPr/>
            <p:nvPr/>
          </p:nvSpPr>
          <p:spPr>
            <a:xfrm>
              <a:off x="3263331" y="2830904"/>
              <a:ext cx="828640" cy="974871"/>
            </a:xfrm>
            <a:custGeom>
              <a:avLst/>
              <a:gdLst>
                <a:gd name="connsiteX0" fmla="*/ 548610 w 828640"/>
                <a:gd name="connsiteY0" fmla="*/ 240062 h 974870"/>
                <a:gd name="connsiteX1" fmla="*/ 518145 w 828640"/>
                <a:gd name="connsiteY1" fmla="*/ 254685 h 974870"/>
                <a:gd name="connsiteX2" fmla="*/ 505959 w 828640"/>
                <a:gd name="connsiteY2" fmla="*/ 281494 h 974870"/>
                <a:gd name="connsiteX3" fmla="*/ 516926 w 828640"/>
                <a:gd name="connsiteY3" fmla="*/ 313177 h 974870"/>
                <a:gd name="connsiteX4" fmla="*/ 492554 w 828640"/>
                <a:gd name="connsiteY4" fmla="*/ 337549 h 974870"/>
                <a:gd name="connsiteX5" fmla="*/ 460871 w 828640"/>
                <a:gd name="connsiteY5" fmla="*/ 326582 h 974870"/>
                <a:gd name="connsiteX6" fmla="*/ 434062 w 828640"/>
                <a:gd name="connsiteY6" fmla="*/ 337549 h 974870"/>
                <a:gd name="connsiteX7" fmla="*/ 419439 w 828640"/>
                <a:gd name="connsiteY7" fmla="*/ 366795 h 974870"/>
                <a:gd name="connsiteX8" fmla="*/ 385319 w 828640"/>
                <a:gd name="connsiteY8" fmla="*/ 366795 h 974870"/>
                <a:gd name="connsiteX9" fmla="*/ 370696 w 828640"/>
                <a:gd name="connsiteY9" fmla="*/ 336330 h 974870"/>
                <a:gd name="connsiteX10" fmla="*/ 343887 w 828640"/>
                <a:gd name="connsiteY10" fmla="*/ 325363 h 974870"/>
                <a:gd name="connsiteX11" fmla="*/ 312203 w 828640"/>
                <a:gd name="connsiteY11" fmla="*/ 336330 h 974870"/>
                <a:gd name="connsiteX12" fmla="*/ 287832 w 828640"/>
                <a:gd name="connsiteY12" fmla="*/ 311959 h 974870"/>
                <a:gd name="connsiteX13" fmla="*/ 298799 w 828640"/>
                <a:gd name="connsiteY13" fmla="*/ 280275 h 974870"/>
                <a:gd name="connsiteX14" fmla="*/ 287832 w 828640"/>
                <a:gd name="connsiteY14" fmla="*/ 253466 h 974870"/>
                <a:gd name="connsiteX15" fmla="*/ 257367 w 828640"/>
                <a:gd name="connsiteY15" fmla="*/ 238843 h 974870"/>
                <a:gd name="connsiteX16" fmla="*/ 257367 w 828640"/>
                <a:gd name="connsiteY16" fmla="*/ 204723 h 974870"/>
                <a:gd name="connsiteX17" fmla="*/ 287832 w 828640"/>
                <a:gd name="connsiteY17" fmla="*/ 190100 h 974870"/>
                <a:gd name="connsiteX18" fmla="*/ 298799 w 828640"/>
                <a:gd name="connsiteY18" fmla="*/ 163291 h 974870"/>
                <a:gd name="connsiteX19" fmla="*/ 289050 w 828640"/>
                <a:gd name="connsiteY19" fmla="*/ 131608 h 974870"/>
                <a:gd name="connsiteX20" fmla="*/ 313422 w 828640"/>
                <a:gd name="connsiteY20" fmla="*/ 107236 h 974870"/>
                <a:gd name="connsiteX21" fmla="*/ 345105 w 828640"/>
                <a:gd name="connsiteY21" fmla="*/ 118203 h 974870"/>
                <a:gd name="connsiteX22" fmla="*/ 371914 w 828640"/>
                <a:gd name="connsiteY22" fmla="*/ 107236 h 974870"/>
                <a:gd name="connsiteX23" fmla="*/ 386537 w 828640"/>
                <a:gd name="connsiteY23" fmla="*/ 76771 h 974870"/>
                <a:gd name="connsiteX24" fmla="*/ 420658 w 828640"/>
                <a:gd name="connsiteY24" fmla="*/ 76771 h 974870"/>
                <a:gd name="connsiteX25" fmla="*/ 435281 w 828640"/>
                <a:gd name="connsiteY25" fmla="*/ 106017 h 974870"/>
                <a:gd name="connsiteX26" fmla="*/ 462090 w 828640"/>
                <a:gd name="connsiteY26" fmla="*/ 116985 h 974870"/>
                <a:gd name="connsiteX27" fmla="*/ 493773 w 828640"/>
                <a:gd name="connsiteY27" fmla="*/ 106017 h 974870"/>
                <a:gd name="connsiteX28" fmla="*/ 518145 w 828640"/>
                <a:gd name="connsiteY28" fmla="*/ 130389 h 974870"/>
                <a:gd name="connsiteX29" fmla="*/ 507178 w 828640"/>
                <a:gd name="connsiteY29" fmla="*/ 162072 h 974870"/>
                <a:gd name="connsiteX30" fmla="*/ 518145 w 828640"/>
                <a:gd name="connsiteY30" fmla="*/ 188881 h 974870"/>
                <a:gd name="connsiteX31" fmla="*/ 548610 w 828640"/>
                <a:gd name="connsiteY31" fmla="*/ 203504 h 974870"/>
                <a:gd name="connsiteX32" fmla="*/ 548610 w 828640"/>
                <a:gd name="connsiteY32" fmla="*/ 240062 h 974870"/>
                <a:gd name="connsiteX33" fmla="*/ 395067 w 828640"/>
                <a:gd name="connsiteY33" fmla="*/ 487435 h 974870"/>
                <a:gd name="connsiteX34" fmla="*/ 364603 w 828640"/>
                <a:gd name="connsiteY34" fmla="*/ 502058 h 974870"/>
                <a:gd name="connsiteX35" fmla="*/ 353635 w 828640"/>
                <a:gd name="connsiteY35" fmla="*/ 528867 h 974870"/>
                <a:gd name="connsiteX36" fmla="*/ 363384 w 828640"/>
                <a:gd name="connsiteY36" fmla="*/ 560551 h 974870"/>
                <a:gd name="connsiteX37" fmla="*/ 339012 w 828640"/>
                <a:gd name="connsiteY37" fmla="*/ 584923 h 974870"/>
                <a:gd name="connsiteX38" fmla="*/ 307329 w 828640"/>
                <a:gd name="connsiteY38" fmla="*/ 573955 h 974870"/>
                <a:gd name="connsiteX39" fmla="*/ 280520 w 828640"/>
                <a:gd name="connsiteY39" fmla="*/ 584923 h 974870"/>
                <a:gd name="connsiteX40" fmla="*/ 267116 w 828640"/>
                <a:gd name="connsiteY40" fmla="*/ 614169 h 974870"/>
                <a:gd name="connsiteX41" fmla="*/ 232995 w 828640"/>
                <a:gd name="connsiteY41" fmla="*/ 614169 h 974870"/>
                <a:gd name="connsiteX42" fmla="*/ 218372 w 828640"/>
                <a:gd name="connsiteY42" fmla="*/ 583704 h 974870"/>
                <a:gd name="connsiteX43" fmla="*/ 191563 w 828640"/>
                <a:gd name="connsiteY43" fmla="*/ 572737 h 974870"/>
                <a:gd name="connsiteX44" fmla="*/ 159880 w 828640"/>
                <a:gd name="connsiteY44" fmla="*/ 582485 h 974870"/>
                <a:gd name="connsiteX45" fmla="*/ 135508 w 828640"/>
                <a:gd name="connsiteY45" fmla="*/ 558114 h 974870"/>
                <a:gd name="connsiteX46" fmla="*/ 146475 w 828640"/>
                <a:gd name="connsiteY46" fmla="*/ 526430 h 974870"/>
                <a:gd name="connsiteX47" fmla="*/ 135508 w 828640"/>
                <a:gd name="connsiteY47" fmla="*/ 499621 h 974870"/>
                <a:gd name="connsiteX48" fmla="*/ 105043 w 828640"/>
                <a:gd name="connsiteY48" fmla="*/ 484998 h 974870"/>
                <a:gd name="connsiteX49" fmla="*/ 105043 w 828640"/>
                <a:gd name="connsiteY49" fmla="*/ 450878 h 974870"/>
                <a:gd name="connsiteX50" fmla="*/ 135508 w 828640"/>
                <a:gd name="connsiteY50" fmla="*/ 436255 h 974870"/>
                <a:gd name="connsiteX51" fmla="*/ 146475 w 828640"/>
                <a:gd name="connsiteY51" fmla="*/ 409446 h 974870"/>
                <a:gd name="connsiteX52" fmla="*/ 135508 w 828640"/>
                <a:gd name="connsiteY52" fmla="*/ 377762 h 974870"/>
                <a:gd name="connsiteX53" fmla="*/ 159880 w 828640"/>
                <a:gd name="connsiteY53" fmla="*/ 353391 h 974870"/>
                <a:gd name="connsiteX54" fmla="*/ 191563 w 828640"/>
                <a:gd name="connsiteY54" fmla="*/ 364358 h 974870"/>
                <a:gd name="connsiteX55" fmla="*/ 218372 w 828640"/>
                <a:gd name="connsiteY55" fmla="*/ 353391 h 974870"/>
                <a:gd name="connsiteX56" fmla="*/ 232995 w 828640"/>
                <a:gd name="connsiteY56" fmla="*/ 322926 h 974870"/>
                <a:gd name="connsiteX57" fmla="*/ 268334 w 828640"/>
                <a:gd name="connsiteY57" fmla="*/ 322926 h 974870"/>
                <a:gd name="connsiteX58" fmla="*/ 282957 w 828640"/>
                <a:gd name="connsiteY58" fmla="*/ 353391 h 974870"/>
                <a:gd name="connsiteX59" fmla="*/ 309766 w 828640"/>
                <a:gd name="connsiteY59" fmla="*/ 364358 h 974870"/>
                <a:gd name="connsiteX60" fmla="*/ 341449 w 828640"/>
                <a:gd name="connsiteY60" fmla="*/ 353391 h 974870"/>
                <a:gd name="connsiteX61" fmla="*/ 365821 w 828640"/>
                <a:gd name="connsiteY61" fmla="*/ 377762 h 974870"/>
                <a:gd name="connsiteX62" fmla="*/ 354854 w 828640"/>
                <a:gd name="connsiteY62" fmla="*/ 409446 h 974870"/>
                <a:gd name="connsiteX63" fmla="*/ 365821 w 828640"/>
                <a:gd name="connsiteY63" fmla="*/ 436255 h 974870"/>
                <a:gd name="connsiteX64" fmla="*/ 396286 w 828640"/>
                <a:gd name="connsiteY64" fmla="*/ 450878 h 974870"/>
                <a:gd name="connsiteX65" fmla="*/ 395067 w 828640"/>
                <a:gd name="connsiteY65" fmla="*/ 487435 h 974870"/>
                <a:gd name="connsiteX66" fmla="*/ 395067 w 828640"/>
                <a:gd name="connsiteY66" fmla="*/ 487435 h 974870"/>
                <a:gd name="connsiteX67" fmla="*/ 816699 w 828640"/>
                <a:gd name="connsiteY67" fmla="*/ 532523 h 974870"/>
                <a:gd name="connsiteX68" fmla="*/ 732616 w 828640"/>
                <a:gd name="connsiteY68" fmla="*/ 386293 h 974870"/>
                <a:gd name="connsiteX69" fmla="*/ 732616 w 828640"/>
                <a:gd name="connsiteY69" fmla="*/ 380200 h 974870"/>
                <a:gd name="connsiteX70" fmla="*/ 553484 w 828640"/>
                <a:gd name="connsiteY70" fmla="*/ 51181 h 974870"/>
                <a:gd name="connsiteX71" fmla="*/ 179377 w 828640"/>
                <a:gd name="connsiteY71" fmla="*/ 51181 h 974870"/>
                <a:gd name="connsiteX72" fmla="*/ 245 w 828640"/>
                <a:gd name="connsiteY72" fmla="*/ 380200 h 974870"/>
                <a:gd name="connsiteX73" fmla="*/ 144038 w 828640"/>
                <a:gd name="connsiteY73" fmla="*/ 675098 h 974870"/>
                <a:gd name="connsiteX74" fmla="*/ 144038 w 828640"/>
                <a:gd name="connsiteY74" fmla="*/ 983401 h 974870"/>
                <a:gd name="connsiteX75" fmla="*/ 529112 w 828640"/>
                <a:gd name="connsiteY75" fmla="*/ 983401 h 974870"/>
                <a:gd name="connsiteX76" fmla="*/ 529112 w 828640"/>
                <a:gd name="connsiteY76" fmla="*/ 837170 h 974870"/>
                <a:gd name="connsiteX77" fmla="*/ 588823 w 828640"/>
                <a:gd name="connsiteY77" fmla="*/ 837170 h 974870"/>
                <a:gd name="connsiteX78" fmla="*/ 691184 w 828640"/>
                <a:gd name="connsiteY78" fmla="*/ 794520 h 974870"/>
                <a:gd name="connsiteX79" fmla="*/ 732616 w 828640"/>
                <a:gd name="connsiteY79" fmla="*/ 690940 h 974870"/>
                <a:gd name="connsiteX80" fmla="*/ 732616 w 828640"/>
                <a:gd name="connsiteY80" fmla="*/ 617824 h 974870"/>
                <a:gd name="connsiteX81" fmla="*/ 786234 w 828640"/>
                <a:gd name="connsiteY81" fmla="*/ 617824 h 974870"/>
                <a:gd name="connsiteX82" fmla="*/ 816699 w 828640"/>
                <a:gd name="connsiteY82" fmla="*/ 532523 h 97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28640" h="974870">
                  <a:moveTo>
                    <a:pt x="548610" y="240062"/>
                  </a:moveTo>
                  <a:lnTo>
                    <a:pt x="518145" y="254685"/>
                  </a:lnTo>
                  <a:cubicBezTo>
                    <a:pt x="515708" y="264434"/>
                    <a:pt x="510833" y="272964"/>
                    <a:pt x="505959" y="281494"/>
                  </a:cubicBezTo>
                  <a:lnTo>
                    <a:pt x="516926" y="313177"/>
                  </a:lnTo>
                  <a:lnTo>
                    <a:pt x="492554" y="337549"/>
                  </a:lnTo>
                  <a:lnTo>
                    <a:pt x="460871" y="326582"/>
                  </a:lnTo>
                  <a:cubicBezTo>
                    <a:pt x="452341" y="331456"/>
                    <a:pt x="443811" y="335112"/>
                    <a:pt x="434062" y="337549"/>
                  </a:cubicBezTo>
                  <a:lnTo>
                    <a:pt x="419439" y="366795"/>
                  </a:lnTo>
                  <a:lnTo>
                    <a:pt x="385319" y="366795"/>
                  </a:lnTo>
                  <a:lnTo>
                    <a:pt x="370696" y="336330"/>
                  </a:lnTo>
                  <a:cubicBezTo>
                    <a:pt x="360947" y="333893"/>
                    <a:pt x="352417" y="330238"/>
                    <a:pt x="343887" y="325363"/>
                  </a:cubicBezTo>
                  <a:lnTo>
                    <a:pt x="312203" y="336330"/>
                  </a:lnTo>
                  <a:lnTo>
                    <a:pt x="287832" y="311959"/>
                  </a:lnTo>
                  <a:lnTo>
                    <a:pt x="298799" y="280275"/>
                  </a:lnTo>
                  <a:cubicBezTo>
                    <a:pt x="293925" y="271745"/>
                    <a:pt x="290269" y="263215"/>
                    <a:pt x="287832" y="253466"/>
                  </a:cubicBezTo>
                  <a:lnTo>
                    <a:pt x="257367" y="238843"/>
                  </a:lnTo>
                  <a:lnTo>
                    <a:pt x="257367" y="204723"/>
                  </a:lnTo>
                  <a:lnTo>
                    <a:pt x="287832" y="190100"/>
                  </a:lnTo>
                  <a:cubicBezTo>
                    <a:pt x="290269" y="180351"/>
                    <a:pt x="293925" y="171821"/>
                    <a:pt x="298799" y="163291"/>
                  </a:cubicBezTo>
                  <a:lnTo>
                    <a:pt x="289050" y="131608"/>
                  </a:lnTo>
                  <a:lnTo>
                    <a:pt x="313422" y="107236"/>
                  </a:lnTo>
                  <a:lnTo>
                    <a:pt x="345105" y="118203"/>
                  </a:lnTo>
                  <a:cubicBezTo>
                    <a:pt x="353635" y="113329"/>
                    <a:pt x="362165" y="109673"/>
                    <a:pt x="371914" y="107236"/>
                  </a:cubicBezTo>
                  <a:lnTo>
                    <a:pt x="386537" y="76771"/>
                  </a:lnTo>
                  <a:lnTo>
                    <a:pt x="420658" y="76771"/>
                  </a:lnTo>
                  <a:lnTo>
                    <a:pt x="435281" y="106017"/>
                  </a:lnTo>
                  <a:cubicBezTo>
                    <a:pt x="445030" y="108454"/>
                    <a:pt x="453560" y="112110"/>
                    <a:pt x="462090" y="116985"/>
                  </a:cubicBezTo>
                  <a:lnTo>
                    <a:pt x="493773" y="106017"/>
                  </a:lnTo>
                  <a:lnTo>
                    <a:pt x="518145" y="130389"/>
                  </a:lnTo>
                  <a:lnTo>
                    <a:pt x="507178" y="162072"/>
                  </a:lnTo>
                  <a:cubicBezTo>
                    <a:pt x="512052" y="170602"/>
                    <a:pt x="515708" y="179133"/>
                    <a:pt x="518145" y="188881"/>
                  </a:cubicBezTo>
                  <a:lnTo>
                    <a:pt x="548610" y="203504"/>
                  </a:lnTo>
                  <a:lnTo>
                    <a:pt x="548610" y="240062"/>
                  </a:lnTo>
                  <a:close/>
                  <a:moveTo>
                    <a:pt x="395067" y="487435"/>
                  </a:moveTo>
                  <a:lnTo>
                    <a:pt x="364603" y="502058"/>
                  </a:lnTo>
                  <a:cubicBezTo>
                    <a:pt x="362165" y="511807"/>
                    <a:pt x="358510" y="520337"/>
                    <a:pt x="353635" y="528867"/>
                  </a:cubicBezTo>
                  <a:lnTo>
                    <a:pt x="363384" y="560551"/>
                  </a:lnTo>
                  <a:lnTo>
                    <a:pt x="339012" y="584923"/>
                  </a:lnTo>
                  <a:lnTo>
                    <a:pt x="307329" y="573955"/>
                  </a:lnTo>
                  <a:cubicBezTo>
                    <a:pt x="298799" y="578830"/>
                    <a:pt x="290269" y="582485"/>
                    <a:pt x="280520" y="584923"/>
                  </a:cubicBezTo>
                  <a:lnTo>
                    <a:pt x="267116" y="614169"/>
                  </a:lnTo>
                  <a:lnTo>
                    <a:pt x="232995" y="614169"/>
                  </a:lnTo>
                  <a:lnTo>
                    <a:pt x="218372" y="583704"/>
                  </a:lnTo>
                  <a:cubicBezTo>
                    <a:pt x="208623" y="581267"/>
                    <a:pt x="200093" y="577611"/>
                    <a:pt x="191563" y="572737"/>
                  </a:cubicBezTo>
                  <a:lnTo>
                    <a:pt x="159880" y="582485"/>
                  </a:lnTo>
                  <a:lnTo>
                    <a:pt x="135508" y="558114"/>
                  </a:lnTo>
                  <a:lnTo>
                    <a:pt x="146475" y="526430"/>
                  </a:lnTo>
                  <a:cubicBezTo>
                    <a:pt x="141601" y="517900"/>
                    <a:pt x="137945" y="509370"/>
                    <a:pt x="135508" y="499621"/>
                  </a:cubicBezTo>
                  <a:lnTo>
                    <a:pt x="105043" y="484998"/>
                  </a:lnTo>
                  <a:lnTo>
                    <a:pt x="105043" y="450878"/>
                  </a:lnTo>
                  <a:lnTo>
                    <a:pt x="135508" y="436255"/>
                  </a:lnTo>
                  <a:cubicBezTo>
                    <a:pt x="137945" y="426506"/>
                    <a:pt x="141601" y="417976"/>
                    <a:pt x="146475" y="409446"/>
                  </a:cubicBezTo>
                  <a:lnTo>
                    <a:pt x="135508" y="377762"/>
                  </a:lnTo>
                  <a:lnTo>
                    <a:pt x="159880" y="353391"/>
                  </a:lnTo>
                  <a:lnTo>
                    <a:pt x="191563" y="364358"/>
                  </a:lnTo>
                  <a:cubicBezTo>
                    <a:pt x="200093" y="359484"/>
                    <a:pt x="208623" y="355828"/>
                    <a:pt x="218372" y="353391"/>
                  </a:cubicBezTo>
                  <a:lnTo>
                    <a:pt x="232995" y="322926"/>
                  </a:lnTo>
                  <a:lnTo>
                    <a:pt x="268334" y="322926"/>
                  </a:lnTo>
                  <a:lnTo>
                    <a:pt x="282957" y="353391"/>
                  </a:lnTo>
                  <a:cubicBezTo>
                    <a:pt x="292706" y="355828"/>
                    <a:pt x="301236" y="359484"/>
                    <a:pt x="309766" y="364358"/>
                  </a:cubicBezTo>
                  <a:lnTo>
                    <a:pt x="341449" y="353391"/>
                  </a:lnTo>
                  <a:lnTo>
                    <a:pt x="365821" y="377762"/>
                  </a:lnTo>
                  <a:lnTo>
                    <a:pt x="354854" y="409446"/>
                  </a:lnTo>
                  <a:cubicBezTo>
                    <a:pt x="359728" y="417976"/>
                    <a:pt x="363384" y="426506"/>
                    <a:pt x="365821" y="436255"/>
                  </a:cubicBezTo>
                  <a:lnTo>
                    <a:pt x="396286" y="450878"/>
                  </a:lnTo>
                  <a:lnTo>
                    <a:pt x="395067" y="487435"/>
                  </a:lnTo>
                  <a:lnTo>
                    <a:pt x="395067" y="487435"/>
                  </a:lnTo>
                  <a:close/>
                  <a:moveTo>
                    <a:pt x="816699" y="532523"/>
                  </a:moveTo>
                  <a:lnTo>
                    <a:pt x="732616" y="386293"/>
                  </a:lnTo>
                  <a:lnTo>
                    <a:pt x="732616" y="380200"/>
                  </a:lnTo>
                  <a:cubicBezTo>
                    <a:pt x="737491" y="246155"/>
                    <a:pt x="669250" y="120640"/>
                    <a:pt x="553484" y="51181"/>
                  </a:cubicBezTo>
                  <a:cubicBezTo>
                    <a:pt x="437718" y="-17060"/>
                    <a:pt x="295143" y="-17060"/>
                    <a:pt x="179377" y="51181"/>
                  </a:cubicBezTo>
                  <a:cubicBezTo>
                    <a:pt x="63611" y="119422"/>
                    <a:pt x="-4630" y="246155"/>
                    <a:pt x="245" y="380200"/>
                  </a:cubicBezTo>
                  <a:cubicBezTo>
                    <a:pt x="245" y="495966"/>
                    <a:pt x="52644" y="604420"/>
                    <a:pt x="144038" y="675098"/>
                  </a:cubicBezTo>
                  <a:lnTo>
                    <a:pt x="144038" y="983401"/>
                  </a:lnTo>
                  <a:lnTo>
                    <a:pt x="529112" y="983401"/>
                  </a:lnTo>
                  <a:lnTo>
                    <a:pt x="529112" y="837170"/>
                  </a:lnTo>
                  <a:lnTo>
                    <a:pt x="588823" y="837170"/>
                  </a:lnTo>
                  <a:cubicBezTo>
                    <a:pt x="627818" y="837170"/>
                    <a:pt x="664375" y="821329"/>
                    <a:pt x="691184" y="794520"/>
                  </a:cubicBezTo>
                  <a:cubicBezTo>
                    <a:pt x="717993" y="766492"/>
                    <a:pt x="732616" y="729935"/>
                    <a:pt x="732616" y="690940"/>
                  </a:cubicBezTo>
                  <a:lnTo>
                    <a:pt x="732616" y="617824"/>
                  </a:lnTo>
                  <a:lnTo>
                    <a:pt x="786234" y="617824"/>
                  </a:lnTo>
                  <a:cubicBezTo>
                    <a:pt x="817918" y="614169"/>
                    <a:pt x="845945" y="577611"/>
                    <a:pt x="816699" y="5325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3590BF3D-0BBD-7246-9CF5-587F2BC01CAC}"/>
              </a:ext>
            </a:extLst>
          </p:cNvPr>
          <p:cNvGrpSpPr/>
          <p:nvPr/>
        </p:nvGrpSpPr>
        <p:grpSpPr>
          <a:xfrm>
            <a:off x="9845746" y="1706090"/>
            <a:ext cx="1371600" cy="1158200"/>
            <a:chOff x="10293879" y="2026948"/>
            <a:chExt cx="1371600" cy="115820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1F48AD6-48F7-8847-B8E3-F1AC0334C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2506" y="2026948"/>
              <a:ext cx="895757" cy="73335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aphic 37" descr="Signal">
              <a:extLst>
                <a:ext uri="{FF2B5EF4-FFF2-40B4-BE49-F238E27FC236}">
                  <a16:creationId xmlns:a16="http://schemas.microsoft.com/office/drawing/2014/main" id="{027CD679-A6A0-474B-87DF-4FADF128EA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3879" y="2087868"/>
              <a:ext cx="1371600" cy="1097280"/>
              <a:chOff x="10293879" y="2356432"/>
              <a:chExt cx="914400" cy="914400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33ECCDE-AE6F-4849-AC6D-1BC6CE5C8107}"/>
                  </a:ext>
                </a:extLst>
              </p:cNvPr>
              <p:cNvSpPr/>
              <p:nvPr/>
            </p:nvSpPr>
            <p:spPr>
              <a:xfrm>
                <a:off x="10598679" y="2832682"/>
                <a:ext cx="133350" cy="304800"/>
              </a:xfrm>
              <a:custGeom>
                <a:avLst/>
                <a:gdLst>
                  <a:gd name="connsiteX0" fmla="*/ 0 w 133350"/>
                  <a:gd name="connsiteY0" fmla="*/ 0 h 304800"/>
                  <a:gd name="connsiteX1" fmla="*/ 133350 w 133350"/>
                  <a:gd name="connsiteY1" fmla="*/ 0 h 304800"/>
                  <a:gd name="connsiteX2" fmla="*/ 133350 w 133350"/>
                  <a:gd name="connsiteY2" fmla="*/ 304800 h 304800"/>
                  <a:gd name="connsiteX3" fmla="*/ 0 w 13335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304800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8B7CB160-1302-DE48-AAE3-FA3DD39DBCCE}"/>
                  </a:ext>
                </a:extLst>
              </p:cNvPr>
              <p:cNvSpPr/>
              <p:nvPr/>
            </p:nvSpPr>
            <p:spPr>
              <a:xfrm>
                <a:off x="10770129" y="2661232"/>
                <a:ext cx="133350" cy="476250"/>
              </a:xfrm>
              <a:custGeom>
                <a:avLst/>
                <a:gdLst>
                  <a:gd name="connsiteX0" fmla="*/ 0 w 133350"/>
                  <a:gd name="connsiteY0" fmla="*/ 0 h 476250"/>
                  <a:gd name="connsiteX1" fmla="*/ 133350 w 133350"/>
                  <a:gd name="connsiteY1" fmla="*/ 0 h 476250"/>
                  <a:gd name="connsiteX2" fmla="*/ 133350 w 133350"/>
                  <a:gd name="connsiteY2" fmla="*/ 476250 h 476250"/>
                  <a:gd name="connsiteX3" fmla="*/ 0 w 133350"/>
                  <a:gd name="connsiteY3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476250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476250"/>
                    </a:lnTo>
                    <a:lnTo>
                      <a:pt x="0" y="4762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DFF603AC-ECD4-E740-97C4-658CD54ADCB7}"/>
                  </a:ext>
                </a:extLst>
              </p:cNvPr>
              <p:cNvSpPr/>
              <p:nvPr/>
            </p:nvSpPr>
            <p:spPr>
              <a:xfrm>
                <a:off x="10941579" y="2489782"/>
                <a:ext cx="133350" cy="647700"/>
              </a:xfrm>
              <a:custGeom>
                <a:avLst/>
                <a:gdLst>
                  <a:gd name="connsiteX0" fmla="*/ 0 w 133350"/>
                  <a:gd name="connsiteY0" fmla="*/ 0 h 647700"/>
                  <a:gd name="connsiteX1" fmla="*/ 133350 w 133350"/>
                  <a:gd name="connsiteY1" fmla="*/ 0 h 647700"/>
                  <a:gd name="connsiteX2" fmla="*/ 133350 w 133350"/>
                  <a:gd name="connsiteY2" fmla="*/ 647700 h 647700"/>
                  <a:gd name="connsiteX3" fmla="*/ 0 w 133350"/>
                  <a:gd name="connsiteY3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647700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647700"/>
                    </a:lnTo>
                    <a:lnTo>
                      <a:pt x="0" y="6477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754C182-DC85-1E47-893D-81BBA79BEC14}"/>
                  </a:ext>
                </a:extLst>
              </p:cNvPr>
              <p:cNvSpPr/>
              <p:nvPr/>
            </p:nvSpPr>
            <p:spPr>
              <a:xfrm>
                <a:off x="10427229" y="3004132"/>
                <a:ext cx="133350" cy="133350"/>
              </a:xfrm>
              <a:custGeom>
                <a:avLst/>
                <a:gdLst>
                  <a:gd name="connsiteX0" fmla="*/ 0 w 133350"/>
                  <a:gd name="connsiteY0" fmla="*/ 0 h 133350"/>
                  <a:gd name="connsiteX1" fmla="*/ 133350 w 133350"/>
                  <a:gd name="connsiteY1" fmla="*/ 0 h 133350"/>
                  <a:gd name="connsiteX2" fmla="*/ 133350 w 133350"/>
                  <a:gd name="connsiteY2" fmla="*/ 133350 h 133350"/>
                  <a:gd name="connsiteX3" fmla="*/ 0 w 133350"/>
                  <a:gd name="connsiteY3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33350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</p:grpSp>
      </p:grpSp>
      <p:grpSp>
        <p:nvGrpSpPr>
          <p:cNvPr id="60" name="Graphic 58">
            <a:extLst>
              <a:ext uri="{FF2B5EF4-FFF2-40B4-BE49-F238E27FC236}">
                <a16:creationId xmlns:a16="http://schemas.microsoft.com/office/drawing/2014/main" id="{6BEE023C-6EAA-3A49-A5D5-00165DD19FEA}"/>
              </a:ext>
            </a:extLst>
          </p:cNvPr>
          <p:cNvGrpSpPr/>
          <p:nvPr/>
        </p:nvGrpSpPr>
        <p:grpSpPr>
          <a:xfrm>
            <a:off x="7221020" y="1612443"/>
            <a:ext cx="1346829" cy="1088311"/>
            <a:chOff x="3994163" y="422029"/>
            <a:chExt cx="3858046" cy="3117512"/>
          </a:xfrm>
          <a:solidFill>
            <a:schemeClr val="bg1">
              <a:lumMod val="95000"/>
            </a:schemeClr>
          </a:solidFill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15F01B4-4537-5648-97E4-01CA670D672E}"/>
                </a:ext>
              </a:extLst>
            </p:cNvPr>
            <p:cNvSpPr/>
            <p:nvPr/>
          </p:nvSpPr>
          <p:spPr>
            <a:xfrm>
              <a:off x="3994163" y="422029"/>
              <a:ext cx="3004958" cy="3086100"/>
            </a:xfrm>
            <a:custGeom>
              <a:avLst/>
              <a:gdLst>
                <a:gd name="connsiteX0" fmla="*/ 328172 w 3004957"/>
                <a:gd name="connsiteY0" fmla="*/ 2485073 h 3086100"/>
                <a:gd name="connsiteX1" fmla="*/ 436578 w 3004957"/>
                <a:gd name="connsiteY1" fmla="*/ 2485073 h 3086100"/>
                <a:gd name="connsiteX2" fmla="*/ 393786 w 3004957"/>
                <a:gd name="connsiteY2" fmla="*/ 2399348 h 3086100"/>
                <a:gd name="connsiteX3" fmla="*/ 331024 w 3004957"/>
                <a:gd name="connsiteY3" fmla="*/ 2294573 h 3086100"/>
                <a:gd name="connsiteX4" fmla="*/ 435627 w 3004957"/>
                <a:gd name="connsiteY4" fmla="*/ 2294573 h 3086100"/>
                <a:gd name="connsiteX5" fmla="*/ 390933 w 3004957"/>
                <a:gd name="connsiteY5" fmla="*/ 2218373 h 3086100"/>
                <a:gd name="connsiteX6" fmla="*/ 329123 w 3004957"/>
                <a:gd name="connsiteY6" fmla="*/ 2124075 h 3086100"/>
                <a:gd name="connsiteX7" fmla="*/ 438480 w 3004957"/>
                <a:gd name="connsiteY7" fmla="*/ 2124075 h 3086100"/>
                <a:gd name="connsiteX8" fmla="*/ 438480 w 3004957"/>
                <a:gd name="connsiteY8" fmla="*/ 1438275 h 3086100"/>
                <a:gd name="connsiteX9" fmla="*/ 368111 w 3004957"/>
                <a:gd name="connsiteY9" fmla="*/ 1438275 h 3086100"/>
                <a:gd name="connsiteX10" fmla="*/ 368111 w 3004957"/>
                <a:gd name="connsiteY10" fmla="*/ 1363028 h 3086100"/>
                <a:gd name="connsiteX11" fmla="*/ 438480 w 3004957"/>
                <a:gd name="connsiteY11" fmla="*/ 1359218 h 3086100"/>
                <a:gd name="connsiteX12" fmla="*/ 438480 w 3004957"/>
                <a:gd name="connsiteY12" fmla="*/ 1096328 h 3086100"/>
                <a:gd name="connsiteX13" fmla="*/ 368111 w 3004957"/>
                <a:gd name="connsiteY13" fmla="*/ 1092518 h 3086100"/>
                <a:gd name="connsiteX14" fmla="*/ 368111 w 3004957"/>
                <a:gd name="connsiteY14" fmla="*/ 714375 h 3086100"/>
                <a:gd name="connsiteX15" fmla="*/ 447039 w 3004957"/>
                <a:gd name="connsiteY15" fmla="*/ 661035 h 3086100"/>
                <a:gd name="connsiteX16" fmla="*/ 501242 w 3004957"/>
                <a:gd name="connsiteY16" fmla="*/ 522923 h 3086100"/>
                <a:gd name="connsiteX17" fmla="*/ 401394 w 3004957"/>
                <a:gd name="connsiteY17" fmla="*/ 421005 h 3086100"/>
                <a:gd name="connsiteX18" fmla="*/ 389983 w 3004957"/>
                <a:gd name="connsiteY18" fmla="*/ 406718 h 3086100"/>
                <a:gd name="connsiteX19" fmla="*/ 434677 w 3004957"/>
                <a:gd name="connsiteY19" fmla="*/ 354330 h 3086100"/>
                <a:gd name="connsiteX20" fmla="*/ 360504 w 3004957"/>
                <a:gd name="connsiteY20" fmla="*/ 292418 h 3086100"/>
                <a:gd name="connsiteX21" fmla="*/ 178875 w 3004957"/>
                <a:gd name="connsiteY21" fmla="*/ 469583 h 3086100"/>
                <a:gd name="connsiteX22" fmla="*/ 211207 w 3004957"/>
                <a:gd name="connsiteY22" fmla="*/ 639128 h 3086100"/>
                <a:gd name="connsiteX23" fmla="*/ 123720 w 3004957"/>
                <a:gd name="connsiteY23" fmla="*/ 731520 h 3086100"/>
                <a:gd name="connsiteX24" fmla="*/ 28627 w 3004957"/>
                <a:gd name="connsiteY24" fmla="*/ 717233 h 3086100"/>
                <a:gd name="connsiteX25" fmla="*/ 2001 w 3004957"/>
                <a:gd name="connsiteY25" fmla="*/ 548640 h 3086100"/>
                <a:gd name="connsiteX26" fmla="*/ 160807 w 3004957"/>
                <a:gd name="connsiteY26" fmla="*/ 272415 h 3086100"/>
                <a:gd name="connsiteX27" fmla="*/ 259704 w 3004957"/>
                <a:gd name="connsiteY27" fmla="*/ 178118 h 3086100"/>
                <a:gd name="connsiteX28" fmla="*/ 183629 w 3004957"/>
                <a:gd name="connsiteY28" fmla="*/ 98108 h 3086100"/>
                <a:gd name="connsiteX29" fmla="*/ 285380 w 3004957"/>
                <a:gd name="connsiteY29" fmla="*/ 0 h 3086100"/>
                <a:gd name="connsiteX30" fmla="*/ 533574 w 3004957"/>
                <a:gd name="connsiteY30" fmla="*/ 255270 h 3086100"/>
                <a:gd name="connsiteX31" fmla="*/ 597287 w 3004957"/>
                <a:gd name="connsiteY31" fmla="*/ 202883 h 3086100"/>
                <a:gd name="connsiteX32" fmla="*/ 2382193 w 3004957"/>
                <a:gd name="connsiteY32" fmla="*/ 1844993 h 3086100"/>
                <a:gd name="connsiteX33" fmla="*/ 2457317 w 3004957"/>
                <a:gd name="connsiteY33" fmla="*/ 1741170 h 3086100"/>
                <a:gd name="connsiteX34" fmla="*/ 2457317 w 3004957"/>
                <a:gd name="connsiteY34" fmla="*/ 1439228 h 3086100"/>
                <a:gd name="connsiteX35" fmla="*/ 2645603 w 3004957"/>
                <a:gd name="connsiteY35" fmla="*/ 1439228 h 3086100"/>
                <a:gd name="connsiteX36" fmla="*/ 2645603 w 3004957"/>
                <a:gd name="connsiteY36" fmla="*/ 1531620 h 3086100"/>
                <a:gd name="connsiteX37" fmla="*/ 3006008 w 3004957"/>
                <a:gd name="connsiteY37" fmla="*/ 1531620 h 3086100"/>
                <a:gd name="connsiteX38" fmla="*/ 3006008 w 3004957"/>
                <a:gd name="connsiteY38" fmla="*/ 1797368 h 3086100"/>
                <a:gd name="connsiteX39" fmla="*/ 2856710 w 3004957"/>
                <a:gd name="connsiteY39" fmla="*/ 1797368 h 3086100"/>
                <a:gd name="connsiteX40" fmla="*/ 2856710 w 3004957"/>
                <a:gd name="connsiteY40" fmla="*/ 2445068 h 3086100"/>
                <a:gd name="connsiteX41" fmla="*/ 1981849 w 3004957"/>
                <a:gd name="connsiteY41" fmla="*/ 2445068 h 3086100"/>
                <a:gd name="connsiteX42" fmla="*/ 1979947 w 3004957"/>
                <a:gd name="connsiteY42" fmla="*/ 2223135 h 3086100"/>
                <a:gd name="connsiteX43" fmla="*/ 2093109 w 3004957"/>
                <a:gd name="connsiteY43" fmla="*/ 2021205 h 3086100"/>
                <a:gd name="connsiteX44" fmla="*/ 2122588 w 3004957"/>
                <a:gd name="connsiteY44" fmla="*/ 2002155 h 3086100"/>
                <a:gd name="connsiteX45" fmla="*/ 604894 w 3004957"/>
                <a:gd name="connsiteY45" fmla="*/ 604838 h 3086100"/>
                <a:gd name="connsiteX46" fmla="*/ 532623 w 3004957"/>
                <a:gd name="connsiteY46" fmla="*/ 711518 h 3086100"/>
                <a:gd name="connsiteX47" fmla="*/ 609649 w 3004957"/>
                <a:gd name="connsiteY47" fmla="*/ 714375 h 3086100"/>
                <a:gd name="connsiteX48" fmla="*/ 609649 w 3004957"/>
                <a:gd name="connsiteY48" fmla="*/ 1092518 h 3086100"/>
                <a:gd name="connsiteX49" fmla="*/ 539279 w 3004957"/>
                <a:gd name="connsiteY49" fmla="*/ 1096328 h 3086100"/>
                <a:gd name="connsiteX50" fmla="*/ 539279 w 3004957"/>
                <a:gd name="connsiteY50" fmla="*/ 1359218 h 3086100"/>
                <a:gd name="connsiteX51" fmla="*/ 608698 w 3004957"/>
                <a:gd name="connsiteY51" fmla="*/ 1362075 h 3086100"/>
                <a:gd name="connsiteX52" fmla="*/ 608698 w 3004957"/>
                <a:gd name="connsiteY52" fmla="*/ 1435418 h 3086100"/>
                <a:gd name="connsiteX53" fmla="*/ 539279 w 3004957"/>
                <a:gd name="connsiteY53" fmla="*/ 1439228 h 3086100"/>
                <a:gd name="connsiteX54" fmla="*/ 539279 w 3004957"/>
                <a:gd name="connsiteY54" fmla="*/ 2196465 h 3086100"/>
                <a:gd name="connsiteX55" fmla="*/ 646735 w 3004957"/>
                <a:gd name="connsiteY55" fmla="*/ 2241233 h 3086100"/>
                <a:gd name="connsiteX56" fmla="*/ 647686 w 3004957"/>
                <a:gd name="connsiteY56" fmla="*/ 2293620 h 3086100"/>
                <a:gd name="connsiteX57" fmla="*/ 544034 w 3004957"/>
                <a:gd name="connsiteY57" fmla="*/ 2293620 h 3086100"/>
                <a:gd name="connsiteX58" fmla="*/ 598238 w 3004957"/>
                <a:gd name="connsiteY58" fmla="*/ 2399348 h 3086100"/>
                <a:gd name="connsiteX59" fmla="*/ 646735 w 3004957"/>
                <a:gd name="connsiteY59" fmla="*/ 2484120 h 3086100"/>
                <a:gd name="connsiteX60" fmla="*/ 538329 w 3004957"/>
                <a:gd name="connsiteY60" fmla="*/ 2484120 h 3086100"/>
                <a:gd name="connsiteX61" fmla="*/ 538329 w 3004957"/>
                <a:gd name="connsiteY61" fmla="*/ 2553653 h 3086100"/>
                <a:gd name="connsiteX62" fmla="*/ 647686 w 3004957"/>
                <a:gd name="connsiteY62" fmla="*/ 2654618 h 3086100"/>
                <a:gd name="connsiteX63" fmla="*/ 543083 w 3004957"/>
                <a:gd name="connsiteY63" fmla="*/ 2654618 h 3086100"/>
                <a:gd name="connsiteX64" fmla="*/ 599188 w 3004957"/>
                <a:gd name="connsiteY64" fmla="*/ 2760345 h 3086100"/>
                <a:gd name="connsiteX65" fmla="*/ 645784 w 3004957"/>
                <a:gd name="connsiteY65" fmla="*/ 2845118 h 3086100"/>
                <a:gd name="connsiteX66" fmla="*/ 538329 w 3004957"/>
                <a:gd name="connsiteY66" fmla="*/ 2845118 h 3086100"/>
                <a:gd name="connsiteX67" fmla="*/ 538329 w 3004957"/>
                <a:gd name="connsiteY67" fmla="*/ 3091815 h 3086100"/>
                <a:gd name="connsiteX68" fmla="*/ 446088 w 3004957"/>
                <a:gd name="connsiteY68" fmla="*/ 3091815 h 3086100"/>
                <a:gd name="connsiteX69" fmla="*/ 442284 w 3004957"/>
                <a:gd name="connsiteY69" fmla="*/ 3083243 h 3086100"/>
                <a:gd name="connsiteX70" fmla="*/ 328172 w 3004957"/>
                <a:gd name="connsiteY70" fmla="*/ 2927033 h 3086100"/>
                <a:gd name="connsiteX71" fmla="*/ 328172 w 3004957"/>
                <a:gd name="connsiteY71" fmla="*/ 2848928 h 3086100"/>
                <a:gd name="connsiteX72" fmla="*/ 436578 w 3004957"/>
                <a:gd name="connsiteY72" fmla="*/ 2848928 h 3086100"/>
                <a:gd name="connsiteX73" fmla="*/ 393786 w 3004957"/>
                <a:gd name="connsiteY73" fmla="*/ 2762250 h 3086100"/>
                <a:gd name="connsiteX74" fmla="*/ 331024 w 3004957"/>
                <a:gd name="connsiteY74" fmla="*/ 2656523 h 3086100"/>
                <a:gd name="connsiteX75" fmla="*/ 437529 w 3004957"/>
                <a:gd name="connsiteY75" fmla="*/ 2656523 h 3086100"/>
                <a:gd name="connsiteX76" fmla="*/ 328172 w 3004957"/>
                <a:gd name="connsiteY76" fmla="*/ 2551748 h 3086100"/>
                <a:gd name="connsiteX77" fmla="*/ 2738794 w 3004957"/>
                <a:gd name="connsiteY77" fmla="*/ 2083118 h 3086100"/>
                <a:gd name="connsiteX78" fmla="*/ 2738794 w 3004957"/>
                <a:gd name="connsiteY78" fmla="*/ 1803083 h 3086100"/>
                <a:gd name="connsiteX79" fmla="*/ 2649407 w 3004957"/>
                <a:gd name="connsiteY79" fmla="*/ 1803083 h 3086100"/>
                <a:gd name="connsiteX80" fmla="*/ 2649407 w 3004957"/>
                <a:gd name="connsiteY80" fmla="*/ 2083118 h 3086100"/>
                <a:gd name="connsiteX81" fmla="*/ 174120 w 3004957"/>
                <a:gd name="connsiteY81" fmla="*/ 559118 h 3086100"/>
                <a:gd name="connsiteX82" fmla="*/ 98045 w 3004957"/>
                <a:gd name="connsiteY82" fmla="*/ 414338 h 3086100"/>
                <a:gd name="connsiteX83" fmla="*/ 82830 w 3004957"/>
                <a:gd name="connsiteY83" fmla="*/ 419100 h 3086100"/>
                <a:gd name="connsiteX84" fmla="*/ 33382 w 3004957"/>
                <a:gd name="connsiteY84" fmla="*/ 559118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04957" h="3086100">
                  <a:moveTo>
                    <a:pt x="328172" y="2485073"/>
                  </a:moveTo>
                  <a:lnTo>
                    <a:pt x="436578" y="2485073"/>
                  </a:lnTo>
                  <a:cubicBezTo>
                    <a:pt x="446088" y="2442210"/>
                    <a:pt x="446088" y="2412683"/>
                    <a:pt x="393786" y="2399348"/>
                  </a:cubicBezTo>
                  <a:cubicBezTo>
                    <a:pt x="320564" y="2382203"/>
                    <a:pt x="321515" y="2378393"/>
                    <a:pt x="331024" y="2294573"/>
                  </a:cubicBezTo>
                  <a:lnTo>
                    <a:pt x="435627" y="2294573"/>
                  </a:lnTo>
                  <a:cubicBezTo>
                    <a:pt x="452744" y="2245995"/>
                    <a:pt x="430873" y="2228850"/>
                    <a:pt x="390933" y="2218373"/>
                  </a:cubicBezTo>
                  <a:cubicBezTo>
                    <a:pt x="323417" y="2200275"/>
                    <a:pt x="324368" y="2198370"/>
                    <a:pt x="329123" y="2124075"/>
                  </a:cubicBezTo>
                  <a:lnTo>
                    <a:pt x="438480" y="2124075"/>
                  </a:lnTo>
                  <a:lnTo>
                    <a:pt x="438480" y="1438275"/>
                  </a:lnTo>
                  <a:lnTo>
                    <a:pt x="368111" y="1438275"/>
                  </a:lnTo>
                  <a:lnTo>
                    <a:pt x="368111" y="1363028"/>
                  </a:lnTo>
                  <a:lnTo>
                    <a:pt x="438480" y="1359218"/>
                  </a:lnTo>
                  <a:lnTo>
                    <a:pt x="438480" y="1096328"/>
                  </a:lnTo>
                  <a:lnTo>
                    <a:pt x="368111" y="1092518"/>
                  </a:lnTo>
                  <a:lnTo>
                    <a:pt x="368111" y="714375"/>
                  </a:lnTo>
                  <a:cubicBezTo>
                    <a:pt x="412805" y="723900"/>
                    <a:pt x="432775" y="700088"/>
                    <a:pt x="447039" y="661035"/>
                  </a:cubicBezTo>
                  <a:cubicBezTo>
                    <a:pt x="461303" y="621983"/>
                    <a:pt x="507899" y="564833"/>
                    <a:pt x="501242" y="522923"/>
                  </a:cubicBezTo>
                  <a:cubicBezTo>
                    <a:pt x="494585" y="481013"/>
                    <a:pt x="436578" y="454343"/>
                    <a:pt x="401394" y="421005"/>
                  </a:cubicBezTo>
                  <a:lnTo>
                    <a:pt x="389983" y="406718"/>
                  </a:lnTo>
                  <a:lnTo>
                    <a:pt x="434677" y="354330"/>
                  </a:lnTo>
                  <a:lnTo>
                    <a:pt x="360504" y="292418"/>
                  </a:lnTo>
                  <a:lnTo>
                    <a:pt x="178875" y="469583"/>
                  </a:lnTo>
                  <a:cubicBezTo>
                    <a:pt x="191237" y="531495"/>
                    <a:pt x="206452" y="584835"/>
                    <a:pt x="211207" y="639128"/>
                  </a:cubicBezTo>
                  <a:cubicBezTo>
                    <a:pt x="215961" y="693420"/>
                    <a:pt x="163660" y="733425"/>
                    <a:pt x="123720" y="731520"/>
                  </a:cubicBezTo>
                  <a:cubicBezTo>
                    <a:pt x="83781" y="729615"/>
                    <a:pt x="34332" y="732473"/>
                    <a:pt x="28627" y="717233"/>
                  </a:cubicBezTo>
                  <a:cubicBezTo>
                    <a:pt x="9608" y="664845"/>
                    <a:pt x="-5607" y="602933"/>
                    <a:pt x="2001" y="548640"/>
                  </a:cubicBezTo>
                  <a:cubicBezTo>
                    <a:pt x="19117" y="439103"/>
                    <a:pt x="69517" y="342900"/>
                    <a:pt x="160807" y="272415"/>
                  </a:cubicBezTo>
                  <a:cubicBezTo>
                    <a:pt x="195992" y="244793"/>
                    <a:pt x="225471" y="211455"/>
                    <a:pt x="259704" y="178118"/>
                  </a:cubicBezTo>
                  <a:cubicBezTo>
                    <a:pt x="232127" y="148590"/>
                    <a:pt x="209305" y="123825"/>
                    <a:pt x="183629" y="98108"/>
                  </a:cubicBezTo>
                  <a:lnTo>
                    <a:pt x="285380" y="0"/>
                  </a:lnTo>
                  <a:lnTo>
                    <a:pt x="533574" y="255270"/>
                  </a:lnTo>
                  <a:lnTo>
                    <a:pt x="597287" y="202883"/>
                  </a:lnTo>
                  <a:lnTo>
                    <a:pt x="2382193" y="1844993"/>
                  </a:lnTo>
                  <a:cubicBezTo>
                    <a:pt x="2457317" y="1817370"/>
                    <a:pt x="2457317" y="1817370"/>
                    <a:pt x="2457317" y="1741170"/>
                  </a:cubicBezTo>
                  <a:lnTo>
                    <a:pt x="2457317" y="1439228"/>
                  </a:lnTo>
                  <a:lnTo>
                    <a:pt x="2645603" y="1439228"/>
                  </a:lnTo>
                  <a:lnTo>
                    <a:pt x="2645603" y="1531620"/>
                  </a:lnTo>
                  <a:lnTo>
                    <a:pt x="3006008" y="1531620"/>
                  </a:lnTo>
                  <a:lnTo>
                    <a:pt x="3006008" y="1797368"/>
                  </a:lnTo>
                  <a:lnTo>
                    <a:pt x="2856710" y="1797368"/>
                  </a:lnTo>
                  <a:lnTo>
                    <a:pt x="2856710" y="2445068"/>
                  </a:lnTo>
                  <a:lnTo>
                    <a:pt x="1981849" y="2445068"/>
                  </a:lnTo>
                  <a:cubicBezTo>
                    <a:pt x="1981849" y="2370773"/>
                    <a:pt x="1989457" y="2295525"/>
                    <a:pt x="1979947" y="2223135"/>
                  </a:cubicBezTo>
                  <a:cubicBezTo>
                    <a:pt x="1966634" y="2122170"/>
                    <a:pt x="1998015" y="2056448"/>
                    <a:pt x="2093109" y="2021205"/>
                  </a:cubicBezTo>
                  <a:cubicBezTo>
                    <a:pt x="2103731" y="2016185"/>
                    <a:pt x="2113644" y="2009780"/>
                    <a:pt x="2122588" y="2002155"/>
                  </a:cubicBezTo>
                  <a:lnTo>
                    <a:pt x="604894" y="604838"/>
                  </a:lnTo>
                  <a:cubicBezTo>
                    <a:pt x="580170" y="641033"/>
                    <a:pt x="558298" y="672465"/>
                    <a:pt x="532623" y="711518"/>
                  </a:cubicBezTo>
                  <a:lnTo>
                    <a:pt x="609649" y="714375"/>
                  </a:lnTo>
                  <a:lnTo>
                    <a:pt x="609649" y="1092518"/>
                  </a:lnTo>
                  <a:lnTo>
                    <a:pt x="539279" y="1096328"/>
                  </a:lnTo>
                  <a:lnTo>
                    <a:pt x="539279" y="1359218"/>
                  </a:lnTo>
                  <a:lnTo>
                    <a:pt x="608698" y="1362075"/>
                  </a:lnTo>
                  <a:lnTo>
                    <a:pt x="608698" y="1435418"/>
                  </a:lnTo>
                  <a:lnTo>
                    <a:pt x="539279" y="1439228"/>
                  </a:lnTo>
                  <a:lnTo>
                    <a:pt x="539279" y="2196465"/>
                  </a:lnTo>
                  <a:cubicBezTo>
                    <a:pt x="574464" y="2210753"/>
                    <a:pt x="612502" y="2223135"/>
                    <a:pt x="646735" y="2241233"/>
                  </a:cubicBezTo>
                  <a:cubicBezTo>
                    <a:pt x="653392" y="2245043"/>
                    <a:pt x="647686" y="2273618"/>
                    <a:pt x="647686" y="2293620"/>
                  </a:cubicBezTo>
                  <a:lnTo>
                    <a:pt x="544034" y="2293620"/>
                  </a:lnTo>
                  <a:cubicBezTo>
                    <a:pt x="524064" y="2372678"/>
                    <a:pt x="525966" y="2376488"/>
                    <a:pt x="598238" y="2399348"/>
                  </a:cubicBezTo>
                  <a:cubicBezTo>
                    <a:pt x="653392" y="2417445"/>
                    <a:pt x="653392" y="2417445"/>
                    <a:pt x="646735" y="2484120"/>
                  </a:cubicBezTo>
                  <a:lnTo>
                    <a:pt x="538329" y="2484120"/>
                  </a:lnTo>
                  <a:lnTo>
                    <a:pt x="538329" y="2553653"/>
                  </a:lnTo>
                  <a:cubicBezTo>
                    <a:pt x="570660" y="2595563"/>
                    <a:pt x="663852" y="2556510"/>
                    <a:pt x="647686" y="2654618"/>
                  </a:cubicBezTo>
                  <a:lnTo>
                    <a:pt x="543083" y="2654618"/>
                  </a:lnTo>
                  <a:cubicBezTo>
                    <a:pt x="525015" y="2738438"/>
                    <a:pt x="525015" y="2742248"/>
                    <a:pt x="599188" y="2760345"/>
                  </a:cubicBezTo>
                  <a:cubicBezTo>
                    <a:pt x="648637" y="2772728"/>
                    <a:pt x="660048" y="2798445"/>
                    <a:pt x="645784" y="2845118"/>
                  </a:cubicBezTo>
                  <a:lnTo>
                    <a:pt x="538329" y="2845118"/>
                  </a:lnTo>
                  <a:lnTo>
                    <a:pt x="538329" y="3091815"/>
                  </a:lnTo>
                  <a:lnTo>
                    <a:pt x="446088" y="3091815"/>
                  </a:lnTo>
                  <a:cubicBezTo>
                    <a:pt x="445137" y="3088005"/>
                    <a:pt x="442284" y="3085148"/>
                    <a:pt x="442284" y="3083243"/>
                  </a:cubicBezTo>
                  <a:cubicBezTo>
                    <a:pt x="454646" y="2993708"/>
                    <a:pt x="438480" y="2925128"/>
                    <a:pt x="328172" y="2927033"/>
                  </a:cubicBezTo>
                  <a:lnTo>
                    <a:pt x="328172" y="2848928"/>
                  </a:lnTo>
                  <a:lnTo>
                    <a:pt x="436578" y="2848928"/>
                  </a:lnTo>
                  <a:cubicBezTo>
                    <a:pt x="447039" y="2804160"/>
                    <a:pt x="447039" y="2774633"/>
                    <a:pt x="393786" y="2762250"/>
                  </a:cubicBezTo>
                  <a:cubicBezTo>
                    <a:pt x="320564" y="2744153"/>
                    <a:pt x="321515" y="2740343"/>
                    <a:pt x="331024" y="2656523"/>
                  </a:cubicBezTo>
                  <a:lnTo>
                    <a:pt x="437529" y="2656523"/>
                  </a:lnTo>
                  <a:cubicBezTo>
                    <a:pt x="457499" y="2556510"/>
                    <a:pt x="359553" y="2595563"/>
                    <a:pt x="328172" y="2551748"/>
                  </a:cubicBezTo>
                  <a:close/>
                  <a:moveTo>
                    <a:pt x="2738794" y="2083118"/>
                  </a:moveTo>
                  <a:lnTo>
                    <a:pt x="2738794" y="1803083"/>
                  </a:lnTo>
                  <a:lnTo>
                    <a:pt x="2649407" y="1803083"/>
                  </a:lnTo>
                  <a:lnTo>
                    <a:pt x="2649407" y="2083118"/>
                  </a:lnTo>
                  <a:close/>
                  <a:moveTo>
                    <a:pt x="174120" y="559118"/>
                  </a:moveTo>
                  <a:lnTo>
                    <a:pt x="98045" y="414338"/>
                  </a:lnTo>
                  <a:lnTo>
                    <a:pt x="82830" y="419100"/>
                  </a:lnTo>
                  <a:lnTo>
                    <a:pt x="33382" y="559118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E33F6D6-79E8-4E4F-B039-6EE7BDF94560}"/>
                </a:ext>
              </a:extLst>
            </p:cNvPr>
            <p:cNvSpPr/>
            <p:nvPr/>
          </p:nvSpPr>
          <p:spPr>
            <a:xfrm>
              <a:off x="6216599" y="1955307"/>
              <a:ext cx="1635610" cy="1200150"/>
            </a:xfrm>
            <a:custGeom>
              <a:avLst/>
              <a:gdLst>
                <a:gd name="connsiteX0" fmla="*/ 0 w 1635609"/>
                <a:gd name="connsiteY0" fmla="*/ 951794 h 1200150"/>
                <a:gd name="connsiteX1" fmla="*/ 841579 w 1635609"/>
                <a:gd name="connsiteY1" fmla="*/ 951794 h 1200150"/>
                <a:gd name="connsiteX2" fmla="*/ 841579 w 1635609"/>
                <a:gd name="connsiteY2" fmla="*/ 139312 h 1200150"/>
                <a:gd name="connsiteX3" fmla="*/ 982317 w 1635609"/>
                <a:gd name="connsiteY3" fmla="*/ 247 h 1200150"/>
                <a:gd name="connsiteX4" fmla="*/ 1283764 w 1635609"/>
                <a:gd name="connsiteY4" fmla="*/ 19297 h 1200150"/>
                <a:gd name="connsiteX5" fmla="*/ 1417845 w 1635609"/>
                <a:gd name="connsiteY5" fmla="*/ 108832 h 1200150"/>
                <a:gd name="connsiteX6" fmla="*/ 1584259 w 1635609"/>
                <a:gd name="connsiteY6" fmla="*/ 363150 h 1200150"/>
                <a:gd name="connsiteX7" fmla="*/ 1638463 w 1635609"/>
                <a:gd name="connsiteY7" fmla="*/ 566032 h 1200150"/>
                <a:gd name="connsiteX8" fmla="*/ 1640365 w 1635609"/>
                <a:gd name="connsiteY8" fmla="*/ 1070857 h 1200150"/>
                <a:gd name="connsiteX9" fmla="*/ 1512939 w 1635609"/>
                <a:gd name="connsiteY9" fmla="*/ 1199444 h 1200150"/>
                <a:gd name="connsiteX10" fmla="*/ 1464442 w 1635609"/>
                <a:gd name="connsiteY10" fmla="*/ 1199444 h 1200150"/>
                <a:gd name="connsiteX11" fmla="*/ 1330360 w 1635609"/>
                <a:gd name="connsiteY11" fmla="*/ 994657 h 1200150"/>
                <a:gd name="connsiteX12" fmla="*/ 774062 w 1635609"/>
                <a:gd name="connsiteY12" fmla="*/ 1158487 h 1200150"/>
                <a:gd name="connsiteX13" fmla="*/ 713202 w 1635609"/>
                <a:gd name="connsiteY13" fmla="*/ 1200397 h 1200150"/>
                <a:gd name="connsiteX14" fmla="*/ 201598 w 1635609"/>
                <a:gd name="connsiteY14" fmla="*/ 1199444 h 1200150"/>
                <a:gd name="connsiteX15" fmla="*/ 0 w 1635609"/>
                <a:gd name="connsiteY15" fmla="*/ 951794 h 1200150"/>
                <a:gd name="connsiteX16" fmla="*/ 960445 w 1635609"/>
                <a:gd name="connsiteY16" fmla="*/ 151694 h 1200150"/>
                <a:gd name="connsiteX17" fmla="*/ 960445 w 1635609"/>
                <a:gd name="connsiteY17" fmla="*/ 643184 h 1200150"/>
                <a:gd name="connsiteX18" fmla="*/ 1515792 w 1635609"/>
                <a:gd name="connsiteY18" fmla="*/ 643184 h 1200150"/>
                <a:gd name="connsiteX19" fmla="*/ 1491068 w 1635609"/>
                <a:gd name="connsiteY19" fmla="*/ 474592 h 1200150"/>
                <a:gd name="connsiteX20" fmla="*/ 1298978 w 1635609"/>
                <a:gd name="connsiteY20" fmla="*/ 175507 h 1200150"/>
                <a:gd name="connsiteX21" fmla="*/ 1262843 w 1635609"/>
                <a:gd name="connsiteY21" fmla="*/ 152647 h 1200150"/>
                <a:gd name="connsiteX22" fmla="*/ 960445 w 1635609"/>
                <a:gd name="connsiteY22" fmla="*/ 151694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5609" h="1200150">
                  <a:moveTo>
                    <a:pt x="0" y="951794"/>
                  </a:moveTo>
                  <a:lnTo>
                    <a:pt x="841579" y="951794"/>
                  </a:lnTo>
                  <a:lnTo>
                    <a:pt x="841579" y="139312"/>
                  </a:lnTo>
                  <a:cubicBezTo>
                    <a:pt x="842529" y="36442"/>
                    <a:pt x="879616" y="-3563"/>
                    <a:pt x="982317" y="247"/>
                  </a:cubicBezTo>
                  <a:cubicBezTo>
                    <a:pt x="1085018" y="4057"/>
                    <a:pt x="1183915" y="6914"/>
                    <a:pt x="1283764" y="19297"/>
                  </a:cubicBezTo>
                  <a:cubicBezTo>
                    <a:pt x="1338918" y="25964"/>
                    <a:pt x="1385514" y="60254"/>
                    <a:pt x="1417845" y="108832"/>
                  </a:cubicBezTo>
                  <a:cubicBezTo>
                    <a:pt x="1474902" y="193604"/>
                    <a:pt x="1538614" y="273614"/>
                    <a:pt x="1584259" y="363150"/>
                  </a:cubicBezTo>
                  <a:cubicBezTo>
                    <a:pt x="1616823" y="426031"/>
                    <a:pt x="1635320" y="495264"/>
                    <a:pt x="1638463" y="566032"/>
                  </a:cubicBezTo>
                  <a:cubicBezTo>
                    <a:pt x="1646070" y="734625"/>
                    <a:pt x="1640365" y="902264"/>
                    <a:pt x="1640365" y="1070857"/>
                  </a:cubicBezTo>
                  <a:cubicBezTo>
                    <a:pt x="1640365" y="1165154"/>
                    <a:pt x="1608984" y="1197540"/>
                    <a:pt x="1512939" y="1199444"/>
                  </a:cubicBezTo>
                  <a:lnTo>
                    <a:pt x="1464442" y="1199444"/>
                  </a:lnTo>
                  <a:cubicBezTo>
                    <a:pt x="1438766" y="1116577"/>
                    <a:pt x="1396925" y="1047044"/>
                    <a:pt x="1330360" y="994657"/>
                  </a:cubicBezTo>
                  <a:cubicBezTo>
                    <a:pt x="1134467" y="842257"/>
                    <a:pt x="863450" y="921315"/>
                    <a:pt x="774062" y="1158487"/>
                  </a:cubicBezTo>
                  <a:cubicBezTo>
                    <a:pt x="760749" y="1191825"/>
                    <a:pt x="746485" y="1200397"/>
                    <a:pt x="713202" y="1200397"/>
                  </a:cubicBezTo>
                  <a:cubicBezTo>
                    <a:pt x="543935" y="1198492"/>
                    <a:pt x="374669" y="1199444"/>
                    <a:pt x="201598" y="1199444"/>
                  </a:cubicBezTo>
                  <a:cubicBezTo>
                    <a:pt x="170218" y="1088002"/>
                    <a:pt x="101750" y="1007992"/>
                    <a:pt x="0" y="951794"/>
                  </a:cubicBezTo>
                  <a:close/>
                  <a:moveTo>
                    <a:pt x="960445" y="151694"/>
                  </a:moveTo>
                  <a:lnTo>
                    <a:pt x="960445" y="643184"/>
                  </a:lnTo>
                  <a:lnTo>
                    <a:pt x="1515792" y="643184"/>
                  </a:lnTo>
                  <a:cubicBezTo>
                    <a:pt x="1508184" y="583177"/>
                    <a:pt x="1515792" y="520312"/>
                    <a:pt x="1491068" y="474592"/>
                  </a:cubicBezTo>
                  <a:cubicBezTo>
                    <a:pt x="1435914" y="369817"/>
                    <a:pt x="1364593" y="273614"/>
                    <a:pt x="1298978" y="175507"/>
                  </a:cubicBezTo>
                  <a:cubicBezTo>
                    <a:pt x="1290733" y="163080"/>
                    <a:pt x="1277589" y="154765"/>
                    <a:pt x="1262843" y="152647"/>
                  </a:cubicBezTo>
                  <a:cubicBezTo>
                    <a:pt x="1162995" y="150742"/>
                    <a:pt x="1064097" y="151694"/>
                    <a:pt x="960445" y="151694"/>
                  </a:cubicBez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E0F1E04C-327E-C24E-AC0F-7F50E36E64E2}"/>
                </a:ext>
              </a:extLst>
            </p:cNvPr>
            <p:cNvSpPr/>
            <p:nvPr/>
          </p:nvSpPr>
          <p:spPr>
            <a:xfrm>
              <a:off x="5760712" y="2967640"/>
              <a:ext cx="570562" cy="571500"/>
            </a:xfrm>
            <a:custGeom>
              <a:avLst/>
              <a:gdLst>
                <a:gd name="connsiteX0" fmla="*/ 306591 w 570561"/>
                <a:gd name="connsiteY0" fmla="*/ 578589 h 571500"/>
                <a:gd name="connsiteX1" fmla="*/ 539 w 570561"/>
                <a:gd name="connsiteY1" fmla="*/ 307086 h 571500"/>
                <a:gd name="connsiteX2" fmla="*/ 271597 w 570561"/>
                <a:gd name="connsiteY2" fmla="*/ 531 h 571500"/>
                <a:gd name="connsiteX3" fmla="*/ 304689 w 570561"/>
                <a:gd name="connsiteY3" fmla="*/ 422 h 571500"/>
                <a:gd name="connsiteX4" fmla="*/ 577757 w 570561"/>
                <a:gd name="connsiteY4" fmla="*/ 305181 h 571500"/>
                <a:gd name="connsiteX5" fmla="*/ 306591 w 570561"/>
                <a:gd name="connsiteY5" fmla="*/ 578589 h 571500"/>
                <a:gd name="connsiteX6" fmla="*/ 483465 w 570561"/>
                <a:gd name="connsiteY6" fmla="*/ 291887 h 571500"/>
                <a:gd name="connsiteX7" fmla="*/ 309444 w 570561"/>
                <a:gd name="connsiteY7" fmla="*/ 109959 h 571500"/>
                <a:gd name="connsiteX8" fmla="*/ 124053 w 570561"/>
                <a:gd name="connsiteY8" fmla="*/ 286087 h 571500"/>
                <a:gd name="connsiteX9" fmla="*/ 124011 w 570561"/>
                <a:gd name="connsiteY9" fmla="*/ 288076 h 571500"/>
                <a:gd name="connsiteX10" fmla="*/ 304689 w 570561"/>
                <a:gd name="connsiteY10" fmla="*/ 470957 h 571500"/>
                <a:gd name="connsiteX11" fmla="*/ 483465 w 570561"/>
                <a:gd name="connsiteY11" fmla="*/ 291887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561" h="571500">
                  <a:moveTo>
                    <a:pt x="306591" y="578589"/>
                  </a:moveTo>
                  <a:cubicBezTo>
                    <a:pt x="147226" y="588268"/>
                    <a:pt x="10203" y="466712"/>
                    <a:pt x="539" y="307086"/>
                  </a:cubicBezTo>
                  <a:cubicBezTo>
                    <a:pt x="-9124" y="147459"/>
                    <a:pt x="112233" y="10210"/>
                    <a:pt x="271597" y="531"/>
                  </a:cubicBezTo>
                  <a:cubicBezTo>
                    <a:pt x="282616" y="-138"/>
                    <a:pt x="293665" y="-175"/>
                    <a:pt x="304689" y="422"/>
                  </a:cubicBezTo>
                  <a:cubicBezTo>
                    <a:pt x="464113" y="9049"/>
                    <a:pt x="586370" y="145494"/>
                    <a:pt x="577757" y="305181"/>
                  </a:cubicBezTo>
                  <a:cubicBezTo>
                    <a:pt x="569834" y="452083"/>
                    <a:pt x="453196" y="569685"/>
                    <a:pt x="306591" y="578589"/>
                  </a:cubicBezTo>
                  <a:close/>
                  <a:moveTo>
                    <a:pt x="483465" y="291887"/>
                  </a:moveTo>
                  <a:cubicBezTo>
                    <a:pt x="485063" y="193711"/>
                    <a:pt x="407436" y="112557"/>
                    <a:pt x="309444" y="109959"/>
                  </a:cubicBezTo>
                  <a:cubicBezTo>
                    <a:pt x="209693" y="107317"/>
                    <a:pt x="126691" y="186172"/>
                    <a:pt x="124053" y="286087"/>
                  </a:cubicBezTo>
                  <a:cubicBezTo>
                    <a:pt x="124035" y="286750"/>
                    <a:pt x="124021" y="287413"/>
                    <a:pt x="124011" y="288076"/>
                  </a:cubicBezTo>
                  <a:cubicBezTo>
                    <a:pt x="122109" y="385232"/>
                    <a:pt x="205791" y="470957"/>
                    <a:pt x="304689" y="470957"/>
                  </a:cubicBezTo>
                  <a:cubicBezTo>
                    <a:pt x="402995" y="469926"/>
                    <a:pt x="482435" y="390354"/>
                    <a:pt x="483465" y="291887"/>
                  </a:cubicBez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FA569497-CC79-5F41-AE11-E31ACD28F2D8}"/>
                </a:ext>
              </a:extLst>
            </p:cNvPr>
            <p:cNvSpPr/>
            <p:nvPr/>
          </p:nvSpPr>
          <p:spPr>
            <a:xfrm>
              <a:off x="7041067" y="2967115"/>
              <a:ext cx="570562" cy="571500"/>
            </a:xfrm>
            <a:custGeom>
              <a:avLst/>
              <a:gdLst>
                <a:gd name="connsiteX0" fmla="*/ 287176 w 570561"/>
                <a:gd name="connsiteY0" fmla="*/ 579114 h 571500"/>
                <a:gd name="connsiteX1" fmla="*/ 6 w 570561"/>
                <a:gd name="connsiteY1" fmla="*/ 287649 h 571500"/>
                <a:gd name="connsiteX2" fmla="*/ 290993 w 570561"/>
                <a:gd name="connsiteY2" fmla="*/ 6 h 571500"/>
                <a:gd name="connsiteX3" fmla="*/ 578163 w 570561"/>
                <a:gd name="connsiteY3" fmla="*/ 291459 h 571500"/>
                <a:gd name="connsiteX4" fmla="*/ 289094 w 570561"/>
                <a:gd name="connsiteY4" fmla="*/ 579126 h 571500"/>
                <a:gd name="connsiteX5" fmla="*/ 287177 w 570561"/>
                <a:gd name="connsiteY5" fmla="*/ 579114 h 571500"/>
                <a:gd name="connsiteX6" fmla="*/ 467854 w 570561"/>
                <a:gd name="connsiteY6" fmla="*/ 289554 h 571500"/>
                <a:gd name="connsiteX7" fmla="*/ 287176 w 570561"/>
                <a:gd name="connsiteY7" fmla="*/ 110484 h 571500"/>
                <a:gd name="connsiteX8" fmla="*/ 108401 w 570561"/>
                <a:gd name="connsiteY8" fmla="*/ 291459 h 571500"/>
                <a:gd name="connsiteX9" fmla="*/ 287176 w 570561"/>
                <a:gd name="connsiteY9" fmla="*/ 471481 h 571500"/>
                <a:gd name="connsiteX10" fmla="*/ 467854 w 570561"/>
                <a:gd name="connsiteY10" fmla="*/ 28955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561" h="571500">
                  <a:moveTo>
                    <a:pt x="287176" y="579114"/>
                  </a:moveTo>
                  <a:cubicBezTo>
                    <a:pt x="127523" y="578058"/>
                    <a:pt x="-1048" y="447565"/>
                    <a:pt x="6" y="287649"/>
                  </a:cubicBezTo>
                  <a:cubicBezTo>
                    <a:pt x="1060" y="127733"/>
                    <a:pt x="131339" y="-1049"/>
                    <a:pt x="290993" y="6"/>
                  </a:cubicBezTo>
                  <a:cubicBezTo>
                    <a:pt x="450642" y="1062"/>
                    <a:pt x="579210" y="131548"/>
                    <a:pt x="578163" y="291459"/>
                  </a:cubicBezTo>
                  <a:cubicBezTo>
                    <a:pt x="577646" y="450851"/>
                    <a:pt x="448225" y="579645"/>
                    <a:pt x="289094" y="579126"/>
                  </a:cubicBezTo>
                  <a:cubicBezTo>
                    <a:pt x="288455" y="579124"/>
                    <a:pt x="287816" y="579120"/>
                    <a:pt x="287177" y="579114"/>
                  </a:cubicBezTo>
                  <a:close/>
                  <a:moveTo>
                    <a:pt x="467854" y="289554"/>
                  </a:moveTo>
                  <a:cubicBezTo>
                    <a:pt x="467329" y="190130"/>
                    <a:pt x="386437" y="109958"/>
                    <a:pt x="287176" y="110484"/>
                  </a:cubicBezTo>
                  <a:cubicBezTo>
                    <a:pt x="187916" y="111010"/>
                    <a:pt x="107875" y="192035"/>
                    <a:pt x="108401" y="291459"/>
                  </a:cubicBezTo>
                  <a:cubicBezTo>
                    <a:pt x="110401" y="389673"/>
                    <a:pt x="189136" y="468957"/>
                    <a:pt x="287176" y="471481"/>
                  </a:cubicBezTo>
                  <a:cubicBezTo>
                    <a:pt x="385123" y="473386"/>
                    <a:pt x="468805" y="388614"/>
                    <a:pt x="467854" y="289554"/>
                  </a:cubicBez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18464441-59BF-A449-835E-4936324FD0DC}"/>
                </a:ext>
              </a:extLst>
            </p:cNvPr>
            <p:cNvSpPr/>
            <p:nvPr/>
          </p:nvSpPr>
          <p:spPr>
            <a:xfrm>
              <a:off x="5104872" y="2968041"/>
              <a:ext cx="561052" cy="571500"/>
            </a:xfrm>
            <a:custGeom>
              <a:avLst/>
              <a:gdLst>
                <a:gd name="connsiteX0" fmla="*/ 273002 w 561052"/>
                <a:gd name="connsiteY0" fmla="*/ 578188 h 571500"/>
                <a:gd name="connsiteX1" fmla="*/ 456 w 561052"/>
                <a:gd name="connsiteY1" fmla="*/ 272959 h 571500"/>
                <a:gd name="connsiteX2" fmla="*/ 272051 w 561052"/>
                <a:gd name="connsiteY2" fmla="*/ 20 h 571500"/>
                <a:gd name="connsiteX3" fmla="*/ 563037 w 561052"/>
                <a:gd name="connsiteY3" fmla="*/ 288628 h 571500"/>
                <a:gd name="connsiteX4" fmla="*/ 275862 w 561052"/>
                <a:gd name="connsiteY4" fmla="*/ 578192 h 571500"/>
                <a:gd name="connsiteX5" fmla="*/ 273002 w 561052"/>
                <a:gd name="connsiteY5" fmla="*/ 578188 h 571500"/>
                <a:gd name="connsiteX6" fmla="*/ 273002 w 561052"/>
                <a:gd name="connsiteY6" fmla="*/ 109558 h 571500"/>
                <a:gd name="connsiteX7" fmla="*/ 92324 w 561052"/>
                <a:gd name="connsiteY7" fmla="*/ 287675 h 571500"/>
                <a:gd name="connsiteX8" fmla="*/ 274903 w 561052"/>
                <a:gd name="connsiteY8" fmla="*/ 470555 h 571500"/>
                <a:gd name="connsiteX9" fmla="*/ 452728 w 561052"/>
                <a:gd name="connsiteY9" fmla="*/ 290533 h 571500"/>
                <a:gd name="connsiteX10" fmla="*/ 275867 w 561052"/>
                <a:gd name="connsiteY10" fmla="*/ 109566 h 571500"/>
                <a:gd name="connsiteX11" fmla="*/ 273001 w 561052"/>
                <a:gd name="connsiteY11" fmla="*/ 109558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052" h="571500">
                  <a:moveTo>
                    <a:pt x="273002" y="578188"/>
                  </a:moveTo>
                  <a:cubicBezTo>
                    <a:pt x="113592" y="569286"/>
                    <a:pt x="-8431" y="432631"/>
                    <a:pt x="456" y="272959"/>
                  </a:cubicBezTo>
                  <a:cubicBezTo>
                    <a:pt x="8631" y="126087"/>
                    <a:pt x="125447" y="8692"/>
                    <a:pt x="272051" y="20"/>
                  </a:cubicBezTo>
                  <a:cubicBezTo>
                    <a:pt x="429906" y="-1885"/>
                    <a:pt x="562086" y="129560"/>
                    <a:pt x="563037" y="288628"/>
                  </a:cubicBezTo>
                  <a:cubicBezTo>
                    <a:pt x="563566" y="448020"/>
                    <a:pt x="434993" y="577663"/>
                    <a:pt x="275862" y="578192"/>
                  </a:cubicBezTo>
                  <a:cubicBezTo>
                    <a:pt x="274909" y="578196"/>
                    <a:pt x="273955" y="578194"/>
                    <a:pt x="273002" y="578188"/>
                  </a:cubicBezTo>
                  <a:close/>
                  <a:moveTo>
                    <a:pt x="273002" y="109558"/>
                  </a:moveTo>
                  <a:cubicBezTo>
                    <a:pt x="174936" y="111038"/>
                    <a:pt x="95362" y="189484"/>
                    <a:pt x="92324" y="287675"/>
                  </a:cubicBezTo>
                  <a:cubicBezTo>
                    <a:pt x="91373" y="384830"/>
                    <a:pt x="177908" y="471508"/>
                    <a:pt x="274903" y="470555"/>
                  </a:cubicBezTo>
                  <a:cubicBezTo>
                    <a:pt x="373204" y="469002"/>
                    <a:pt x="452223" y="389006"/>
                    <a:pt x="452728" y="290533"/>
                  </a:cubicBezTo>
                  <a:cubicBezTo>
                    <a:pt x="453780" y="191641"/>
                    <a:pt x="374597" y="110619"/>
                    <a:pt x="275867" y="109566"/>
                  </a:cubicBezTo>
                  <a:cubicBezTo>
                    <a:pt x="274912" y="109555"/>
                    <a:pt x="273957" y="109553"/>
                    <a:pt x="273001" y="109558"/>
                  </a:cubicBez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2BBBF80D-624C-BC4E-9D4F-B8C6FF32E6FC}"/>
                </a:ext>
              </a:extLst>
            </p:cNvPr>
            <p:cNvSpPr/>
            <p:nvPr/>
          </p:nvSpPr>
          <p:spPr>
            <a:xfrm>
              <a:off x="4682675" y="2907101"/>
              <a:ext cx="532524" cy="247650"/>
            </a:xfrm>
            <a:custGeom>
              <a:avLst/>
              <a:gdLst>
                <a:gd name="connsiteX0" fmla="*/ 540197 w 532524"/>
                <a:gd name="connsiteY0" fmla="*/ 0 h 247650"/>
                <a:gd name="connsiteX1" fmla="*/ 350009 w 532524"/>
                <a:gd name="connsiteY1" fmla="*/ 224790 h 247650"/>
                <a:gd name="connsiteX2" fmla="*/ 311021 w 532524"/>
                <a:gd name="connsiteY2" fmla="*/ 246697 h 247650"/>
                <a:gd name="connsiteX3" fmla="*/ 106570 w 532524"/>
                <a:gd name="connsiteY3" fmla="*/ 247650 h 247650"/>
                <a:gd name="connsiteX4" fmla="*/ 65 w 532524"/>
                <a:gd name="connsiteY4" fmla="*/ 151447 h 247650"/>
                <a:gd name="connsiteX5" fmla="*/ 108472 w 532524"/>
                <a:gd name="connsiteY5" fmla="*/ 0 h 247650"/>
                <a:gd name="connsiteX6" fmla="*/ 540197 w 532524"/>
                <a:gd name="connsiteY6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24" h="247650">
                  <a:moveTo>
                    <a:pt x="540197" y="0"/>
                  </a:moveTo>
                  <a:cubicBezTo>
                    <a:pt x="448907" y="54293"/>
                    <a:pt x="383292" y="124778"/>
                    <a:pt x="350009" y="224790"/>
                  </a:cubicBezTo>
                  <a:cubicBezTo>
                    <a:pt x="346206" y="235268"/>
                    <a:pt x="324334" y="246697"/>
                    <a:pt x="311021" y="246697"/>
                  </a:cubicBezTo>
                  <a:cubicBezTo>
                    <a:pt x="242554" y="248603"/>
                    <a:pt x="175037" y="248603"/>
                    <a:pt x="106570" y="247650"/>
                  </a:cubicBezTo>
                  <a:cubicBezTo>
                    <a:pt x="38102" y="246697"/>
                    <a:pt x="1016" y="218122"/>
                    <a:pt x="65" y="151447"/>
                  </a:cubicBezTo>
                  <a:cubicBezTo>
                    <a:pt x="-1837" y="59055"/>
                    <a:pt x="38102" y="3810"/>
                    <a:pt x="108472" y="0"/>
                  </a:cubicBezTo>
                  <a:lnTo>
                    <a:pt x="540197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038D0561-4FBD-634F-97F5-1CAE7A9552D9}"/>
                </a:ext>
              </a:extLst>
            </p:cNvPr>
            <p:cNvSpPr/>
            <p:nvPr/>
          </p:nvSpPr>
          <p:spPr>
            <a:xfrm>
              <a:off x="5516711" y="2910911"/>
              <a:ext cx="399393" cy="209550"/>
            </a:xfrm>
            <a:custGeom>
              <a:avLst/>
              <a:gdLst>
                <a:gd name="connsiteX0" fmla="*/ 407000 w 399393"/>
                <a:gd name="connsiteY0" fmla="*/ 0 h 209550"/>
                <a:gd name="connsiteX1" fmla="*/ 204451 w 399393"/>
                <a:gd name="connsiteY1" fmla="*/ 218123 h 209550"/>
                <a:gd name="connsiteX2" fmla="*/ 0 w 399393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393" h="209550">
                  <a:moveTo>
                    <a:pt x="407000" y="0"/>
                  </a:moveTo>
                  <a:cubicBezTo>
                    <a:pt x="309054" y="47625"/>
                    <a:pt x="245341" y="116205"/>
                    <a:pt x="204451" y="218123"/>
                  </a:cubicBezTo>
                  <a:cubicBezTo>
                    <a:pt x="168002" y="121056"/>
                    <a:pt x="94419" y="42552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6855E458-96CF-6B44-A565-6075A3775508}"/>
                </a:ext>
              </a:extLst>
            </p:cNvPr>
            <p:cNvSpPr/>
            <p:nvPr/>
          </p:nvSpPr>
          <p:spPr>
            <a:xfrm>
              <a:off x="4799705" y="2508957"/>
              <a:ext cx="66566" cy="352425"/>
            </a:xfrm>
            <a:custGeom>
              <a:avLst/>
              <a:gdLst>
                <a:gd name="connsiteX0" fmla="*/ 0 w 66565"/>
                <a:gd name="connsiteY0" fmla="*/ 0 h 352425"/>
                <a:gd name="connsiteX1" fmla="*/ 70369 w 66565"/>
                <a:gd name="connsiteY1" fmla="*/ 0 h 352425"/>
                <a:gd name="connsiteX2" fmla="*/ 70369 w 66565"/>
                <a:gd name="connsiteY2" fmla="*/ 358140 h 352425"/>
                <a:gd name="connsiteX3" fmla="*/ 0 w 66565"/>
                <a:gd name="connsiteY3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65" h="352425">
                  <a:moveTo>
                    <a:pt x="0" y="0"/>
                  </a:moveTo>
                  <a:lnTo>
                    <a:pt x="70369" y="0"/>
                  </a:lnTo>
                  <a:lnTo>
                    <a:pt x="70369" y="358140"/>
                  </a:lnTo>
                  <a:lnTo>
                    <a:pt x="0" y="35814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645E7ABB-1334-3E48-B6EB-F5C22DB1B746}"/>
                </a:ext>
              </a:extLst>
            </p:cNvPr>
            <p:cNvSpPr/>
            <p:nvPr/>
          </p:nvSpPr>
          <p:spPr>
            <a:xfrm>
              <a:off x="4932836" y="2509909"/>
              <a:ext cx="66566" cy="352425"/>
            </a:xfrm>
            <a:custGeom>
              <a:avLst/>
              <a:gdLst>
                <a:gd name="connsiteX0" fmla="*/ 70369 w 66565"/>
                <a:gd name="connsiteY0" fmla="*/ 357188 h 352425"/>
                <a:gd name="connsiteX1" fmla="*/ 0 w 66565"/>
                <a:gd name="connsiteY1" fmla="*/ 357188 h 352425"/>
                <a:gd name="connsiteX2" fmla="*/ 0 w 66565"/>
                <a:gd name="connsiteY2" fmla="*/ 0 h 352425"/>
                <a:gd name="connsiteX3" fmla="*/ 70369 w 66565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65" h="352425">
                  <a:moveTo>
                    <a:pt x="70369" y="357188"/>
                  </a:moveTo>
                  <a:lnTo>
                    <a:pt x="0" y="357188"/>
                  </a:lnTo>
                  <a:lnTo>
                    <a:pt x="0" y="0"/>
                  </a:lnTo>
                  <a:lnTo>
                    <a:pt x="70369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D948FC89-2C2D-D34D-907E-92413927755E}"/>
                </a:ext>
              </a:extLst>
            </p:cNvPr>
            <p:cNvSpPr/>
            <p:nvPr/>
          </p:nvSpPr>
          <p:spPr>
            <a:xfrm>
              <a:off x="4021839" y="1175456"/>
              <a:ext cx="171168" cy="228600"/>
            </a:xfrm>
            <a:custGeom>
              <a:avLst/>
              <a:gdLst>
                <a:gd name="connsiteX0" fmla="*/ 30430 w 171168"/>
                <a:gd name="connsiteY0" fmla="*/ 0 h 228600"/>
                <a:gd name="connsiteX1" fmla="*/ 98897 w 171168"/>
                <a:gd name="connsiteY1" fmla="*/ 0 h 228600"/>
                <a:gd name="connsiteX2" fmla="*/ 146444 w 171168"/>
                <a:gd name="connsiteY2" fmla="*/ 84773 h 228600"/>
                <a:gd name="connsiteX3" fmla="*/ 166414 w 171168"/>
                <a:gd name="connsiteY3" fmla="*/ 197168 h 228600"/>
                <a:gd name="connsiteX4" fmla="*/ 57056 w 171168"/>
                <a:gd name="connsiteY4" fmla="*/ 234315 h 228600"/>
                <a:gd name="connsiteX5" fmla="*/ 0 w 171168"/>
                <a:gd name="connsiteY5" fmla="*/ 217170 h 228600"/>
                <a:gd name="connsiteX6" fmla="*/ 15215 w 171168"/>
                <a:gd name="connsiteY6" fmla="*/ 162877 h 228600"/>
                <a:gd name="connsiteX7" fmla="*/ 38988 w 171168"/>
                <a:gd name="connsiteY7" fmla="*/ 169545 h 228600"/>
                <a:gd name="connsiteX8" fmla="*/ 96045 w 171168"/>
                <a:gd name="connsiteY8" fmla="*/ 160020 h 228600"/>
                <a:gd name="connsiteX9" fmla="*/ 81780 w 171168"/>
                <a:gd name="connsiteY9" fmla="*/ 104775 h 228600"/>
                <a:gd name="connsiteX10" fmla="*/ 30430 w 171168"/>
                <a:gd name="connsiteY10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68" h="228600">
                  <a:moveTo>
                    <a:pt x="30430" y="0"/>
                  </a:moveTo>
                  <a:lnTo>
                    <a:pt x="98897" y="0"/>
                  </a:lnTo>
                  <a:cubicBezTo>
                    <a:pt x="115063" y="29527"/>
                    <a:pt x="127425" y="59055"/>
                    <a:pt x="146444" y="84773"/>
                  </a:cubicBezTo>
                  <a:cubicBezTo>
                    <a:pt x="165463" y="110490"/>
                    <a:pt x="192089" y="155258"/>
                    <a:pt x="166414" y="197168"/>
                  </a:cubicBezTo>
                  <a:cubicBezTo>
                    <a:pt x="140739" y="239077"/>
                    <a:pt x="98897" y="239077"/>
                    <a:pt x="57056" y="234315"/>
                  </a:cubicBezTo>
                  <a:cubicBezTo>
                    <a:pt x="38988" y="232410"/>
                    <a:pt x="21872" y="223838"/>
                    <a:pt x="0" y="217170"/>
                  </a:cubicBezTo>
                  <a:cubicBezTo>
                    <a:pt x="5706" y="197168"/>
                    <a:pt x="10460" y="180975"/>
                    <a:pt x="15215" y="162877"/>
                  </a:cubicBezTo>
                  <a:cubicBezTo>
                    <a:pt x="22678" y="166505"/>
                    <a:pt x="30730" y="168763"/>
                    <a:pt x="38988" y="169545"/>
                  </a:cubicBezTo>
                  <a:cubicBezTo>
                    <a:pt x="58007" y="167640"/>
                    <a:pt x="77026" y="163830"/>
                    <a:pt x="96045" y="160020"/>
                  </a:cubicBezTo>
                  <a:cubicBezTo>
                    <a:pt x="92749" y="141258"/>
                    <a:pt x="87979" y="122785"/>
                    <a:pt x="81780" y="104775"/>
                  </a:cubicBezTo>
                  <a:cubicBezTo>
                    <a:pt x="67516" y="71438"/>
                    <a:pt x="50400" y="40005"/>
                    <a:pt x="30430" y="0"/>
                  </a:cubicBezTo>
                  <a:close/>
                </a:path>
              </a:pathLst>
            </a:cu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</p:grpSp>
      <p:sp>
        <p:nvSpPr>
          <p:cNvPr id="1038" name="TextBox 1037">
            <a:extLst>
              <a:ext uri="{FF2B5EF4-FFF2-40B4-BE49-F238E27FC236}">
                <a16:creationId xmlns:a16="http://schemas.microsoft.com/office/drawing/2014/main" id="{C5B1125B-0D8C-2D4A-AC1D-F6756809EE20}"/>
              </a:ext>
            </a:extLst>
          </p:cNvPr>
          <p:cNvSpPr txBox="1"/>
          <p:nvPr/>
        </p:nvSpPr>
        <p:spPr>
          <a:xfrm>
            <a:off x="5231829" y="1531160"/>
            <a:ext cx="940461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800" dirty="0">
                <a:ln w="19050"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ea typeface="Helvetica Neue" charset="0"/>
                <a:cs typeface="Helvetica Neue" charset="0"/>
              </a:rPr>
              <a:t>$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B129046-887B-9C47-98A2-2621A3B4E058}"/>
              </a:ext>
            </a:extLst>
          </p:cNvPr>
          <p:cNvSpPr/>
          <p:nvPr/>
        </p:nvSpPr>
        <p:spPr>
          <a:xfrm>
            <a:off x="441142" y="5214020"/>
            <a:ext cx="7533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1600" dirty="0"/>
              <a:t>Create intrinsic value by developing a resource and reserve</a:t>
            </a:r>
            <a:endParaRPr lang="es-CL" sz="16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F561E41-7D22-AA4F-892D-F8A9E458E753}"/>
              </a:ext>
            </a:extLst>
          </p:cNvPr>
          <p:cNvSpPr/>
          <p:nvPr/>
        </p:nvSpPr>
        <p:spPr>
          <a:xfrm>
            <a:off x="441142" y="4853360"/>
            <a:ext cx="7533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en-US" sz="1600" dirty="0"/>
              <a:t>Small capital investments to increase production</a:t>
            </a:r>
          </a:p>
        </p:txBody>
      </p:sp>
      <p:sp>
        <p:nvSpPr>
          <p:cNvPr id="1043" name="Slide Number Placeholder 1042">
            <a:extLst>
              <a:ext uri="{FF2B5EF4-FFF2-40B4-BE49-F238E27FC236}">
                <a16:creationId xmlns:a16="http://schemas.microsoft.com/office/drawing/2014/main" id="{2D3A81A6-5851-4548-9961-9461BEBB5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550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5" grpId="0" animBg="1"/>
      <p:bldP spid="19" grpId="0"/>
      <p:bldP spid="7" grpId="0" animBg="1"/>
      <p:bldP spid="24" grpId="0" animBg="1"/>
      <p:bldP spid="25" grpId="0" animBg="1"/>
      <p:bldP spid="1038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1342-1DD9-497D-8D38-FA2EA441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28600"/>
            <a:ext cx="11652805" cy="548640"/>
          </a:xfrm>
        </p:spPr>
        <p:txBody>
          <a:bodyPr/>
          <a:lstStyle/>
          <a:p>
            <a:r>
              <a:rPr lang="en-US" dirty="0"/>
              <a:t>Team</a:t>
            </a:r>
            <a:endParaRPr lang="es-C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8F7734-513C-46E4-AD1F-20D4E911772F}"/>
              </a:ext>
            </a:extLst>
          </p:cNvPr>
          <p:cNvSpPr txBox="1"/>
          <p:nvPr/>
        </p:nvSpPr>
        <p:spPr>
          <a:xfrm>
            <a:off x="3484051" y="6260164"/>
            <a:ext cx="1037263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</a:rPr>
              <a:t>Team is well connected and has a proven track record in the Region </a:t>
            </a:r>
            <a:endParaRPr lang="es-CL" sz="1800" b="1" dirty="0">
              <a:solidFill>
                <a:schemeClr val="accent3"/>
              </a:solidFill>
            </a:endParaRPr>
          </a:p>
        </p:txBody>
      </p:sp>
      <p:pic>
        <p:nvPicPr>
          <p:cNvPr id="14" name="Marcador de posición de imagen 29">
            <a:extLst>
              <a:ext uri="{FF2B5EF4-FFF2-40B4-BE49-F238E27FC236}">
                <a16:creationId xmlns:a16="http://schemas.microsoft.com/office/drawing/2014/main" id="{DAB62F87-3B69-4184-9CDB-5DA5ECE511EB}"/>
              </a:ext>
            </a:extLst>
          </p:cNvPr>
          <p:cNvPicPr>
            <a:picLocks noGr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52068" y="1251238"/>
            <a:ext cx="3048000" cy="1524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2D17C0C-5C5A-E44E-A1AD-1E7E3C87FC58}"/>
              </a:ext>
            </a:extLst>
          </p:cNvPr>
          <p:cNvSpPr txBox="1">
            <a:spLocks/>
          </p:cNvSpPr>
          <p:nvPr/>
        </p:nvSpPr>
        <p:spPr>
          <a:xfrm>
            <a:off x="274320" y="2899958"/>
            <a:ext cx="3049588" cy="684803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en-US" b="1" dirty="0">
                <a:solidFill>
                  <a:schemeClr val="accent3"/>
                </a:solidFill>
              </a:rPr>
              <a:t>Chris </a:t>
            </a:r>
            <a:r>
              <a:rPr lang="en-US" b="1" dirty="0" err="1">
                <a:solidFill>
                  <a:schemeClr val="accent3"/>
                </a:solidFill>
              </a:rPr>
              <a:t>Schauffele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CEO</a:t>
            </a:r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B0485F-77A9-CA42-BC47-789B4C1D9785}"/>
              </a:ext>
            </a:extLst>
          </p:cNvPr>
          <p:cNvSpPr txBox="1">
            <a:spLocks/>
          </p:cNvSpPr>
          <p:nvPr/>
        </p:nvSpPr>
        <p:spPr>
          <a:xfrm>
            <a:off x="4052068" y="2899958"/>
            <a:ext cx="3062288" cy="684803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en-US" b="1" dirty="0">
                <a:solidFill>
                  <a:schemeClr val="accent3"/>
                </a:solidFill>
              </a:rPr>
              <a:t>Mauricio Myer 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COO</a:t>
            </a:r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CE3DD0D-259A-5945-B88E-202E690AC740}"/>
              </a:ext>
            </a:extLst>
          </p:cNvPr>
          <p:cNvSpPr txBox="1">
            <a:spLocks/>
          </p:cNvSpPr>
          <p:nvPr/>
        </p:nvSpPr>
        <p:spPr>
          <a:xfrm>
            <a:off x="8139880" y="2899958"/>
            <a:ext cx="2843212" cy="684803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en-US" b="1" dirty="0">
                <a:solidFill>
                  <a:schemeClr val="accent3"/>
                </a:solidFill>
              </a:rPr>
              <a:t>Sofía </a:t>
            </a:r>
            <a:r>
              <a:rPr lang="en-US" b="1" dirty="0" err="1">
                <a:solidFill>
                  <a:schemeClr val="accent3"/>
                </a:solidFill>
              </a:rPr>
              <a:t>Mellibosky</a:t>
            </a:r>
            <a:endParaRPr lang="en-US" b="1" dirty="0">
              <a:solidFill>
                <a:schemeClr val="accent3"/>
              </a:solidFill>
            </a:endParaRP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Legal Consul</a:t>
            </a:r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50D81B1-97B7-BC4D-B398-01E06A8278D6}"/>
              </a:ext>
            </a:extLst>
          </p:cNvPr>
          <p:cNvSpPr txBox="1">
            <a:spLocks/>
          </p:cNvSpPr>
          <p:nvPr/>
        </p:nvSpPr>
        <p:spPr>
          <a:xfrm>
            <a:off x="274320" y="3628008"/>
            <a:ext cx="3049588" cy="1641475"/>
          </a:xfrm>
          <a:prstGeom prst="rect">
            <a:avLst/>
          </a:prstGeom>
        </p:spPr>
        <p:txBody>
          <a:bodyPr vert="horz" wrap="square" lIns="91440" tIns="91440" rIns="182880" bIns="91440" rtlCol="0">
            <a:no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13 </a:t>
            </a:r>
            <a:r>
              <a:rPr lang="en-US" sz="1400" dirty="0" err="1"/>
              <a:t>yr</a:t>
            </a:r>
            <a:r>
              <a:rPr lang="en-US" sz="1400" dirty="0"/>
              <a:t> mining experience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Masters in Mining Engineering from Colorado School of Mines.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Formal General Manger Lundin Mining Candelaria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Proven history of UG mine production growth and reserve increases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Passed all roles at Open Pit and Underground Operations: Superintendent up to General Manger</a:t>
            </a:r>
            <a:endParaRPr lang="es-CL" sz="1400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9443B1C-C3E8-C74B-A3CA-0C76052D9C2F}"/>
              </a:ext>
            </a:extLst>
          </p:cNvPr>
          <p:cNvSpPr txBox="1">
            <a:spLocks/>
          </p:cNvSpPr>
          <p:nvPr/>
        </p:nvSpPr>
        <p:spPr>
          <a:xfrm>
            <a:off x="4052067" y="3628008"/>
            <a:ext cx="3562936" cy="1524000"/>
          </a:xfrm>
          <a:prstGeom prst="rect">
            <a:avLst/>
          </a:prstGeom>
        </p:spPr>
        <p:txBody>
          <a:bodyPr vert="horz" wrap="square" lIns="91440" tIns="91440" rIns="182880" bIns="91440" rtlCol="0">
            <a:no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9 </a:t>
            </a:r>
            <a:r>
              <a:rPr lang="en-US" sz="1400" dirty="0" err="1"/>
              <a:t>yr</a:t>
            </a:r>
            <a:r>
              <a:rPr lang="en-US" sz="1400" dirty="0"/>
              <a:t> mining experience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Current General Manager </a:t>
            </a:r>
            <a:br>
              <a:rPr lang="en-US" sz="1400" dirty="0"/>
            </a:br>
            <a:r>
              <a:rPr lang="en-US" sz="1400" dirty="0"/>
              <a:t>of  San Andrés &amp; </a:t>
            </a:r>
            <a:r>
              <a:rPr lang="en-US" sz="1400" dirty="0" err="1"/>
              <a:t>Alianza</a:t>
            </a:r>
            <a:endParaRPr lang="en-US" sz="1400" dirty="0"/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Currently 3% owner of Las Animas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Born and raised in the district well connected </a:t>
            </a:r>
          </a:p>
          <a:p>
            <a:pPr marL="285664" indent="-285664">
              <a:buClr>
                <a:schemeClr val="tx1"/>
              </a:buClr>
              <a:buSzPct val="95000"/>
            </a:pPr>
            <a:endParaRPr lang="es-CL" sz="1400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C173C18-7FFB-BD43-A653-694C3E515B41}"/>
              </a:ext>
            </a:extLst>
          </p:cNvPr>
          <p:cNvSpPr txBox="1">
            <a:spLocks/>
          </p:cNvSpPr>
          <p:nvPr/>
        </p:nvSpPr>
        <p:spPr>
          <a:xfrm>
            <a:off x="8139880" y="3628008"/>
            <a:ext cx="3942192" cy="1524000"/>
          </a:xfrm>
          <a:prstGeom prst="rect">
            <a:avLst/>
          </a:prstGeom>
        </p:spPr>
        <p:txBody>
          <a:bodyPr vert="horz" wrap="square" lIns="91440" tIns="91440" rIns="182880" bIns="91440" rtlCol="0">
            <a:no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15 </a:t>
            </a:r>
            <a:r>
              <a:rPr lang="en-US" sz="1400" dirty="0" err="1"/>
              <a:t>yr</a:t>
            </a:r>
            <a:r>
              <a:rPr lang="en-US" sz="1400" dirty="0"/>
              <a:t> mining </a:t>
            </a:r>
            <a:r>
              <a:rPr lang="en-US" sz="1400" dirty="0" err="1"/>
              <a:t>expereince</a:t>
            </a:r>
            <a:endParaRPr lang="en-US" sz="1400" dirty="0"/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Local Counsel for Norte </a:t>
            </a:r>
            <a:r>
              <a:rPr lang="en-US" sz="1400" dirty="0" err="1"/>
              <a:t>Abierto</a:t>
            </a:r>
            <a:r>
              <a:rPr lang="en-US" sz="1400" dirty="0"/>
              <a:t> Project(Cerro </a:t>
            </a:r>
            <a:r>
              <a:rPr lang="en-US" sz="1400" dirty="0" err="1"/>
              <a:t>Casale-Caspiche</a:t>
            </a:r>
            <a:r>
              <a:rPr lang="en-US" sz="1400" dirty="0"/>
              <a:t>)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Local Counsel for Kinross </a:t>
            </a:r>
            <a:r>
              <a:rPr lang="en-US" sz="1400" dirty="0" err="1"/>
              <a:t>Maricungia</a:t>
            </a:r>
            <a:r>
              <a:rPr lang="en-US" sz="1400" dirty="0"/>
              <a:t> Mine</a:t>
            </a:r>
          </a:p>
          <a:p>
            <a:pPr marL="177800" indent="-177800">
              <a:buClr>
                <a:schemeClr val="tx1"/>
              </a:buClr>
              <a:buSzPct val="95000"/>
            </a:pPr>
            <a:r>
              <a:rPr lang="en-US" sz="1400" dirty="0"/>
              <a:t>Currently 6% owner of Las Animas</a:t>
            </a:r>
          </a:p>
          <a:p>
            <a:pPr marL="285664" indent="-285664">
              <a:buClr>
                <a:schemeClr val="tx1"/>
              </a:buClr>
              <a:buSzPct val="95000"/>
            </a:pPr>
            <a:endParaRPr lang="es-CL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B22C3-A1D4-BC48-AEA1-178724DFE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95E69-A3E5-204B-B8DF-9A9BE9D8A4AE}"/>
              </a:ext>
            </a:extLst>
          </p:cNvPr>
          <p:cNvSpPr/>
          <p:nvPr/>
        </p:nvSpPr>
        <p:spPr bwMode="auto">
          <a:xfrm>
            <a:off x="275907" y="1251238"/>
            <a:ext cx="3048001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Helvetica Neue" charset="0"/>
                <a:cs typeface="Helvetica Neue" charset="0"/>
              </a:rPr>
              <a:t>&lt;photo&gt;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19B8CC-4290-154F-A450-6FEEAE517901}"/>
              </a:ext>
            </a:extLst>
          </p:cNvPr>
          <p:cNvSpPr/>
          <p:nvPr/>
        </p:nvSpPr>
        <p:spPr bwMode="auto">
          <a:xfrm>
            <a:off x="8139880" y="1251238"/>
            <a:ext cx="3048001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Helvetica Neue" charset="0"/>
                <a:cs typeface="Helvetica Neue" charset="0"/>
              </a:rPr>
              <a:t>&lt;photo&gt;</a:t>
            </a:r>
          </a:p>
        </p:txBody>
      </p:sp>
    </p:spTree>
    <p:extLst>
      <p:ext uri="{BB962C8B-B14F-4D97-AF65-F5344CB8AC3E}">
        <p14:creationId xmlns:p14="http://schemas.microsoft.com/office/powerpoint/2010/main" val="24655093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B655-FD60-4318-AC28-B4AA5687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 and Growth Cases</a:t>
            </a:r>
            <a:endParaRPr lang="es-C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4780B49-FC2F-4202-B112-4CABA62FDDD3}"/>
              </a:ext>
            </a:extLst>
          </p:cNvPr>
          <p:cNvSpPr txBox="1">
            <a:spLocks/>
          </p:cNvSpPr>
          <p:nvPr/>
        </p:nvSpPr>
        <p:spPr>
          <a:xfrm>
            <a:off x="274320" y="1558516"/>
            <a:ext cx="3048911" cy="1062145"/>
          </a:xfrm>
          <a:prstGeom prst="rect">
            <a:avLst/>
          </a:prstGeom>
        </p:spPr>
        <p:txBody>
          <a:bodyPr vert="horz" lIns="91440" tIns="45708" rIns="91416" bIns="4570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Operational Improvements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/>
              <a:t>Opex</a:t>
            </a:r>
            <a:r>
              <a:rPr lang="en-US" dirty="0"/>
              <a:t> increase, hire mine and plant managers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Increase head grade &amp; mill rec.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Capex = $4M (purchase price)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FE30223-DEF2-4F0E-BC69-707527755C97}"/>
              </a:ext>
            </a:extLst>
          </p:cNvPr>
          <p:cNvSpPr txBox="1">
            <a:spLocks/>
          </p:cNvSpPr>
          <p:nvPr/>
        </p:nvSpPr>
        <p:spPr>
          <a:xfrm>
            <a:off x="3652915" y="1558516"/>
            <a:ext cx="3560791" cy="1905919"/>
          </a:xfrm>
          <a:prstGeom prst="rect">
            <a:avLst/>
          </a:prstGeom>
        </p:spPr>
        <p:txBody>
          <a:bodyPr vert="horz" lIns="91440" tIns="45708" rIns="91416" bIns="4570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Base Case operational improvements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Plant (12.5 </a:t>
            </a:r>
            <a:r>
              <a:rPr lang="en-US" dirty="0" err="1"/>
              <a:t>kt</a:t>
            </a:r>
            <a:r>
              <a:rPr lang="en-US" dirty="0"/>
              <a:t>/month to 17 </a:t>
            </a:r>
            <a:r>
              <a:rPr lang="en-US" dirty="0" err="1"/>
              <a:t>kt</a:t>
            </a:r>
            <a:r>
              <a:rPr lang="en-US" dirty="0"/>
              <a:t>/m)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Exploration drilling (10,000m)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Capex = $6.4M (</a:t>
            </a:r>
            <a:r>
              <a:rPr lang="en-US" dirty="0" err="1"/>
              <a:t>incld</a:t>
            </a:r>
            <a:r>
              <a:rPr lang="en-US" dirty="0"/>
              <a:t>. purchase)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BC1EF1-E148-4D28-9C76-C71255253A7D}"/>
              </a:ext>
            </a:extLst>
          </p:cNvPr>
          <p:cNvSpPr txBox="1">
            <a:spLocks/>
          </p:cNvSpPr>
          <p:nvPr/>
        </p:nvSpPr>
        <p:spPr>
          <a:xfrm>
            <a:off x="7498517" y="1558516"/>
            <a:ext cx="4443598" cy="1983721"/>
          </a:xfrm>
          <a:prstGeom prst="rect">
            <a:avLst/>
          </a:prstGeom>
        </p:spPr>
        <p:txBody>
          <a:bodyPr vert="horz" lIns="91440" tIns="45708" rIns="91416" bIns="4570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Base Case + Case 1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Exploration drilling (30,000m)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Mine development – Mina Jardin</a:t>
            </a:r>
          </a:p>
          <a:p>
            <a:pPr marL="461963" lvl="1" indent="-223838">
              <a:buFont typeface="Arial" panose="020B0604020202020204" pitchFamily="34" charset="0"/>
              <a:buChar char="•"/>
            </a:pPr>
            <a:r>
              <a:rPr lang="en-US" sz="1400" dirty="0"/>
              <a:t>Rehabilitate, New drifting, Equipment, services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Capex = $11M (</a:t>
            </a:r>
            <a:r>
              <a:rPr lang="en-US" dirty="0" err="1"/>
              <a:t>incld</a:t>
            </a:r>
            <a:r>
              <a:rPr lang="en-US" dirty="0"/>
              <a:t>. purchase)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marL="742727" lvl="1" indent="-285664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0A138-EA9B-4DE6-A525-DEA05B68E8B3}"/>
              </a:ext>
            </a:extLst>
          </p:cNvPr>
          <p:cNvSpPr txBox="1"/>
          <p:nvPr/>
        </p:nvSpPr>
        <p:spPr>
          <a:xfrm>
            <a:off x="330654" y="3203595"/>
            <a:ext cx="109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Financial Metrics</a:t>
            </a:r>
            <a:endParaRPr lang="es-CL" sz="1400" b="1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FE406-3287-45C8-994F-D96B513E26D2}"/>
              </a:ext>
            </a:extLst>
          </p:cNvPr>
          <p:cNvSpPr txBox="1"/>
          <p:nvPr/>
        </p:nvSpPr>
        <p:spPr>
          <a:xfrm>
            <a:off x="395296" y="6214499"/>
            <a:ext cx="10843516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After 25% Tax, Cu = $2.80/</a:t>
            </a:r>
            <a:r>
              <a:rPr lang="en-US" sz="1050" dirty="0" err="1"/>
              <a:t>lb</a:t>
            </a:r>
            <a:r>
              <a:rPr lang="en-US" sz="1050" dirty="0"/>
              <a:t>, Au = $1200/oz, Ag = $15/oz, USD = 638 CLP. All scenarios include 6 </a:t>
            </a:r>
            <a:r>
              <a:rPr lang="en-US" sz="1050" dirty="0" err="1"/>
              <a:t>yr</a:t>
            </a:r>
            <a:r>
              <a:rPr lang="en-US" sz="1050" dirty="0"/>
              <a:t> debt repayment plan.</a:t>
            </a:r>
            <a:endParaRPr lang="es-CL" sz="1050" dirty="0"/>
          </a:p>
          <a:p>
            <a:endParaRPr lang="es-CL" sz="105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D695143-8902-4F44-93CB-112F58E38A4B}"/>
              </a:ext>
            </a:extLst>
          </p:cNvPr>
          <p:cNvSpPr txBox="1">
            <a:spLocks/>
          </p:cNvSpPr>
          <p:nvPr/>
        </p:nvSpPr>
        <p:spPr>
          <a:xfrm>
            <a:off x="274320" y="1164739"/>
            <a:ext cx="3444875" cy="415498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chemeClr val="accent3"/>
                </a:solidFill>
              </a:rPr>
              <a:t>Base Case Op Improvements</a:t>
            </a:r>
            <a:endParaRPr lang="es-CL" sz="1500" b="1" dirty="0">
              <a:solidFill>
                <a:schemeClr val="accent3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ACF4785-518C-2048-977A-452B8C9353D9}"/>
              </a:ext>
            </a:extLst>
          </p:cNvPr>
          <p:cNvSpPr txBox="1">
            <a:spLocks/>
          </p:cNvSpPr>
          <p:nvPr/>
        </p:nvSpPr>
        <p:spPr>
          <a:xfrm>
            <a:off x="3652916" y="1164739"/>
            <a:ext cx="3724275" cy="415498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chemeClr val="accent3"/>
                </a:solidFill>
              </a:rPr>
              <a:t>Case 1: Mill + Exploration</a:t>
            </a:r>
            <a:endParaRPr lang="es-CL" sz="1500" b="1" dirty="0">
              <a:solidFill>
                <a:schemeClr val="accent3"/>
              </a:solidFill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B3259AD-0316-7B41-87E7-58D9128D9D23}"/>
              </a:ext>
            </a:extLst>
          </p:cNvPr>
          <p:cNvSpPr txBox="1">
            <a:spLocks/>
          </p:cNvSpPr>
          <p:nvPr/>
        </p:nvSpPr>
        <p:spPr>
          <a:xfrm>
            <a:off x="7498517" y="1164739"/>
            <a:ext cx="4516966" cy="415498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chemeClr val="accent3"/>
                </a:solidFill>
              </a:rPr>
              <a:t>Case 2: Mill + Exploration + Mine Development</a:t>
            </a:r>
            <a:endParaRPr lang="es-CL" sz="1500" b="1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85067C-6B0A-F240-AEE4-95D6C4F84E0D}"/>
              </a:ext>
            </a:extLst>
          </p:cNvPr>
          <p:cNvCxnSpPr>
            <a:cxnSpLocks/>
          </p:cNvCxnSpPr>
          <p:nvPr/>
        </p:nvCxnSpPr>
        <p:spPr>
          <a:xfrm>
            <a:off x="330653" y="3511372"/>
            <a:ext cx="11430000" cy="0"/>
          </a:xfrm>
          <a:prstGeom prst="line">
            <a:avLst/>
          </a:prstGeom>
          <a:ln w="0"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0578263-A5F2-49C2-A863-DF35A4F1E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260234"/>
              </p:ext>
            </p:extLst>
          </p:nvPr>
        </p:nvGraphicFramePr>
        <p:xfrm>
          <a:off x="232372" y="3729887"/>
          <a:ext cx="36576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5E2418A-92B0-46C1-952B-CE16BF4B0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160124"/>
              </p:ext>
            </p:extLst>
          </p:nvPr>
        </p:nvGraphicFramePr>
        <p:xfrm>
          <a:off x="4210624" y="3729887"/>
          <a:ext cx="36576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2E27B49-9F70-4B2D-A741-356709AFE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579810"/>
              </p:ext>
            </p:extLst>
          </p:nvPr>
        </p:nvGraphicFramePr>
        <p:xfrm>
          <a:off x="8188877" y="3647360"/>
          <a:ext cx="3657600" cy="249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A6797A4-5A4D-2347-9955-2C5131CB9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63612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604DAD9-7D71-BE49-99FA-6F651B6E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55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tlas Mining Templat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91440" tIns="45708" rIns="0" bIns="45708" numCol="1" rtlCol="0" anchor="ctr" anchorCtr="0" compatLnSpc="1">
        <a:prstTxWarp prst="textNoShape">
          <a:avLst/>
        </a:prstTxWarp>
      </a:bodyPr>
      <a:lstStyle>
        <a:defPPr defTabSz="913916" fontAlgn="base">
          <a:spcBef>
            <a:spcPct val="0"/>
          </a:spcBef>
          <a:spcAft>
            <a:spcPct val="0"/>
          </a:spcAft>
          <a:defRPr sz="12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spAutoFit/>
      </a:bodyPr>
      <a:lstStyle>
        <a:defPPr algn="l">
          <a:spcAft>
            <a:spcPts val="600"/>
          </a:spcAft>
          <a:defRPr sz="1600" dirty="0" err="1" smtClean="0">
            <a:ea typeface="Helvetica Neue" charset="0"/>
            <a:cs typeface="Helvetica Neue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_0122_C3_Template.potx" id="{7AB94E00-2EBF-A949-9EF9-D170141CBE99}" vid="{D3D5E15A-377E-B743-886D-E0131B268C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openxmlformats.org/package/2006/metadata/core-properties"/>
    <ds:schemaRef ds:uri="630a2e83-186a-4a0f-ab27-bee8a8096ab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F4CF9-F78A-44CC-A3DD-BB8B8C121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C3 Template</Template>
  <TotalTime>431</TotalTime>
  <Words>525</Words>
  <Application>Microsoft Office PowerPoint</Application>
  <PresentationFormat>Custom</PresentationFormat>
  <Paragraphs>93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Atlas Mining Template</vt:lpstr>
      <vt:lpstr>PowerPoint Presentation</vt:lpstr>
      <vt:lpstr>Objective</vt:lpstr>
      <vt:lpstr>Solution</vt:lpstr>
      <vt:lpstr>Team</vt:lpstr>
      <vt:lpstr>Financials and Growth Cases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Mining</dc:title>
  <dc:subject>&lt;Speech title here&gt;</dc:subject>
  <dc:creator>Mark Rybak</dc:creator>
  <cp:keywords/>
  <dc:description>Template:_x000d_
Formatting:_x000d_
Audience Type:</dc:description>
  <cp:lastModifiedBy>Chris Schauffele</cp:lastModifiedBy>
  <cp:revision>49</cp:revision>
  <cp:lastPrinted>2019-01-15T18:31:59Z</cp:lastPrinted>
  <dcterms:created xsi:type="dcterms:W3CDTF">2019-02-10T21:36:05Z</dcterms:created>
  <dcterms:modified xsi:type="dcterms:W3CDTF">2019-02-13T23:12:53Z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/>
  </property>
  <property fmtid="{D5CDD505-2E9C-101B-9397-08002B2CF9AE}" pid="12" name="TaxCatchAll">
    <vt:lpwstr/>
  </property>
  <property fmtid="{D5CDD505-2E9C-101B-9397-08002B2CF9AE}" pid="13" name="TaxKeywordTaxHTField">
    <vt:lpwstr/>
  </property>
</Properties>
</file>