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NPV 8%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6402805118110236"/>
          <c:y val="0.18050213675213675"/>
          <c:w val="0.79777750437445316"/>
          <c:h val="0.64827293222962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Graphs!$E$3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Graphs!$D$4:$D$6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Graphs!$E$4:$E$6</c:f>
              <c:numCache>
                <c:formatCode>#,##0_);[Red]\(#,##0\)</c:formatCode>
                <c:ptCount val="3"/>
                <c:pt idx="0">
                  <c:v>-0.71011531324588595</c:v>
                </c:pt>
                <c:pt idx="1">
                  <c:v>0.21736242270475531</c:v>
                </c:pt>
                <c:pt idx="2">
                  <c:v>2.7042342897239924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53-4869-8E3B-B73C24B09652}"/>
            </c:ext>
          </c:extLst>
        </c:ser>
        <c:ser>
          <c:idx val="1"/>
          <c:order val="1"/>
          <c:tx>
            <c:strRef>
              <c:f>Graphs!$F$3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Graphs!$D$4:$D$6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Graphs!$F$4:$F$6</c:f>
              <c:numCache>
                <c:formatCode>#,##0_);[Red]\(#,##0\)</c:formatCode>
                <c:ptCount val="3"/>
                <c:pt idx="0">
                  <c:v>2.2726257515066686</c:v>
                </c:pt>
                <c:pt idx="1">
                  <c:v>4.3014933437284002</c:v>
                </c:pt>
                <c:pt idx="2">
                  <c:v>10.78637109924937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53-4869-8E3B-B73C24B09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485401400"/>
        <c:axId val="485402712"/>
      </c:barChart>
      <c:catAx>
        <c:axId val="48540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85402712"/>
        <c:crosses val="autoZero"/>
        <c:auto val="1"/>
        <c:lblAlgn val="ctr"/>
        <c:lblOffset val="100"/>
        <c:noMultiLvlLbl val="0"/>
      </c:catAx>
      <c:valAx>
        <c:axId val="485402712"/>
        <c:scaling>
          <c:orientation val="minMax"/>
          <c:max val="14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85401400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IRR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18312527340332457"/>
          <c:y val="0.18050213675213675"/>
          <c:w val="0.77868028215223095"/>
          <c:h val="0.619124772864930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Graphs!$H$3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Graphs!$G$4:$G$6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Graphs!$H$4:$H$6</c:f>
              <c:numCache>
                <c:formatCode>0%</c:formatCode>
                <c:ptCount val="3"/>
                <c:pt idx="0">
                  <c:v>-1.7836530176190135E-2</c:v>
                </c:pt>
                <c:pt idx="1">
                  <c:v>0.10202697143431605</c:v>
                </c:pt>
                <c:pt idx="2">
                  <c:v>0.28653967421445703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2F-4C62-BF8D-4DC22BFAC850}"/>
            </c:ext>
          </c:extLst>
        </c:ser>
        <c:ser>
          <c:idx val="1"/>
          <c:order val="1"/>
          <c:tx>
            <c:strRef>
              <c:f>Graphs!$I$3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Graphs!$G$4:$G$6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Graphs!$I$4:$I$6</c:f>
              <c:numCache>
                <c:formatCode>0%</c:formatCode>
                <c:ptCount val="3"/>
                <c:pt idx="0">
                  <c:v>0.22658308130265792</c:v>
                </c:pt>
                <c:pt idx="1">
                  <c:v>0.29877330121107404</c:v>
                </c:pt>
                <c:pt idx="2">
                  <c:v>0.47166473385607222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F-4C62-BF8D-4DC22BFAC8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518921888"/>
        <c:axId val="518922872"/>
      </c:barChart>
      <c:catAx>
        <c:axId val="51892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922872"/>
        <c:crosses val="autoZero"/>
        <c:auto val="1"/>
        <c:lblAlgn val="ctr"/>
        <c:lblOffset val="100"/>
        <c:noMultiLvlLbl val="0"/>
      </c:catAx>
      <c:valAx>
        <c:axId val="518922872"/>
        <c:scaling>
          <c:orientation val="minMax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IRR</a:t>
                </a:r>
              </a:p>
            </c:rich>
          </c:tx>
          <c:layout>
            <c:manualLayout>
              <c:xMode val="edge"/>
              <c:yMode val="edge"/>
              <c:x val="1.9444444444444445E-2"/>
              <c:y val="0.4222156605424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1892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200" b="1" dirty="0"/>
              <a:t>Average Yearly Cash Flow </a:t>
            </a:r>
          </a:p>
          <a:p>
            <a:pPr algn="ctr" rtl="0">
              <a:defRPr sz="1200" b="1"/>
            </a:pPr>
            <a:r>
              <a:rPr lang="es-CL" sz="1200" b="1" dirty="0"/>
              <a:t>After Tax and Debt Repayment</a:t>
            </a:r>
          </a:p>
        </c:rich>
      </c:tx>
      <c:layout>
        <c:manualLayout>
          <c:xMode val="edge"/>
          <c:yMode val="edge"/>
          <c:x val="0.1861890310586176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0.20746582458442694"/>
          <c:y val="0.20834709657143044"/>
          <c:w val="0.75433973097112861"/>
          <c:h val="0.536569858989612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Graphs!$K$3</c:f>
              <c:strCache>
                <c:ptCount val="1"/>
                <c:pt idx="0">
                  <c:v>5 yr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Graphs!$J$4:$J$6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Graphs!$K$4:$K$6</c:f>
              <c:numCache>
                <c:formatCode>"$"#,##0.00_);[Red]\("$"#,##0.00\)</c:formatCode>
                <c:ptCount val="3"/>
                <c:pt idx="0">
                  <c:v>0.76984660678234196</c:v>
                </c:pt>
                <c:pt idx="1">
                  <c:v>1.0353336263563262</c:v>
                </c:pt>
                <c:pt idx="2">
                  <c:v>1.6923229331463265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5-497C-AEF1-7A8C8A913149}"/>
            </c:ext>
          </c:extLst>
        </c:ser>
        <c:ser>
          <c:idx val="1"/>
          <c:order val="1"/>
          <c:tx>
            <c:strRef>
              <c:f>Graphs!$L$3</c:f>
              <c:strCache>
                <c:ptCount val="1"/>
                <c:pt idx="0">
                  <c:v>8 yr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Graphs!$J$4:$J$6</c:f>
              <c:strCache>
                <c:ptCount val="3"/>
                <c:pt idx="0">
                  <c:v>Base Case</c:v>
                </c:pt>
                <c:pt idx="1">
                  <c:v>Case 1</c:v>
                </c:pt>
                <c:pt idx="2">
                  <c:v>Case 2</c:v>
                </c:pt>
              </c:strCache>
            </c:strRef>
          </c:cat>
          <c:val>
            <c:numRef>
              <c:f>Graphs!$L$4:$L$6</c:f>
              <c:numCache>
                <c:formatCode>"$"#,##0.00_);[Red]\("$"#,##0.00\)</c:formatCode>
                <c:ptCount val="3"/>
                <c:pt idx="0">
                  <c:v>1.0742216067823422</c:v>
                </c:pt>
                <c:pt idx="1">
                  <c:v>1.4581912076063264</c:v>
                </c:pt>
                <c:pt idx="2">
                  <c:v>2.6704414614328553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5-497C-AEF1-7A8C8A9131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602887840"/>
        <c:axId val="602888168"/>
      </c:barChart>
      <c:catAx>
        <c:axId val="6028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2888168"/>
        <c:crosses val="autoZero"/>
        <c:auto val="1"/>
        <c:lblAlgn val="ctr"/>
        <c:lblOffset val="100"/>
        <c:noMultiLvlLbl val="0"/>
      </c:catAx>
      <c:valAx>
        <c:axId val="60288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$Million 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CL"/>
            </a:p>
          </c:txPr>
        </c:title>
        <c:numFmt formatCode="&quot;$&quot;#,##0.00_);[Red]\(&quot;$&quot;#,##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6028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67290026246715"/>
          <c:y val="0.87245206384432095"/>
          <c:w val="0.22265419947506562"/>
          <c:h val="8.68194412820175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91052-C6FF-4A61-9CE2-5E2D9A056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6199B9-669B-4D76-B33A-64248E09F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29766-4E16-4BE2-948A-A67FDB84E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39CED-4396-4E38-8352-C39FF4B4D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D2CB9-C24A-467D-9B9A-2F740D15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34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7CB4-C202-43F4-9DA7-9A05829B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20A6F-FDC8-41BD-B2A2-36087C658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F1646-A9B3-4197-826F-C502A33B6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25804-28E1-4363-A15D-BE3E9508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CB410-9BF4-4B6B-A814-3215EC1B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22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FD6833-D60E-49B9-861D-EB62BA1C3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1E4BA9-7F9D-43F4-A148-2267D744F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8CA7A-AA44-4AD2-8FC5-9018BFDE9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D47-0B13-4E6E-8455-BA711055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3E02B-7E59-4EFC-8C59-507C3F75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668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CE905-6EE7-4A8D-8F1A-9E6EE1FEA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5B43-6AC1-47B5-A823-04A11B2B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E555-2326-4B91-A1D0-F3D935A23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16613-BBD5-4E07-B664-6247DDB2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DD79E-59EF-43E0-A531-CE48C3E8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991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2C2C9-B701-4761-81C6-5D06A57FE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363C0F-8073-4BE7-8AB6-067FEA1F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16C7-A53F-4100-A88D-7BFA78815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0B1B9-EFC8-44C0-A28A-D4815176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61573-441D-4288-874A-63E25805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604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06CB6-AF91-4A5B-9D18-AFAEB48E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B0FFD-1ED7-47F7-992A-E1008CAB4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CC4B4-5F1D-486F-A4A6-56736DA2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1E77-7826-4477-B06E-A79A54A6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AF850-F476-46ED-9066-17ACDE97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BCFB7-0FC0-4CA2-8974-BFD73BB1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591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26EE-0A41-48B3-96A9-263A1A00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F5B00-D1F4-46CF-B906-DF803453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BDB8A2-2939-4001-B652-F629F7866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D97F3-BB55-4FB4-94BC-FFE1FE77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49735-3770-4330-A7F4-04002BF38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022F0F-A807-454F-9AD9-5FA9E18CF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BA49A-9134-48FF-A086-6FA7944B2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4CD7B2-05F0-4E3F-834E-14CA4230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792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44D6-5E96-4A8D-9F02-33A962BE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52F45-37D5-479C-9F19-9D110E5B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C8846-7A8D-49E7-A5E6-176BB287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BD748-1A1D-40F5-83C1-A332980F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104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8B757-8C02-4628-8280-F33D03662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A698D0-29D1-496D-8BF9-34DC11C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B5A52-021E-4B61-8048-E755BB34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214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18389-693F-4800-B802-A15CC0BCF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1F1B2-E362-423C-B502-A7F456EB7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9E49E-AECF-43F4-BF16-3ECE8CB17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F38F9-82AF-403E-A78F-51B7AA79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B9E9A-F567-40C2-A01F-7A5F2C99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6AFFA-6224-4399-B3D1-86AD2AA7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92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41289-7A38-4C16-B8C5-D4E1ACBDD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35625-62C3-4951-845E-BABE743B5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80A59-E333-4075-A013-B2C79611F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FF64-8BAD-4D51-A1DD-2D2D835C6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26619-F32E-4706-BAE9-4EEB9F05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A98B3-3710-49E5-9DC2-6C28D7CBE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918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5DC02-2963-4579-B821-97BB6BCD3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CE2A6-BA7F-4DD5-96F7-F2C404CEF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6965-3793-4F54-867D-A4923CEBD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7F070-E097-4C91-B322-ADF25774A0E7}" type="datetimeFigureOut">
              <a:rPr lang="es-CL" smtClean="0"/>
              <a:t>15-02-2019</a:t>
            </a:fld>
            <a:endParaRPr 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20D4A-911E-48A8-A95A-2CC4E2B2F5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D3F35-E7BA-4344-ADFE-818C9CE5D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A6BA-D666-4B09-952E-5381D3933B23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56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78E648-E1E5-4B56-AA7A-1D4BA221724D}"/>
              </a:ext>
            </a:extLst>
          </p:cNvPr>
          <p:cNvSpPr txBox="1"/>
          <p:nvPr/>
        </p:nvSpPr>
        <p:spPr>
          <a:xfrm>
            <a:off x="834501" y="612559"/>
            <a:ext cx="42879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About 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Mission statement – what we do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What we are looking for – finance or Partnerships with Operations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Current opportunity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Description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Their problem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Our solution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Management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Contact information</a:t>
            </a:r>
          </a:p>
          <a:p>
            <a:endParaRPr lang="es-CL" dirty="0"/>
          </a:p>
          <a:p>
            <a:endParaRPr lang="es-C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8280D0-9DBE-427E-86FE-7E5DDF512C0F}"/>
              </a:ext>
            </a:extLst>
          </p:cNvPr>
          <p:cNvSpPr txBox="1"/>
          <p:nvPr/>
        </p:nvSpPr>
        <p:spPr>
          <a:xfrm>
            <a:off x="5677593" y="856211"/>
            <a:ext cx="4771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remove the events part, and make the Current opportunity the focus of the page.</a:t>
            </a:r>
          </a:p>
          <a:p>
            <a:endParaRPr lang="en-US" dirty="0"/>
          </a:p>
          <a:p>
            <a:r>
              <a:rPr lang="en-US" dirty="0"/>
              <a:t>You management section is good.</a:t>
            </a:r>
          </a:p>
          <a:p>
            <a:endParaRPr lang="en-US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5050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0D5AD-51C8-4950-8287-2B8AE5585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235CB-3881-4D7B-AA17-98A68973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08218-95BA-4395-8FB8-CA78AA16A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2045450"/>
            <a:ext cx="98393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10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BBCB9-9AA3-4378-BADE-5E78601AD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good image with the excavators bucket in the center.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02FA3-AC9B-429F-B48E-2A972355E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219A8-030E-4DF8-9A4A-EAD844DD5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7462"/>
            <a:ext cx="98679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7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CA2217-C60A-47ED-A334-7B8AF8D0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5" y="1233996"/>
            <a:ext cx="7523825" cy="5766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3F7E5-4215-46FD-B4EB-98170C8275C0}"/>
              </a:ext>
            </a:extLst>
          </p:cNvPr>
          <p:cNvSpPr txBox="1"/>
          <p:nvPr/>
        </p:nvSpPr>
        <p:spPr>
          <a:xfrm>
            <a:off x="7989903" y="1162974"/>
            <a:ext cx="4287915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Copper Focused Mining Company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chemeClr val="accent3"/>
                </a:solidFill>
              </a:rPr>
              <a:t>We target neglected assets and turn them into professional operations</a:t>
            </a:r>
            <a:endParaRPr lang="es-CL" b="1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/>
              <a:t>Acquire majority in small scale producing operations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Our </a:t>
            </a:r>
            <a:r>
              <a:rPr lang="en-US" sz="1600" b="1" dirty="0">
                <a:solidFill>
                  <a:schemeClr val="accent3"/>
                </a:solidFill>
              </a:rPr>
              <a:t>Targets are: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1600" dirty="0"/>
              <a:t>Under-capitalized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1600" dirty="0"/>
              <a:t>Hold numerous under-explored concessions 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95000"/>
              <a:buFont typeface="Arial" panose="020B0604020202020204" pitchFamily="34" charset="0"/>
              <a:buChar char="•"/>
            </a:pPr>
            <a:r>
              <a:rPr lang="en-US" sz="1600" dirty="0"/>
              <a:t>Located in proven mining districts</a:t>
            </a:r>
          </a:p>
          <a:p>
            <a:r>
              <a:rPr lang="en-US" dirty="0"/>
              <a:t>  </a:t>
            </a:r>
          </a:p>
          <a:p>
            <a:endParaRPr lang="es-CL" dirty="0"/>
          </a:p>
          <a:p>
            <a:endParaRPr lang="es-CL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DE2E0C4-450A-4BCF-8B1A-A9109FEC12B3}"/>
              </a:ext>
            </a:extLst>
          </p:cNvPr>
          <p:cNvCxnSpPr/>
          <p:nvPr/>
        </p:nvCxnSpPr>
        <p:spPr>
          <a:xfrm flipH="1">
            <a:off x="4163627" y="1358283"/>
            <a:ext cx="3897297" cy="13849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8E8126-FDB3-475E-90F3-3CDCE68A67AA}"/>
              </a:ext>
            </a:extLst>
          </p:cNvPr>
          <p:cNvSpPr txBox="1"/>
          <p:nvPr/>
        </p:nvSpPr>
        <p:spPr>
          <a:xfrm>
            <a:off x="550416" y="204186"/>
            <a:ext cx="656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About Us</a:t>
            </a:r>
            <a:endParaRPr lang="es-C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C99002-66C3-45E8-89B7-9866ABBA9F83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394448" y="4578660"/>
            <a:ext cx="3302492" cy="4549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F44FD6F5-2A67-46EB-BD2E-68BADE3A2B2D}"/>
              </a:ext>
            </a:extLst>
          </p:cNvPr>
          <p:cNvSpPr/>
          <p:nvPr/>
        </p:nvSpPr>
        <p:spPr>
          <a:xfrm>
            <a:off x="10133860" y="3324755"/>
            <a:ext cx="1304683" cy="1192983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Immediate Operating Cash Flow</a:t>
            </a:r>
            <a:endParaRPr lang="es-CL" sz="1600" b="1" dirty="0">
              <a:solidFill>
                <a:srgbClr val="00B0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3528268-9296-41EC-90F9-BB4119F627D2}"/>
              </a:ext>
            </a:extLst>
          </p:cNvPr>
          <p:cNvSpPr/>
          <p:nvPr/>
        </p:nvSpPr>
        <p:spPr>
          <a:xfrm>
            <a:off x="10707935" y="4714042"/>
            <a:ext cx="1371600" cy="1398711"/>
          </a:xfrm>
          <a:prstGeom prst="ellipse">
            <a:avLst/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B050"/>
                </a:solidFill>
              </a:rPr>
              <a:t>High Probability for added Value and Growth </a:t>
            </a:r>
            <a:endParaRPr lang="es-CL" sz="1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BFAF0D5-5910-4B1D-9297-811F868CFFD5}"/>
              </a:ext>
            </a:extLst>
          </p:cNvPr>
          <p:cNvCxnSpPr/>
          <p:nvPr/>
        </p:nvCxnSpPr>
        <p:spPr>
          <a:xfrm>
            <a:off x="9223899" y="3506680"/>
            <a:ext cx="772357" cy="9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8B7782-543B-4CD0-B498-C266C7A5D46D}"/>
              </a:ext>
            </a:extLst>
          </p:cNvPr>
          <p:cNvCxnSpPr/>
          <p:nvPr/>
        </p:nvCxnSpPr>
        <p:spPr>
          <a:xfrm flipV="1">
            <a:off x="9996256" y="5495765"/>
            <a:ext cx="506027" cy="199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>
            <a:extLst>
              <a:ext uri="{FF2B5EF4-FFF2-40B4-BE49-F238E27FC236}">
                <a16:creationId xmlns:a16="http://schemas.microsoft.com/office/drawing/2014/main" id="{3A4D121F-F23D-4800-A748-02E91E0D4719}"/>
              </a:ext>
            </a:extLst>
          </p:cNvPr>
          <p:cNvSpPr/>
          <p:nvPr/>
        </p:nvSpPr>
        <p:spPr>
          <a:xfrm>
            <a:off x="7696940" y="2268246"/>
            <a:ext cx="292963" cy="462082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9021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5D32A2-2BAB-4C20-A970-B357ECB03A25}"/>
              </a:ext>
            </a:extLst>
          </p:cNvPr>
          <p:cNvSpPr txBox="1"/>
          <p:nvPr/>
        </p:nvSpPr>
        <p:spPr>
          <a:xfrm>
            <a:off x="541538" y="266329"/>
            <a:ext cx="105022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Opportunity Page</a:t>
            </a:r>
          </a:p>
          <a:p>
            <a:endParaRPr lang="en-US" dirty="0"/>
          </a:p>
          <a:p>
            <a:r>
              <a:rPr lang="en-US" dirty="0"/>
              <a:t> Needs to have the following flow and information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Description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Their problem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Our 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Scenario Evaluation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b="1" dirty="0"/>
              <a:t>Description</a:t>
            </a:r>
            <a:endParaRPr lang="es-CL" dirty="0"/>
          </a:p>
          <a:p>
            <a:r>
              <a:rPr lang="en-US" sz="2000" b="1" dirty="0"/>
              <a:t>Seeking invest to obtain majority ownership in an active copper operation located in Chile.</a:t>
            </a:r>
            <a:endParaRPr lang="es-CL" sz="2000" b="1" dirty="0"/>
          </a:p>
          <a:p>
            <a:r>
              <a:rPr lang="en-US" dirty="0"/>
              <a:t>Multiple underground mine open </a:t>
            </a:r>
            <a:r>
              <a:rPr lang="en-US" dirty="0" err="1"/>
              <a:t>stoping</a:t>
            </a:r>
            <a:r>
              <a:rPr lang="en-US" dirty="0"/>
              <a:t> operations feeding two separate mills.</a:t>
            </a:r>
            <a:endParaRPr lang="es-CL" dirty="0"/>
          </a:p>
          <a:p>
            <a:r>
              <a:rPr lang="en-US" dirty="0"/>
              <a:t>Classified under Chilean Law as a “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minería</a:t>
            </a:r>
            <a:r>
              <a:rPr lang="en-US" dirty="0"/>
              <a:t>”</a:t>
            </a:r>
            <a:endParaRPr lang="es-CL" dirty="0"/>
          </a:p>
          <a:p>
            <a:r>
              <a:rPr lang="en-US" dirty="0"/>
              <a:t>Sells concentrate and Run of Mine Mineral to ENAMI – guaranteed buyer under small miner law</a:t>
            </a:r>
            <a:endParaRPr lang="es-CL" dirty="0"/>
          </a:p>
          <a:p>
            <a:r>
              <a:rPr lang="en-US" dirty="0"/>
              <a:t>ENAMI as the purchaser protects the business during low copper prices as they pay over spot for business in the </a:t>
            </a:r>
            <a:r>
              <a:rPr lang="en-US" dirty="0" err="1"/>
              <a:t>pequeño</a:t>
            </a:r>
            <a:r>
              <a:rPr lang="en-US" dirty="0"/>
              <a:t> </a:t>
            </a:r>
            <a:r>
              <a:rPr lang="en-US" dirty="0" err="1"/>
              <a:t>minería</a:t>
            </a:r>
            <a:r>
              <a:rPr lang="en-US" dirty="0"/>
              <a:t> category</a:t>
            </a:r>
            <a:endParaRPr lang="es-CL" dirty="0"/>
          </a:p>
          <a:p>
            <a:r>
              <a:rPr lang="en-US" dirty="0"/>
              <a:t>Current production 3.5 Cu </a:t>
            </a:r>
            <a:r>
              <a:rPr lang="en-US" dirty="0" err="1"/>
              <a:t>mlbs</a:t>
            </a:r>
            <a:r>
              <a:rPr lang="en-US" dirty="0"/>
              <a:t>/</a:t>
            </a:r>
            <a:r>
              <a:rPr lang="en-US" dirty="0" err="1"/>
              <a:t>yr</a:t>
            </a:r>
            <a:r>
              <a:rPr lang="en-US" dirty="0"/>
              <a:t>, plus by products Gold, Silver, Iron</a:t>
            </a:r>
            <a:endParaRPr lang="es-CL" dirty="0"/>
          </a:p>
          <a:p>
            <a:r>
              <a:rPr lang="en-US" dirty="0"/>
              <a:t>Combined processing rate = 22,250 </a:t>
            </a:r>
            <a:r>
              <a:rPr lang="en-US" dirty="0" err="1"/>
              <a:t>tonnes</a:t>
            </a:r>
            <a:r>
              <a:rPr lang="en-US" dirty="0"/>
              <a:t>/month</a:t>
            </a:r>
            <a:endParaRPr lang="es-CL" dirty="0"/>
          </a:p>
          <a:p>
            <a:r>
              <a:rPr lang="en-US" dirty="0"/>
              <a:t>Very simple metallurgy, no concentrate penalty elements</a:t>
            </a:r>
            <a:endParaRPr lang="es-CL" dirty="0"/>
          </a:p>
          <a:p>
            <a:r>
              <a:rPr lang="en-US" dirty="0"/>
              <a:t>921 Hectares of under-explored mining concessions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44834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5D32A2-2BAB-4C20-A970-B357ECB03A25}"/>
              </a:ext>
            </a:extLst>
          </p:cNvPr>
          <p:cNvSpPr txBox="1"/>
          <p:nvPr/>
        </p:nvSpPr>
        <p:spPr>
          <a:xfrm>
            <a:off x="550415" y="204186"/>
            <a:ext cx="9641149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Opportunity</a:t>
            </a:r>
          </a:p>
          <a:p>
            <a:endParaRPr lang="en-US" dirty="0"/>
          </a:p>
          <a:p>
            <a:r>
              <a:rPr lang="en-US" dirty="0"/>
              <a:t> Needs to have the following flow and information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Description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Their problem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Our 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Scenario Evaluation</a:t>
            </a:r>
          </a:p>
          <a:p>
            <a:r>
              <a:rPr lang="en-US" b="1" dirty="0"/>
              <a:t>Their Problem</a:t>
            </a:r>
            <a:endParaRPr lang="es-CL" dirty="0"/>
          </a:p>
          <a:p>
            <a:pPr lvl="0"/>
            <a:r>
              <a:rPr lang="en-US" dirty="0"/>
              <a:t>Business has many owners with divided interests – stalling company growth</a:t>
            </a:r>
            <a:endParaRPr lang="es-CL" dirty="0"/>
          </a:p>
          <a:p>
            <a:pPr lvl="0"/>
            <a:r>
              <a:rPr lang="en-US" dirty="0"/>
              <a:t>Operating for decades without resource or reserve - but hold 921 </a:t>
            </a:r>
            <a:r>
              <a:rPr lang="en-US" dirty="0" err="1"/>
              <a:t>Hac</a:t>
            </a:r>
            <a:r>
              <a:rPr lang="en-US" dirty="0"/>
              <a:t> of concessions </a:t>
            </a:r>
            <a:endParaRPr lang="es-CL" dirty="0"/>
          </a:p>
          <a:p>
            <a:pPr lvl="0"/>
            <a:r>
              <a:rPr lang="en-US" dirty="0"/>
              <a:t>Current shareholders are descendants of founders and do not understand mining</a:t>
            </a:r>
            <a:endParaRPr lang="es-CL" dirty="0"/>
          </a:p>
          <a:p>
            <a:pPr lvl="1"/>
            <a:r>
              <a:rPr lang="en-US" dirty="0"/>
              <a:t>Lack of operational and industry knowledge leads to their unwilling to reinvest in business</a:t>
            </a:r>
            <a:endParaRPr lang="es-CL" dirty="0"/>
          </a:p>
          <a:p>
            <a:r>
              <a:rPr lang="en-US" dirty="0"/>
              <a:t> </a:t>
            </a:r>
            <a:endParaRPr lang="es-CL" dirty="0"/>
          </a:p>
          <a:p>
            <a:r>
              <a:rPr lang="en-US" b="1" dirty="0"/>
              <a:t>Our Solution</a:t>
            </a:r>
            <a:endParaRPr lang="es-CL" dirty="0"/>
          </a:p>
          <a:p>
            <a:r>
              <a:rPr lang="en-US" dirty="0"/>
              <a:t>Small miners suffer from numerous inefficiencies which we can turn into value</a:t>
            </a:r>
            <a:endParaRPr lang="es-CL" dirty="0"/>
          </a:p>
          <a:p>
            <a:r>
              <a:rPr lang="en-US" dirty="0"/>
              <a:t>Implement Immediate Operational Improvements:</a:t>
            </a:r>
            <a:endParaRPr lang="es-CL" dirty="0"/>
          </a:p>
          <a:p>
            <a:pPr lvl="1"/>
            <a:r>
              <a:rPr lang="en-US" dirty="0"/>
              <a:t>Constant effort, educate work force</a:t>
            </a:r>
            <a:endParaRPr lang="es-CL" dirty="0"/>
          </a:p>
          <a:p>
            <a:pPr lvl="1"/>
            <a:r>
              <a:rPr lang="en-US" dirty="0"/>
              <a:t>Efficiencies: drill, blast, load, haul</a:t>
            </a:r>
            <a:endParaRPr lang="es-CL" dirty="0"/>
          </a:p>
          <a:p>
            <a:pPr lvl="1"/>
            <a:r>
              <a:rPr lang="en-US" dirty="0"/>
              <a:t>Measure KPIs, Set goals, Incentive system</a:t>
            </a:r>
            <a:endParaRPr lang="es-CL" dirty="0"/>
          </a:p>
          <a:p>
            <a:pPr lvl="1"/>
            <a:r>
              <a:rPr lang="en-US" dirty="0"/>
              <a:t>Fragmentation – P80 ideal for crusher</a:t>
            </a:r>
            <a:endParaRPr lang="es-CL" dirty="0"/>
          </a:p>
          <a:p>
            <a:pPr lvl="1"/>
            <a:r>
              <a:rPr lang="en-US" dirty="0"/>
              <a:t>Maintenance, improve equipment availabilities</a:t>
            </a:r>
            <a:endParaRPr lang="es-CL" dirty="0"/>
          </a:p>
          <a:p>
            <a:pPr lvl="1"/>
            <a:r>
              <a:rPr lang="en-US" dirty="0"/>
              <a:t>Plant improvements (recovery, power and water use)</a:t>
            </a:r>
            <a:endParaRPr lang="es-CL" dirty="0"/>
          </a:p>
          <a:p>
            <a:pPr lvl="1"/>
            <a:r>
              <a:rPr lang="en-US" dirty="0"/>
              <a:t>Critical spares &amp; House keeping</a:t>
            </a:r>
            <a:endParaRPr lang="es-CL" dirty="0"/>
          </a:p>
          <a:p>
            <a:pPr lvl="1"/>
            <a:r>
              <a:rPr lang="en-US" dirty="0"/>
              <a:t>Safety culture</a:t>
            </a:r>
            <a:endParaRPr lang="es-CL" dirty="0"/>
          </a:p>
          <a:p>
            <a:pPr lvl="0"/>
            <a:r>
              <a:rPr lang="en-US" dirty="0"/>
              <a:t>Exploration on the 921 </a:t>
            </a:r>
            <a:r>
              <a:rPr lang="en-US" dirty="0" err="1"/>
              <a:t>Hacs</a:t>
            </a:r>
            <a:r>
              <a:rPr lang="en-US" dirty="0"/>
              <a:t> of concessions</a:t>
            </a:r>
            <a:endParaRPr lang="es-CL" dirty="0"/>
          </a:p>
          <a:p>
            <a:pPr lvl="0"/>
            <a:r>
              <a:rPr lang="en-US" dirty="0"/>
              <a:t>Complete our</a:t>
            </a:r>
            <a:r>
              <a:rPr lang="en-US" b="1" i="1" dirty="0"/>
              <a:t> virtuous mining cycle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030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5D32A2-2BAB-4C20-A970-B357ECB03A25}"/>
              </a:ext>
            </a:extLst>
          </p:cNvPr>
          <p:cNvSpPr txBox="1"/>
          <p:nvPr/>
        </p:nvSpPr>
        <p:spPr>
          <a:xfrm>
            <a:off x="550415" y="204186"/>
            <a:ext cx="9641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 Opportunity</a:t>
            </a:r>
          </a:p>
          <a:p>
            <a:endParaRPr lang="en-US" dirty="0"/>
          </a:p>
          <a:p>
            <a:r>
              <a:rPr lang="en-US" dirty="0"/>
              <a:t> Needs to have the following flow and information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Description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Their problem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Our solution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/>
              <a:t>Scenario Evaluation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07593-5249-4A79-8F4D-B626FFA1D00B}"/>
              </a:ext>
            </a:extLst>
          </p:cNvPr>
          <p:cNvSpPr txBox="1"/>
          <p:nvPr/>
        </p:nvSpPr>
        <p:spPr>
          <a:xfrm>
            <a:off x="710214" y="2530136"/>
            <a:ext cx="112036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developed 3 cases showing our plans once we are the majority owners of this business.</a:t>
            </a:r>
          </a:p>
          <a:p>
            <a:endParaRPr lang="en-US" dirty="0"/>
          </a:p>
          <a:p>
            <a:r>
              <a:rPr lang="en-US" dirty="0"/>
              <a:t>See Next slide for details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62874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A1EC63C-1FB1-4AFD-98D4-E10CFFD5A93A}"/>
              </a:ext>
            </a:extLst>
          </p:cNvPr>
          <p:cNvSpPr txBox="1">
            <a:spLocks/>
          </p:cNvSpPr>
          <p:nvPr/>
        </p:nvSpPr>
        <p:spPr>
          <a:xfrm>
            <a:off x="274320" y="1558516"/>
            <a:ext cx="3048911" cy="1062145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Operational Improvements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 err="1"/>
              <a:t>Opex</a:t>
            </a:r>
            <a:r>
              <a:rPr lang="en-US" dirty="0"/>
              <a:t> increase, hire mine and plant managers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Increase head grade &amp; mill rec.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Capex = $4M (purchase price)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07B7A7C-999B-4FF9-A639-35EAB5177733}"/>
              </a:ext>
            </a:extLst>
          </p:cNvPr>
          <p:cNvSpPr txBox="1">
            <a:spLocks/>
          </p:cNvSpPr>
          <p:nvPr/>
        </p:nvSpPr>
        <p:spPr>
          <a:xfrm>
            <a:off x="3652915" y="1558516"/>
            <a:ext cx="3560791" cy="1905919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Base Case operational improvements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Plant (12.5 </a:t>
            </a:r>
            <a:r>
              <a:rPr lang="en-US" dirty="0" err="1"/>
              <a:t>kt</a:t>
            </a:r>
            <a:r>
              <a:rPr lang="en-US" dirty="0"/>
              <a:t>/month to 17 </a:t>
            </a:r>
            <a:r>
              <a:rPr lang="en-US" dirty="0" err="1"/>
              <a:t>kt</a:t>
            </a:r>
            <a:r>
              <a:rPr lang="en-US" dirty="0"/>
              <a:t>/m)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Exploration drilling (10,000m)</a:t>
            </a:r>
          </a:p>
          <a:p>
            <a:pPr marL="238125" indent="-238125">
              <a:buFont typeface="Arial" panose="020B0604020202020204" pitchFamily="34" charset="0"/>
              <a:buChar char="•"/>
            </a:pPr>
            <a:r>
              <a:rPr lang="en-US" dirty="0"/>
              <a:t>Capex = $6.4M (purchase + exploration)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s-CL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AF254D6-C1CA-46F0-88B1-BB84392D07DB}"/>
              </a:ext>
            </a:extLst>
          </p:cNvPr>
          <p:cNvSpPr txBox="1">
            <a:spLocks/>
          </p:cNvSpPr>
          <p:nvPr/>
        </p:nvSpPr>
        <p:spPr>
          <a:xfrm>
            <a:off x="7498517" y="1558516"/>
            <a:ext cx="4443598" cy="1983721"/>
          </a:xfrm>
          <a:prstGeom prst="rect">
            <a:avLst/>
          </a:prstGeom>
        </p:spPr>
        <p:txBody>
          <a:bodyPr vert="horz" lIns="91440" tIns="45708" rIns="91416" bIns="45708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Base Case + Case 1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Exploration drilling (30,000m)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Mine development – Mina Jardin</a:t>
            </a:r>
          </a:p>
          <a:p>
            <a:pPr marL="461963" lvl="1" indent="-223838">
              <a:buFont typeface="Arial" panose="020B0604020202020204" pitchFamily="34" charset="0"/>
              <a:buChar char="•"/>
            </a:pPr>
            <a:r>
              <a:rPr lang="en-US" sz="1400" dirty="0"/>
              <a:t>Rehabilitate, New drifting, Equipment, services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Capex = $11M (purchase, + exploration + new mine)</a:t>
            </a:r>
          </a:p>
          <a:p>
            <a:pPr marL="285664" indent="-285664">
              <a:buFont typeface="Arial" panose="020B0604020202020204" pitchFamily="34" charset="0"/>
              <a:buChar char="•"/>
            </a:pPr>
            <a:endParaRPr lang="en-US" dirty="0"/>
          </a:p>
          <a:p>
            <a:pPr marL="742727" lvl="1" indent="-285664">
              <a:buFont typeface="Arial" panose="020B0604020202020204" pitchFamily="34" charset="0"/>
              <a:buChar char="•"/>
            </a:pPr>
            <a:endParaRPr lang="es-CL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15C3DE-DE11-4AF9-8A26-9B91E45C9ADA}"/>
              </a:ext>
            </a:extLst>
          </p:cNvPr>
          <p:cNvSpPr txBox="1"/>
          <p:nvPr/>
        </p:nvSpPr>
        <p:spPr>
          <a:xfrm>
            <a:off x="330654" y="3203595"/>
            <a:ext cx="1097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3"/>
                </a:solidFill>
              </a:rPr>
              <a:t>Financial Metrics</a:t>
            </a:r>
            <a:endParaRPr lang="es-CL" sz="14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AEC36-98E3-4B1B-8019-13C7EA0D2C96}"/>
              </a:ext>
            </a:extLst>
          </p:cNvPr>
          <p:cNvSpPr txBox="1"/>
          <p:nvPr/>
        </p:nvSpPr>
        <p:spPr>
          <a:xfrm>
            <a:off x="395296" y="6214499"/>
            <a:ext cx="10843516" cy="430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After 25% Tax, Cu = $2.80/</a:t>
            </a:r>
            <a:r>
              <a:rPr lang="en-US" sz="1050" dirty="0" err="1"/>
              <a:t>lb</a:t>
            </a:r>
            <a:r>
              <a:rPr lang="en-US" sz="1050" dirty="0"/>
              <a:t>, Au = $1200/oz, Ag = $15/oz, USD = 638 CLP. All scenarios include 6 </a:t>
            </a:r>
            <a:r>
              <a:rPr lang="en-US" sz="1050" dirty="0" err="1"/>
              <a:t>yr</a:t>
            </a:r>
            <a:r>
              <a:rPr lang="en-US" sz="1050" dirty="0"/>
              <a:t> debt repayment plan.</a:t>
            </a:r>
            <a:endParaRPr lang="es-CL" sz="1050" dirty="0"/>
          </a:p>
          <a:p>
            <a:endParaRPr lang="es-CL" sz="105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1DE585-EB50-47C9-8E44-D25B650EA169}"/>
              </a:ext>
            </a:extLst>
          </p:cNvPr>
          <p:cNvSpPr txBox="1">
            <a:spLocks/>
          </p:cNvSpPr>
          <p:nvPr/>
        </p:nvSpPr>
        <p:spPr>
          <a:xfrm>
            <a:off x="274320" y="1164739"/>
            <a:ext cx="3444875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Base Case Op Improvements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0F35E8-5114-4D5F-812B-208ACC95E6C5}"/>
              </a:ext>
            </a:extLst>
          </p:cNvPr>
          <p:cNvSpPr txBox="1">
            <a:spLocks/>
          </p:cNvSpPr>
          <p:nvPr/>
        </p:nvSpPr>
        <p:spPr>
          <a:xfrm>
            <a:off x="3652916" y="1164739"/>
            <a:ext cx="3724275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Case 1: Mill + Exploration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B8F91599-7057-4964-B16E-0471F9A33847}"/>
              </a:ext>
            </a:extLst>
          </p:cNvPr>
          <p:cNvSpPr txBox="1">
            <a:spLocks/>
          </p:cNvSpPr>
          <p:nvPr/>
        </p:nvSpPr>
        <p:spPr>
          <a:xfrm>
            <a:off x="7498517" y="1164739"/>
            <a:ext cx="4516966" cy="415498"/>
          </a:xfrm>
          <a:prstGeom prst="rect">
            <a:avLst/>
          </a:prstGeom>
        </p:spPr>
        <p:txBody>
          <a:bodyPr vert="horz" wrap="square" lIns="91440" tIns="91440" rIns="182880" bIns="91440" rtlCol="0">
            <a:spAutoFit/>
          </a:bodyPr>
          <a:lstStyle>
            <a:lvl1pPr marL="228600" marR="0" indent="-2286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6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8788" marR="0" indent="-17303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4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631825" marR="0" indent="-115888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2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803275" marR="0" indent="-11430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105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976313" marR="0" indent="-120650" algn="l" defTabSz="914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SzPct val="90000"/>
              <a:buFont typeface="Arial" pitchFamily="34" charset="0"/>
              <a:buChar char="•"/>
              <a:tabLst/>
              <a:defRPr sz="900" b="0" i="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3996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7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8" indent="-228546" algn="l" defTabSz="9141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500" b="1" dirty="0">
                <a:solidFill>
                  <a:schemeClr val="accent3"/>
                </a:solidFill>
              </a:rPr>
              <a:t>Case 2: Mill + Exploration + Mine Development</a:t>
            </a:r>
            <a:endParaRPr lang="es-CL" sz="1500" b="1" dirty="0">
              <a:solidFill>
                <a:schemeClr val="accent3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94655D-2805-403E-B1A7-B8A548C5F625}"/>
              </a:ext>
            </a:extLst>
          </p:cNvPr>
          <p:cNvCxnSpPr>
            <a:cxnSpLocks/>
          </p:cNvCxnSpPr>
          <p:nvPr/>
        </p:nvCxnSpPr>
        <p:spPr>
          <a:xfrm>
            <a:off x="330653" y="3511372"/>
            <a:ext cx="11430000" cy="0"/>
          </a:xfrm>
          <a:prstGeom prst="line">
            <a:avLst/>
          </a:prstGeom>
          <a:ln w="0"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F5F61BB-F5D6-4FCF-AFF9-019F97B171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470218"/>
              </p:ext>
            </p:extLst>
          </p:nvPr>
        </p:nvGraphicFramePr>
        <p:xfrm>
          <a:off x="232372" y="3729887"/>
          <a:ext cx="36576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3B71033-0407-411B-91F2-82E3E5D9F4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897098"/>
              </p:ext>
            </p:extLst>
          </p:nvPr>
        </p:nvGraphicFramePr>
        <p:xfrm>
          <a:off x="4210624" y="3729887"/>
          <a:ext cx="3657600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6A5C3BAD-A754-46F5-A2A4-96CEDAA3F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797966"/>
              </p:ext>
            </p:extLst>
          </p:nvPr>
        </p:nvGraphicFramePr>
        <p:xfrm>
          <a:off x="8188877" y="3647360"/>
          <a:ext cx="3657600" cy="249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Slide Number Placeholder 27">
            <a:extLst>
              <a:ext uri="{FF2B5EF4-FFF2-40B4-BE49-F238E27FC236}">
                <a16:creationId xmlns:a16="http://schemas.microsoft.com/office/drawing/2014/main" id="{1147309B-4C00-4E80-9590-687F661AB20C}"/>
              </a:ext>
            </a:extLst>
          </p:cNvPr>
          <p:cNvSpPr txBox="1">
            <a:spLocks/>
          </p:cNvSpPr>
          <p:nvPr/>
        </p:nvSpPr>
        <p:spPr>
          <a:xfrm>
            <a:off x="109479" y="6545119"/>
            <a:ext cx="330881" cy="22570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uk-UA" smtClean="0"/>
              <a:pPr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2579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D2F71-A29F-4AD8-92CD-A92800A2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I liked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6086B-3617-4F2E-9519-4BE4C67F6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5" y="1594466"/>
            <a:ext cx="10086004" cy="39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D0F7-2A94-4231-B184-993B7AF1D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AB47-4869-41A0-BF31-8919E5895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94951"/>
            <a:ext cx="10515600" cy="2182012"/>
          </a:xfrm>
        </p:spPr>
        <p:txBody>
          <a:bodyPr/>
          <a:lstStyle/>
          <a:p>
            <a:r>
              <a:rPr lang="en-US" dirty="0"/>
              <a:t>Please fix the last two icons they are hard to read</a:t>
            </a:r>
          </a:p>
          <a:p>
            <a:r>
              <a:rPr lang="en-US" dirty="0"/>
              <a:t>You can also make the last circle larger to draw attention to it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0C0EB-E570-4647-9735-45477247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54" y="365125"/>
            <a:ext cx="8306816" cy="30970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674B6B-FED0-43E6-8BCD-1BC3A111789A}"/>
              </a:ext>
            </a:extLst>
          </p:cNvPr>
          <p:cNvCxnSpPr/>
          <p:nvPr/>
        </p:nvCxnSpPr>
        <p:spPr>
          <a:xfrm flipH="1" flipV="1">
            <a:off x="5521911" y="2601157"/>
            <a:ext cx="79899" cy="1118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0889E6F-F5F9-4EF7-81FC-7CD5AA279004}"/>
              </a:ext>
            </a:extLst>
          </p:cNvPr>
          <p:cNvCxnSpPr>
            <a:cxnSpLocks/>
          </p:cNvCxnSpPr>
          <p:nvPr/>
        </p:nvCxnSpPr>
        <p:spPr>
          <a:xfrm flipV="1">
            <a:off x="6508865" y="2951018"/>
            <a:ext cx="216131" cy="76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9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E84D5-8F8B-4E45-8024-12C2B2FC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good image with a black background to use.</a:t>
            </a:r>
            <a:endParaRPr lang="es-CL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2233C6-EDBF-431F-92BE-E881175C2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49" y="1986742"/>
            <a:ext cx="11921301" cy="27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27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573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Examples I liked</vt:lpstr>
      <vt:lpstr>PowerPoint Presentation</vt:lpstr>
      <vt:lpstr>This is a good image with a black background to use.</vt:lpstr>
      <vt:lpstr>PowerPoint Presentation</vt:lpstr>
      <vt:lpstr>This is a good image with the excavators bucket in the center.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Schauffele</dc:creator>
  <cp:lastModifiedBy>Chris Schauffele</cp:lastModifiedBy>
  <cp:revision>12</cp:revision>
  <dcterms:created xsi:type="dcterms:W3CDTF">2019-02-15T13:46:50Z</dcterms:created>
  <dcterms:modified xsi:type="dcterms:W3CDTF">2019-02-16T00:41:35Z</dcterms:modified>
</cp:coreProperties>
</file>