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3" r:id="rId2"/>
    <p:sldId id="277" r:id="rId3"/>
    <p:sldId id="260" r:id="rId4"/>
    <p:sldId id="263" r:id="rId5"/>
    <p:sldId id="272" r:id="rId6"/>
    <p:sldId id="267" r:id="rId7"/>
    <p:sldId id="269" r:id="rId8"/>
    <p:sldId id="270" r:id="rId9"/>
    <p:sldId id="276" r:id="rId10"/>
    <p:sldId id="275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CC3300"/>
    <a:srgbClr val="292929"/>
    <a:srgbClr val="FF9966"/>
    <a:srgbClr val="FFCC99"/>
    <a:srgbClr val="FF6600"/>
    <a:srgbClr val="FAC090"/>
    <a:srgbClr val="FFFFCC"/>
    <a:srgbClr val="800000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16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21127-4FFD-4C57-9857-79CF4CAAC9C5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674D8-4E22-458A-A949-3D059A6723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5AEB-33C4-4954-A068-7067A83E23A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5AEB-33C4-4954-A068-7067A83E23A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5AEB-33C4-4954-A068-7067A83E23A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5AEB-33C4-4954-A068-7067A83E23A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5AEB-33C4-4954-A068-7067A83E23A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5AEB-33C4-4954-A068-7067A83E23A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35AEB-33C4-4954-A068-7067A83E23A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6D1AD-A477-4A72-80E7-15E91A306B4F}" type="datetimeFigureOut">
              <a:rPr lang="en-US" smtClean="0"/>
              <a:pPr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165BE-E3C6-4F44-B21B-1023E0B25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ound Single Corner Rectangle 49"/>
          <p:cNvSpPr/>
          <p:nvPr/>
        </p:nvSpPr>
        <p:spPr>
          <a:xfrm>
            <a:off x="1143000" y="4343400"/>
            <a:ext cx="6096000" cy="381000"/>
          </a:xfrm>
          <a:prstGeom prst="round1Rect">
            <a:avLst>
              <a:gd name="adj" fmla="val 2506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 Single Corner Rectangle 48"/>
          <p:cNvSpPr/>
          <p:nvPr/>
        </p:nvSpPr>
        <p:spPr>
          <a:xfrm flipV="1">
            <a:off x="1143000" y="1524000"/>
            <a:ext cx="6096000" cy="2667000"/>
          </a:xfrm>
          <a:prstGeom prst="round1Rect">
            <a:avLst>
              <a:gd name="adj" fmla="val 7008"/>
            </a:avLst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 Single Corner Rectangle 47"/>
          <p:cNvSpPr/>
          <p:nvPr/>
        </p:nvSpPr>
        <p:spPr>
          <a:xfrm>
            <a:off x="1143000" y="4800600"/>
            <a:ext cx="6096000" cy="1447800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088577" y="4352619"/>
            <a:ext cx="71252" cy="17500"/>
          </a:xfrm>
          <a:custGeom>
            <a:avLst/>
            <a:gdLst>
              <a:gd name="connsiteX0" fmla="*/ 0 w 71252"/>
              <a:gd name="connsiteY0" fmla="*/ 17500 h 17500"/>
              <a:gd name="connsiteX1" fmla="*/ 53439 w 71252"/>
              <a:gd name="connsiteY1" fmla="*/ 11563 h 17500"/>
              <a:gd name="connsiteX2" fmla="*/ 71252 w 71252"/>
              <a:gd name="connsiteY2" fmla="*/ 17500 h 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252" h="17500">
                <a:moveTo>
                  <a:pt x="0" y="17500"/>
                </a:moveTo>
                <a:cubicBezTo>
                  <a:pt x="26250" y="0"/>
                  <a:pt x="13440" y="2675"/>
                  <a:pt x="53439" y="11563"/>
                </a:cubicBezTo>
                <a:cubicBezTo>
                  <a:pt x="59549" y="12921"/>
                  <a:pt x="71252" y="17500"/>
                  <a:pt x="71252" y="17500"/>
                </a:cubicBez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064826" y="3826662"/>
            <a:ext cx="65314" cy="15006"/>
          </a:xfrm>
          <a:custGeom>
            <a:avLst/>
            <a:gdLst>
              <a:gd name="connsiteX0" fmla="*/ 0 w 65314"/>
              <a:gd name="connsiteY0" fmla="*/ 15006 h 15006"/>
              <a:gd name="connsiteX1" fmla="*/ 65314 w 65314"/>
              <a:gd name="connsiteY1" fmla="*/ 3130 h 1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" h="15006">
                <a:moveTo>
                  <a:pt x="0" y="15006"/>
                </a:moveTo>
                <a:cubicBezTo>
                  <a:pt x="45014" y="0"/>
                  <a:pt x="23108" y="3130"/>
                  <a:pt x="65314" y="3130"/>
                </a:cubicBez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267200"/>
            <a:ext cx="9144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124200" y="5021759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100%  </a:t>
            </a:r>
            <a:r>
              <a:rPr lang="en-US" sz="2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HAND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3246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44196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 bwMode="auto">
          <a:xfrm>
            <a:off x="3276600" y="2895600"/>
            <a:ext cx="1679903" cy="18288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0" name="Rectangle 29"/>
          <p:cNvSpPr/>
          <p:nvPr/>
        </p:nvSpPr>
        <p:spPr>
          <a:xfrm>
            <a:off x="2743200" y="1060609"/>
            <a:ext cx="302679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38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cola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979677" y="3105089"/>
            <a:ext cx="5181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</a:t>
            </a:r>
          </a:p>
          <a:p>
            <a:endParaRPr lang="en-U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86400" y="1676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®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037435" y="5511225"/>
            <a:ext cx="2372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CRAFTED 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 rot="16200000">
            <a:off x="-401380" y="26098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super  stron</a:t>
            </a:r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g  on  taste + caffeine</a:t>
            </a: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40" name="Round Diagonal Corner Rectangle 39"/>
          <p:cNvSpPr/>
          <p:nvPr/>
        </p:nvSpPr>
        <p:spPr>
          <a:xfrm rot="5400000">
            <a:off x="-266701" y="3695700"/>
            <a:ext cx="4343400" cy="761999"/>
          </a:xfrm>
          <a:prstGeom prst="round2DiagRect">
            <a:avLst>
              <a:gd name="adj1" fmla="val 38457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 Diagonal Corner Rectangle 40"/>
          <p:cNvSpPr/>
          <p:nvPr/>
        </p:nvSpPr>
        <p:spPr>
          <a:xfrm rot="16200000">
            <a:off x="4610103" y="3467099"/>
            <a:ext cx="4343400" cy="457201"/>
          </a:xfrm>
          <a:prstGeom prst="round2DiagRect">
            <a:avLst>
              <a:gd name="adj1" fmla="val 49106"/>
              <a:gd name="adj2" fmla="val 0"/>
            </a:avLst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-1319600" y="2993023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GLUTEN FREE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VEGAN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SPIECES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HERBS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612577" y="3898612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      </a:t>
            </a:r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ORGANIC  NATURAL</a:t>
            </a:r>
            <a:endParaRPr lang="en-US" sz="3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4226869" y="3464866"/>
            <a:ext cx="51053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PHOSHOR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CITRIC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BISPHENOL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CHEMICALS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PRESERVATIVES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23" name="Rectangle 22"/>
          <p:cNvSpPr/>
          <p:nvPr/>
        </p:nvSpPr>
        <p:spPr>
          <a:xfrm rot="16200000">
            <a:off x="-401380" y="45910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small batches</a:t>
            </a:r>
            <a:endParaRPr lang="en-US" sz="1200" dirty="0" smtClean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7274953">
            <a:off x="5585788" y="411945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free </a:t>
            </a:r>
            <a:r>
              <a:rPr lang="en-US" sz="2000" b="1" spc="-150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of</a:t>
            </a:r>
            <a:endParaRPr lang="en-US" sz="2000" b="1" spc="-150" dirty="0">
              <a:solidFill>
                <a:schemeClr val="bg1"/>
              </a:solidFill>
              <a:latin typeface="Narkisim" pitchFamily="34" charset="-79"/>
              <a:cs typeface="Narkisim" pitchFamily="34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ound Single Corner Rectangle 49"/>
          <p:cNvSpPr/>
          <p:nvPr/>
        </p:nvSpPr>
        <p:spPr>
          <a:xfrm>
            <a:off x="1143000" y="4343400"/>
            <a:ext cx="6096000" cy="381000"/>
          </a:xfrm>
          <a:prstGeom prst="round1Rect">
            <a:avLst>
              <a:gd name="adj" fmla="val 2506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 Single Corner Rectangle 48"/>
          <p:cNvSpPr/>
          <p:nvPr/>
        </p:nvSpPr>
        <p:spPr>
          <a:xfrm flipV="1">
            <a:off x="1143000" y="1524000"/>
            <a:ext cx="6096000" cy="2667000"/>
          </a:xfrm>
          <a:prstGeom prst="round1Rect">
            <a:avLst>
              <a:gd name="adj" fmla="val 7008"/>
            </a:avLst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 Single Corner Rectangle 47"/>
          <p:cNvSpPr/>
          <p:nvPr/>
        </p:nvSpPr>
        <p:spPr>
          <a:xfrm>
            <a:off x="1143000" y="4800600"/>
            <a:ext cx="6096000" cy="1447800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088577" y="4352619"/>
            <a:ext cx="71252" cy="17500"/>
          </a:xfrm>
          <a:custGeom>
            <a:avLst/>
            <a:gdLst>
              <a:gd name="connsiteX0" fmla="*/ 0 w 71252"/>
              <a:gd name="connsiteY0" fmla="*/ 17500 h 17500"/>
              <a:gd name="connsiteX1" fmla="*/ 53439 w 71252"/>
              <a:gd name="connsiteY1" fmla="*/ 11563 h 17500"/>
              <a:gd name="connsiteX2" fmla="*/ 71252 w 71252"/>
              <a:gd name="connsiteY2" fmla="*/ 17500 h 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252" h="17500">
                <a:moveTo>
                  <a:pt x="0" y="17500"/>
                </a:moveTo>
                <a:cubicBezTo>
                  <a:pt x="26250" y="0"/>
                  <a:pt x="13440" y="2675"/>
                  <a:pt x="53439" y="11563"/>
                </a:cubicBezTo>
                <a:cubicBezTo>
                  <a:pt x="59549" y="12921"/>
                  <a:pt x="71252" y="17500"/>
                  <a:pt x="71252" y="17500"/>
                </a:cubicBez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064826" y="3826662"/>
            <a:ext cx="65314" cy="15006"/>
          </a:xfrm>
          <a:custGeom>
            <a:avLst/>
            <a:gdLst>
              <a:gd name="connsiteX0" fmla="*/ 0 w 65314"/>
              <a:gd name="connsiteY0" fmla="*/ 15006 h 15006"/>
              <a:gd name="connsiteX1" fmla="*/ 65314 w 65314"/>
              <a:gd name="connsiteY1" fmla="*/ 3130 h 1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" h="15006">
                <a:moveTo>
                  <a:pt x="0" y="15006"/>
                </a:moveTo>
                <a:cubicBezTo>
                  <a:pt x="45014" y="0"/>
                  <a:pt x="23108" y="3130"/>
                  <a:pt x="65314" y="3130"/>
                </a:cubicBez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267200"/>
            <a:ext cx="9144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124200" y="5021759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100%  </a:t>
            </a:r>
            <a:r>
              <a:rPr lang="en-US" sz="2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HAND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3246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44196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 bwMode="auto">
          <a:xfrm>
            <a:off x="3276600" y="2895600"/>
            <a:ext cx="1679903" cy="18288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0" name="Rectangle 29"/>
          <p:cNvSpPr/>
          <p:nvPr/>
        </p:nvSpPr>
        <p:spPr>
          <a:xfrm>
            <a:off x="2743200" y="1060609"/>
            <a:ext cx="302679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38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cola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979677" y="3105089"/>
            <a:ext cx="5181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</a:t>
            </a:r>
          </a:p>
          <a:p>
            <a:endParaRPr lang="en-U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86400" y="1676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®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037435" y="5511225"/>
            <a:ext cx="2372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CRAFTED 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 rot="16200000">
            <a:off x="-401380" y="2222486"/>
            <a:ext cx="3430291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</a:t>
            </a:r>
            <a:r>
              <a:rPr lang="en-US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super  stron</a:t>
            </a:r>
            <a:r>
              <a:rPr lang="en-US" sz="1200" b="1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g  on  taste + caffeine</a:t>
            </a:r>
          </a:p>
          <a:p>
            <a:r>
              <a:rPr lang="en-US" sz="1200" b="1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b="1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40" name="Round Diagonal Corner Rectangle 39"/>
          <p:cNvSpPr/>
          <p:nvPr/>
        </p:nvSpPr>
        <p:spPr>
          <a:xfrm rot="5400000">
            <a:off x="-190501" y="3619500"/>
            <a:ext cx="4343400" cy="914400"/>
          </a:xfrm>
          <a:prstGeom prst="round2DiagRect">
            <a:avLst>
              <a:gd name="adj1" fmla="val 38457"/>
              <a:gd name="adj2" fmla="val 0"/>
            </a:avLst>
          </a:prstGeom>
          <a:ln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endParaRPr lang="en-US"/>
          </a:p>
        </p:txBody>
      </p:sp>
      <p:sp>
        <p:nvSpPr>
          <p:cNvPr id="41" name="Round Diagonal Corner Rectangle 40"/>
          <p:cNvSpPr/>
          <p:nvPr/>
        </p:nvSpPr>
        <p:spPr>
          <a:xfrm rot="16200000">
            <a:off x="4495803" y="3352797"/>
            <a:ext cx="4343400" cy="685805"/>
          </a:xfrm>
          <a:prstGeom prst="round2DiagRect">
            <a:avLst>
              <a:gd name="adj1" fmla="val 49106"/>
              <a:gd name="adj2" fmla="val 0"/>
            </a:avLst>
          </a:prstGeom>
          <a:ln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-1274178" y="3069223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GLUTEN FREE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VEGAN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SPIECES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HERBS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520988" y="3898612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      </a:t>
            </a:r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ORGANIC  NATURAL</a:t>
            </a:r>
            <a:endParaRPr lang="en-US" sz="3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4150668" y="3464866"/>
            <a:ext cx="51053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PHOSHOR  ACID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CITRIC  ACID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BISPHENOL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                         CHEMICALS</a:t>
            </a:r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PRESERVATIVES</a:t>
            </a:r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SODIUM</a:t>
            </a:r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23" name="Rectangle 22"/>
          <p:cNvSpPr/>
          <p:nvPr/>
        </p:nvSpPr>
        <p:spPr>
          <a:xfrm rot="16200000">
            <a:off x="-401380" y="45910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small batches</a:t>
            </a:r>
            <a:endParaRPr lang="en-US" sz="1200" b="1" dirty="0" smtClean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7274953">
            <a:off x="5463212" y="411945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arkisim" pitchFamily="34" charset="-79"/>
                <a:cs typeface="Narkisim" pitchFamily="34" charset="-79"/>
              </a:rPr>
              <a:t>free </a:t>
            </a:r>
            <a:r>
              <a:rPr lang="en-US" sz="2000" b="1" spc="-150" dirty="0" smtClean="0">
                <a:latin typeface="Narkisim" pitchFamily="34" charset="-79"/>
                <a:cs typeface="Narkisim" pitchFamily="34" charset="-79"/>
              </a:rPr>
              <a:t>of</a:t>
            </a:r>
            <a:endParaRPr lang="en-US" sz="2000" b="1" spc="-150" dirty="0">
              <a:latin typeface="Narkisim" pitchFamily="34" charset="-79"/>
              <a:cs typeface="Narkisim" pitchFamily="34" charset="-79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 Single Corner Rectangle 41"/>
          <p:cNvSpPr/>
          <p:nvPr/>
        </p:nvSpPr>
        <p:spPr>
          <a:xfrm flipV="1">
            <a:off x="1143000" y="1524000"/>
            <a:ext cx="6096000" cy="2667000"/>
          </a:xfrm>
          <a:prstGeom prst="round1Rect">
            <a:avLst>
              <a:gd name="adj" fmla="val 7008"/>
            </a:avLst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 Single Corner Rectangle 48"/>
          <p:cNvSpPr/>
          <p:nvPr/>
        </p:nvSpPr>
        <p:spPr>
          <a:xfrm>
            <a:off x="1143000" y="4343400"/>
            <a:ext cx="6096000" cy="1905000"/>
          </a:xfrm>
          <a:prstGeom prst="round1Rect">
            <a:avLst>
              <a:gd name="adj" fmla="val 1074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267200"/>
            <a:ext cx="9144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0" y="47244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088577" y="4352619"/>
            <a:ext cx="71252" cy="17500"/>
          </a:xfrm>
          <a:custGeom>
            <a:avLst/>
            <a:gdLst>
              <a:gd name="connsiteX0" fmla="*/ 0 w 71252"/>
              <a:gd name="connsiteY0" fmla="*/ 17500 h 17500"/>
              <a:gd name="connsiteX1" fmla="*/ 53439 w 71252"/>
              <a:gd name="connsiteY1" fmla="*/ 11563 h 17500"/>
              <a:gd name="connsiteX2" fmla="*/ 71252 w 71252"/>
              <a:gd name="connsiteY2" fmla="*/ 17500 h 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252" h="17500">
                <a:moveTo>
                  <a:pt x="0" y="17500"/>
                </a:moveTo>
                <a:cubicBezTo>
                  <a:pt x="26250" y="0"/>
                  <a:pt x="13440" y="2675"/>
                  <a:pt x="53439" y="11563"/>
                </a:cubicBezTo>
                <a:cubicBezTo>
                  <a:pt x="59549" y="12921"/>
                  <a:pt x="71252" y="17500"/>
                  <a:pt x="71252" y="17500"/>
                </a:cubicBez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064826" y="3826662"/>
            <a:ext cx="65314" cy="15006"/>
          </a:xfrm>
          <a:custGeom>
            <a:avLst/>
            <a:gdLst>
              <a:gd name="connsiteX0" fmla="*/ 0 w 65314"/>
              <a:gd name="connsiteY0" fmla="*/ 15006 h 15006"/>
              <a:gd name="connsiteX1" fmla="*/ 65314 w 65314"/>
              <a:gd name="connsiteY1" fmla="*/ 3130 h 1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" h="15006">
                <a:moveTo>
                  <a:pt x="0" y="15006"/>
                </a:moveTo>
                <a:cubicBezTo>
                  <a:pt x="45014" y="0"/>
                  <a:pt x="23108" y="3130"/>
                  <a:pt x="65314" y="3130"/>
                </a:cubicBez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rot="16200000">
            <a:off x="8491039" y="2028957"/>
            <a:ext cx="784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Arial Rounded MT Bold" pitchFamily="34" charset="0"/>
              </a:rPr>
              <a:t>30 ml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43200" y="1066800"/>
            <a:ext cx="302679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38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cola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1676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®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19400" y="4614952"/>
            <a:ext cx="883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ZERO</a:t>
            </a:r>
            <a:endParaRPr lang="en-US" sz="11500" dirty="0">
              <a:solidFill>
                <a:schemeClr val="bg1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19400" y="4749225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latin typeface="AngsanaUPC" pitchFamily="18" charset="-34"/>
                <a:cs typeface="AngsanaUPC" pitchFamily="18" charset="-34"/>
              </a:rPr>
              <a:t>100%  </a:t>
            </a:r>
            <a:r>
              <a:rPr lang="en-US" sz="1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HAND - CRAFTED</a:t>
            </a:r>
            <a:endParaRPr lang="en-US" sz="1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995642" y="5188803"/>
            <a:ext cx="2262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latin typeface="AngsanaUPC" pitchFamily="18" charset="-34"/>
                <a:ea typeface="Arial Unicode MS" pitchFamily="34" charset="-128"/>
                <a:cs typeface="AngsanaUPC" pitchFamily="18" charset="-34"/>
              </a:rPr>
              <a:t>CAFFEINE</a:t>
            </a:r>
            <a:endParaRPr lang="en-US" sz="4800" dirty="0">
              <a:latin typeface="AngsanaUPC" pitchFamily="18" charset="-34"/>
              <a:ea typeface="Arial Unicode MS" pitchFamily="34" charset="-128"/>
              <a:cs typeface="AngsanaUPC" pitchFamily="18" charset="-34"/>
            </a:endParaRPr>
          </a:p>
        </p:txBody>
      </p:sp>
      <p:sp>
        <p:nvSpPr>
          <p:cNvPr id="36" name="Rectangle 35"/>
          <p:cNvSpPr/>
          <p:nvPr/>
        </p:nvSpPr>
        <p:spPr>
          <a:xfrm rot="16200000">
            <a:off x="-401380" y="45910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small batches</a:t>
            </a:r>
            <a:endParaRPr lang="en-US" sz="12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 rot="16200000">
            <a:off x="-401380" y="26098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super  stron</a:t>
            </a:r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g  on  taste + caffeine</a:t>
            </a: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0" y="44196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 bwMode="auto">
          <a:xfrm>
            <a:off x="3276600" y="2895600"/>
            <a:ext cx="1679903" cy="18288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46" name="Round Diagonal Corner Rectangle 45"/>
          <p:cNvSpPr/>
          <p:nvPr/>
        </p:nvSpPr>
        <p:spPr>
          <a:xfrm rot="16200000">
            <a:off x="4610101" y="3467099"/>
            <a:ext cx="4343400" cy="457201"/>
          </a:xfrm>
          <a:prstGeom prst="round2DiagRect">
            <a:avLst>
              <a:gd name="adj1" fmla="val 49106"/>
              <a:gd name="adj2" fmla="val 0"/>
            </a:avLst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 rot="16200000">
            <a:off x="4226869" y="3464866"/>
            <a:ext cx="51053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PHOSHOR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CITRIC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BISPHENOL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CHEMICALS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PRESERVATIVES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47" name="TextBox 46"/>
          <p:cNvSpPr txBox="1"/>
          <p:nvPr/>
        </p:nvSpPr>
        <p:spPr>
          <a:xfrm rot="17274953">
            <a:off x="5539412" y="411945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free </a:t>
            </a:r>
            <a:r>
              <a:rPr lang="en-US" sz="2000" b="1" spc="-150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of</a:t>
            </a:r>
            <a:endParaRPr lang="en-US" sz="2000" b="1" spc="-150" dirty="0">
              <a:solidFill>
                <a:schemeClr val="bg1"/>
              </a:solidFill>
              <a:latin typeface="Narkisim" pitchFamily="34" charset="-79"/>
              <a:cs typeface="Narkisim" pitchFamily="34" charset="-79"/>
            </a:endParaRPr>
          </a:p>
        </p:txBody>
      </p:sp>
      <p:sp>
        <p:nvSpPr>
          <p:cNvPr id="25" name="Round Diagonal Corner Rectangle 24"/>
          <p:cNvSpPr/>
          <p:nvPr/>
        </p:nvSpPr>
        <p:spPr>
          <a:xfrm rot="5400000">
            <a:off x="-266701" y="3695701"/>
            <a:ext cx="4343400" cy="761999"/>
          </a:xfrm>
          <a:prstGeom prst="round2DiagRect">
            <a:avLst>
              <a:gd name="adj1" fmla="val 38457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-612577" y="3898612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      </a:t>
            </a:r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ORGANIC  NATURAL</a:t>
            </a:r>
            <a:endParaRPr lang="en-US" sz="3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-1319600" y="2993023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GLUTEN FREE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VEGAN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SPIECES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HERBS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 Single Corner Rectangle 40"/>
          <p:cNvSpPr/>
          <p:nvPr/>
        </p:nvSpPr>
        <p:spPr>
          <a:xfrm>
            <a:off x="1143000" y="4343400"/>
            <a:ext cx="6096000" cy="1905000"/>
          </a:xfrm>
          <a:prstGeom prst="round1Rect">
            <a:avLst>
              <a:gd name="adj" fmla="val 10748"/>
            </a:avLst>
          </a:prstGeom>
          <a:solidFill>
            <a:srgbClr val="9933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47244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267200"/>
            <a:ext cx="9144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3962400"/>
            <a:ext cx="914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 Single Corner Rectangle 25"/>
          <p:cNvSpPr/>
          <p:nvPr/>
        </p:nvSpPr>
        <p:spPr>
          <a:xfrm flipV="1">
            <a:off x="1143000" y="1524000"/>
            <a:ext cx="6096000" cy="2667000"/>
          </a:xfrm>
          <a:prstGeom prst="round1Rect">
            <a:avLst>
              <a:gd name="adj" fmla="val 7008"/>
            </a:avLst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088577" y="4352619"/>
            <a:ext cx="71252" cy="17500"/>
          </a:xfrm>
          <a:custGeom>
            <a:avLst/>
            <a:gdLst>
              <a:gd name="connsiteX0" fmla="*/ 0 w 71252"/>
              <a:gd name="connsiteY0" fmla="*/ 17500 h 17500"/>
              <a:gd name="connsiteX1" fmla="*/ 53439 w 71252"/>
              <a:gd name="connsiteY1" fmla="*/ 11563 h 17500"/>
              <a:gd name="connsiteX2" fmla="*/ 71252 w 71252"/>
              <a:gd name="connsiteY2" fmla="*/ 17500 h 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252" h="17500">
                <a:moveTo>
                  <a:pt x="0" y="17500"/>
                </a:moveTo>
                <a:cubicBezTo>
                  <a:pt x="26250" y="0"/>
                  <a:pt x="13440" y="2675"/>
                  <a:pt x="53439" y="11563"/>
                </a:cubicBezTo>
                <a:cubicBezTo>
                  <a:pt x="59549" y="12921"/>
                  <a:pt x="71252" y="17500"/>
                  <a:pt x="71252" y="17500"/>
                </a:cubicBez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064826" y="3826662"/>
            <a:ext cx="65314" cy="15006"/>
          </a:xfrm>
          <a:custGeom>
            <a:avLst/>
            <a:gdLst>
              <a:gd name="connsiteX0" fmla="*/ 0 w 65314"/>
              <a:gd name="connsiteY0" fmla="*/ 15006 h 15006"/>
              <a:gd name="connsiteX1" fmla="*/ 65314 w 65314"/>
              <a:gd name="connsiteY1" fmla="*/ 3130 h 1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" h="15006">
                <a:moveTo>
                  <a:pt x="0" y="15006"/>
                </a:moveTo>
                <a:cubicBezTo>
                  <a:pt x="45014" y="0"/>
                  <a:pt x="23108" y="3130"/>
                  <a:pt x="65314" y="3130"/>
                </a:cubicBez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19400" y="4901625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100%  </a:t>
            </a:r>
            <a:r>
              <a:rPr lang="en-US" sz="1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HAND - CRAFTED</a:t>
            </a:r>
            <a:endParaRPr lang="en-US" sz="16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764409" y="1066800"/>
            <a:ext cx="302679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38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cola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53818" y="5004137"/>
            <a:ext cx="280878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latin typeface="AngsanaUPC" pitchFamily="18" charset="-34"/>
                <a:ea typeface="Arial Unicode MS" pitchFamily="34" charset="-128"/>
                <a:cs typeface="AngsanaUPC" pitchFamily="18" charset="-34"/>
              </a:rPr>
              <a:t>CARAMEL</a:t>
            </a:r>
            <a:endParaRPr lang="en-US" sz="6000" dirty="0">
              <a:solidFill>
                <a:schemeClr val="bg1"/>
              </a:solidFill>
              <a:latin typeface="AngsanaUPC" pitchFamily="18" charset="-34"/>
              <a:ea typeface="Arial Unicode MS" pitchFamily="34" charset="-128"/>
              <a:cs typeface="AngsanaUPC" pitchFamily="18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1676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®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 rot="16200000">
            <a:off x="-401380" y="26098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super  stron</a:t>
            </a:r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g  on  taste + caffeine</a:t>
            </a: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 rot="16200000">
            <a:off x="-401380" y="45910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small batches</a:t>
            </a:r>
            <a:endParaRPr lang="en-US" sz="1200" dirty="0" smtClean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0" y="44196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 Diagonal Corner Rectangle 31"/>
          <p:cNvSpPr/>
          <p:nvPr/>
        </p:nvSpPr>
        <p:spPr>
          <a:xfrm rot="5400000">
            <a:off x="-266701" y="3695701"/>
            <a:ext cx="4343400" cy="761999"/>
          </a:xfrm>
          <a:prstGeom prst="round2DiagRect">
            <a:avLst>
              <a:gd name="adj1" fmla="val 38457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 rot="16200000">
            <a:off x="-1319600" y="2993023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GLUTEN FREE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VEGAN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SPIECES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HERBS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31" name="TextBox 30"/>
          <p:cNvSpPr txBox="1"/>
          <p:nvPr/>
        </p:nvSpPr>
        <p:spPr>
          <a:xfrm rot="16200000">
            <a:off x="-612577" y="3898612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      </a:t>
            </a:r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ORGANIC  NATURAL</a:t>
            </a:r>
            <a:endParaRPr lang="en-US" sz="3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 bwMode="auto">
          <a:xfrm>
            <a:off x="3276600" y="2895600"/>
            <a:ext cx="1679903" cy="18288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9" name="Round Diagonal Corner Rectangle 38"/>
          <p:cNvSpPr/>
          <p:nvPr/>
        </p:nvSpPr>
        <p:spPr>
          <a:xfrm rot="16200000">
            <a:off x="4610101" y="3467099"/>
            <a:ext cx="4343400" cy="457201"/>
          </a:xfrm>
          <a:prstGeom prst="round2DiagRect">
            <a:avLst>
              <a:gd name="adj1" fmla="val 49106"/>
              <a:gd name="adj2" fmla="val 0"/>
            </a:avLst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rot="16200000">
            <a:off x="4226869" y="3464866"/>
            <a:ext cx="51053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PHOSHOR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CITRIC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BISPHENOL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CHEMICALS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PRESERVATIVES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43" name="TextBox 42"/>
          <p:cNvSpPr txBox="1"/>
          <p:nvPr/>
        </p:nvSpPr>
        <p:spPr>
          <a:xfrm rot="17274953">
            <a:off x="5585788" y="411945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free </a:t>
            </a:r>
            <a:r>
              <a:rPr lang="en-US" sz="2000" b="1" spc="-150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of</a:t>
            </a:r>
            <a:endParaRPr lang="en-US" sz="2000" b="1" spc="-150" dirty="0">
              <a:solidFill>
                <a:schemeClr val="bg1"/>
              </a:solidFill>
              <a:latin typeface="Narkisim" pitchFamily="34" charset="-79"/>
              <a:cs typeface="Narkisim" pitchFamily="34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1143000" y="4648200"/>
            <a:ext cx="6096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143000" y="4038600"/>
            <a:ext cx="6096000" cy="22098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44958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267200"/>
            <a:ext cx="9144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3962400"/>
            <a:ext cx="914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 Single Corner Rectangle 39"/>
          <p:cNvSpPr/>
          <p:nvPr/>
        </p:nvSpPr>
        <p:spPr>
          <a:xfrm flipV="1">
            <a:off x="1143000" y="1524000"/>
            <a:ext cx="6096000" cy="2971800"/>
          </a:xfrm>
          <a:prstGeom prst="round1Rect">
            <a:avLst>
              <a:gd name="adj" fmla="val 7008"/>
            </a:avLst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819400" y="4614952"/>
            <a:ext cx="883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ngsanaUPC" pitchFamily="18" charset="-34"/>
                <a:cs typeface="AngsanaUPC" pitchFamily="18" charset="-34"/>
              </a:rPr>
              <a:t>ZERO</a:t>
            </a:r>
            <a:endParaRPr lang="en-US" sz="11500" dirty="0">
              <a:solidFill>
                <a:schemeClr val="accent3">
                  <a:lumMod val="40000"/>
                  <a:lumOff val="6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4572000"/>
            <a:ext cx="91440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088577" y="4352619"/>
            <a:ext cx="71252" cy="17500"/>
          </a:xfrm>
          <a:custGeom>
            <a:avLst/>
            <a:gdLst>
              <a:gd name="connsiteX0" fmla="*/ 0 w 71252"/>
              <a:gd name="connsiteY0" fmla="*/ 17500 h 17500"/>
              <a:gd name="connsiteX1" fmla="*/ 53439 w 71252"/>
              <a:gd name="connsiteY1" fmla="*/ 11563 h 17500"/>
              <a:gd name="connsiteX2" fmla="*/ 71252 w 71252"/>
              <a:gd name="connsiteY2" fmla="*/ 17500 h 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252" h="17500">
                <a:moveTo>
                  <a:pt x="0" y="17500"/>
                </a:moveTo>
                <a:cubicBezTo>
                  <a:pt x="26250" y="0"/>
                  <a:pt x="13440" y="2675"/>
                  <a:pt x="53439" y="11563"/>
                </a:cubicBezTo>
                <a:cubicBezTo>
                  <a:pt x="59549" y="12921"/>
                  <a:pt x="71252" y="17500"/>
                  <a:pt x="71252" y="17500"/>
                </a:cubicBez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064826" y="3826662"/>
            <a:ext cx="65314" cy="15006"/>
          </a:xfrm>
          <a:custGeom>
            <a:avLst/>
            <a:gdLst>
              <a:gd name="connsiteX0" fmla="*/ 0 w 65314"/>
              <a:gd name="connsiteY0" fmla="*/ 15006 h 15006"/>
              <a:gd name="connsiteX1" fmla="*/ 65314 w 65314"/>
              <a:gd name="connsiteY1" fmla="*/ 3130 h 1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" h="15006">
                <a:moveTo>
                  <a:pt x="0" y="15006"/>
                </a:moveTo>
                <a:cubicBezTo>
                  <a:pt x="45014" y="0"/>
                  <a:pt x="23108" y="3130"/>
                  <a:pt x="65314" y="3130"/>
                </a:cubicBez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19400" y="47244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latin typeface="AngsanaUPC" pitchFamily="18" charset="-34"/>
                <a:cs typeface="AngsanaUPC" pitchFamily="18" charset="-34"/>
              </a:rPr>
              <a:t>100%  </a:t>
            </a:r>
            <a:r>
              <a:rPr lang="en-US" sz="1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HAND - CRAFTED</a:t>
            </a:r>
            <a:endParaRPr lang="en-US" sz="1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764409" y="1066800"/>
            <a:ext cx="302679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38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88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cola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43200" y="5334000"/>
            <a:ext cx="1826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SUGAR</a:t>
            </a:r>
            <a:endParaRPr lang="en-US" sz="3600" i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38600" y="5181600"/>
            <a:ext cx="14558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CAFFEINE</a:t>
            </a:r>
            <a:endParaRPr lang="en-US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0" y="1676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®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 rot="16200000">
            <a:off x="-401380" y="45910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small batches</a:t>
            </a:r>
            <a:endParaRPr lang="en-US" sz="12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 flipV="1">
            <a:off x="152400" y="4190999"/>
            <a:ext cx="8763000" cy="76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 bwMode="auto">
          <a:xfrm>
            <a:off x="3276600" y="2895600"/>
            <a:ext cx="1679903" cy="18288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43" name="Round Diagonal Corner Rectangle 42"/>
          <p:cNvSpPr/>
          <p:nvPr/>
        </p:nvSpPr>
        <p:spPr>
          <a:xfrm rot="16200000">
            <a:off x="4610101" y="3467100"/>
            <a:ext cx="4343400" cy="457201"/>
          </a:xfrm>
          <a:prstGeom prst="round2DiagRect">
            <a:avLst>
              <a:gd name="adj1" fmla="val 49106"/>
              <a:gd name="adj2" fmla="val 0"/>
            </a:avLst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 rot="17274953">
            <a:off x="5585788" y="411945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free </a:t>
            </a:r>
            <a:r>
              <a:rPr lang="en-US" sz="2000" b="1" spc="-150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of</a:t>
            </a:r>
            <a:endParaRPr lang="en-US" sz="2000" b="1" spc="-150" dirty="0">
              <a:solidFill>
                <a:schemeClr val="bg1"/>
              </a:solidFill>
              <a:latin typeface="Narkisim" pitchFamily="34" charset="-79"/>
              <a:cs typeface="Narkisim" pitchFamily="34" charset="-79"/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4226869" y="3464866"/>
            <a:ext cx="51053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PHOSHOR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CITRIC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BISPHENOL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CHEMICALS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PRESERVATIVES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38" name="Round Diagonal Corner Rectangle 37"/>
          <p:cNvSpPr/>
          <p:nvPr/>
        </p:nvSpPr>
        <p:spPr>
          <a:xfrm rot="5400000">
            <a:off x="-266701" y="3695700"/>
            <a:ext cx="4343400" cy="761999"/>
          </a:xfrm>
          <a:prstGeom prst="round2DiagRect">
            <a:avLst>
              <a:gd name="adj1" fmla="val 38457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6200000">
            <a:off x="-612577" y="3898612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NATURAL</a:t>
            </a:r>
            <a:endParaRPr lang="en-US" sz="3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-1319600" y="2993023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GLUTEN FREE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VEGAN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SPIECES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HERBS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51" name="TextBox 50"/>
          <p:cNvSpPr txBox="1"/>
          <p:nvPr/>
        </p:nvSpPr>
        <p:spPr>
          <a:xfrm rot="16200000">
            <a:off x="424190" y="4311133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ZERO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CALORIES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66800" y="4572000"/>
            <a:ext cx="6248400" cy="16764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1524000"/>
            <a:ext cx="6248400" cy="3048000"/>
          </a:xfrm>
          <a:prstGeom prst="rect">
            <a:avLst/>
          </a:prstGeom>
          <a:solidFill>
            <a:srgbClr val="FFFFC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47244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267200"/>
            <a:ext cx="9144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3962400"/>
            <a:ext cx="914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 Diagonal Corner Rectangle 36"/>
          <p:cNvSpPr/>
          <p:nvPr/>
        </p:nvSpPr>
        <p:spPr>
          <a:xfrm rot="16200000">
            <a:off x="4610101" y="3467099"/>
            <a:ext cx="4343400" cy="457201"/>
          </a:xfrm>
          <a:prstGeom prst="round2DiagRect">
            <a:avLst>
              <a:gd name="adj1" fmla="val 49106"/>
              <a:gd name="adj2" fmla="val 0"/>
            </a:avLst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 Diagonal Corner Rectangle 30"/>
          <p:cNvSpPr/>
          <p:nvPr/>
        </p:nvSpPr>
        <p:spPr>
          <a:xfrm rot="5400000">
            <a:off x="-266701" y="3695700"/>
            <a:ext cx="4343400" cy="761999"/>
          </a:xfrm>
          <a:prstGeom prst="round2DiagRect">
            <a:avLst>
              <a:gd name="adj1" fmla="val 38457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088577" y="4352619"/>
            <a:ext cx="71252" cy="17500"/>
          </a:xfrm>
          <a:custGeom>
            <a:avLst/>
            <a:gdLst>
              <a:gd name="connsiteX0" fmla="*/ 0 w 71252"/>
              <a:gd name="connsiteY0" fmla="*/ 17500 h 17500"/>
              <a:gd name="connsiteX1" fmla="*/ 53439 w 71252"/>
              <a:gd name="connsiteY1" fmla="*/ 11563 h 17500"/>
              <a:gd name="connsiteX2" fmla="*/ 71252 w 71252"/>
              <a:gd name="connsiteY2" fmla="*/ 17500 h 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252" h="17500">
                <a:moveTo>
                  <a:pt x="0" y="17500"/>
                </a:moveTo>
                <a:cubicBezTo>
                  <a:pt x="26250" y="0"/>
                  <a:pt x="13440" y="2675"/>
                  <a:pt x="53439" y="11563"/>
                </a:cubicBezTo>
                <a:cubicBezTo>
                  <a:pt x="59549" y="12921"/>
                  <a:pt x="71252" y="17500"/>
                  <a:pt x="71252" y="17500"/>
                </a:cubicBez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064826" y="3826662"/>
            <a:ext cx="65314" cy="15006"/>
          </a:xfrm>
          <a:custGeom>
            <a:avLst/>
            <a:gdLst>
              <a:gd name="connsiteX0" fmla="*/ 0 w 65314"/>
              <a:gd name="connsiteY0" fmla="*/ 15006 h 15006"/>
              <a:gd name="connsiteX1" fmla="*/ 65314 w 65314"/>
              <a:gd name="connsiteY1" fmla="*/ 3130 h 1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" h="15006">
                <a:moveTo>
                  <a:pt x="0" y="15006"/>
                </a:moveTo>
                <a:cubicBezTo>
                  <a:pt x="45014" y="0"/>
                  <a:pt x="23108" y="3130"/>
                  <a:pt x="65314" y="3130"/>
                </a:cubicBez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 bwMode="auto">
          <a:xfrm>
            <a:off x="3276600" y="2895600"/>
            <a:ext cx="1679903" cy="1828800"/>
          </a:xfrm>
          <a:prstGeom prst="ellipse">
            <a:avLst/>
          </a:prstGeom>
          <a:ln w="6350" cap="rnd">
            <a:solidFill>
              <a:schemeClr val="bg1"/>
            </a:solidFill>
          </a:ln>
          <a:effectLst/>
        </p:spPr>
      </p:pic>
      <p:sp>
        <p:nvSpPr>
          <p:cNvPr id="30" name="Rectangle 29"/>
          <p:cNvSpPr/>
          <p:nvPr/>
        </p:nvSpPr>
        <p:spPr>
          <a:xfrm>
            <a:off x="2514600" y="1295400"/>
            <a:ext cx="375776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smtClean="0"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38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8800" dirty="0" smtClean="0">
                <a:latin typeface="Arabic Typesetting" pitchFamily="66" charset="-78"/>
                <a:cs typeface="Arabic Typesetting" pitchFamily="66" charset="-78"/>
              </a:rPr>
              <a:t>lemon</a:t>
            </a:r>
            <a:endParaRPr 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019800" y="19767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®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181600" y="1792069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ICED</a:t>
            </a:r>
            <a:endParaRPr lang="en-US" sz="3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37435" y="5181600"/>
            <a:ext cx="2372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CRAFTED 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24200" y="4724400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latin typeface="AngsanaUPC" pitchFamily="18" charset="-34"/>
                <a:cs typeface="AngsanaUPC" pitchFamily="18" charset="-34"/>
              </a:rPr>
              <a:t>100%  </a:t>
            </a: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HAND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7" name="TextBox 26"/>
          <p:cNvSpPr txBox="1"/>
          <p:nvPr/>
        </p:nvSpPr>
        <p:spPr>
          <a:xfrm rot="16200000">
            <a:off x="-612577" y="3898612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      </a:t>
            </a:r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ORGANIC  NATURAL</a:t>
            </a:r>
            <a:endParaRPr lang="en-US" sz="3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1319600" y="2993023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GLUTEN FREE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VEGAN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SPIECES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HERBS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32" name="Rectangle 31"/>
          <p:cNvSpPr/>
          <p:nvPr/>
        </p:nvSpPr>
        <p:spPr>
          <a:xfrm rot="16200000">
            <a:off x="-401380" y="45910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small batches</a:t>
            </a:r>
            <a:endParaRPr lang="en-US" sz="12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4226869" y="3464866"/>
            <a:ext cx="51053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PHOSHOR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CITRIC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BISPHENOL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CHEMICALS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PRESERVATIVES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38" name="TextBox 37"/>
          <p:cNvSpPr txBox="1"/>
          <p:nvPr/>
        </p:nvSpPr>
        <p:spPr>
          <a:xfrm rot="17274953">
            <a:off x="5585788" y="411945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free </a:t>
            </a:r>
            <a:r>
              <a:rPr lang="en-US" sz="2000" b="1" spc="-150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of</a:t>
            </a:r>
            <a:endParaRPr lang="en-US" sz="2000" b="1" spc="-150" dirty="0">
              <a:solidFill>
                <a:schemeClr val="bg1"/>
              </a:solidFill>
              <a:latin typeface="Narkisim" pitchFamily="34" charset="-79"/>
              <a:cs typeface="Narkisim" pitchFamily="34" charset="-79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1524000"/>
            <a:ext cx="6172200" cy="3048000"/>
          </a:xfrm>
          <a:prstGeom prst="rect">
            <a:avLst/>
          </a:prstGeom>
          <a:solidFill>
            <a:srgbClr val="FF996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66800" y="4572000"/>
            <a:ext cx="6172200" cy="1676400"/>
          </a:xfrm>
          <a:prstGeom prst="rect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47244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267200"/>
            <a:ext cx="9144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3962400"/>
            <a:ext cx="914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ound Diagonal Corner Rectangle 36"/>
          <p:cNvSpPr/>
          <p:nvPr/>
        </p:nvSpPr>
        <p:spPr>
          <a:xfrm rot="16200000">
            <a:off x="4610101" y="3467099"/>
            <a:ext cx="4343400" cy="457201"/>
          </a:xfrm>
          <a:prstGeom prst="round2DiagRect">
            <a:avLst>
              <a:gd name="adj1" fmla="val 49106"/>
              <a:gd name="adj2" fmla="val 0"/>
            </a:avLst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088577" y="4352619"/>
            <a:ext cx="71252" cy="17500"/>
          </a:xfrm>
          <a:custGeom>
            <a:avLst/>
            <a:gdLst>
              <a:gd name="connsiteX0" fmla="*/ 0 w 71252"/>
              <a:gd name="connsiteY0" fmla="*/ 17500 h 17500"/>
              <a:gd name="connsiteX1" fmla="*/ 53439 w 71252"/>
              <a:gd name="connsiteY1" fmla="*/ 11563 h 17500"/>
              <a:gd name="connsiteX2" fmla="*/ 71252 w 71252"/>
              <a:gd name="connsiteY2" fmla="*/ 17500 h 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252" h="17500">
                <a:moveTo>
                  <a:pt x="0" y="17500"/>
                </a:moveTo>
                <a:cubicBezTo>
                  <a:pt x="26250" y="0"/>
                  <a:pt x="13440" y="2675"/>
                  <a:pt x="53439" y="11563"/>
                </a:cubicBezTo>
                <a:cubicBezTo>
                  <a:pt x="59549" y="12921"/>
                  <a:pt x="71252" y="17500"/>
                  <a:pt x="71252" y="17500"/>
                </a:cubicBez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064826" y="3826662"/>
            <a:ext cx="65314" cy="15006"/>
          </a:xfrm>
          <a:custGeom>
            <a:avLst/>
            <a:gdLst>
              <a:gd name="connsiteX0" fmla="*/ 0 w 65314"/>
              <a:gd name="connsiteY0" fmla="*/ 15006 h 15006"/>
              <a:gd name="connsiteX1" fmla="*/ 65314 w 65314"/>
              <a:gd name="connsiteY1" fmla="*/ 3130 h 1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" h="15006">
                <a:moveTo>
                  <a:pt x="0" y="15006"/>
                </a:moveTo>
                <a:cubicBezTo>
                  <a:pt x="45014" y="0"/>
                  <a:pt x="23108" y="3130"/>
                  <a:pt x="65314" y="3130"/>
                </a:cubicBez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 bwMode="auto">
          <a:xfrm>
            <a:off x="3276600" y="2895600"/>
            <a:ext cx="1679903" cy="1828800"/>
          </a:xfrm>
          <a:prstGeom prst="ellipse">
            <a:avLst/>
          </a:prstGeom>
          <a:ln w="6350" cap="rnd">
            <a:solidFill>
              <a:schemeClr val="bg1"/>
            </a:solidFill>
          </a:ln>
          <a:effectLst/>
        </p:spPr>
      </p:pic>
      <p:sp>
        <p:nvSpPr>
          <p:cNvPr id="30" name="Rectangle 29"/>
          <p:cNvSpPr/>
          <p:nvPr/>
        </p:nvSpPr>
        <p:spPr>
          <a:xfrm>
            <a:off x="2280532" y="1295400"/>
            <a:ext cx="392126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smtClean="0"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38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8800" dirty="0" smtClean="0">
                <a:latin typeface="Arabic Typesetting" pitchFamily="66" charset="-78"/>
                <a:cs typeface="Arabic Typesetting" pitchFamily="66" charset="-78"/>
              </a:rPr>
              <a:t>orange</a:t>
            </a:r>
            <a:endParaRPr 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019800" y="19767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®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5105400" y="18288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abic Typesetting" pitchFamily="66" charset="-78"/>
                <a:cs typeface="Arabic Typesetting" pitchFamily="66" charset="-78"/>
              </a:rPr>
              <a:t>ICED</a:t>
            </a:r>
            <a:endParaRPr lang="en-US" sz="36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24200" y="4724400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latin typeface="AngsanaUPC" pitchFamily="18" charset="-34"/>
                <a:cs typeface="AngsanaUPC" pitchFamily="18" charset="-34"/>
              </a:rPr>
              <a:t>100%  </a:t>
            </a: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HAND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37435" y="5181600"/>
            <a:ext cx="2372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CRAFTED</a:t>
            </a: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ound Diagonal Corner Rectangle 26"/>
          <p:cNvSpPr/>
          <p:nvPr/>
        </p:nvSpPr>
        <p:spPr>
          <a:xfrm rot="5400000">
            <a:off x="-266701" y="3695700"/>
            <a:ext cx="4343400" cy="761999"/>
          </a:xfrm>
          <a:prstGeom prst="round2DiagRect">
            <a:avLst>
              <a:gd name="adj1" fmla="val 38457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-612577" y="3898612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      </a:t>
            </a:r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ORGANIC  NATURAL</a:t>
            </a:r>
            <a:endParaRPr lang="en-US" sz="3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-1319600" y="2993023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GLUTEN FREE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VEGAN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SPIECES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HERBS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32" name="Rectangle 31"/>
          <p:cNvSpPr/>
          <p:nvPr/>
        </p:nvSpPr>
        <p:spPr>
          <a:xfrm rot="16200000">
            <a:off x="-401380" y="4591089"/>
            <a:ext cx="3430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small batches</a:t>
            </a:r>
            <a:endParaRPr lang="en-US" sz="120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r>
              <a:rPr lang="en-US" sz="1200" dirty="0" smtClean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en-US" sz="1200" dirty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4226869" y="3464866"/>
            <a:ext cx="51053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PHOSHOR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CITRIC  ACID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BISPHENOL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CHEMICALS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PRESERVATIVES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 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/</a:t>
            </a:r>
          </a:p>
        </p:txBody>
      </p:sp>
      <p:sp>
        <p:nvSpPr>
          <p:cNvPr id="36" name="TextBox 35"/>
          <p:cNvSpPr txBox="1"/>
          <p:nvPr/>
        </p:nvSpPr>
        <p:spPr>
          <a:xfrm rot="17274953">
            <a:off x="5585788" y="4119451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free </a:t>
            </a:r>
            <a:r>
              <a:rPr lang="en-US" sz="2000" b="1" spc="-150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of</a:t>
            </a:r>
            <a:endParaRPr lang="en-US" sz="2000" b="1" spc="-150" dirty="0">
              <a:solidFill>
                <a:schemeClr val="bg1"/>
              </a:solidFill>
              <a:latin typeface="Narkisim" pitchFamily="34" charset="-79"/>
              <a:cs typeface="Narkisim" pitchFamily="34" charset="-79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962400" y="609600"/>
            <a:ext cx="3657600" cy="563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62400" y="1219200"/>
            <a:ext cx="3733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SUPERB BLEND </a:t>
            </a:r>
          </a:p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100% NATURAL    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Ingredients - spices and herbs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clove buds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star anis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cassia oil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cinnamon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nutmeg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caramel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vanilla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lemon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orange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neroli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salt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coriander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lime juice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cane sugar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brown sugar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purified water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100mg Caffeine/ 1lt</a:t>
            </a:r>
            <a:endParaRPr lang="en-US" sz="13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2400" y="3352800"/>
            <a:ext cx="350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NUTRITION  FACTS</a:t>
            </a:r>
            <a:endParaRPr lang="en-U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Serving size 330ml, amount per serving: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calories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132kca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 fat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 carb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39g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sugars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32g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protein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183833" y="3731568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CASH REFUND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  bottle 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Return for 100% recycling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3905071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FRITZ</a:t>
            </a:r>
            <a:r>
              <a:rPr lang="en-US" sz="72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.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COLA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5776" y="-33248"/>
            <a:ext cx="176362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15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44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cola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62400" y="47244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Paranaque City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Manila  Philippines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02 822 24 21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962400" y="3276600"/>
            <a:ext cx="3657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AutoShape 2" descr="Image result for bar co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bar co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bar code black"/>
          <p:cNvPicPr>
            <a:picLocks noChangeAspect="1" noChangeArrowheads="1"/>
          </p:cNvPicPr>
          <p:nvPr/>
        </p:nvPicPr>
        <p:blipFill>
          <a:blip r:embed="rId2" cstate="print"/>
          <a:srcRect t="7742" b="14839"/>
          <a:stretch>
            <a:fillRect/>
          </a:stretch>
        </p:blipFill>
        <p:spPr bwMode="auto">
          <a:xfrm rot="16200000">
            <a:off x="5906911" y="4992511"/>
            <a:ext cx="1749778" cy="7620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038600" y="5786735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PROUDLY MADE IN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PARANAQUE  CITY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2938046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100%  personally HAND - CRAFTED 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" descr="Image result for recycling lab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562600"/>
            <a:ext cx="380999" cy="39412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4" descr="Image result for trash lab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708600"/>
            <a:ext cx="370714" cy="473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Rectangle 23"/>
          <p:cNvSpPr/>
          <p:nvPr/>
        </p:nvSpPr>
        <p:spPr>
          <a:xfrm rot="16200000">
            <a:off x="6974310" y="3621510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Arial Rounded MT Bold" pitchFamily="34" charset="0"/>
              </a:rPr>
              <a:t>330 ml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77000" y="609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®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5676900" y="4762500"/>
            <a:ext cx="29718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62400" y="4341812"/>
            <a:ext cx="32004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4837906" y="5295900"/>
            <a:ext cx="1905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962400" y="1219200"/>
            <a:ext cx="3657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19200" y="2362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Regular cola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962400" y="609600"/>
            <a:ext cx="3657600" cy="563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62400" y="1219200"/>
            <a:ext cx="3733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SUPERB BLEND </a:t>
            </a:r>
          </a:p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100% NATURAL    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Ingredients - spices and herbs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clove buds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star anis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cassia oil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cinnamon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nutmeg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caramel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vanilla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lemon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orange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neroli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salt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coriander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lime juice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cane sugar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brown sugar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purified water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0mg Caffeine</a:t>
            </a:r>
            <a:endParaRPr lang="en-US" sz="13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2400" y="3352800"/>
            <a:ext cx="350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NUTRITION  FACTS</a:t>
            </a:r>
            <a:endParaRPr lang="en-U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Serving size 330ml, amount per serving: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calories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132kca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 fat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 carb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39g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sugars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32g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protein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183833" y="3731568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CASH REFUND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  bottle 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Return for 100% recycling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3905071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FRITZ</a:t>
            </a:r>
            <a:r>
              <a:rPr lang="en-US" sz="72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.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COLA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5776" y="-33248"/>
            <a:ext cx="176362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15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44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cola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62400" y="47244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Paranaque City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Manila  Philippines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02 822 24 21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962400" y="3276600"/>
            <a:ext cx="3657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AutoShape 2" descr="Image result for bar co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bar co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bar code black"/>
          <p:cNvPicPr>
            <a:picLocks noChangeAspect="1" noChangeArrowheads="1"/>
          </p:cNvPicPr>
          <p:nvPr/>
        </p:nvPicPr>
        <p:blipFill>
          <a:blip r:embed="rId2" cstate="print"/>
          <a:srcRect t="7742" b="14839"/>
          <a:stretch>
            <a:fillRect/>
          </a:stretch>
        </p:blipFill>
        <p:spPr bwMode="auto">
          <a:xfrm rot="16200000">
            <a:off x="5906911" y="4992511"/>
            <a:ext cx="1749778" cy="7620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038600" y="5786735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PROUDLY MADE IN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PARANAQUE  CITY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2938046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100%  personally HAND - CRAFTED 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" descr="Image result for recycling lab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562600"/>
            <a:ext cx="380999" cy="39412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4" descr="Image result for trash lab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708600"/>
            <a:ext cx="370714" cy="473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Rectangle 23"/>
          <p:cNvSpPr/>
          <p:nvPr/>
        </p:nvSpPr>
        <p:spPr>
          <a:xfrm rot="16200000">
            <a:off x="6974310" y="3621510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Arial Rounded MT Bold" pitchFamily="34" charset="0"/>
              </a:rPr>
              <a:t>330 ml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77000" y="609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®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5676900" y="4762500"/>
            <a:ext cx="29718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62400" y="4341812"/>
            <a:ext cx="32004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4837906" y="5295900"/>
            <a:ext cx="1905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962400" y="1219200"/>
            <a:ext cx="3657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19200" y="2362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Zero caffeine cola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962400" y="609600"/>
            <a:ext cx="3657600" cy="563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62400" y="1219200"/>
            <a:ext cx="3733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SUPERB BLEND </a:t>
            </a:r>
          </a:p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100% NATURAL    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Ingredients - spices and herbs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clove buds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star anis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cassia oil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cinnamon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nutmeg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caramel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vanilla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lemon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orange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neroli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salt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coriander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lime juice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cane sugar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brown sugar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purified water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100mg Caffeine/ 1lt</a:t>
            </a:r>
            <a:endParaRPr lang="en-US" sz="13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2400" y="3352800"/>
            <a:ext cx="350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NUTRITION  FACTS</a:t>
            </a:r>
            <a:endParaRPr lang="en-U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Serving size 350ml, amount per serving: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calories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142kca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 fat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 carb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39g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sugars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32g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protein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183833" y="3731568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CASH REFUND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  bottle 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Return for 100% recycling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3905071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FRITZ</a:t>
            </a:r>
            <a:r>
              <a:rPr lang="en-US" sz="72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.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COLA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5776" y="-33248"/>
            <a:ext cx="176362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15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44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cola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62400" y="47244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Paranaque City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Manila  Philippines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02 822 24 21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962400" y="3276600"/>
            <a:ext cx="3657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AutoShape 2" descr="Image result for bar co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bar co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bar code black"/>
          <p:cNvPicPr>
            <a:picLocks noChangeAspect="1" noChangeArrowheads="1"/>
          </p:cNvPicPr>
          <p:nvPr/>
        </p:nvPicPr>
        <p:blipFill>
          <a:blip r:embed="rId2" cstate="print"/>
          <a:srcRect t="7742" b="14839"/>
          <a:stretch>
            <a:fillRect/>
          </a:stretch>
        </p:blipFill>
        <p:spPr bwMode="auto">
          <a:xfrm rot="16200000">
            <a:off x="5906911" y="4992511"/>
            <a:ext cx="1749778" cy="7620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038600" y="5786735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PROUDLY MADE IN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PARANAQUE  CITY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2938046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100%  personally HAND - CRAFTED 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" descr="Image result for recycling lab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562600"/>
            <a:ext cx="380999" cy="39412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4" descr="Image result for trash lab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708600"/>
            <a:ext cx="370714" cy="473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Rectangle 23"/>
          <p:cNvSpPr/>
          <p:nvPr/>
        </p:nvSpPr>
        <p:spPr>
          <a:xfrm rot="16200000">
            <a:off x="6974310" y="3621510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Arial Rounded MT Bold" pitchFamily="34" charset="0"/>
              </a:rPr>
              <a:t>330 ml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77000" y="609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®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5676900" y="4762500"/>
            <a:ext cx="29718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62400" y="4341812"/>
            <a:ext cx="32004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4837906" y="5295900"/>
            <a:ext cx="1905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962400" y="1219200"/>
            <a:ext cx="3657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19200" y="2362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caramel cola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962400" y="609600"/>
            <a:ext cx="3657600" cy="563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62400" y="1246763"/>
            <a:ext cx="3733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SUPERB BLEND </a:t>
            </a:r>
          </a:p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Ingredients - spices and herbs</a:t>
            </a:r>
          </a:p>
          <a:p>
            <a:endParaRPr lang="en-US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clove buds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star anis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cassia oil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cinnamon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nutmeg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caramel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vanilla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lemon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orange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neroli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salt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coriander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lime juice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aspartame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stevia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purified water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0mg   Caffeine/</a:t>
            </a:r>
            <a:endParaRPr lang="en-US" sz="13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2400" y="3352800"/>
            <a:ext cx="350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NUTRITION  FACTS</a:t>
            </a:r>
            <a:endParaRPr lang="en-U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Serving size 330ml, amount per serving: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calories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0kca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 fat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sodium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 </a:t>
            </a:r>
            <a:r>
              <a:rPr lang="en-US" sz="1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carb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sugars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protein </a:t>
            </a:r>
            <a:r>
              <a:rPr lang="en-US" sz="1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0g</a:t>
            </a:r>
            <a:r>
              <a:rPr lang="en-US" sz="1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183833" y="3731568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CASH REFUND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  bottle 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Return for 100% recycling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3905071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FRITZ</a:t>
            </a:r>
            <a:r>
              <a:rPr lang="en-US" sz="7200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.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COLA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5776" y="-33248"/>
            <a:ext cx="176362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fritz</a:t>
            </a:r>
            <a:r>
              <a:rPr lang="en-US" sz="115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r>
              <a:rPr lang="en-US" sz="44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cola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62400" y="47244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Paranaque City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Manila  Philippines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02 822 24 21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962400" y="3276600"/>
            <a:ext cx="3657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AutoShape 2" descr="Image result for bar co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bar co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bar code black"/>
          <p:cNvPicPr>
            <a:picLocks noChangeAspect="1" noChangeArrowheads="1"/>
          </p:cNvPicPr>
          <p:nvPr/>
        </p:nvPicPr>
        <p:blipFill>
          <a:blip r:embed="rId2" cstate="print"/>
          <a:srcRect t="7742" b="14839"/>
          <a:stretch>
            <a:fillRect/>
          </a:stretch>
        </p:blipFill>
        <p:spPr bwMode="auto">
          <a:xfrm rot="16200000">
            <a:off x="5906911" y="4992511"/>
            <a:ext cx="1749778" cy="7620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038600" y="5786735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PROUDLY MADE IN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PARANAQUE  CITY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2938046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100%  personally HAND - CRAFTED 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" descr="Image result for recycling lab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562600"/>
            <a:ext cx="380999" cy="39412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4" descr="Image result for trash lab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708600"/>
            <a:ext cx="370714" cy="473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Rectangle 23"/>
          <p:cNvSpPr/>
          <p:nvPr/>
        </p:nvSpPr>
        <p:spPr>
          <a:xfrm rot="16200000">
            <a:off x="6974310" y="3621510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Arial Rounded MT Bold" pitchFamily="34" charset="0"/>
              </a:rPr>
              <a:t>330 ml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77000" y="609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®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5676900" y="4762500"/>
            <a:ext cx="29718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62400" y="4341812"/>
            <a:ext cx="32004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4837906" y="5295900"/>
            <a:ext cx="1905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962400" y="1219200"/>
            <a:ext cx="3657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85800" y="22098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Zero cola no sugar/caffeine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829</Words>
  <Application>Microsoft Office PowerPoint</Application>
  <PresentationFormat>On-screen Show (4:3)</PresentationFormat>
  <Paragraphs>197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5. DEC   2018  FRITZ COLA  Cola caffeine Cola non Caffeine Cola Stevia Lemon  Orange</dc:title>
  <dc:creator>Fritz</dc:creator>
  <cp:lastModifiedBy>Fritz</cp:lastModifiedBy>
  <cp:revision>245</cp:revision>
  <dcterms:created xsi:type="dcterms:W3CDTF">2018-12-05T04:01:04Z</dcterms:created>
  <dcterms:modified xsi:type="dcterms:W3CDTF">2019-02-08T01:08:24Z</dcterms:modified>
</cp:coreProperties>
</file>