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315" r:id="rId4"/>
    <p:sldId id="316" r:id="rId5"/>
    <p:sldId id="318" r:id="rId6"/>
    <p:sldId id="319" r:id="rId7"/>
    <p:sldId id="320" r:id="rId8"/>
    <p:sldId id="322" r:id="rId9"/>
    <p:sldId id="323" r:id="rId10"/>
    <p:sldId id="321" r:id="rId11"/>
    <p:sldId id="314" r:id="rId12"/>
  </p:sldIdLst>
  <p:sldSz cx="12192000" cy="6858000"/>
  <p:notesSz cx="6889750"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62" userDrawn="1">
          <p15:clr>
            <a:srgbClr val="A4A3A4"/>
          </p15:clr>
        </p15:guide>
        <p15:guide id="2" pos="217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2062"/>
    <a:srgbClr val="DFC9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09" autoAdjust="0"/>
    <p:restoredTop sz="94660"/>
  </p:normalViewPr>
  <p:slideViewPr>
    <p:cSldViewPr snapToGrid="0">
      <p:cViewPr varScale="1">
        <p:scale>
          <a:sx n="112" d="100"/>
          <a:sy n="112" d="100"/>
        </p:scale>
        <p:origin x="240" y="96"/>
      </p:cViewPr>
      <p:guideLst>
        <p:guide orient="horz" pos="2137"/>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howGuides="1">
      <p:cViewPr varScale="1">
        <p:scale>
          <a:sx n="82" d="100"/>
          <a:sy n="82" d="100"/>
        </p:scale>
        <p:origin x="3156" y="102"/>
      </p:cViewPr>
      <p:guideLst>
        <p:guide orient="horz" pos="3162"/>
        <p:guide pos="217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D94EE1-4FF6-431E-93F1-4D1EFA4FAFDF}" type="doc">
      <dgm:prSet loTypeId="urn:microsoft.com/office/officeart/2005/8/layout/cycle4" loCatId="matrix" qsTypeId="urn:microsoft.com/office/officeart/2005/8/quickstyle/simple1" qsCatId="simple" csTypeId="urn:microsoft.com/office/officeart/2005/8/colors/colorful1" csCatId="colorful" phldr="1"/>
      <dgm:spPr/>
      <dgm:t>
        <a:bodyPr/>
        <a:lstStyle/>
        <a:p>
          <a:endParaRPr lang="en-GB"/>
        </a:p>
      </dgm:t>
    </dgm:pt>
    <dgm:pt modelId="{063B1115-B207-4CBC-82F3-4A659D405BFE}">
      <dgm:prSet phldrT="[Text]"/>
      <dgm:spPr/>
      <dgm:t>
        <a:bodyPr/>
        <a:lstStyle/>
        <a:p>
          <a:pPr>
            <a:buFont typeface="Arial" panose="020B0604020202020204" pitchFamily="34" charset="0"/>
            <a:buChar char="•"/>
          </a:pPr>
          <a:r>
            <a:rPr lang="en-GB" b="1" dirty="0">
              <a:ea typeface="Calibri" panose="020F0502020204030204" pitchFamily="34" charset="0"/>
              <a:cs typeface="Times New Roman" panose="02020603050405020304" pitchFamily="18" charset="0"/>
            </a:rPr>
            <a:t>Media &amp; PR</a:t>
          </a:r>
          <a:endParaRPr lang="en-GB" dirty="0"/>
        </a:p>
      </dgm:t>
    </dgm:pt>
    <dgm:pt modelId="{6520124D-F38B-4BF9-BF8D-D63F125C50AA}" type="parTrans" cxnId="{1F20B576-E6F8-4560-B8E0-A98EFC94CF8D}">
      <dgm:prSet/>
      <dgm:spPr/>
      <dgm:t>
        <a:bodyPr/>
        <a:lstStyle/>
        <a:p>
          <a:endParaRPr lang="en-GB"/>
        </a:p>
      </dgm:t>
    </dgm:pt>
    <dgm:pt modelId="{20D26141-9FA8-47AD-8F9D-32D65003CF96}" type="sibTrans" cxnId="{1F20B576-E6F8-4560-B8E0-A98EFC94CF8D}">
      <dgm:prSet/>
      <dgm:spPr/>
      <dgm:t>
        <a:bodyPr/>
        <a:lstStyle/>
        <a:p>
          <a:endParaRPr lang="en-GB"/>
        </a:p>
      </dgm:t>
    </dgm:pt>
    <dgm:pt modelId="{4D98FB92-A9A8-4865-862C-1FB002B9F6B3}">
      <dgm:prSet phldrT="[Text]" phldr="1"/>
      <dgm:spPr/>
      <dgm:t>
        <a:bodyPr/>
        <a:lstStyle/>
        <a:p>
          <a:endParaRPr lang="en-GB"/>
        </a:p>
      </dgm:t>
    </dgm:pt>
    <dgm:pt modelId="{C333A485-8315-43D3-8E12-5361E4C838A5}" type="parTrans" cxnId="{0094B97B-0683-4276-B19B-1172CD6209BA}">
      <dgm:prSet/>
      <dgm:spPr/>
      <dgm:t>
        <a:bodyPr/>
        <a:lstStyle/>
        <a:p>
          <a:endParaRPr lang="en-GB"/>
        </a:p>
      </dgm:t>
    </dgm:pt>
    <dgm:pt modelId="{5BD2C153-8285-49A0-AEC7-D018C4DE5D23}" type="sibTrans" cxnId="{0094B97B-0683-4276-B19B-1172CD6209BA}">
      <dgm:prSet/>
      <dgm:spPr/>
      <dgm:t>
        <a:bodyPr/>
        <a:lstStyle/>
        <a:p>
          <a:endParaRPr lang="en-GB"/>
        </a:p>
      </dgm:t>
    </dgm:pt>
    <dgm:pt modelId="{CD8C5D7A-CE3F-4C73-ABE0-F19B59A65949}">
      <dgm:prSet phldrT="[Text]"/>
      <dgm:spPr/>
      <dgm:t>
        <a:bodyPr/>
        <a:lstStyle/>
        <a:p>
          <a:pPr>
            <a:buFont typeface="Arial" panose="020B0604020202020204" pitchFamily="34" charset="0"/>
            <a:buChar char="•"/>
          </a:pPr>
          <a:r>
            <a:rPr lang="en-GB" b="1" dirty="0">
              <a:solidFill>
                <a:schemeClr val="bg1">
                  <a:lumMod val="50000"/>
                </a:schemeClr>
              </a:solidFill>
              <a:ea typeface="Calibri" panose="020F0502020204030204" pitchFamily="34" charset="0"/>
              <a:cs typeface="Times New Roman" panose="02020603050405020304" pitchFamily="18" charset="0"/>
            </a:rPr>
            <a:t>Sales Representation</a:t>
          </a:r>
          <a:r>
            <a:rPr lang="en-GB" dirty="0">
              <a:solidFill>
                <a:schemeClr val="bg1">
                  <a:lumMod val="50000"/>
                </a:schemeClr>
              </a:solidFill>
              <a:ea typeface="Calibri" panose="020F0502020204030204" pitchFamily="34" charset="0"/>
              <a:cs typeface="Times New Roman" panose="02020603050405020304" pitchFamily="18" charset="0"/>
            </a:rPr>
            <a:t> </a:t>
          </a:r>
          <a:endParaRPr lang="en-GB" dirty="0"/>
        </a:p>
      </dgm:t>
    </dgm:pt>
    <dgm:pt modelId="{800D66AF-BD32-41C2-BD79-CDDDFC63399D}" type="parTrans" cxnId="{5F96BA1C-49C8-4F17-8BEE-E3C0D2835037}">
      <dgm:prSet/>
      <dgm:spPr/>
      <dgm:t>
        <a:bodyPr/>
        <a:lstStyle/>
        <a:p>
          <a:endParaRPr lang="en-GB"/>
        </a:p>
      </dgm:t>
    </dgm:pt>
    <dgm:pt modelId="{274C63D2-1896-4087-9336-267CAF24F4D4}" type="sibTrans" cxnId="{5F96BA1C-49C8-4F17-8BEE-E3C0D2835037}">
      <dgm:prSet/>
      <dgm:spPr/>
      <dgm:t>
        <a:bodyPr/>
        <a:lstStyle/>
        <a:p>
          <a:endParaRPr lang="en-GB"/>
        </a:p>
      </dgm:t>
    </dgm:pt>
    <dgm:pt modelId="{C5ACD89B-558D-40B9-AA72-B123A6176422}">
      <dgm:prSet phldrT="[Text]" phldr="1"/>
      <dgm:spPr/>
      <dgm:t>
        <a:bodyPr/>
        <a:lstStyle/>
        <a:p>
          <a:endParaRPr lang="en-GB"/>
        </a:p>
      </dgm:t>
    </dgm:pt>
    <dgm:pt modelId="{8E08CC96-3065-4806-9BFA-5B24B25437A9}" type="parTrans" cxnId="{44DCECC2-2533-4802-8994-8F3163F630C2}">
      <dgm:prSet/>
      <dgm:spPr/>
      <dgm:t>
        <a:bodyPr/>
        <a:lstStyle/>
        <a:p>
          <a:endParaRPr lang="en-GB"/>
        </a:p>
      </dgm:t>
    </dgm:pt>
    <dgm:pt modelId="{5D419FF8-7316-43A6-88DB-C958D496BC60}" type="sibTrans" cxnId="{44DCECC2-2533-4802-8994-8F3163F630C2}">
      <dgm:prSet/>
      <dgm:spPr/>
      <dgm:t>
        <a:bodyPr/>
        <a:lstStyle/>
        <a:p>
          <a:endParaRPr lang="en-GB"/>
        </a:p>
      </dgm:t>
    </dgm:pt>
    <dgm:pt modelId="{6E2A4B8C-483B-4F8E-861A-D5F152BB2C8F}">
      <dgm:prSet phldrT="[Text]" phldr="1"/>
      <dgm:spPr/>
      <dgm:t>
        <a:bodyPr/>
        <a:lstStyle/>
        <a:p>
          <a:endParaRPr lang="en-GB"/>
        </a:p>
      </dgm:t>
    </dgm:pt>
    <dgm:pt modelId="{ECFDD238-B7B8-434F-A752-3058FDE78287}" type="parTrans" cxnId="{D347323B-9CEC-45F1-AEC7-737CB3E8C3C1}">
      <dgm:prSet/>
      <dgm:spPr/>
      <dgm:t>
        <a:bodyPr/>
        <a:lstStyle/>
        <a:p>
          <a:endParaRPr lang="en-GB"/>
        </a:p>
      </dgm:t>
    </dgm:pt>
    <dgm:pt modelId="{CB8FDB5B-B4B0-4ED2-89F8-C22F62FB0349}" type="sibTrans" cxnId="{D347323B-9CEC-45F1-AEC7-737CB3E8C3C1}">
      <dgm:prSet/>
      <dgm:spPr/>
      <dgm:t>
        <a:bodyPr/>
        <a:lstStyle/>
        <a:p>
          <a:endParaRPr lang="en-GB"/>
        </a:p>
      </dgm:t>
    </dgm:pt>
    <dgm:pt modelId="{09EBB5AF-FCBA-40A4-B4A2-0CFDA110145D}">
      <dgm:prSet phldrT="[Text]" phldr="1"/>
      <dgm:spPr/>
      <dgm:t>
        <a:bodyPr/>
        <a:lstStyle/>
        <a:p>
          <a:endParaRPr lang="en-GB"/>
        </a:p>
      </dgm:t>
    </dgm:pt>
    <dgm:pt modelId="{9CA119F1-A27A-4A73-88AE-C36FD17FB316}" type="parTrans" cxnId="{36E7C6B0-4E9E-4DF3-AA6A-541D91F1A65E}">
      <dgm:prSet/>
      <dgm:spPr/>
      <dgm:t>
        <a:bodyPr/>
        <a:lstStyle/>
        <a:p>
          <a:endParaRPr lang="en-GB"/>
        </a:p>
      </dgm:t>
    </dgm:pt>
    <dgm:pt modelId="{7254CC7C-07EA-46FB-AF5D-BA8E7235E61E}" type="sibTrans" cxnId="{36E7C6B0-4E9E-4DF3-AA6A-541D91F1A65E}">
      <dgm:prSet/>
      <dgm:spPr/>
      <dgm:t>
        <a:bodyPr/>
        <a:lstStyle/>
        <a:p>
          <a:endParaRPr lang="en-GB"/>
        </a:p>
      </dgm:t>
    </dgm:pt>
    <dgm:pt modelId="{504FB7B7-0700-407D-BBDD-883EB705CDE4}">
      <dgm:prSet phldrT="[Text]" phldr="1"/>
      <dgm:spPr/>
      <dgm:t>
        <a:bodyPr/>
        <a:lstStyle/>
        <a:p>
          <a:endParaRPr lang="en-GB"/>
        </a:p>
      </dgm:t>
    </dgm:pt>
    <dgm:pt modelId="{E040F6AA-3A90-4DDF-86A4-E4AC4976BD84}" type="parTrans" cxnId="{03D1259B-9D00-45B0-8043-5CB2E18D8818}">
      <dgm:prSet/>
      <dgm:spPr/>
      <dgm:t>
        <a:bodyPr/>
        <a:lstStyle/>
        <a:p>
          <a:endParaRPr lang="en-GB"/>
        </a:p>
      </dgm:t>
    </dgm:pt>
    <dgm:pt modelId="{789BAF8D-A180-4BCF-8FBF-B84FF5E70195}" type="sibTrans" cxnId="{03D1259B-9D00-45B0-8043-5CB2E18D8818}">
      <dgm:prSet/>
      <dgm:spPr/>
      <dgm:t>
        <a:bodyPr/>
        <a:lstStyle/>
        <a:p>
          <a:endParaRPr lang="en-GB"/>
        </a:p>
      </dgm:t>
    </dgm:pt>
    <dgm:pt modelId="{681B45A8-4DFA-47B7-8982-5DAFF16A06C3}">
      <dgm:prSet phldrT="[Text]" phldr="1"/>
      <dgm:spPr/>
      <dgm:t>
        <a:bodyPr/>
        <a:lstStyle/>
        <a:p>
          <a:endParaRPr lang="en-GB"/>
        </a:p>
      </dgm:t>
    </dgm:pt>
    <dgm:pt modelId="{BCC45B86-AEBF-44AE-B2C8-E32637856A50}" type="parTrans" cxnId="{E428E56C-04C5-4D2F-AE70-3236C352B114}">
      <dgm:prSet/>
      <dgm:spPr/>
      <dgm:t>
        <a:bodyPr/>
        <a:lstStyle/>
        <a:p>
          <a:endParaRPr lang="en-GB"/>
        </a:p>
      </dgm:t>
    </dgm:pt>
    <dgm:pt modelId="{0C10F996-9F29-4737-BD3C-EFA83F5F9D72}" type="sibTrans" cxnId="{E428E56C-04C5-4D2F-AE70-3236C352B114}">
      <dgm:prSet/>
      <dgm:spPr/>
      <dgm:t>
        <a:bodyPr/>
        <a:lstStyle/>
        <a:p>
          <a:endParaRPr lang="en-GB"/>
        </a:p>
      </dgm:t>
    </dgm:pt>
    <dgm:pt modelId="{0F4DC2ED-B4FF-4941-AC58-BA68D45CE3E6}">
      <dgm:prSet/>
      <dgm:spPr/>
      <dgm:t>
        <a:bodyPr/>
        <a:lstStyle/>
        <a:p>
          <a:r>
            <a:rPr lang="en-GB">
              <a:ea typeface="Calibri" panose="020F0502020204030204" pitchFamily="34" charset="0"/>
              <a:cs typeface="Times New Roman" panose="02020603050405020304" pitchFamily="18" charset="0"/>
            </a:rPr>
            <a:t>Media promotion – magazine advertising, press releases </a:t>
          </a:r>
          <a:endParaRPr lang="en-GB" dirty="0">
            <a:ea typeface="Calibri" panose="020F0502020204030204" pitchFamily="34" charset="0"/>
            <a:cs typeface="Times New Roman" panose="02020603050405020304" pitchFamily="18" charset="0"/>
          </a:endParaRPr>
        </a:p>
      </dgm:t>
    </dgm:pt>
    <dgm:pt modelId="{A21BB907-FC72-4BD7-9D74-82E1CD714F7E}" type="parTrans" cxnId="{6F234CA8-8838-4D09-9C6B-7259EFFACD20}">
      <dgm:prSet/>
      <dgm:spPr/>
      <dgm:t>
        <a:bodyPr/>
        <a:lstStyle/>
        <a:p>
          <a:endParaRPr lang="en-GB"/>
        </a:p>
      </dgm:t>
    </dgm:pt>
    <dgm:pt modelId="{C572C96E-D7E5-41C0-88F4-3C390B2619D1}" type="sibTrans" cxnId="{6F234CA8-8838-4D09-9C6B-7259EFFACD20}">
      <dgm:prSet/>
      <dgm:spPr/>
      <dgm:t>
        <a:bodyPr/>
        <a:lstStyle/>
        <a:p>
          <a:endParaRPr lang="en-GB"/>
        </a:p>
      </dgm:t>
    </dgm:pt>
    <dgm:pt modelId="{51EC4406-7354-4D21-AF94-020ADE46472C}">
      <dgm:prSet/>
      <dgm:spPr/>
      <dgm:t>
        <a:bodyPr/>
        <a:lstStyle/>
        <a:p>
          <a:r>
            <a:rPr lang="en-GB">
              <a:ea typeface="Calibri" panose="020F0502020204030204" pitchFamily="34" charset="0"/>
              <a:cs typeface="Times New Roman" panose="02020603050405020304" pitchFamily="18" charset="0"/>
            </a:rPr>
            <a:t>Media familiarisation tour organisation </a:t>
          </a:r>
          <a:endParaRPr lang="en-GB" dirty="0">
            <a:ea typeface="Calibri" panose="020F0502020204030204" pitchFamily="34" charset="0"/>
            <a:cs typeface="Times New Roman" panose="02020603050405020304" pitchFamily="18" charset="0"/>
          </a:endParaRPr>
        </a:p>
      </dgm:t>
    </dgm:pt>
    <dgm:pt modelId="{062D7501-3749-4FCB-9F99-CD39828DCF11}" type="parTrans" cxnId="{B8A30090-B13E-4DA8-8992-B6CAA0ACBA8A}">
      <dgm:prSet/>
      <dgm:spPr/>
      <dgm:t>
        <a:bodyPr/>
        <a:lstStyle/>
        <a:p>
          <a:endParaRPr lang="en-GB"/>
        </a:p>
      </dgm:t>
    </dgm:pt>
    <dgm:pt modelId="{772979DF-2CF9-4CD1-A4C1-13D0A3667C88}" type="sibTrans" cxnId="{B8A30090-B13E-4DA8-8992-B6CAA0ACBA8A}">
      <dgm:prSet/>
      <dgm:spPr/>
      <dgm:t>
        <a:bodyPr/>
        <a:lstStyle/>
        <a:p>
          <a:endParaRPr lang="en-GB"/>
        </a:p>
      </dgm:t>
    </dgm:pt>
    <dgm:pt modelId="{5F40227F-A67E-4E42-A0AE-02B48722CCBF}">
      <dgm:prSet/>
      <dgm:spPr/>
      <dgm:t>
        <a:bodyPr/>
        <a:lstStyle/>
        <a:p>
          <a:r>
            <a:rPr lang="en-GB">
              <a:ea typeface="Calibri" panose="020F0502020204030204" pitchFamily="34" charset="0"/>
              <a:cs typeface="Times New Roman" panose="02020603050405020304" pitchFamily="18" charset="0"/>
            </a:rPr>
            <a:t>Production and distribution of newsletters </a:t>
          </a:r>
          <a:endParaRPr lang="en-GB" dirty="0">
            <a:ea typeface="Calibri" panose="020F0502020204030204" pitchFamily="34" charset="0"/>
            <a:cs typeface="Times New Roman" panose="02020603050405020304" pitchFamily="18" charset="0"/>
          </a:endParaRPr>
        </a:p>
      </dgm:t>
    </dgm:pt>
    <dgm:pt modelId="{3DC421B8-AFCB-4708-92E4-8C771563ECDE}" type="parTrans" cxnId="{0DA1AD4A-826E-479D-B76C-D4036D132019}">
      <dgm:prSet/>
      <dgm:spPr/>
      <dgm:t>
        <a:bodyPr/>
        <a:lstStyle/>
        <a:p>
          <a:endParaRPr lang="en-GB"/>
        </a:p>
      </dgm:t>
    </dgm:pt>
    <dgm:pt modelId="{AB1B8916-C4B7-457A-8650-B1266CFC5581}" type="sibTrans" cxnId="{0DA1AD4A-826E-479D-B76C-D4036D132019}">
      <dgm:prSet/>
      <dgm:spPr/>
      <dgm:t>
        <a:bodyPr/>
        <a:lstStyle/>
        <a:p>
          <a:endParaRPr lang="en-GB"/>
        </a:p>
      </dgm:t>
    </dgm:pt>
    <dgm:pt modelId="{FCC87CF2-181B-4562-B585-429E8ABCC030}">
      <dgm:prSet/>
      <dgm:spPr/>
      <dgm:t>
        <a:bodyPr/>
        <a:lstStyle/>
        <a:p>
          <a:r>
            <a:rPr lang="en-GB">
              <a:ea typeface="Calibri" panose="020F0502020204030204" pitchFamily="34" charset="0"/>
              <a:cs typeface="Times New Roman" panose="02020603050405020304" pitchFamily="18" charset="0"/>
            </a:rPr>
            <a:t>Database Management </a:t>
          </a:r>
          <a:endParaRPr lang="en-GB" dirty="0">
            <a:ea typeface="Calibri" panose="020F0502020204030204" pitchFamily="34" charset="0"/>
            <a:cs typeface="Times New Roman" panose="02020603050405020304" pitchFamily="18" charset="0"/>
          </a:endParaRPr>
        </a:p>
      </dgm:t>
    </dgm:pt>
    <dgm:pt modelId="{9DA7E2EB-420E-4746-9345-B7A561909023}" type="parTrans" cxnId="{15A04ABA-4603-4C20-989D-AA8B090D8BAF}">
      <dgm:prSet/>
      <dgm:spPr/>
      <dgm:t>
        <a:bodyPr/>
        <a:lstStyle/>
        <a:p>
          <a:endParaRPr lang="en-GB"/>
        </a:p>
      </dgm:t>
    </dgm:pt>
    <dgm:pt modelId="{9D52FF61-53D5-40FC-917D-9D14D55B1615}" type="sibTrans" cxnId="{15A04ABA-4603-4C20-989D-AA8B090D8BAF}">
      <dgm:prSet/>
      <dgm:spPr/>
      <dgm:t>
        <a:bodyPr/>
        <a:lstStyle/>
        <a:p>
          <a:endParaRPr lang="en-GB"/>
        </a:p>
      </dgm:t>
    </dgm:pt>
    <dgm:pt modelId="{11835352-756D-45C9-AD93-6DA762230604}">
      <dgm:prSet/>
      <dgm:spPr/>
      <dgm:t>
        <a:bodyPr/>
        <a:lstStyle/>
        <a:p>
          <a:r>
            <a:rPr lang="en-GB">
              <a:ea typeface="Calibri" panose="020F0502020204030204" pitchFamily="34" charset="0"/>
              <a:cs typeface="Times New Roman" panose="02020603050405020304" pitchFamily="18" charset="0"/>
            </a:rPr>
            <a:t>Digital photo archive management </a:t>
          </a:r>
          <a:endParaRPr lang="en-GB" dirty="0">
            <a:ea typeface="Calibri" panose="020F0502020204030204" pitchFamily="34" charset="0"/>
            <a:cs typeface="Times New Roman" panose="02020603050405020304" pitchFamily="18" charset="0"/>
          </a:endParaRPr>
        </a:p>
      </dgm:t>
    </dgm:pt>
    <dgm:pt modelId="{E09E5BB6-8274-46AC-9957-5F6A210FC2C6}" type="parTrans" cxnId="{3E6B19E2-D1B7-4B39-B711-94D44B8F0941}">
      <dgm:prSet/>
      <dgm:spPr/>
      <dgm:t>
        <a:bodyPr/>
        <a:lstStyle/>
        <a:p>
          <a:endParaRPr lang="en-GB"/>
        </a:p>
      </dgm:t>
    </dgm:pt>
    <dgm:pt modelId="{0A27299E-C802-413B-AE0B-398CEE16BF84}" type="sibTrans" cxnId="{3E6B19E2-D1B7-4B39-B711-94D44B8F0941}">
      <dgm:prSet/>
      <dgm:spPr/>
      <dgm:t>
        <a:bodyPr/>
        <a:lstStyle/>
        <a:p>
          <a:endParaRPr lang="en-GB"/>
        </a:p>
      </dgm:t>
    </dgm:pt>
    <dgm:pt modelId="{D400E769-29CC-4E00-93D4-1E96E98C2649}">
      <dgm:prSet/>
      <dgm:spPr/>
      <dgm:t>
        <a:bodyPr/>
        <a:lstStyle/>
        <a:p>
          <a:r>
            <a:rPr lang="en-GB">
              <a:ea typeface="Calibri" panose="020F0502020204030204" pitchFamily="34" charset="0"/>
              <a:cs typeface="Times New Roman" panose="02020603050405020304" pitchFamily="18" charset="0"/>
            </a:rPr>
            <a:t>Copy, design and production of advertising material </a:t>
          </a:r>
          <a:endParaRPr lang="en-GB" dirty="0">
            <a:ea typeface="Calibri" panose="020F0502020204030204" pitchFamily="34" charset="0"/>
            <a:cs typeface="Times New Roman" panose="02020603050405020304" pitchFamily="18" charset="0"/>
          </a:endParaRPr>
        </a:p>
      </dgm:t>
    </dgm:pt>
    <dgm:pt modelId="{C3E2B75A-204F-4C75-89B5-F2E6F7620A81}" type="parTrans" cxnId="{24AA74FF-F845-4D00-BFEF-D6EA7EC1E467}">
      <dgm:prSet/>
      <dgm:spPr/>
      <dgm:t>
        <a:bodyPr/>
        <a:lstStyle/>
        <a:p>
          <a:endParaRPr lang="en-GB"/>
        </a:p>
      </dgm:t>
    </dgm:pt>
    <dgm:pt modelId="{37A7E200-0AE1-4FC9-B3D2-A38E6D2656EA}" type="sibTrans" cxnId="{24AA74FF-F845-4D00-BFEF-D6EA7EC1E467}">
      <dgm:prSet/>
      <dgm:spPr/>
      <dgm:t>
        <a:bodyPr/>
        <a:lstStyle/>
        <a:p>
          <a:endParaRPr lang="en-GB"/>
        </a:p>
      </dgm:t>
    </dgm:pt>
    <dgm:pt modelId="{7BD08BFF-140F-414D-A828-1EA4332A29DC}">
      <dgm:prSet/>
      <dgm:spPr/>
      <dgm:t>
        <a:bodyPr/>
        <a:lstStyle/>
        <a:p>
          <a:r>
            <a:rPr lang="en-GB">
              <a:ea typeface="Calibri" panose="020F0502020204030204" pitchFamily="34" charset="0"/>
              <a:cs typeface="Times New Roman" panose="02020603050405020304" pitchFamily="18" charset="0"/>
            </a:rPr>
            <a:t>Media Acquisition</a:t>
          </a:r>
          <a:endParaRPr lang="en-GB" dirty="0">
            <a:ea typeface="Calibri" panose="020F0502020204030204" pitchFamily="34" charset="0"/>
            <a:cs typeface="Times New Roman" panose="02020603050405020304" pitchFamily="18" charset="0"/>
          </a:endParaRPr>
        </a:p>
      </dgm:t>
    </dgm:pt>
    <dgm:pt modelId="{65A8434C-CE18-439B-9E70-A4758F19F4DD}" type="parTrans" cxnId="{162C8F38-4267-461E-8631-EBD2B3CC3DBC}">
      <dgm:prSet/>
      <dgm:spPr/>
      <dgm:t>
        <a:bodyPr/>
        <a:lstStyle/>
        <a:p>
          <a:endParaRPr lang="en-GB"/>
        </a:p>
      </dgm:t>
    </dgm:pt>
    <dgm:pt modelId="{BEE044BC-A20C-4D1A-81D0-B6E1D59BF61B}" type="sibTrans" cxnId="{162C8F38-4267-461E-8631-EBD2B3CC3DBC}">
      <dgm:prSet/>
      <dgm:spPr/>
      <dgm:t>
        <a:bodyPr/>
        <a:lstStyle/>
        <a:p>
          <a:endParaRPr lang="en-GB"/>
        </a:p>
      </dgm:t>
    </dgm:pt>
    <dgm:pt modelId="{BDC70B47-15C4-4875-AF5C-7A94C369E2D8}">
      <dgm:prSet/>
      <dgm:spPr/>
      <dgm:t>
        <a:bodyPr/>
        <a:lstStyle/>
        <a:p>
          <a:r>
            <a:rPr lang="en-GB" b="1">
              <a:ea typeface="Calibri" panose="020F0502020204030204" pitchFamily="34" charset="0"/>
              <a:cs typeface="Times New Roman" panose="02020603050405020304" pitchFamily="18" charset="0"/>
            </a:rPr>
            <a:t>Corporate &amp; MICE Markets</a:t>
          </a:r>
          <a:endParaRPr lang="en-GB" b="1" dirty="0">
            <a:ea typeface="Calibri" panose="020F0502020204030204" pitchFamily="34" charset="0"/>
            <a:cs typeface="Times New Roman" panose="02020603050405020304" pitchFamily="18" charset="0"/>
          </a:endParaRPr>
        </a:p>
      </dgm:t>
    </dgm:pt>
    <dgm:pt modelId="{E96CDA74-7FE7-406B-B857-E2C9DC8E2FCA}" type="parTrans" cxnId="{6FF9F7E5-E499-4B36-A3F4-799C5F5A5985}">
      <dgm:prSet/>
      <dgm:spPr/>
      <dgm:t>
        <a:bodyPr/>
        <a:lstStyle/>
        <a:p>
          <a:endParaRPr lang="en-GB"/>
        </a:p>
      </dgm:t>
    </dgm:pt>
    <dgm:pt modelId="{80FB7DA0-BC61-4405-90EA-F87B126A449F}" type="sibTrans" cxnId="{6FF9F7E5-E499-4B36-A3F4-799C5F5A5985}">
      <dgm:prSet/>
      <dgm:spPr/>
      <dgm:t>
        <a:bodyPr/>
        <a:lstStyle/>
        <a:p>
          <a:endParaRPr lang="en-GB"/>
        </a:p>
      </dgm:t>
    </dgm:pt>
    <dgm:pt modelId="{AEDE3E7B-BF52-4265-9C08-E8AEB6BBA982}">
      <dgm:prSet/>
      <dgm:spPr/>
      <dgm:t>
        <a:bodyPr/>
        <a:lstStyle/>
        <a:p>
          <a:r>
            <a:rPr lang="en-GB">
              <a:ea typeface="Calibri" panose="020F0502020204030204" pitchFamily="34" charset="0"/>
              <a:cs typeface="Times New Roman" panose="02020603050405020304" pitchFamily="18" charset="0"/>
            </a:rPr>
            <a:t>Develop relationships with PCO's and Event Organisers </a:t>
          </a:r>
          <a:endParaRPr lang="en-GB" dirty="0">
            <a:ea typeface="Calibri" panose="020F0502020204030204" pitchFamily="34" charset="0"/>
            <a:cs typeface="Times New Roman" panose="02020603050405020304" pitchFamily="18" charset="0"/>
          </a:endParaRPr>
        </a:p>
      </dgm:t>
    </dgm:pt>
    <dgm:pt modelId="{B251EAC2-8816-4F53-B92E-24A743B032FD}" type="parTrans" cxnId="{DC974B50-429A-4AFA-8092-FF081E71D7D2}">
      <dgm:prSet/>
      <dgm:spPr/>
      <dgm:t>
        <a:bodyPr/>
        <a:lstStyle/>
        <a:p>
          <a:endParaRPr lang="en-GB"/>
        </a:p>
      </dgm:t>
    </dgm:pt>
    <dgm:pt modelId="{A82EC57E-8847-4744-8566-69B88A3DA4BD}" type="sibTrans" cxnId="{DC974B50-429A-4AFA-8092-FF081E71D7D2}">
      <dgm:prSet/>
      <dgm:spPr/>
      <dgm:t>
        <a:bodyPr/>
        <a:lstStyle/>
        <a:p>
          <a:endParaRPr lang="en-GB"/>
        </a:p>
      </dgm:t>
    </dgm:pt>
    <dgm:pt modelId="{9E0E7747-E45E-4204-80D1-CED8A4CB1823}">
      <dgm:prSet/>
      <dgm:spPr/>
      <dgm:t>
        <a:bodyPr/>
        <a:lstStyle/>
        <a:p>
          <a:r>
            <a:rPr lang="en-GB">
              <a:ea typeface="Calibri" panose="020F0502020204030204" pitchFamily="34" charset="0"/>
              <a:cs typeface="Times New Roman" panose="02020603050405020304" pitchFamily="18" charset="0"/>
            </a:rPr>
            <a:t>PCO familiarisation tour organisation </a:t>
          </a:r>
          <a:endParaRPr lang="en-GB" dirty="0">
            <a:ea typeface="Calibri" panose="020F0502020204030204" pitchFamily="34" charset="0"/>
            <a:cs typeface="Times New Roman" panose="02020603050405020304" pitchFamily="18" charset="0"/>
          </a:endParaRPr>
        </a:p>
      </dgm:t>
    </dgm:pt>
    <dgm:pt modelId="{B58C71F5-C35F-4948-9B1C-D299C4DD195D}" type="parTrans" cxnId="{5B9FE3F2-6676-4DFC-8F94-DB3A99EC579B}">
      <dgm:prSet/>
      <dgm:spPr/>
      <dgm:t>
        <a:bodyPr/>
        <a:lstStyle/>
        <a:p>
          <a:endParaRPr lang="en-GB"/>
        </a:p>
      </dgm:t>
    </dgm:pt>
    <dgm:pt modelId="{870285EE-898E-424B-B94C-F61D5499A4A1}" type="sibTrans" cxnId="{5B9FE3F2-6676-4DFC-8F94-DB3A99EC579B}">
      <dgm:prSet/>
      <dgm:spPr/>
      <dgm:t>
        <a:bodyPr/>
        <a:lstStyle/>
        <a:p>
          <a:endParaRPr lang="en-GB"/>
        </a:p>
      </dgm:t>
    </dgm:pt>
    <dgm:pt modelId="{06F753EC-334E-437A-871F-6E8B80C9E54A}">
      <dgm:prSet/>
      <dgm:spPr/>
      <dgm:t>
        <a:bodyPr/>
        <a:lstStyle/>
        <a:p>
          <a:r>
            <a:rPr lang="en-GB">
              <a:ea typeface="Calibri" panose="020F0502020204030204" pitchFamily="34" charset="0"/>
              <a:cs typeface="Times New Roman" panose="02020603050405020304" pitchFamily="18" charset="0"/>
            </a:rPr>
            <a:t>Assistance group planning and budgets </a:t>
          </a:r>
          <a:endParaRPr lang="en-GB" dirty="0">
            <a:ea typeface="Calibri" panose="020F0502020204030204" pitchFamily="34" charset="0"/>
            <a:cs typeface="Times New Roman" panose="02020603050405020304" pitchFamily="18" charset="0"/>
          </a:endParaRPr>
        </a:p>
      </dgm:t>
    </dgm:pt>
    <dgm:pt modelId="{99120F51-B339-44BB-8A80-72C38977C73A}" type="parTrans" cxnId="{56752D90-57A1-4AFF-87D5-DE61A25C7873}">
      <dgm:prSet/>
      <dgm:spPr/>
      <dgm:t>
        <a:bodyPr/>
        <a:lstStyle/>
        <a:p>
          <a:endParaRPr lang="en-GB"/>
        </a:p>
      </dgm:t>
    </dgm:pt>
    <dgm:pt modelId="{40C14AB9-46BA-417C-91C0-C3B98BDC34C4}" type="sibTrans" cxnId="{56752D90-57A1-4AFF-87D5-DE61A25C7873}">
      <dgm:prSet/>
      <dgm:spPr/>
      <dgm:t>
        <a:bodyPr/>
        <a:lstStyle/>
        <a:p>
          <a:endParaRPr lang="en-GB"/>
        </a:p>
      </dgm:t>
    </dgm:pt>
    <dgm:pt modelId="{D6E0239C-1DA7-4D3C-89B4-01A102D2E6CB}">
      <dgm:prSet/>
      <dgm:spPr/>
      <dgm:t>
        <a:bodyPr/>
        <a:lstStyle/>
        <a:p>
          <a:r>
            <a:rPr lang="en-GB">
              <a:ea typeface="Calibri" panose="020F0502020204030204" pitchFamily="34" charset="0"/>
              <a:cs typeface="Times New Roman" panose="02020603050405020304" pitchFamily="18" charset="0"/>
            </a:rPr>
            <a:t>Database Management</a:t>
          </a:r>
          <a:endParaRPr lang="en-GB" dirty="0">
            <a:ea typeface="Calibri" panose="020F0502020204030204" pitchFamily="34" charset="0"/>
            <a:cs typeface="Times New Roman" panose="02020603050405020304" pitchFamily="18" charset="0"/>
          </a:endParaRPr>
        </a:p>
      </dgm:t>
    </dgm:pt>
    <dgm:pt modelId="{DE58CD6A-C05B-4356-8C63-4EDFEB01D0C6}" type="parTrans" cxnId="{E085972A-54C2-4C9F-954C-174ECF411C67}">
      <dgm:prSet/>
      <dgm:spPr/>
      <dgm:t>
        <a:bodyPr/>
        <a:lstStyle/>
        <a:p>
          <a:endParaRPr lang="en-GB"/>
        </a:p>
      </dgm:t>
    </dgm:pt>
    <dgm:pt modelId="{9845956D-6D5F-4813-B017-5EF068592E9F}" type="sibTrans" cxnId="{E085972A-54C2-4C9F-954C-174ECF411C67}">
      <dgm:prSet/>
      <dgm:spPr/>
      <dgm:t>
        <a:bodyPr/>
        <a:lstStyle/>
        <a:p>
          <a:endParaRPr lang="en-GB"/>
        </a:p>
      </dgm:t>
    </dgm:pt>
    <dgm:pt modelId="{9F431B1E-6A08-437C-B9AA-C4874D66B45E}">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Face to face sales calls to retail travel agents and tour operators</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A7305861-F23D-47EC-807D-76AD241987CF}" type="parTrans" cxnId="{976BD92D-9FF2-4610-B7B0-D8D47C910D85}">
      <dgm:prSet/>
      <dgm:spPr/>
      <dgm:t>
        <a:bodyPr/>
        <a:lstStyle/>
        <a:p>
          <a:endParaRPr lang="en-GB"/>
        </a:p>
      </dgm:t>
    </dgm:pt>
    <dgm:pt modelId="{30B5533A-6657-42A8-A778-585DC9BF7788}" type="sibTrans" cxnId="{976BD92D-9FF2-4610-B7B0-D8D47C910D85}">
      <dgm:prSet/>
      <dgm:spPr/>
      <dgm:t>
        <a:bodyPr/>
        <a:lstStyle/>
        <a:p>
          <a:endParaRPr lang="en-GB"/>
        </a:p>
      </dgm:t>
    </dgm:pt>
    <dgm:pt modelId="{64594213-4B55-4D19-8D49-519C9CE03D79}">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Out of hours functions to present your product to existing and potential clients </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04D59417-2FC1-4E92-AA40-9778F9F47926}" type="parTrans" cxnId="{01F2350B-F644-4E6B-9010-9BDCCADEF9CE}">
      <dgm:prSet/>
      <dgm:spPr/>
      <dgm:t>
        <a:bodyPr/>
        <a:lstStyle/>
        <a:p>
          <a:endParaRPr lang="en-GB"/>
        </a:p>
      </dgm:t>
    </dgm:pt>
    <dgm:pt modelId="{92128386-4F89-46EB-9C50-48368E079995}" type="sibTrans" cxnId="{01F2350B-F644-4E6B-9010-9BDCCADEF9CE}">
      <dgm:prSet/>
      <dgm:spPr/>
      <dgm:t>
        <a:bodyPr/>
        <a:lstStyle/>
        <a:p>
          <a:endParaRPr lang="en-GB"/>
        </a:p>
      </dgm:t>
    </dgm:pt>
    <dgm:pt modelId="{0F0415B6-FACF-463C-B6FA-1E00550A0F3B}">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Representation at trade shows, industry seminars and roadshows</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7930F7C1-A72F-4405-8CCC-1E18C44B3F47}" type="parTrans" cxnId="{572551E2-3A15-4565-8BB7-569E83A82C48}">
      <dgm:prSet/>
      <dgm:spPr/>
      <dgm:t>
        <a:bodyPr/>
        <a:lstStyle/>
        <a:p>
          <a:endParaRPr lang="en-GB"/>
        </a:p>
      </dgm:t>
    </dgm:pt>
    <dgm:pt modelId="{C902A642-0582-4A56-88EA-C0BF5717C998}" type="sibTrans" cxnId="{572551E2-3A15-4565-8BB7-569E83A82C48}">
      <dgm:prSet/>
      <dgm:spPr/>
      <dgm:t>
        <a:bodyPr/>
        <a:lstStyle/>
        <a:p>
          <a:endParaRPr lang="en-GB"/>
        </a:p>
      </dgm:t>
    </dgm:pt>
    <dgm:pt modelId="{1D939AA7-8ACC-43A4-B3FF-6683DC17F569}">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Arranging and accompanying UK sales missions</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F021C3F9-A91E-4657-8415-9623167AE8A2}" type="parTrans" cxnId="{C80AF8F7-4C39-42F2-BB81-4F92535268E2}">
      <dgm:prSet/>
      <dgm:spPr/>
      <dgm:t>
        <a:bodyPr/>
        <a:lstStyle/>
        <a:p>
          <a:endParaRPr lang="en-GB"/>
        </a:p>
      </dgm:t>
    </dgm:pt>
    <dgm:pt modelId="{5D72E265-0813-45A8-A931-E759E5AFE171}" type="sibTrans" cxnId="{C80AF8F7-4C39-42F2-BB81-4F92535268E2}">
      <dgm:prSet/>
      <dgm:spPr/>
      <dgm:t>
        <a:bodyPr/>
        <a:lstStyle/>
        <a:p>
          <a:endParaRPr lang="en-GB"/>
        </a:p>
      </dgm:t>
    </dgm:pt>
    <dgm:pt modelId="{ACFB0C34-723E-4872-993E-2AD6ACEA03BC}">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Training programs to educate front line selling staff</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CC9C6CF9-5AF0-48F3-977C-F71AABF64EE7}" type="parTrans" cxnId="{466F5545-C1BB-420B-864D-4369CA9258A9}">
      <dgm:prSet/>
      <dgm:spPr/>
      <dgm:t>
        <a:bodyPr/>
        <a:lstStyle/>
        <a:p>
          <a:endParaRPr lang="en-GB"/>
        </a:p>
      </dgm:t>
    </dgm:pt>
    <dgm:pt modelId="{276B25F1-E7B5-4729-9F93-F4E2352F6B32}" type="sibTrans" cxnId="{466F5545-C1BB-420B-864D-4369CA9258A9}">
      <dgm:prSet/>
      <dgm:spPr/>
      <dgm:t>
        <a:bodyPr/>
        <a:lstStyle/>
        <a:p>
          <a:endParaRPr lang="en-GB"/>
        </a:p>
      </dgm:t>
    </dgm:pt>
    <dgm:pt modelId="{D8087F22-6143-48D7-8360-07CA7B4F4644}">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Identification of prospective clients</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41A63FA6-CB9C-4822-80B0-C29F395976EB}" type="parTrans" cxnId="{F958BE53-11CA-448F-B778-83100BBE3274}">
      <dgm:prSet/>
      <dgm:spPr/>
      <dgm:t>
        <a:bodyPr/>
        <a:lstStyle/>
        <a:p>
          <a:endParaRPr lang="en-GB"/>
        </a:p>
      </dgm:t>
    </dgm:pt>
    <dgm:pt modelId="{B1E727AB-F731-4E66-848A-587DFD1E3FF4}" type="sibTrans" cxnId="{F958BE53-11CA-448F-B778-83100BBE3274}">
      <dgm:prSet/>
      <dgm:spPr/>
      <dgm:t>
        <a:bodyPr/>
        <a:lstStyle/>
        <a:p>
          <a:endParaRPr lang="en-GB"/>
        </a:p>
      </dgm:t>
    </dgm:pt>
    <dgm:pt modelId="{89EBD921-85E7-4702-9FDB-9797C86DFAB9}">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Annual rate contracting and negotiations with key wholesale partners. </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851FD845-44EB-4FD6-A52C-AB5E27063503}" type="parTrans" cxnId="{56235E97-1391-4140-82B8-34019AEAAA22}">
      <dgm:prSet/>
      <dgm:spPr/>
      <dgm:t>
        <a:bodyPr/>
        <a:lstStyle/>
        <a:p>
          <a:endParaRPr lang="en-GB"/>
        </a:p>
      </dgm:t>
    </dgm:pt>
    <dgm:pt modelId="{0539A552-BBB2-4195-B3CE-36AEDBB3D011}" type="sibTrans" cxnId="{56235E97-1391-4140-82B8-34019AEAAA22}">
      <dgm:prSet/>
      <dgm:spPr/>
      <dgm:t>
        <a:bodyPr/>
        <a:lstStyle/>
        <a:p>
          <a:endParaRPr lang="en-GB"/>
        </a:p>
      </dgm:t>
    </dgm:pt>
    <dgm:pt modelId="{F32CB8B3-6ADB-4C32-811A-8E9B7717C23F}">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Wholesale negotiation for regular product development </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455BC37A-E0B6-40CF-88D4-6CCCCB61616F}" type="parTrans" cxnId="{327DD694-D165-4017-93F0-438B42C25836}">
      <dgm:prSet/>
      <dgm:spPr/>
      <dgm:t>
        <a:bodyPr/>
        <a:lstStyle/>
        <a:p>
          <a:endParaRPr lang="en-GB"/>
        </a:p>
      </dgm:t>
    </dgm:pt>
    <dgm:pt modelId="{4953D8FC-CB70-48EC-A01F-012C3C52D546}" type="sibTrans" cxnId="{327DD694-D165-4017-93F0-438B42C25836}">
      <dgm:prSet/>
      <dgm:spPr/>
      <dgm:t>
        <a:bodyPr/>
        <a:lstStyle/>
        <a:p>
          <a:endParaRPr lang="en-GB"/>
        </a:p>
      </dgm:t>
    </dgm:pt>
    <dgm:pt modelId="{473075E8-4D2C-4485-91DC-AB442D328EAD}">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Account management with key partners</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1DBD38D9-C529-48F0-B526-AB54E2A5DCB2}" type="parTrans" cxnId="{172E264F-4601-47C8-90B2-A9F4E8C1C5E1}">
      <dgm:prSet/>
      <dgm:spPr/>
      <dgm:t>
        <a:bodyPr/>
        <a:lstStyle/>
        <a:p>
          <a:endParaRPr lang="en-GB"/>
        </a:p>
      </dgm:t>
    </dgm:pt>
    <dgm:pt modelId="{11897D46-DFA2-498E-A86B-CD7DA091BDFB}" type="sibTrans" cxnId="{172E264F-4601-47C8-90B2-A9F4E8C1C5E1}">
      <dgm:prSet/>
      <dgm:spPr/>
      <dgm:t>
        <a:bodyPr/>
        <a:lstStyle/>
        <a:p>
          <a:endParaRPr lang="en-GB"/>
        </a:p>
      </dgm:t>
    </dgm:pt>
    <dgm:pt modelId="{81B3497E-2029-41C7-9119-57C45B203E4A}">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Arranging and escorting educational trips for tour operator sales and product teams</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E6875E4C-8D93-43FE-BA4B-4A338F07AFD3}" type="parTrans" cxnId="{31B2BF60-6F5B-4F52-B04D-6E5EC8EBB6DA}">
      <dgm:prSet/>
      <dgm:spPr/>
      <dgm:t>
        <a:bodyPr/>
        <a:lstStyle/>
        <a:p>
          <a:endParaRPr lang="en-GB"/>
        </a:p>
      </dgm:t>
    </dgm:pt>
    <dgm:pt modelId="{D071B5EE-CA62-42FF-A563-808F683104DE}" type="sibTrans" cxnId="{31B2BF60-6F5B-4F52-B04D-6E5EC8EBB6DA}">
      <dgm:prSet/>
      <dgm:spPr/>
      <dgm:t>
        <a:bodyPr/>
        <a:lstStyle/>
        <a:p>
          <a:endParaRPr lang="en-GB"/>
        </a:p>
      </dgm:t>
    </dgm:pt>
    <dgm:pt modelId="{A899BDA8-EBE6-451B-AE3A-187F761EF268}">
      <dgm:prSet/>
      <dgm:spPr/>
      <dgm:t>
        <a:bodyPr/>
        <a:lstStyle/>
        <a:p>
          <a:r>
            <a:rPr lang="en-GB" b="1">
              <a:solidFill>
                <a:schemeClr val="bg1">
                  <a:lumMod val="50000"/>
                </a:schemeClr>
              </a:solidFill>
              <a:ea typeface="Calibri" panose="020F0502020204030204" pitchFamily="34" charset="0"/>
              <a:cs typeface="Times New Roman" panose="02020603050405020304" pitchFamily="18" charset="0"/>
            </a:rPr>
            <a:t>Marketing</a:t>
          </a:r>
          <a:endParaRPr lang="en-GB" b="1" dirty="0">
            <a:solidFill>
              <a:schemeClr val="bg1">
                <a:lumMod val="50000"/>
              </a:schemeClr>
            </a:solidFill>
            <a:ea typeface="Calibri" panose="020F0502020204030204" pitchFamily="34" charset="0"/>
            <a:cs typeface="Times New Roman" panose="02020603050405020304" pitchFamily="18" charset="0"/>
          </a:endParaRPr>
        </a:p>
      </dgm:t>
    </dgm:pt>
    <dgm:pt modelId="{FBDAD9B5-4750-475D-BF7F-D13AC0654A6C}" type="parTrans" cxnId="{CA17206C-DEAA-4246-89E6-80760CCA40C1}">
      <dgm:prSet/>
      <dgm:spPr/>
      <dgm:t>
        <a:bodyPr/>
        <a:lstStyle/>
        <a:p>
          <a:endParaRPr lang="en-GB"/>
        </a:p>
      </dgm:t>
    </dgm:pt>
    <dgm:pt modelId="{CD448905-F8FC-4B29-B420-5C2669C36773}" type="sibTrans" cxnId="{CA17206C-DEAA-4246-89E6-80760CCA40C1}">
      <dgm:prSet/>
      <dgm:spPr/>
      <dgm:t>
        <a:bodyPr/>
        <a:lstStyle/>
        <a:p>
          <a:endParaRPr lang="en-GB"/>
        </a:p>
      </dgm:t>
    </dgm:pt>
    <dgm:pt modelId="{A55C9A96-E51D-473C-9679-591F26FF9C04}">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Strategy planning, preparation of annual marketing plan and calendar of events </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8DA25743-C78D-4C3D-A528-6CF7ACCA744F}" type="parTrans" cxnId="{D758B6C7-8EF4-47CF-94C2-58FAE2F69E4C}">
      <dgm:prSet/>
      <dgm:spPr/>
      <dgm:t>
        <a:bodyPr/>
        <a:lstStyle/>
        <a:p>
          <a:endParaRPr lang="en-GB"/>
        </a:p>
      </dgm:t>
    </dgm:pt>
    <dgm:pt modelId="{3E600F58-46CB-451A-86DA-CC0DD3653234}" type="sibTrans" cxnId="{D758B6C7-8EF4-47CF-94C2-58FAE2F69E4C}">
      <dgm:prSet/>
      <dgm:spPr/>
      <dgm:t>
        <a:bodyPr/>
        <a:lstStyle/>
        <a:p>
          <a:endParaRPr lang="en-GB"/>
        </a:p>
      </dgm:t>
    </dgm:pt>
    <dgm:pt modelId="{4D94A52F-1EE1-424A-9FB9-E4B4C722F338}">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Market Intelligence – price, competitor analysis </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F378AC96-51A4-4B6F-BC33-DB7E7BDB976C}" type="parTrans" cxnId="{B949C2ED-ED44-487D-8E95-FA940C8EC1A8}">
      <dgm:prSet/>
      <dgm:spPr/>
      <dgm:t>
        <a:bodyPr/>
        <a:lstStyle/>
        <a:p>
          <a:endParaRPr lang="en-GB"/>
        </a:p>
      </dgm:t>
    </dgm:pt>
    <dgm:pt modelId="{074BE708-3F48-43D4-90E3-9D70767A93EE}" type="sibTrans" cxnId="{B949C2ED-ED44-487D-8E95-FA940C8EC1A8}">
      <dgm:prSet/>
      <dgm:spPr/>
      <dgm:t>
        <a:bodyPr/>
        <a:lstStyle/>
        <a:p>
          <a:endParaRPr lang="en-GB"/>
        </a:p>
      </dgm:t>
    </dgm:pt>
    <dgm:pt modelId="{CA02A16E-CD50-455F-BD7E-D1D6C442D416}">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Direct marketing B2B and B2C - Email broadcasts</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2C4B7F70-AA38-43C0-8A6A-59FEE78164E9}" type="parTrans" cxnId="{AD8BB3CD-3003-4DED-B28D-B3E6F3CEE5D2}">
      <dgm:prSet/>
      <dgm:spPr/>
      <dgm:t>
        <a:bodyPr/>
        <a:lstStyle/>
        <a:p>
          <a:endParaRPr lang="en-GB"/>
        </a:p>
      </dgm:t>
    </dgm:pt>
    <dgm:pt modelId="{75D19669-9E5B-4E4F-B9E9-2E0246777861}" type="sibTrans" cxnId="{AD8BB3CD-3003-4DED-B28D-B3E6F3CEE5D2}">
      <dgm:prSet/>
      <dgm:spPr/>
      <dgm:t>
        <a:bodyPr/>
        <a:lstStyle/>
        <a:p>
          <a:endParaRPr lang="en-GB"/>
        </a:p>
      </dgm:t>
    </dgm:pt>
    <dgm:pt modelId="{387AF3E3-EAD2-416B-B305-EB396F54A835}">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Social Media promotions </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0CE0886D-1FCD-463E-8892-FBE0AE684DF6}" type="parTrans" cxnId="{6207459F-7639-467B-9133-895336B33581}">
      <dgm:prSet/>
      <dgm:spPr/>
      <dgm:t>
        <a:bodyPr/>
        <a:lstStyle/>
        <a:p>
          <a:endParaRPr lang="en-GB"/>
        </a:p>
      </dgm:t>
    </dgm:pt>
    <dgm:pt modelId="{303BD6CA-A1A1-4657-8C86-C2AEA0D5814A}" type="sibTrans" cxnId="{6207459F-7639-467B-9133-895336B33581}">
      <dgm:prSet/>
      <dgm:spPr/>
      <dgm:t>
        <a:bodyPr/>
        <a:lstStyle/>
        <a:p>
          <a:endParaRPr lang="en-GB"/>
        </a:p>
      </dgm:t>
    </dgm:pt>
    <dgm:pt modelId="{5A0916CD-9A84-4CB1-8C75-0814C75BB54D}">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Database management </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D57E1DAE-CE71-4679-94F7-5C435157FF07}" type="parTrans" cxnId="{2F4BDA5F-B4DA-4D3D-8B92-A7846C821674}">
      <dgm:prSet/>
      <dgm:spPr/>
      <dgm:t>
        <a:bodyPr/>
        <a:lstStyle/>
        <a:p>
          <a:endParaRPr lang="en-GB"/>
        </a:p>
      </dgm:t>
    </dgm:pt>
    <dgm:pt modelId="{D0012F5C-B42C-4732-AA43-1F16389AEFA2}" type="sibTrans" cxnId="{2F4BDA5F-B4DA-4D3D-8B92-A7846C821674}">
      <dgm:prSet/>
      <dgm:spPr/>
      <dgm:t>
        <a:bodyPr/>
        <a:lstStyle/>
        <a:p>
          <a:endParaRPr lang="en-GB"/>
        </a:p>
      </dgm:t>
    </dgm:pt>
    <dgm:pt modelId="{7D53AC35-017B-4C9F-8E8D-6189716A6CE8}">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Event management and organisation </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92FDA27F-C7C1-45FB-8314-EFC37225FE09}" type="parTrans" cxnId="{F5CD4E1D-CE54-47C5-8EF0-2E7DECFADD22}">
      <dgm:prSet/>
      <dgm:spPr/>
      <dgm:t>
        <a:bodyPr/>
        <a:lstStyle/>
        <a:p>
          <a:endParaRPr lang="en-GB"/>
        </a:p>
      </dgm:t>
    </dgm:pt>
    <dgm:pt modelId="{4196CC79-0865-414F-B66F-F0C8E0B22FB3}" type="sibTrans" cxnId="{F5CD4E1D-CE54-47C5-8EF0-2E7DECFADD22}">
      <dgm:prSet/>
      <dgm:spPr/>
      <dgm:t>
        <a:bodyPr/>
        <a:lstStyle/>
        <a:p>
          <a:endParaRPr lang="en-GB"/>
        </a:p>
      </dgm:t>
    </dgm:pt>
    <dgm:pt modelId="{3C1FBFF0-20BC-444D-B4E7-5FAE451739F9}">
      <dgm:prSet/>
      <dgm:spPr/>
      <dgm:t>
        <a:bodyPr/>
        <a:lstStyle/>
        <a:p>
          <a:r>
            <a:rPr lang="en-GB">
              <a:solidFill>
                <a:schemeClr val="bg1">
                  <a:lumMod val="50000"/>
                </a:schemeClr>
              </a:solidFill>
              <a:ea typeface="Calibri" panose="020F0502020204030204" pitchFamily="34" charset="0"/>
              <a:cs typeface="Times New Roman" panose="02020603050405020304" pitchFamily="18" charset="0"/>
            </a:rPr>
            <a:t>Realistic and measurable co-operative and strategic marketing campaigns</a:t>
          </a:r>
          <a:endParaRPr lang="en-GB" dirty="0">
            <a:solidFill>
              <a:schemeClr val="bg1">
                <a:lumMod val="50000"/>
              </a:schemeClr>
            </a:solidFill>
            <a:ea typeface="Calibri" panose="020F0502020204030204" pitchFamily="34" charset="0"/>
            <a:cs typeface="Times New Roman" panose="02020603050405020304" pitchFamily="18" charset="0"/>
          </a:endParaRPr>
        </a:p>
      </dgm:t>
    </dgm:pt>
    <dgm:pt modelId="{3421E4E1-1EC2-43A1-9534-A9914987E0A7}" type="parTrans" cxnId="{CB07DF5E-4863-4932-81FB-EBD3C6BABA9A}">
      <dgm:prSet/>
      <dgm:spPr/>
      <dgm:t>
        <a:bodyPr/>
        <a:lstStyle/>
        <a:p>
          <a:endParaRPr lang="en-GB"/>
        </a:p>
      </dgm:t>
    </dgm:pt>
    <dgm:pt modelId="{1C1C6CF1-2F83-4B36-8816-8CADD9FEAC93}" type="sibTrans" cxnId="{CB07DF5E-4863-4932-81FB-EBD3C6BABA9A}">
      <dgm:prSet/>
      <dgm:spPr/>
      <dgm:t>
        <a:bodyPr/>
        <a:lstStyle/>
        <a:p>
          <a:endParaRPr lang="en-GB"/>
        </a:p>
      </dgm:t>
    </dgm:pt>
    <dgm:pt modelId="{C3E225A0-6D2E-4D9C-AE93-C431861A9837}" type="pres">
      <dgm:prSet presAssocID="{69D94EE1-4FF6-431E-93F1-4D1EFA4FAFDF}" presName="cycleMatrixDiagram" presStyleCnt="0">
        <dgm:presLayoutVars>
          <dgm:chMax val="1"/>
          <dgm:dir/>
          <dgm:animLvl val="lvl"/>
          <dgm:resizeHandles val="exact"/>
        </dgm:presLayoutVars>
      </dgm:prSet>
      <dgm:spPr/>
    </dgm:pt>
    <dgm:pt modelId="{34C3B195-A04E-4594-B05F-41CD6DB716C7}" type="pres">
      <dgm:prSet presAssocID="{69D94EE1-4FF6-431E-93F1-4D1EFA4FAFDF}" presName="children" presStyleCnt="0"/>
      <dgm:spPr/>
    </dgm:pt>
    <dgm:pt modelId="{8B556C76-38DE-4169-98F7-ECF3C02E6522}" type="pres">
      <dgm:prSet presAssocID="{69D94EE1-4FF6-431E-93F1-4D1EFA4FAFDF}" presName="child1group" presStyleCnt="0"/>
      <dgm:spPr/>
    </dgm:pt>
    <dgm:pt modelId="{BCD0DA49-E495-4A63-816A-EB91FA5EE09E}" type="pres">
      <dgm:prSet presAssocID="{69D94EE1-4FF6-431E-93F1-4D1EFA4FAFDF}" presName="child1" presStyleLbl="bgAcc1" presStyleIdx="0" presStyleCnt="4"/>
      <dgm:spPr/>
    </dgm:pt>
    <dgm:pt modelId="{AD7C391B-F7D8-43A8-B958-B066AD0FF915}" type="pres">
      <dgm:prSet presAssocID="{69D94EE1-4FF6-431E-93F1-4D1EFA4FAFDF}" presName="child1Text" presStyleLbl="bgAcc1" presStyleIdx="0" presStyleCnt="4">
        <dgm:presLayoutVars>
          <dgm:bulletEnabled val="1"/>
        </dgm:presLayoutVars>
      </dgm:prSet>
      <dgm:spPr/>
    </dgm:pt>
    <dgm:pt modelId="{658AE65C-E4DD-4052-AE6E-575586C5712C}" type="pres">
      <dgm:prSet presAssocID="{69D94EE1-4FF6-431E-93F1-4D1EFA4FAFDF}" presName="child2group" presStyleCnt="0"/>
      <dgm:spPr/>
    </dgm:pt>
    <dgm:pt modelId="{9FEE7774-F720-431A-A344-7673080FD39F}" type="pres">
      <dgm:prSet presAssocID="{69D94EE1-4FF6-431E-93F1-4D1EFA4FAFDF}" presName="child2" presStyleLbl="bgAcc1" presStyleIdx="1" presStyleCnt="4"/>
      <dgm:spPr/>
    </dgm:pt>
    <dgm:pt modelId="{A0210254-EC91-4806-87F9-6EF0C6B24899}" type="pres">
      <dgm:prSet presAssocID="{69D94EE1-4FF6-431E-93F1-4D1EFA4FAFDF}" presName="child2Text" presStyleLbl="bgAcc1" presStyleIdx="1" presStyleCnt="4">
        <dgm:presLayoutVars>
          <dgm:bulletEnabled val="1"/>
        </dgm:presLayoutVars>
      </dgm:prSet>
      <dgm:spPr/>
    </dgm:pt>
    <dgm:pt modelId="{B3DD86E2-CD8C-41C4-B297-86DC6523146E}" type="pres">
      <dgm:prSet presAssocID="{69D94EE1-4FF6-431E-93F1-4D1EFA4FAFDF}" presName="child3group" presStyleCnt="0"/>
      <dgm:spPr/>
    </dgm:pt>
    <dgm:pt modelId="{F1FB21E2-D76E-403A-A9DA-45D8FB59BE5D}" type="pres">
      <dgm:prSet presAssocID="{69D94EE1-4FF6-431E-93F1-4D1EFA4FAFDF}" presName="child3" presStyleLbl="bgAcc1" presStyleIdx="2" presStyleCnt="4"/>
      <dgm:spPr/>
    </dgm:pt>
    <dgm:pt modelId="{F8DCB78B-3DA8-4865-AC3D-ED20D72978B6}" type="pres">
      <dgm:prSet presAssocID="{69D94EE1-4FF6-431E-93F1-4D1EFA4FAFDF}" presName="child3Text" presStyleLbl="bgAcc1" presStyleIdx="2" presStyleCnt="4">
        <dgm:presLayoutVars>
          <dgm:bulletEnabled val="1"/>
        </dgm:presLayoutVars>
      </dgm:prSet>
      <dgm:spPr/>
    </dgm:pt>
    <dgm:pt modelId="{6F7DBB19-E1A4-4B2A-A631-24270CFA6271}" type="pres">
      <dgm:prSet presAssocID="{69D94EE1-4FF6-431E-93F1-4D1EFA4FAFDF}" presName="child4group" presStyleCnt="0"/>
      <dgm:spPr/>
    </dgm:pt>
    <dgm:pt modelId="{84E7FB0C-9DF5-40EE-9102-714138B56166}" type="pres">
      <dgm:prSet presAssocID="{69D94EE1-4FF6-431E-93F1-4D1EFA4FAFDF}" presName="child4" presStyleLbl="bgAcc1" presStyleIdx="3" presStyleCnt="4"/>
      <dgm:spPr/>
    </dgm:pt>
    <dgm:pt modelId="{B6497F18-C897-4885-851A-96D56B5DD6F0}" type="pres">
      <dgm:prSet presAssocID="{69D94EE1-4FF6-431E-93F1-4D1EFA4FAFDF}" presName="child4Text" presStyleLbl="bgAcc1" presStyleIdx="3" presStyleCnt="4">
        <dgm:presLayoutVars>
          <dgm:bulletEnabled val="1"/>
        </dgm:presLayoutVars>
      </dgm:prSet>
      <dgm:spPr/>
    </dgm:pt>
    <dgm:pt modelId="{83D22F9B-3AD4-419B-A07C-E94CA4394C62}" type="pres">
      <dgm:prSet presAssocID="{69D94EE1-4FF6-431E-93F1-4D1EFA4FAFDF}" presName="childPlaceholder" presStyleCnt="0"/>
      <dgm:spPr/>
    </dgm:pt>
    <dgm:pt modelId="{E78D4302-3BA1-4438-B413-4993E65F4F8A}" type="pres">
      <dgm:prSet presAssocID="{69D94EE1-4FF6-431E-93F1-4D1EFA4FAFDF}" presName="circle" presStyleCnt="0"/>
      <dgm:spPr/>
    </dgm:pt>
    <dgm:pt modelId="{DAE14690-7F17-4ABB-8C29-D911A7057C52}" type="pres">
      <dgm:prSet presAssocID="{69D94EE1-4FF6-431E-93F1-4D1EFA4FAFDF}" presName="quadrant1" presStyleLbl="node1" presStyleIdx="0" presStyleCnt="4">
        <dgm:presLayoutVars>
          <dgm:chMax val="1"/>
          <dgm:bulletEnabled val="1"/>
        </dgm:presLayoutVars>
      </dgm:prSet>
      <dgm:spPr/>
    </dgm:pt>
    <dgm:pt modelId="{B2A2EE2E-31B7-4A0A-A8B7-C3E313D3EA4E}" type="pres">
      <dgm:prSet presAssocID="{69D94EE1-4FF6-431E-93F1-4D1EFA4FAFDF}" presName="quadrant2" presStyleLbl="node1" presStyleIdx="1" presStyleCnt="4">
        <dgm:presLayoutVars>
          <dgm:chMax val="1"/>
          <dgm:bulletEnabled val="1"/>
        </dgm:presLayoutVars>
      </dgm:prSet>
      <dgm:spPr/>
    </dgm:pt>
    <dgm:pt modelId="{0C8DD714-B5B5-4261-A345-FD82C54CCE38}" type="pres">
      <dgm:prSet presAssocID="{69D94EE1-4FF6-431E-93F1-4D1EFA4FAFDF}" presName="quadrant3" presStyleLbl="node1" presStyleIdx="2" presStyleCnt="4">
        <dgm:presLayoutVars>
          <dgm:chMax val="1"/>
          <dgm:bulletEnabled val="1"/>
        </dgm:presLayoutVars>
      </dgm:prSet>
      <dgm:spPr/>
    </dgm:pt>
    <dgm:pt modelId="{59A36F8A-FBBE-4904-84F9-26A4DB01E20B}" type="pres">
      <dgm:prSet presAssocID="{69D94EE1-4FF6-431E-93F1-4D1EFA4FAFDF}" presName="quadrant4" presStyleLbl="node1" presStyleIdx="3" presStyleCnt="4">
        <dgm:presLayoutVars>
          <dgm:chMax val="1"/>
          <dgm:bulletEnabled val="1"/>
        </dgm:presLayoutVars>
      </dgm:prSet>
      <dgm:spPr/>
    </dgm:pt>
    <dgm:pt modelId="{1CDBDDAE-7432-48A8-B2B0-D26A4BA92E08}" type="pres">
      <dgm:prSet presAssocID="{69D94EE1-4FF6-431E-93F1-4D1EFA4FAFDF}" presName="quadrantPlaceholder" presStyleCnt="0"/>
      <dgm:spPr/>
    </dgm:pt>
    <dgm:pt modelId="{18B418EA-7244-4046-9BCE-B46F91266917}" type="pres">
      <dgm:prSet presAssocID="{69D94EE1-4FF6-431E-93F1-4D1EFA4FAFDF}" presName="center1" presStyleLbl="fgShp" presStyleIdx="0" presStyleCnt="2"/>
      <dgm:spPr/>
    </dgm:pt>
    <dgm:pt modelId="{B1DD90C2-B162-495D-B27B-BAD0FBF0BB66}" type="pres">
      <dgm:prSet presAssocID="{69D94EE1-4FF6-431E-93F1-4D1EFA4FAFDF}" presName="center2" presStyleLbl="fgShp" presStyleIdx="1" presStyleCnt="2"/>
      <dgm:spPr/>
    </dgm:pt>
  </dgm:ptLst>
  <dgm:cxnLst>
    <dgm:cxn modelId="{152B2503-0A6F-4747-893E-8CD449CC87A8}" type="presOf" srcId="{C5ACD89B-558D-40B9-AA72-B123A6176422}" destId="{84E7FB0C-9DF5-40EE-9102-714138B56166}" srcOrd="0" destOrd="7" presId="urn:microsoft.com/office/officeart/2005/8/layout/cycle4"/>
    <dgm:cxn modelId="{2531C204-CDCB-4008-AD2E-7C6AAD124501}" type="presOf" srcId="{11835352-756D-45C9-AD93-6DA762230604}" destId="{AD7C391B-F7D8-43A8-B958-B066AD0FF915}" srcOrd="1" destOrd="4" presId="urn:microsoft.com/office/officeart/2005/8/layout/cycle4"/>
    <dgm:cxn modelId="{01F2350B-F644-4E6B-9010-9BDCCADEF9CE}" srcId="{CD8C5D7A-CE3F-4C73-ABE0-F19B59A65949}" destId="{64594213-4B55-4D19-8D49-519C9CE03D79}" srcOrd="1" destOrd="0" parTransId="{04D59417-2FC1-4E92-AA40-9778F9F47926}" sibTransId="{92128386-4F89-46EB-9C50-48368E079995}"/>
    <dgm:cxn modelId="{0F3DB40C-063B-4DEE-8F77-74CE71EB6D67}" type="presOf" srcId="{A55C9A96-E51D-473C-9679-591F26FF9C04}" destId="{B6497F18-C897-4885-851A-96D56B5DD6F0}" srcOrd="1" destOrd="0" presId="urn:microsoft.com/office/officeart/2005/8/layout/cycle4"/>
    <dgm:cxn modelId="{CCD1DB0E-7C47-412C-9DD1-51A3696E217C}" type="presOf" srcId="{ACFB0C34-723E-4872-993E-2AD6ACEA03BC}" destId="{F1FB21E2-D76E-403A-A9DA-45D8FB59BE5D}" srcOrd="0" destOrd="4" presId="urn:microsoft.com/office/officeart/2005/8/layout/cycle4"/>
    <dgm:cxn modelId="{7DC13012-248E-4539-ADAD-C4A7E7E97432}" type="presOf" srcId="{FCC87CF2-181B-4562-B585-429E8ABCC030}" destId="{BCD0DA49-E495-4A63-816A-EB91FA5EE09E}" srcOrd="0" destOrd="3" presId="urn:microsoft.com/office/officeart/2005/8/layout/cycle4"/>
    <dgm:cxn modelId="{CCB31F15-7C0F-4F19-9851-827095FC1ED9}" type="presOf" srcId="{F32CB8B3-6ADB-4C32-811A-8E9B7717C23F}" destId="{F1FB21E2-D76E-403A-A9DA-45D8FB59BE5D}" srcOrd="0" destOrd="7" presId="urn:microsoft.com/office/officeart/2005/8/layout/cycle4"/>
    <dgm:cxn modelId="{5E79551C-DFBF-4B59-B88D-BE936B0ABA75}" type="presOf" srcId="{BDC70B47-15C4-4875-AF5C-7A94C369E2D8}" destId="{B2A2EE2E-31B7-4A0A-A8B7-C3E313D3EA4E}" srcOrd="0" destOrd="0" presId="urn:microsoft.com/office/officeart/2005/8/layout/cycle4"/>
    <dgm:cxn modelId="{5F96BA1C-49C8-4F17-8BEE-E3C0D2835037}" srcId="{69D94EE1-4FF6-431E-93F1-4D1EFA4FAFDF}" destId="{CD8C5D7A-CE3F-4C73-ABE0-F19B59A65949}" srcOrd="2" destOrd="0" parTransId="{800D66AF-BD32-41C2-BD79-CDDDFC63399D}" sibTransId="{274C63D2-1896-4087-9336-267CAF24F4D4}"/>
    <dgm:cxn modelId="{F5CD4E1D-CE54-47C5-8EF0-2E7DECFADD22}" srcId="{A899BDA8-EBE6-451B-AE3A-187F761EF268}" destId="{7D53AC35-017B-4C9F-8E8D-6189716A6CE8}" srcOrd="5" destOrd="0" parTransId="{92FDA27F-C7C1-45FB-8314-EFC37225FE09}" sibTransId="{4196CC79-0865-414F-B66F-F0C8E0B22FB3}"/>
    <dgm:cxn modelId="{6D18DA26-6CED-40BE-8AE1-CC5807A2A89F}" type="presOf" srcId="{89EBD921-85E7-4702-9FDB-9797C86DFAB9}" destId="{F8DCB78B-3DA8-4865-AC3D-ED20D72978B6}" srcOrd="1" destOrd="6" presId="urn:microsoft.com/office/officeart/2005/8/layout/cycle4"/>
    <dgm:cxn modelId="{CA8F6C27-A06E-4AE9-AA83-3602C3B3C10C}" type="presOf" srcId="{387AF3E3-EAD2-416B-B305-EB396F54A835}" destId="{B6497F18-C897-4885-851A-96D56B5DD6F0}" srcOrd="1" destOrd="3" presId="urn:microsoft.com/office/officeart/2005/8/layout/cycle4"/>
    <dgm:cxn modelId="{AE6FE927-4525-4D99-949B-4527D08F3CC1}" type="presOf" srcId="{06F753EC-334E-437A-871F-6E8B80C9E54A}" destId="{A0210254-EC91-4806-87F9-6EF0C6B24899}" srcOrd="1" destOrd="2" presId="urn:microsoft.com/office/officeart/2005/8/layout/cycle4"/>
    <dgm:cxn modelId="{AAD1952A-9AE2-4236-9A0F-3088E7187EB7}" type="presOf" srcId="{D6E0239C-1DA7-4D3C-89B4-01A102D2E6CB}" destId="{A0210254-EC91-4806-87F9-6EF0C6B24899}" srcOrd="1" destOrd="3" presId="urn:microsoft.com/office/officeart/2005/8/layout/cycle4"/>
    <dgm:cxn modelId="{E085972A-54C2-4C9F-954C-174ECF411C67}" srcId="{BDC70B47-15C4-4875-AF5C-7A94C369E2D8}" destId="{D6E0239C-1DA7-4D3C-89B4-01A102D2E6CB}" srcOrd="3" destOrd="0" parTransId="{DE58CD6A-C05B-4356-8C63-4EDFEB01D0C6}" sibTransId="{9845956D-6D5F-4813-B017-5EF068592E9F}"/>
    <dgm:cxn modelId="{3AE9032B-E922-45DC-9B79-EF8F346AEE65}" type="presOf" srcId="{0F0415B6-FACF-463C-B6FA-1E00550A0F3B}" destId="{F8DCB78B-3DA8-4865-AC3D-ED20D72978B6}" srcOrd="1" destOrd="2" presId="urn:microsoft.com/office/officeart/2005/8/layout/cycle4"/>
    <dgm:cxn modelId="{976BD92D-9FF2-4610-B7B0-D8D47C910D85}" srcId="{CD8C5D7A-CE3F-4C73-ABE0-F19B59A65949}" destId="{9F431B1E-6A08-437C-B9AA-C4874D66B45E}" srcOrd="0" destOrd="0" parTransId="{A7305861-F23D-47EC-807D-76AD241987CF}" sibTransId="{30B5533A-6657-42A8-A778-585DC9BF7788}"/>
    <dgm:cxn modelId="{71EE712E-19DD-4560-AD24-909B46358D73}" type="presOf" srcId="{7BD08BFF-140F-414D-A828-1EA4332A29DC}" destId="{AD7C391B-F7D8-43A8-B958-B066AD0FF915}" srcOrd="1" destOrd="6" presId="urn:microsoft.com/office/officeart/2005/8/layout/cycle4"/>
    <dgm:cxn modelId="{BAFDBC2F-E0B7-4075-B380-5BFB506EDCB2}" type="presOf" srcId="{1D939AA7-8ACC-43A4-B3FF-6683DC17F569}" destId="{F1FB21E2-D76E-403A-A9DA-45D8FB59BE5D}" srcOrd="0" destOrd="3" presId="urn:microsoft.com/office/officeart/2005/8/layout/cycle4"/>
    <dgm:cxn modelId="{B9636231-0BC7-4EB7-8492-F7D6FEAEE1F7}" type="presOf" srcId="{0F0415B6-FACF-463C-B6FA-1E00550A0F3B}" destId="{F1FB21E2-D76E-403A-A9DA-45D8FB59BE5D}" srcOrd="0" destOrd="2" presId="urn:microsoft.com/office/officeart/2005/8/layout/cycle4"/>
    <dgm:cxn modelId="{80489832-1152-4476-B199-84C690206E35}" type="presOf" srcId="{7BD08BFF-140F-414D-A828-1EA4332A29DC}" destId="{BCD0DA49-E495-4A63-816A-EB91FA5EE09E}" srcOrd="0" destOrd="6" presId="urn:microsoft.com/office/officeart/2005/8/layout/cycle4"/>
    <dgm:cxn modelId="{AA1A6C35-0BEC-408C-98C9-7AE437047CD7}" type="presOf" srcId="{C5ACD89B-558D-40B9-AA72-B123A6176422}" destId="{B6497F18-C897-4885-851A-96D56B5DD6F0}" srcOrd="1" destOrd="7" presId="urn:microsoft.com/office/officeart/2005/8/layout/cycle4"/>
    <dgm:cxn modelId="{162C8F38-4267-461E-8631-EBD2B3CC3DBC}" srcId="{063B1115-B207-4CBC-82F3-4A659D405BFE}" destId="{7BD08BFF-140F-414D-A828-1EA4332A29DC}" srcOrd="6" destOrd="0" parTransId="{65A8434C-CE18-439B-9E70-A4758F19F4DD}" sibTransId="{BEE044BC-A20C-4D1A-81D0-B6E1D59BF61B}"/>
    <dgm:cxn modelId="{D347323B-9CEC-45F1-AEC7-737CB3E8C3C1}" srcId="{69D94EE1-4FF6-431E-93F1-4D1EFA4FAFDF}" destId="{6E2A4B8C-483B-4F8E-861A-D5F152BB2C8F}" srcOrd="4" destOrd="0" parTransId="{ECFDD238-B7B8-434F-A752-3058FDE78287}" sibTransId="{CB8FDB5B-B4B0-4ED2-89F8-C22F62FB0349}"/>
    <dgm:cxn modelId="{C9E6FB3D-82E1-4984-A902-794E366B5080}" type="presOf" srcId="{7D53AC35-017B-4C9F-8E8D-6189716A6CE8}" destId="{B6497F18-C897-4885-851A-96D56B5DD6F0}" srcOrd="1" destOrd="5" presId="urn:microsoft.com/office/officeart/2005/8/layout/cycle4"/>
    <dgm:cxn modelId="{B1D5503E-3A68-45AC-803F-8BAB2F2F4A94}" type="presOf" srcId="{D400E769-29CC-4E00-93D4-1E96E98C2649}" destId="{BCD0DA49-E495-4A63-816A-EB91FA5EE09E}" srcOrd="0" destOrd="5" presId="urn:microsoft.com/office/officeart/2005/8/layout/cycle4"/>
    <dgm:cxn modelId="{558AE43F-2973-494D-8296-01503F6D343E}" type="presOf" srcId="{7D53AC35-017B-4C9F-8E8D-6189716A6CE8}" destId="{84E7FB0C-9DF5-40EE-9102-714138B56166}" srcOrd="0" destOrd="5" presId="urn:microsoft.com/office/officeart/2005/8/layout/cycle4"/>
    <dgm:cxn modelId="{E107BB5B-2F47-4511-A0B8-67B01E74FBD4}" type="presOf" srcId="{CA02A16E-CD50-455F-BD7E-D1D6C442D416}" destId="{B6497F18-C897-4885-851A-96D56B5DD6F0}" srcOrd="1" destOrd="2" presId="urn:microsoft.com/office/officeart/2005/8/layout/cycle4"/>
    <dgm:cxn modelId="{CB07DF5E-4863-4932-81FB-EBD3C6BABA9A}" srcId="{A899BDA8-EBE6-451B-AE3A-187F761EF268}" destId="{3C1FBFF0-20BC-444D-B4E7-5FAE451739F9}" srcOrd="6" destOrd="0" parTransId="{3421E4E1-1EC2-43A1-9534-A9914987E0A7}" sibTransId="{1C1C6CF1-2F83-4B36-8816-8CADD9FEAC93}"/>
    <dgm:cxn modelId="{2F4BDA5F-B4DA-4D3D-8B92-A7846C821674}" srcId="{A899BDA8-EBE6-451B-AE3A-187F761EF268}" destId="{5A0916CD-9A84-4CB1-8C75-0814C75BB54D}" srcOrd="4" destOrd="0" parTransId="{D57E1DAE-CE71-4679-94F7-5C435157FF07}" sibTransId="{D0012F5C-B42C-4732-AA43-1F16389AEFA2}"/>
    <dgm:cxn modelId="{F11E3F60-A8C2-4899-B5DA-3E303F2B0545}" type="presOf" srcId="{9E0E7747-E45E-4204-80D1-CED8A4CB1823}" destId="{9FEE7774-F720-431A-A344-7673080FD39F}" srcOrd="0" destOrd="1" presId="urn:microsoft.com/office/officeart/2005/8/layout/cycle4"/>
    <dgm:cxn modelId="{31B2BF60-6F5B-4F52-B04D-6E5EC8EBB6DA}" srcId="{CD8C5D7A-CE3F-4C73-ABE0-F19B59A65949}" destId="{81B3497E-2029-41C7-9119-57C45B203E4A}" srcOrd="9" destOrd="0" parTransId="{E6875E4C-8D93-43FE-BA4B-4A338F07AFD3}" sibTransId="{D071B5EE-CA62-42FF-A563-808F683104DE}"/>
    <dgm:cxn modelId="{54682A61-40A8-4FDD-BA56-F6241A53BC04}" type="presOf" srcId="{9F431B1E-6A08-437C-B9AA-C4874D66B45E}" destId="{F1FB21E2-D76E-403A-A9DA-45D8FB59BE5D}" srcOrd="0" destOrd="0" presId="urn:microsoft.com/office/officeart/2005/8/layout/cycle4"/>
    <dgm:cxn modelId="{5F26D564-E1D2-4EEE-91B4-56AA588C4677}" type="presOf" srcId="{473075E8-4D2C-4485-91DC-AB442D328EAD}" destId="{F8DCB78B-3DA8-4865-AC3D-ED20D72978B6}" srcOrd="1" destOrd="8" presId="urn:microsoft.com/office/officeart/2005/8/layout/cycle4"/>
    <dgm:cxn modelId="{466F5545-C1BB-420B-864D-4369CA9258A9}" srcId="{CD8C5D7A-CE3F-4C73-ABE0-F19B59A65949}" destId="{ACFB0C34-723E-4872-993E-2AD6ACEA03BC}" srcOrd="4" destOrd="0" parTransId="{CC9C6CF9-5AF0-48F3-977C-F71AABF64EE7}" sibTransId="{276B25F1-E7B5-4729-9F93-F4E2352F6B32}"/>
    <dgm:cxn modelId="{B8CA7F45-0E7C-41C9-9242-2804DCAD4BF4}" type="presOf" srcId="{FCC87CF2-181B-4562-B585-429E8ABCC030}" destId="{AD7C391B-F7D8-43A8-B958-B066AD0FF915}" srcOrd="1" destOrd="3" presId="urn:microsoft.com/office/officeart/2005/8/layout/cycle4"/>
    <dgm:cxn modelId="{9CC97349-0017-468C-B567-37759A16F742}" type="presOf" srcId="{4D94A52F-1EE1-424A-9FB9-E4B4C722F338}" destId="{B6497F18-C897-4885-851A-96D56B5DD6F0}" srcOrd="1" destOrd="1" presId="urn:microsoft.com/office/officeart/2005/8/layout/cycle4"/>
    <dgm:cxn modelId="{42AA194A-93EB-4E81-AF11-8D6D0AC7F1F9}" type="presOf" srcId="{3C1FBFF0-20BC-444D-B4E7-5FAE451739F9}" destId="{84E7FB0C-9DF5-40EE-9102-714138B56166}" srcOrd="0" destOrd="6" presId="urn:microsoft.com/office/officeart/2005/8/layout/cycle4"/>
    <dgm:cxn modelId="{0DA1AD4A-826E-479D-B76C-D4036D132019}" srcId="{063B1115-B207-4CBC-82F3-4A659D405BFE}" destId="{5F40227F-A67E-4E42-A0AE-02B48722CCBF}" srcOrd="2" destOrd="0" parTransId="{3DC421B8-AFCB-4708-92E4-8C771563ECDE}" sibTransId="{AB1B8916-C4B7-457A-8650-B1266CFC5581}"/>
    <dgm:cxn modelId="{6656636B-D8A8-4751-8B4F-00E301F29A81}" type="presOf" srcId="{CA02A16E-CD50-455F-BD7E-D1D6C442D416}" destId="{84E7FB0C-9DF5-40EE-9102-714138B56166}" srcOrd="0" destOrd="2" presId="urn:microsoft.com/office/officeart/2005/8/layout/cycle4"/>
    <dgm:cxn modelId="{CA17206C-DEAA-4246-89E6-80760CCA40C1}" srcId="{69D94EE1-4FF6-431E-93F1-4D1EFA4FAFDF}" destId="{A899BDA8-EBE6-451B-AE3A-187F761EF268}" srcOrd="3" destOrd="0" parTransId="{FBDAD9B5-4750-475D-BF7F-D13AC0654A6C}" sibTransId="{CD448905-F8FC-4B29-B420-5C2669C36773}"/>
    <dgm:cxn modelId="{E428E56C-04C5-4D2F-AE70-3236C352B114}" srcId="{504FB7B7-0700-407D-BBDD-883EB705CDE4}" destId="{681B45A8-4DFA-47B7-8982-5DAFF16A06C3}" srcOrd="0" destOrd="0" parTransId="{BCC45B86-AEBF-44AE-B2C8-E32637856A50}" sibTransId="{0C10F996-9F29-4737-BD3C-EFA83F5F9D72}"/>
    <dgm:cxn modelId="{36B3F54C-F6A1-40FA-9D2B-FA61739DB163}" type="presOf" srcId="{5A0916CD-9A84-4CB1-8C75-0814C75BB54D}" destId="{84E7FB0C-9DF5-40EE-9102-714138B56166}" srcOrd="0" destOrd="4" presId="urn:microsoft.com/office/officeart/2005/8/layout/cycle4"/>
    <dgm:cxn modelId="{57BFFF4C-356B-4873-8FC8-CCF1ACBBE52B}" type="presOf" srcId="{AEDE3E7B-BF52-4265-9C08-E8AEB6BBA982}" destId="{A0210254-EC91-4806-87F9-6EF0C6B24899}" srcOrd="1" destOrd="0" presId="urn:microsoft.com/office/officeart/2005/8/layout/cycle4"/>
    <dgm:cxn modelId="{826A996D-4C42-4848-A3EB-8B9E200853D5}" type="presOf" srcId="{64594213-4B55-4D19-8D49-519C9CE03D79}" destId="{F8DCB78B-3DA8-4865-AC3D-ED20D72978B6}" srcOrd="1" destOrd="1" presId="urn:microsoft.com/office/officeart/2005/8/layout/cycle4"/>
    <dgm:cxn modelId="{172E264F-4601-47C8-90B2-A9F4E8C1C5E1}" srcId="{CD8C5D7A-CE3F-4C73-ABE0-F19B59A65949}" destId="{473075E8-4D2C-4485-91DC-AB442D328EAD}" srcOrd="8" destOrd="0" parTransId="{1DBD38D9-C529-48F0-B526-AB54E2A5DCB2}" sibTransId="{11897D46-DFA2-498E-A86B-CD7DA091BDFB}"/>
    <dgm:cxn modelId="{DC974B50-429A-4AFA-8092-FF081E71D7D2}" srcId="{BDC70B47-15C4-4875-AF5C-7A94C369E2D8}" destId="{AEDE3E7B-BF52-4265-9C08-E8AEB6BBA982}" srcOrd="0" destOrd="0" parTransId="{B251EAC2-8816-4F53-B92E-24A743B032FD}" sibTransId="{A82EC57E-8847-4744-8566-69B88A3DA4BD}"/>
    <dgm:cxn modelId="{F958BE53-11CA-448F-B778-83100BBE3274}" srcId="{CD8C5D7A-CE3F-4C73-ABE0-F19B59A65949}" destId="{D8087F22-6143-48D7-8360-07CA7B4F4644}" srcOrd="5" destOrd="0" parTransId="{41A63FA6-CB9C-4822-80B0-C29F395976EB}" sibTransId="{B1E727AB-F731-4E66-848A-587DFD1E3FF4}"/>
    <dgm:cxn modelId="{1F20B576-E6F8-4560-B8E0-A98EFC94CF8D}" srcId="{69D94EE1-4FF6-431E-93F1-4D1EFA4FAFDF}" destId="{063B1115-B207-4CBC-82F3-4A659D405BFE}" srcOrd="0" destOrd="0" parTransId="{6520124D-F38B-4BF9-BF8D-D63F125C50AA}" sibTransId="{20D26141-9FA8-47AD-8F9D-32D65003CF96}"/>
    <dgm:cxn modelId="{C6428778-4C1F-488D-A973-1C84E8DF8D2C}" type="presOf" srcId="{51EC4406-7354-4D21-AF94-020ADE46472C}" destId="{AD7C391B-F7D8-43A8-B958-B066AD0FF915}" srcOrd="1" destOrd="1" presId="urn:microsoft.com/office/officeart/2005/8/layout/cycle4"/>
    <dgm:cxn modelId="{AFE40C59-C158-48E5-AD0C-18646AFBE402}" type="presOf" srcId="{AEDE3E7B-BF52-4265-9C08-E8AEB6BBA982}" destId="{9FEE7774-F720-431A-A344-7673080FD39F}" srcOrd="0" destOrd="0" presId="urn:microsoft.com/office/officeart/2005/8/layout/cycle4"/>
    <dgm:cxn modelId="{0094B97B-0683-4276-B19B-1172CD6209BA}" srcId="{BDC70B47-15C4-4875-AF5C-7A94C369E2D8}" destId="{4D98FB92-A9A8-4865-862C-1FB002B9F6B3}" srcOrd="4" destOrd="0" parTransId="{C333A485-8315-43D3-8E12-5361E4C838A5}" sibTransId="{5BD2C153-8285-49A0-AEC7-D018C4DE5D23}"/>
    <dgm:cxn modelId="{50D3A681-5EDB-4F93-9E85-AAF602C02D81}" type="presOf" srcId="{D8087F22-6143-48D7-8360-07CA7B4F4644}" destId="{F1FB21E2-D76E-403A-A9DA-45D8FB59BE5D}" srcOrd="0" destOrd="5" presId="urn:microsoft.com/office/officeart/2005/8/layout/cycle4"/>
    <dgm:cxn modelId="{0F57BB81-0E82-4899-A495-681EDDAA5367}" type="presOf" srcId="{4D94A52F-1EE1-424A-9FB9-E4B4C722F338}" destId="{84E7FB0C-9DF5-40EE-9102-714138B56166}" srcOrd="0" destOrd="1" presId="urn:microsoft.com/office/officeart/2005/8/layout/cycle4"/>
    <dgm:cxn modelId="{ECA9E383-09D9-42D3-924C-884E288DC18F}" type="presOf" srcId="{5F40227F-A67E-4E42-A0AE-02B48722CCBF}" destId="{AD7C391B-F7D8-43A8-B958-B066AD0FF915}" srcOrd="1" destOrd="2" presId="urn:microsoft.com/office/officeart/2005/8/layout/cycle4"/>
    <dgm:cxn modelId="{257DBF85-45BD-4468-9F34-322DD3A1109D}" type="presOf" srcId="{9F431B1E-6A08-437C-B9AA-C4874D66B45E}" destId="{F8DCB78B-3DA8-4865-AC3D-ED20D72978B6}" srcOrd="1" destOrd="0" presId="urn:microsoft.com/office/officeart/2005/8/layout/cycle4"/>
    <dgm:cxn modelId="{80419E88-21BC-4155-BBA6-B37D3A60D78A}" type="presOf" srcId="{ACFB0C34-723E-4872-993E-2AD6ACEA03BC}" destId="{F8DCB78B-3DA8-4865-AC3D-ED20D72978B6}" srcOrd="1" destOrd="4" presId="urn:microsoft.com/office/officeart/2005/8/layout/cycle4"/>
    <dgm:cxn modelId="{809A7189-7C79-4C93-810F-89DC4F7CF0C9}" type="presOf" srcId="{5F40227F-A67E-4E42-A0AE-02B48722CCBF}" destId="{BCD0DA49-E495-4A63-816A-EB91FA5EE09E}" srcOrd="0" destOrd="2" presId="urn:microsoft.com/office/officeart/2005/8/layout/cycle4"/>
    <dgm:cxn modelId="{FCF14B8C-CFB1-4F2A-A1F4-0E76C619AECF}" type="presOf" srcId="{387AF3E3-EAD2-416B-B305-EB396F54A835}" destId="{84E7FB0C-9DF5-40EE-9102-714138B56166}" srcOrd="0" destOrd="3" presId="urn:microsoft.com/office/officeart/2005/8/layout/cycle4"/>
    <dgm:cxn modelId="{9238A88D-E213-40D9-898D-441035D36AB5}" type="presOf" srcId="{89EBD921-85E7-4702-9FDB-9797C86DFAB9}" destId="{F1FB21E2-D76E-403A-A9DA-45D8FB59BE5D}" srcOrd="0" destOrd="6" presId="urn:microsoft.com/office/officeart/2005/8/layout/cycle4"/>
    <dgm:cxn modelId="{8F16EB8E-860B-4D68-BB00-0CB08B867DF7}" type="presOf" srcId="{4D98FB92-A9A8-4865-862C-1FB002B9F6B3}" destId="{9FEE7774-F720-431A-A344-7673080FD39F}" srcOrd="0" destOrd="4" presId="urn:microsoft.com/office/officeart/2005/8/layout/cycle4"/>
    <dgm:cxn modelId="{B8A30090-B13E-4DA8-8992-B6CAA0ACBA8A}" srcId="{063B1115-B207-4CBC-82F3-4A659D405BFE}" destId="{51EC4406-7354-4D21-AF94-020ADE46472C}" srcOrd="1" destOrd="0" parTransId="{062D7501-3749-4FCB-9F99-CD39828DCF11}" sibTransId="{772979DF-2CF9-4CD1-A4C1-13D0A3667C88}"/>
    <dgm:cxn modelId="{56752D90-57A1-4AFF-87D5-DE61A25C7873}" srcId="{BDC70B47-15C4-4875-AF5C-7A94C369E2D8}" destId="{06F753EC-334E-437A-871F-6E8B80C9E54A}" srcOrd="2" destOrd="0" parTransId="{99120F51-B339-44BB-8A80-72C38977C73A}" sibTransId="{40C14AB9-46BA-417C-91C0-C3B98BDC34C4}"/>
    <dgm:cxn modelId="{327DD694-D165-4017-93F0-438B42C25836}" srcId="{CD8C5D7A-CE3F-4C73-ABE0-F19B59A65949}" destId="{F32CB8B3-6ADB-4C32-811A-8E9B7717C23F}" srcOrd="7" destOrd="0" parTransId="{455BC37A-E0B6-40CF-88D4-6CCCCB61616F}" sibTransId="{4953D8FC-CB70-48EC-A01F-012C3C52D546}"/>
    <dgm:cxn modelId="{4FD4D894-790F-45F0-B45C-9CA4EF8DCE98}" type="presOf" srcId="{063B1115-B207-4CBC-82F3-4A659D405BFE}" destId="{DAE14690-7F17-4ABB-8C29-D911A7057C52}" srcOrd="0" destOrd="0" presId="urn:microsoft.com/office/officeart/2005/8/layout/cycle4"/>
    <dgm:cxn modelId="{24162E95-5BAD-4DDE-9FE6-7CD4592A58AF}" type="presOf" srcId="{F32CB8B3-6ADB-4C32-811A-8E9B7717C23F}" destId="{F8DCB78B-3DA8-4865-AC3D-ED20D72978B6}" srcOrd="1" destOrd="7" presId="urn:microsoft.com/office/officeart/2005/8/layout/cycle4"/>
    <dgm:cxn modelId="{56235E97-1391-4140-82B8-34019AEAAA22}" srcId="{CD8C5D7A-CE3F-4C73-ABE0-F19B59A65949}" destId="{89EBD921-85E7-4702-9FDB-9797C86DFAB9}" srcOrd="6" destOrd="0" parTransId="{851FD845-44EB-4FD6-A52C-AB5E27063503}" sibTransId="{0539A552-BBB2-4195-B3CE-36AEDBB3D011}"/>
    <dgm:cxn modelId="{03D1259B-9D00-45B0-8043-5CB2E18D8818}" srcId="{69D94EE1-4FF6-431E-93F1-4D1EFA4FAFDF}" destId="{504FB7B7-0700-407D-BBDD-883EB705CDE4}" srcOrd="5" destOrd="0" parTransId="{E040F6AA-3A90-4DDF-86A4-E4AC4976BD84}" sibTransId="{789BAF8D-A180-4BCF-8FBF-B84FF5E70195}"/>
    <dgm:cxn modelId="{38E4FF9B-B2B7-44C6-B2BC-A695DC88DF72}" type="presOf" srcId="{81B3497E-2029-41C7-9119-57C45B203E4A}" destId="{F8DCB78B-3DA8-4865-AC3D-ED20D72978B6}" srcOrd="1" destOrd="9" presId="urn:microsoft.com/office/officeart/2005/8/layout/cycle4"/>
    <dgm:cxn modelId="{6207459F-7639-467B-9133-895336B33581}" srcId="{A899BDA8-EBE6-451B-AE3A-187F761EF268}" destId="{387AF3E3-EAD2-416B-B305-EB396F54A835}" srcOrd="3" destOrd="0" parTransId="{0CE0886D-1FCD-463E-8892-FBE0AE684DF6}" sibTransId="{303BD6CA-A1A1-4657-8C86-C2AEA0D5814A}"/>
    <dgm:cxn modelId="{6F234CA8-8838-4D09-9C6B-7259EFFACD20}" srcId="{063B1115-B207-4CBC-82F3-4A659D405BFE}" destId="{0F4DC2ED-B4FF-4941-AC58-BA68D45CE3E6}" srcOrd="0" destOrd="0" parTransId="{A21BB907-FC72-4BD7-9D74-82E1CD714F7E}" sibTransId="{C572C96E-D7E5-41C0-88F4-3C390B2619D1}"/>
    <dgm:cxn modelId="{A1ACD2A9-FC14-4199-89FC-08768A5B5F09}" type="presOf" srcId="{4D98FB92-A9A8-4865-862C-1FB002B9F6B3}" destId="{A0210254-EC91-4806-87F9-6EF0C6B24899}" srcOrd="1" destOrd="4" presId="urn:microsoft.com/office/officeart/2005/8/layout/cycle4"/>
    <dgm:cxn modelId="{399004B0-545A-49C3-8DF1-DB55B157957F}" type="presOf" srcId="{CD8C5D7A-CE3F-4C73-ABE0-F19B59A65949}" destId="{0C8DD714-B5B5-4261-A345-FD82C54CCE38}" srcOrd="0" destOrd="0" presId="urn:microsoft.com/office/officeart/2005/8/layout/cycle4"/>
    <dgm:cxn modelId="{36E7C6B0-4E9E-4DF3-AA6A-541D91F1A65E}" srcId="{6E2A4B8C-483B-4F8E-861A-D5F152BB2C8F}" destId="{09EBB5AF-FCBA-40A4-B4A2-0CFDA110145D}" srcOrd="0" destOrd="0" parTransId="{9CA119F1-A27A-4A73-88AE-C36FD17FB316}" sibTransId="{7254CC7C-07EA-46FB-AF5D-BA8E7235E61E}"/>
    <dgm:cxn modelId="{DBFD7FB3-F48F-45A4-85FF-BCE0C29647E3}" type="presOf" srcId="{81B3497E-2029-41C7-9119-57C45B203E4A}" destId="{F1FB21E2-D76E-403A-A9DA-45D8FB59BE5D}" srcOrd="0" destOrd="9" presId="urn:microsoft.com/office/officeart/2005/8/layout/cycle4"/>
    <dgm:cxn modelId="{4C9E5DB4-9118-43D5-B049-17D3A2803AAE}" type="presOf" srcId="{0F4DC2ED-B4FF-4941-AC58-BA68D45CE3E6}" destId="{BCD0DA49-E495-4A63-816A-EB91FA5EE09E}" srcOrd="0" destOrd="0" presId="urn:microsoft.com/office/officeart/2005/8/layout/cycle4"/>
    <dgm:cxn modelId="{CA2721B6-4321-4BC3-A71B-272EEDD2E614}" type="presOf" srcId="{9E0E7747-E45E-4204-80D1-CED8A4CB1823}" destId="{A0210254-EC91-4806-87F9-6EF0C6B24899}" srcOrd="1" destOrd="1" presId="urn:microsoft.com/office/officeart/2005/8/layout/cycle4"/>
    <dgm:cxn modelId="{589D21B8-8828-4596-BCAB-BCEFB8F51517}" type="presOf" srcId="{3C1FBFF0-20BC-444D-B4E7-5FAE451739F9}" destId="{B6497F18-C897-4885-851A-96D56B5DD6F0}" srcOrd="1" destOrd="6" presId="urn:microsoft.com/office/officeart/2005/8/layout/cycle4"/>
    <dgm:cxn modelId="{15A04ABA-4603-4C20-989D-AA8B090D8BAF}" srcId="{063B1115-B207-4CBC-82F3-4A659D405BFE}" destId="{FCC87CF2-181B-4562-B585-429E8ABCC030}" srcOrd="3" destOrd="0" parTransId="{9DA7E2EB-420E-4746-9345-B7A561909023}" sibTransId="{9D52FF61-53D5-40FC-917D-9D14D55B1615}"/>
    <dgm:cxn modelId="{CE546AC2-C364-4A40-964B-E2383FD22E0C}" type="presOf" srcId="{D8087F22-6143-48D7-8360-07CA7B4F4644}" destId="{F8DCB78B-3DA8-4865-AC3D-ED20D72978B6}" srcOrd="1" destOrd="5" presId="urn:microsoft.com/office/officeart/2005/8/layout/cycle4"/>
    <dgm:cxn modelId="{44DCECC2-2533-4802-8994-8F3163F630C2}" srcId="{A899BDA8-EBE6-451B-AE3A-187F761EF268}" destId="{C5ACD89B-558D-40B9-AA72-B123A6176422}" srcOrd="7" destOrd="0" parTransId="{8E08CC96-3065-4806-9BFA-5B24B25437A9}" sibTransId="{5D419FF8-7316-43A6-88DB-C958D496BC60}"/>
    <dgm:cxn modelId="{A0FD0EC3-E587-465B-A9FC-EBFA3DC4D09A}" type="presOf" srcId="{D400E769-29CC-4E00-93D4-1E96E98C2649}" destId="{AD7C391B-F7D8-43A8-B958-B066AD0FF915}" srcOrd="1" destOrd="5" presId="urn:microsoft.com/office/officeart/2005/8/layout/cycle4"/>
    <dgm:cxn modelId="{8E7A39C4-1D1A-4458-9054-5BB90708C7F4}" type="presOf" srcId="{A55C9A96-E51D-473C-9679-591F26FF9C04}" destId="{84E7FB0C-9DF5-40EE-9102-714138B56166}" srcOrd="0" destOrd="0" presId="urn:microsoft.com/office/officeart/2005/8/layout/cycle4"/>
    <dgm:cxn modelId="{D758B6C7-8EF4-47CF-94C2-58FAE2F69E4C}" srcId="{A899BDA8-EBE6-451B-AE3A-187F761EF268}" destId="{A55C9A96-E51D-473C-9679-591F26FF9C04}" srcOrd="0" destOrd="0" parTransId="{8DA25743-C78D-4C3D-A528-6CF7ACCA744F}" sibTransId="{3E600F58-46CB-451A-86DA-CC0DD3653234}"/>
    <dgm:cxn modelId="{C1175EC8-587D-4330-833C-368C5877882C}" type="presOf" srcId="{D6E0239C-1DA7-4D3C-89B4-01A102D2E6CB}" destId="{9FEE7774-F720-431A-A344-7673080FD39F}" srcOrd="0" destOrd="3" presId="urn:microsoft.com/office/officeart/2005/8/layout/cycle4"/>
    <dgm:cxn modelId="{AD8BB3CD-3003-4DED-B28D-B3E6F3CEE5D2}" srcId="{A899BDA8-EBE6-451B-AE3A-187F761EF268}" destId="{CA02A16E-CD50-455F-BD7E-D1D6C442D416}" srcOrd="2" destOrd="0" parTransId="{2C4B7F70-AA38-43C0-8A6A-59FEE78164E9}" sibTransId="{75D19669-9E5B-4E4F-B9E9-2E0246777861}"/>
    <dgm:cxn modelId="{DB5885D4-53A1-4853-87AB-3BA9CD343FF9}" type="presOf" srcId="{A899BDA8-EBE6-451B-AE3A-187F761EF268}" destId="{59A36F8A-FBBE-4904-84F9-26A4DB01E20B}" srcOrd="0" destOrd="0" presId="urn:microsoft.com/office/officeart/2005/8/layout/cycle4"/>
    <dgm:cxn modelId="{A77077E0-6BE3-4993-A251-D936A34FF551}" type="presOf" srcId="{69D94EE1-4FF6-431E-93F1-4D1EFA4FAFDF}" destId="{C3E225A0-6D2E-4D9C-AE93-C431861A9837}" srcOrd="0" destOrd="0" presId="urn:microsoft.com/office/officeart/2005/8/layout/cycle4"/>
    <dgm:cxn modelId="{550A04E1-C034-44B4-B93C-396635B3104B}" type="presOf" srcId="{5A0916CD-9A84-4CB1-8C75-0814C75BB54D}" destId="{B6497F18-C897-4885-851A-96D56B5DD6F0}" srcOrd="1" destOrd="4" presId="urn:microsoft.com/office/officeart/2005/8/layout/cycle4"/>
    <dgm:cxn modelId="{3E6B19E2-D1B7-4B39-B711-94D44B8F0941}" srcId="{063B1115-B207-4CBC-82F3-4A659D405BFE}" destId="{11835352-756D-45C9-AD93-6DA762230604}" srcOrd="4" destOrd="0" parTransId="{E09E5BB6-8274-46AC-9957-5F6A210FC2C6}" sibTransId="{0A27299E-C802-413B-AE0B-398CEE16BF84}"/>
    <dgm:cxn modelId="{572551E2-3A15-4565-8BB7-569E83A82C48}" srcId="{CD8C5D7A-CE3F-4C73-ABE0-F19B59A65949}" destId="{0F0415B6-FACF-463C-B6FA-1E00550A0F3B}" srcOrd="2" destOrd="0" parTransId="{7930F7C1-A72F-4405-8CCC-1E18C44B3F47}" sibTransId="{C902A642-0582-4A56-88EA-C0BF5717C998}"/>
    <dgm:cxn modelId="{98747CE3-62F4-4CF7-BAF9-E94F3E279574}" type="presOf" srcId="{473075E8-4D2C-4485-91DC-AB442D328EAD}" destId="{F1FB21E2-D76E-403A-A9DA-45D8FB59BE5D}" srcOrd="0" destOrd="8" presId="urn:microsoft.com/office/officeart/2005/8/layout/cycle4"/>
    <dgm:cxn modelId="{6FF9F7E5-E499-4B36-A3F4-799C5F5A5985}" srcId="{69D94EE1-4FF6-431E-93F1-4D1EFA4FAFDF}" destId="{BDC70B47-15C4-4875-AF5C-7A94C369E2D8}" srcOrd="1" destOrd="0" parTransId="{E96CDA74-7FE7-406B-B857-E2C9DC8E2FCA}" sibTransId="{80FB7DA0-BC61-4405-90EA-F87B126A449F}"/>
    <dgm:cxn modelId="{CC88DBEB-07A0-490A-9EAE-F16A4DA4082D}" type="presOf" srcId="{11835352-756D-45C9-AD93-6DA762230604}" destId="{BCD0DA49-E495-4A63-816A-EB91FA5EE09E}" srcOrd="0" destOrd="4" presId="urn:microsoft.com/office/officeart/2005/8/layout/cycle4"/>
    <dgm:cxn modelId="{3396AEEC-069A-460F-B1FE-8A6B2C04E306}" type="presOf" srcId="{0F4DC2ED-B4FF-4941-AC58-BA68D45CE3E6}" destId="{AD7C391B-F7D8-43A8-B958-B066AD0FF915}" srcOrd="1" destOrd="0" presId="urn:microsoft.com/office/officeart/2005/8/layout/cycle4"/>
    <dgm:cxn modelId="{B949C2ED-ED44-487D-8E95-FA940C8EC1A8}" srcId="{A899BDA8-EBE6-451B-AE3A-187F761EF268}" destId="{4D94A52F-1EE1-424A-9FB9-E4B4C722F338}" srcOrd="1" destOrd="0" parTransId="{F378AC96-51A4-4B6F-BC33-DB7E7BDB976C}" sibTransId="{074BE708-3F48-43D4-90E3-9D70767A93EE}"/>
    <dgm:cxn modelId="{2B9F1FF2-5240-474F-9C73-F37AAF17CFC8}" type="presOf" srcId="{06F753EC-334E-437A-871F-6E8B80C9E54A}" destId="{9FEE7774-F720-431A-A344-7673080FD39F}" srcOrd="0" destOrd="2" presId="urn:microsoft.com/office/officeart/2005/8/layout/cycle4"/>
    <dgm:cxn modelId="{5B9FE3F2-6676-4DFC-8F94-DB3A99EC579B}" srcId="{BDC70B47-15C4-4875-AF5C-7A94C369E2D8}" destId="{9E0E7747-E45E-4204-80D1-CED8A4CB1823}" srcOrd="1" destOrd="0" parTransId="{B58C71F5-C35F-4948-9B1C-D299C4DD195D}" sibTransId="{870285EE-898E-424B-B94C-F61D5499A4A1}"/>
    <dgm:cxn modelId="{2FDFB0F7-D018-4944-ABC2-8056C14BB7D5}" type="presOf" srcId="{51EC4406-7354-4D21-AF94-020ADE46472C}" destId="{BCD0DA49-E495-4A63-816A-EB91FA5EE09E}" srcOrd="0" destOrd="1" presId="urn:microsoft.com/office/officeart/2005/8/layout/cycle4"/>
    <dgm:cxn modelId="{C80AF8F7-4C39-42F2-BB81-4F92535268E2}" srcId="{CD8C5D7A-CE3F-4C73-ABE0-F19B59A65949}" destId="{1D939AA7-8ACC-43A4-B3FF-6683DC17F569}" srcOrd="3" destOrd="0" parTransId="{F021C3F9-A91E-4657-8415-9623167AE8A2}" sibTransId="{5D72E265-0813-45A8-A931-E759E5AFE171}"/>
    <dgm:cxn modelId="{8C88C2FA-3766-436D-976E-E705C7377087}" type="presOf" srcId="{64594213-4B55-4D19-8D49-519C9CE03D79}" destId="{F1FB21E2-D76E-403A-A9DA-45D8FB59BE5D}" srcOrd="0" destOrd="1" presId="urn:microsoft.com/office/officeart/2005/8/layout/cycle4"/>
    <dgm:cxn modelId="{E9C1F4FE-862E-47C0-B05B-AFAEC67D59CE}" type="presOf" srcId="{1D939AA7-8ACC-43A4-B3FF-6683DC17F569}" destId="{F8DCB78B-3DA8-4865-AC3D-ED20D72978B6}" srcOrd="1" destOrd="3" presId="urn:microsoft.com/office/officeart/2005/8/layout/cycle4"/>
    <dgm:cxn modelId="{24AA74FF-F845-4D00-BFEF-D6EA7EC1E467}" srcId="{063B1115-B207-4CBC-82F3-4A659D405BFE}" destId="{D400E769-29CC-4E00-93D4-1E96E98C2649}" srcOrd="5" destOrd="0" parTransId="{C3E2B75A-204F-4C75-89B5-F2E6F7620A81}" sibTransId="{37A7E200-0AE1-4FC9-B3D2-A38E6D2656EA}"/>
    <dgm:cxn modelId="{571CC700-D84E-4B68-9E80-8BA255DA46B8}" type="presParOf" srcId="{C3E225A0-6D2E-4D9C-AE93-C431861A9837}" destId="{34C3B195-A04E-4594-B05F-41CD6DB716C7}" srcOrd="0" destOrd="0" presId="urn:microsoft.com/office/officeart/2005/8/layout/cycle4"/>
    <dgm:cxn modelId="{F48FEC2E-D01A-40B3-B7CB-C77EC7F1D6EC}" type="presParOf" srcId="{34C3B195-A04E-4594-B05F-41CD6DB716C7}" destId="{8B556C76-38DE-4169-98F7-ECF3C02E6522}" srcOrd="0" destOrd="0" presId="urn:microsoft.com/office/officeart/2005/8/layout/cycle4"/>
    <dgm:cxn modelId="{80B2A1E3-137B-4DC1-B631-B412634E0C77}" type="presParOf" srcId="{8B556C76-38DE-4169-98F7-ECF3C02E6522}" destId="{BCD0DA49-E495-4A63-816A-EB91FA5EE09E}" srcOrd="0" destOrd="0" presId="urn:microsoft.com/office/officeart/2005/8/layout/cycle4"/>
    <dgm:cxn modelId="{EC8F10AC-DA47-4943-952B-6F4F3C41C6DD}" type="presParOf" srcId="{8B556C76-38DE-4169-98F7-ECF3C02E6522}" destId="{AD7C391B-F7D8-43A8-B958-B066AD0FF915}" srcOrd="1" destOrd="0" presId="urn:microsoft.com/office/officeart/2005/8/layout/cycle4"/>
    <dgm:cxn modelId="{B57DD292-36A0-49FA-8B27-34BFC97CB965}" type="presParOf" srcId="{34C3B195-A04E-4594-B05F-41CD6DB716C7}" destId="{658AE65C-E4DD-4052-AE6E-575586C5712C}" srcOrd="1" destOrd="0" presId="urn:microsoft.com/office/officeart/2005/8/layout/cycle4"/>
    <dgm:cxn modelId="{CD3E0FC6-C370-420B-9004-E3AEE55C3FB3}" type="presParOf" srcId="{658AE65C-E4DD-4052-AE6E-575586C5712C}" destId="{9FEE7774-F720-431A-A344-7673080FD39F}" srcOrd="0" destOrd="0" presId="urn:microsoft.com/office/officeart/2005/8/layout/cycle4"/>
    <dgm:cxn modelId="{9A8B52AB-4C69-450A-9BC0-FACD23FEF3DE}" type="presParOf" srcId="{658AE65C-E4DD-4052-AE6E-575586C5712C}" destId="{A0210254-EC91-4806-87F9-6EF0C6B24899}" srcOrd="1" destOrd="0" presId="urn:microsoft.com/office/officeart/2005/8/layout/cycle4"/>
    <dgm:cxn modelId="{00F79576-20EA-42AF-A657-CABB08803556}" type="presParOf" srcId="{34C3B195-A04E-4594-B05F-41CD6DB716C7}" destId="{B3DD86E2-CD8C-41C4-B297-86DC6523146E}" srcOrd="2" destOrd="0" presId="urn:microsoft.com/office/officeart/2005/8/layout/cycle4"/>
    <dgm:cxn modelId="{0EDC80F6-CCBD-48C1-9256-87ED4AFD99CE}" type="presParOf" srcId="{B3DD86E2-CD8C-41C4-B297-86DC6523146E}" destId="{F1FB21E2-D76E-403A-A9DA-45D8FB59BE5D}" srcOrd="0" destOrd="0" presId="urn:microsoft.com/office/officeart/2005/8/layout/cycle4"/>
    <dgm:cxn modelId="{D8D41722-69DA-4635-9282-8CF68FA39D6F}" type="presParOf" srcId="{B3DD86E2-CD8C-41C4-B297-86DC6523146E}" destId="{F8DCB78B-3DA8-4865-AC3D-ED20D72978B6}" srcOrd="1" destOrd="0" presId="urn:microsoft.com/office/officeart/2005/8/layout/cycle4"/>
    <dgm:cxn modelId="{05FB75A1-963E-4992-B2D4-D3394E9B4E7D}" type="presParOf" srcId="{34C3B195-A04E-4594-B05F-41CD6DB716C7}" destId="{6F7DBB19-E1A4-4B2A-A631-24270CFA6271}" srcOrd="3" destOrd="0" presId="urn:microsoft.com/office/officeart/2005/8/layout/cycle4"/>
    <dgm:cxn modelId="{6D8B78BC-C9C0-4FA2-B559-080987372E5C}" type="presParOf" srcId="{6F7DBB19-E1A4-4B2A-A631-24270CFA6271}" destId="{84E7FB0C-9DF5-40EE-9102-714138B56166}" srcOrd="0" destOrd="0" presId="urn:microsoft.com/office/officeart/2005/8/layout/cycle4"/>
    <dgm:cxn modelId="{4A875E50-E7A1-4302-BC31-C0ED0EB7B69F}" type="presParOf" srcId="{6F7DBB19-E1A4-4B2A-A631-24270CFA6271}" destId="{B6497F18-C897-4885-851A-96D56B5DD6F0}" srcOrd="1" destOrd="0" presId="urn:microsoft.com/office/officeart/2005/8/layout/cycle4"/>
    <dgm:cxn modelId="{C0631CE6-B07D-408F-958F-F5B425D81E8A}" type="presParOf" srcId="{34C3B195-A04E-4594-B05F-41CD6DB716C7}" destId="{83D22F9B-3AD4-419B-A07C-E94CA4394C62}" srcOrd="4" destOrd="0" presId="urn:microsoft.com/office/officeart/2005/8/layout/cycle4"/>
    <dgm:cxn modelId="{27184E92-3B78-4E2B-B2FE-9EFAB15BD4FC}" type="presParOf" srcId="{C3E225A0-6D2E-4D9C-AE93-C431861A9837}" destId="{E78D4302-3BA1-4438-B413-4993E65F4F8A}" srcOrd="1" destOrd="0" presId="urn:microsoft.com/office/officeart/2005/8/layout/cycle4"/>
    <dgm:cxn modelId="{3D069AB8-EE0F-4913-88A4-4E88AF5D4DDA}" type="presParOf" srcId="{E78D4302-3BA1-4438-B413-4993E65F4F8A}" destId="{DAE14690-7F17-4ABB-8C29-D911A7057C52}" srcOrd="0" destOrd="0" presId="urn:microsoft.com/office/officeart/2005/8/layout/cycle4"/>
    <dgm:cxn modelId="{69EB0E01-F90A-4B03-8754-896CE2DE17E0}" type="presParOf" srcId="{E78D4302-3BA1-4438-B413-4993E65F4F8A}" destId="{B2A2EE2E-31B7-4A0A-A8B7-C3E313D3EA4E}" srcOrd="1" destOrd="0" presId="urn:microsoft.com/office/officeart/2005/8/layout/cycle4"/>
    <dgm:cxn modelId="{325F3115-6E3F-4944-984D-2D8A3A996585}" type="presParOf" srcId="{E78D4302-3BA1-4438-B413-4993E65F4F8A}" destId="{0C8DD714-B5B5-4261-A345-FD82C54CCE38}" srcOrd="2" destOrd="0" presId="urn:microsoft.com/office/officeart/2005/8/layout/cycle4"/>
    <dgm:cxn modelId="{84E06B1D-4DAC-41F4-8C61-8C5F43243B36}" type="presParOf" srcId="{E78D4302-3BA1-4438-B413-4993E65F4F8A}" destId="{59A36F8A-FBBE-4904-84F9-26A4DB01E20B}" srcOrd="3" destOrd="0" presId="urn:microsoft.com/office/officeart/2005/8/layout/cycle4"/>
    <dgm:cxn modelId="{A1BA2F29-1923-4E2F-9EE1-B8AAAE054517}" type="presParOf" srcId="{E78D4302-3BA1-4438-B413-4993E65F4F8A}" destId="{1CDBDDAE-7432-48A8-B2B0-D26A4BA92E08}" srcOrd="4" destOrd="0" presId="urn:microsoft.com/office/officeart/2005/8/layout/cycle4"/>
    <dgm:cxn modelId="{8DBB9787-2A90-4E0D-96D3-C4DF8C3274C8}" type="presParOf" srcId="{C3E225A0-6D2E-4D9C-AE93-C431861A9837}" destId="{18B418EA-7244-4046-9BCE-B46F91266917}" srcOrd="2" destOrd="0" presId="urn:microsoft.com/office/officeart/2005/8/layout/cycle4"/>
    <dgm:cxn modelId="{DEED0A5A-CB9E-40F6-B5DB-A0CCF528F582}" type="presParOf" srcId="{C3E225A0-6D2E-4D9C-AE93-C431861A9837}" destId="{B1DD90C2-B162-495D-B27B-BAD0FBF0BB66}"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FB21E2-D76E-403A-A9DA-45D8FB59BE5D}">
      <dsp:nvSpPr>
        <dsp:cNvPr id="0" name=""/>
        <dsp:cNvSpPr/>
      </dsp:nvSpPr>
      <dsp:spPr>
        <a:xfrm>
          <a:off x="6164446" y="3952049"/>
          <a:ext cx="2871047" cy="1859788"/>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Face to face sales calls to retail travel agents and tour operators</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Out of hours functions to present your product to existing and potential clients </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Representation at trade shows, industry seminars and roadshows</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Arranging and accompanying UK sales missions</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Training programs to educate front line selling staff</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Identification of prospective clients</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Annual rate contracting and negotiations with key wholesale partners. </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Wholesale negotiation for regular product development </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Account management with key partners</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Arranging and escorting educational trips for tour operator sales and product teams</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dsp:txBody>
      <dsp:txXfrm>
        <a:off x="7066614" y="4457849"/>
        <a:ext cx="1928027" cy="1313135"/>
      </dsp:txXfrm>
    </dsp:sp>
    <dsp:sp modelId="{84E7FB0C-9DF5-40EE-9102-714138B56166}">
      <dsp:nvSpPr>
        <dsp:cNvPr id="0" name=""/>
        <dsp:cNvSpPr/>
      </dsp:nvSpPr>
      <dsp:spPr>
        <a:xfrm>
          <a:off x="1480105" y="3952049"/>
          <a:ext cx="2871047" cy="1859788"/>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Strategy planning, preparation of annual marketing plan and calendar of events </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Market Intelligence – price, competitor analysis </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Direct marketing B2B and B2C - Email broadcasts</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Social Media promotions </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Database management </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Event management and organisation </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solidFill>
                <a:schemeClr val="bg1">
                  <a:lumMod val="50000"/>
                </a:schemeClr>
              </a:solidFill>
              <a:ea typeface="Calibri" panose="020F0502020204030204" pitchFamily="34" charset="0"/>
              <a:cs typeface="Times New Roman" panose="02020603050405020304" pitchFamily="18" charset="0"/>
            </a:rPr>
            <a:t>Realistic and measurable co-operative and strategic marketing campaigns</a:t>
          </a:r>
          <a:endParaRPr lang="en-GB" sz="500" kern="1200" dirty="0">
            <a:solidFill>
              <a:schemeClr val="bg1">
                <a:lumMod val="50000"/>
              </a:schemeClr>
            </a:solidFill>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endParaRPr lang="en-GB" sz="500" kern="1200"/>
        </a:p>
      </dsp:txBody>
      <dsp:txXfrm>
        <a:off x="1520958" y="4457849"/>
        <a:ext cx="1928027" cy="1313135"/>
      </dsp:txXfrm>
    </dsp:sp>
    <dsp:sp modelId="{9FEE7774-F720-431A-A344-7673080FD39F}">
      <dsp:nvSpPr>
        <dsp:cNvPr id="0" name=""/>
        <dsp:cNvSpPr/>
      </dsp:nvSpPr>
      <dsp:spPr>
        <a:xfrm>
          <a:off x="6164446" y="0"/>
          <a:ext cx="2871047" cy="1859788"/>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57150" lvl="1" indent="-57150" algn="l" defTabSz="222250">
            <a:lnSpc>
              <a:spcPct val="90000"/>
            </a:lnSpc>
            <a:spcBef>
              <a:spcPct val="0"/>
            </a:spcBef>
            <a:spcAft>
              <a:spcPct val="15000"/>
            </a:spcAft>
            <a:buChar char="•"/>
          </a:pPr>
          <a:r>
            <a:rPr lang="en-GB" sz="500" kern="1200">
              <a:ea typeface="Calibri" panose="020F0502020204030204" pitchFamily="34" charset="0"/>
              <a:cs typeface="Times New Roman" panose="02020603050405020304" pitchFamily="18" charset="0"/>
            </a:rPr>
            <a:t>Develop relationships with PCO's and Event Organisers </a:t>
          </a:r>
          <a:endParaRPr lang="en-GB" sz="500" kern="1200" dirty="0">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ea typeface="Calibri" panose="020F0502020204030204" pitchFamily="34" charset="0"/>
              <a:cs typeface="Times New Roman" panose="02020603050405020304" pitchFamily="18" charset="0"/>
            </a:rPr>
            <a:t>PCO familiarisation tour organisation </a:t>
          </a:r>
          <a:endParaRPr lang="en-GB" sz="500" kern="1200" dirty="0">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ea typeface="Calibri" panose="020F0502020204030204" pitchFamily="34" charset="0"/>
              <a:cs typeface="Times New Roman" panose="02020603050405020304" pitchFamily="18" charset="0"/>
            </a:rPr>
            <a:t>Assistance group planning and budgets </a:t>
          </a:r>
          <a:endParaRPr lang="en-GB" sz="500" kern="1200" dirty="0">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ea typeface="Calibri" panose="020F0502020204030204" pitchFamily="34" charset="0"/>
              <a:cs typeface="Times New Roman" panose="02020603050405020304" pitchFamily="18" charset="0"/>
            </a:rPr>
            <a:t>Database Management</a:t>
          </a:r>
          <a:endParaRPr lang="en-GB" sz="500" kern="1200" dirty="0">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endParaRPr lang="en-GB" sz="500" kern="1200"/>
        </a:p>
      </dsp:txBody>
      <dsp:txXfrm>
        <a:off x="7066614" y="40853"/>
        <a:ext cx="1928027" cy="1313135"/>
      </dsp:txXfrm>
    </dsp:sp>
    <dsp:sp modelId="{BCD0DA49-E495-4A63-816A-EB91FA5EE09E}">
      <dsp:nvSpPr>
        <dsp:cNvPr id="0" name=""/>
        <dsp:cNvSpPr/>
      </dsp:nvSpPr>
      <dsp:spPr>
        <a:xfrm>
          <a:off x="1480105" y="0"/>
          <a:ext cx="2871047" cy="1859788"/>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57150" lvl="1" indent="-57150" algn="l" defTabSz="222250">
            <a:lnSpc>
              <a:spcPct val="90000"/>
            </a:lnSpc>
            <a:spcBef>
              <a:spcPct val="0"/>
            </a:spcBef>
            <a:spcAft>
              <a:spcPct val="15000"/>
            </a:spcAft>
            <a:buChar char="•"/>
          </a:pPr>
          <a:r>
            <a:rPr lang="en-GB" sz="500" kern="1200">
              <a:ea typeface="Calibri" panose="020F0502020204030204" pitchFamily="34" charset="0"/>
              <a:cs typeface="Times New Roman" panose="02020603050405020304" pitchFamily="18" charset="0"/>
            </a:rPr>
            <a:t>Media promotion – magazine advertising, press releases </a:t>
          </a:r>
          <a:endParaRPr lang="en-GB" sz="500" kern="1200" dirty="0">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ea typeface="Calibri" panose="020F0502020204030204" pitchFamily="34" charset="0"/>
              <a:cs typeface="Times New Roman" panose="02020603050405020304" pitchFamily="18" charset="0"/>
            </a:rPr>
            <a:t>Media familiarisation tour organisation </a:t>
          </a:r>
          <a:endParaRPr lang="en-GB" sz="500" kern="1200" dirty="0">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ea typeface="Calibri" panose="020F0502020204030204" pitchFamily="34" charset="0"/>
              <a:cs typeface="Times New Roman" panose="02020603050405020304" pitchFamily="18" charset="0"/>
            </a:rPr>
            <a:t>Production and distribution of newsletters </a:t>
          </a:r>
          <a:endParaRPr lang="en-GB" sz="500" kern="1200" dirty="0">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ea typeface="Calibri" panose="020F0502020204030204" pitchFamily="34" charset="0"/>
              <a:cs typeface="Times New Roman" panose="02020603050405020304" pitchFamily="18" charset="0"/>
            </a:rPr>
            <a:t>Database Management </a:t>
          </a:r>
          <a:endParaRPr lang="en-GB" sz="500" kern="1200" dirty="0">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ea typeface="Calibri" panose="020F0502020204030204" pitchFamily="34" charset="0"/>
              <a:cs typeface="Times New Roman" panose="02020603050405020304" pitchFamily="18" charset="0"/>
            </a:rPr>
            <a:t>Digital photo archive management </a:t>
          </a:r>
          <a:endParaRPr lang="en-GB" sz="500" kern="1200" dirty="0">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ea typeface="Calibri" panose="020F0502020204030204" pitchFamily="34" charset="0"/>
              <a:cs typeface="Times New Roman" panose="02020603050405020304" pitchFamily="18" charset="0"/>
            </a:rPr>
            <a:t>Copy, design and production of advertising material </a:t>
          </a:r>
          <a:endParaRPr lang="en-GB" sz="500" kern="1200" dirty="0">
            <a:ea typeface="Calibri" panose="020F0502020204030204" pitchFamily="34" charset="0"/>
            <a:cs typeface="Times New Roman" panose="02020603050405020304" pitchFamily="18" charset="0"/>
          </a:endParaRPr>
        </a:p>
        <a:p>
          <a:pPr marL="57150" lvl="1" indent="-57150" algn="l" defTabSz="222250">
            <a:lnSpc>
              <a:spcPct val="90000"/>
            </a:lnSpc>
            <a:spcBef>
              <a:spcPct val="0"/>
            </a:spcBef>
            <a:spcAft>
              <a:spcPct val="15000"/>
            </a:spcAft>
            <a:buChar char="•"/>
          </a:pPr>
          <a:r>
            <a:rPr lang="en-GB" sz="500" kern="1200">
              <a:ea typeface="Calibri" panose="020F0502020204030204" pitchFamily="34" charset="0"/>
              <a:cs typeface="Times New Roman" panose="02020603050405020304" pitchFamily="18" charset="0"/>
            </a:rPr>
            <a:t>Media Acquisition</a:t>
          </a:r>
          <a:endParaRPr lang="en-GB" sz="500" kern="1200" dirty="0">
            <a:ea typeface="Calibri" panose="020F0502020204030204" pitchFamily="34" charset="0"/>
            <a:cs typeface="Times New Roman" panose="02020603050405020304" pitchFamily="18" charset="0"/>
          </a:endParaRPr>
        </a:p>
      </dsp:txBody>
      <dsp:txXfrm>
        <a:off x="1520958" y="40853"/>
        <a:ext cx="1928027" cy="1313135"/>
      </dsp:txXfrm>
    </dsp:sp>
    <dsp:sp modelId="{DAE14690-7F17-4ABB-8C29-D911A7057C52}">
      <dsp:nvSpPr>
        <dsp:cNvPr id="0" name=""/>
        <dsp:cNvSpPr/>
      </dsp:nvSpPr>
      <dsp:spPr>
        <a:xfrm>
          <a:off x="2683155" y="331274"/>
          <a:ext cx="2516525" cy="2516525"/>
        </a:xfrm>
        <a:prstGeom prst="pieWedg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b="1" kern="1200" dirty="0">
              <a:ea typeface="Calibri" panose="020F0502020204030204" pitchFamily="34" charset="0"/>
              <a:cs typeface="Times New Roman" panose="02020603050405020304" pitchFamily="18" charset="0"/>
            </a:rPr>
            <a:t>Media &amp; PR</a:t>
          </a:r>
          <a:endParaRPr lang="en-GB" sz="1800" kern="1200" dirty="0"/>
        </a:p>
      </dsp:txBody>
      <dsp:txXfrm>
        <a:off x="3420228" y="1068347"/>
        <a:ext cx="1779452" cy="1779452"/>
      </dsp:txXfrm>
    </dsp:sp>
    <dsp:sp modelId="{B2A2EE2E-31B7-4A0A-A8B7-C3E313D3EA4E}">
      <dsp:nvSpPr>
        <dsp:cNvPr id="0" name=""/>
        <dsp:cNvSpPr/>
      </dsp:nvSpPr>
      <dsp:spPr>
        <a:xfrm rot="5400000">
          <a:off x="5315918" y="331274"/>
          <a:ext cx="2516525" cy="2516525"/>
        </a:xfrm>
        <a:prstGeom prst="pieWedge">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b="1" kern="1200">
              <a:ea typeface="Calibri" panose="020F0502020204030204" pitchFamily="34" charset="0"/>
              <a:cs typeface="Times New Roman" panose="02020603050405020304" pitchFamily="18" charset="0"/>
            </a:rPr>
            <a:t>Corporate &amp; MICE Markets</a:t>
          </a:r>
          <a:endParaRPr lang="en-GB" sz="1800" b="1" kern="1200" dirty="0">
            <a:ea typeface="Calibri" panose="020F0502020204030204" pitchFamily="34" charset="0"/>
            <a:cs typeface="Times New Roman" panose="02020603050405020304" pitchFamily="18" charset="0"/>
          </a:endParaRPr>
        </a:p>
      </dsp:txBody>
      <dsp:txXfrm rot="-5400000">
        <a:off x="5315918" y="1068347"/>
        <a:ext cx="1779452" cy="1779452"/>
      </dsp:txXfrm>
    </dsp:sp>
    <dsp:sp modelId="{0C8DD714-B5B5-4261-A345-FD82C54CCE38}">
      <dsp:nvSpPr>
        <dsp:cNvPr id="0" name=""/>
        <dsp:cNvSpPr/>
      </dsp:nvSpPr>
      <dsp:spPr>
        <a:xfrm rot="10800000">
          <a:off x="5315918" y="2964037"/>
          <a:ext cx="2516525" cy="2516525"/>
        </a:xfrm>
        <a:prstGeom prst="pieWedg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GB" sz="1800" b="1" kern="1200" dirty="0">
              <a:solidFill>
                <a:schemeClr val="bg1">
                  <a:lumMod val="50000"/>
                </a:schemeClr>
              </a:solidFill>
              <a:ea typeface="Calibri" panose="020F0502020204030204" pitchFamily="34" charset="0"/>
              <a:cs typeface="Times New Roman" panose="02020603050405020304" pitchFamily="18" charset="0"/>
            </a:rPr>
            <a:t>Sales Representation</a:t>
          </a:r>
          <a:r>
            <a:rPr lang="en-GB" sz="1800" kern="1200" dirty="0">
              <a:solidFill>
                <a:schemeClr val="bg1">
                  <a:lumMod val="50000"/>
                </a:schemeClr>
              </a:solidFill>
              <a:ea typeface="Calibri" panose="020F0502020204030204" pitchFamily="34" charset="0"/>
              <a:cs typeface="Times New Roman" panose="02020603050405020304" pitchFamily="18" charset="0"/>
            </a:rPr>
            <a:t> </a:t>
          </a:r>
          <a:endParaRPr lang="en-GB" sz="1800" kern="1200" dirty="0"/>
        </a:p>
      </dsp:txBody>
      <dsp:txXfrm rot="10800000">
        <a:off x="5315918" y="2964037"/>
        <a:ext cx="1779452" cy="1779452"/>
      </dsp:txXfrm>
    </dsp:sp>
    <dsp:sp modelId="{59A36F8A-FBBE-4904-84F9-26A4DB01E20B}">
      <dsp:nvSpPr>
        <dsp:cNvPr id="0" name=""/>
        <dsp:cNvSpPr/>
      </dsp:nvSpPr>
      <dsp:spPr>
        <a:xfrm rot="16200000">
          <a:off x="2683155" y="2964037"/>
          <a:ext cx="2516525" cy="2516525"/>
        </a:xfrm>
        <a:prstGeom prst="pieWedg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b="1" kern="1200">
              <a:solidFill>
                <a:schemeClr val="bg1">
                  <a:lumMod val="50000"/>
                </a:schemeClr>
              </a:solidFill>
              <a:ea typeface="Calibri" panose="020F0502020204030204" pitchFamily="34" charset="0"/>
              <a:cs typeface="Times New Roman" panose="02020603050405020304" pitchFamily="18" charset="0"/>
            </a:rPr>
            <a:t>Marketing</a:t>
          </a:r>
          <a:endParaRPr lang="en-GB" sz="1800" b="1" kern="1200" dirty="0">
            <a:solidFill>
              <a:schemeClr val="bg1">
                <a:lumMod val="50000"/>
              </a:schemeClr>
            </a:solidFill>
            <a:ea typeface="Calibri" panose="020F0502020204030204" pitchFamily="34" charset="0"/>
            <a:cs typeface="Times New Roman" panose="02020603050405020304" pitchFamily="18" charset="0"/>
          </a:endParaRPr>
        </a:p>
      </dsp:txBody>
      <dsp:txXfrm rot="5400000">
        <a:off x="3420228" y="2964037"/>
        <a:ext cx="1779452" cy="1779452"/>
      </dsp:txXfrm>
    </dsp:sp>
    <dsp:sp modelId="{18B418EA-7244-4046-9BCE-B46F91266917}">
      <dsp:nvSpPr>
        <dsp:cNvPr id="0" name=""/>
        <dsp:cNvSpPr/>
      </dsp:nvSpPr>
      <dsp:spPr>
        <a:xfrm>
          <a:off x="4823365" y="2382853"/>
          <a:ext cx="868869" cy="755538"/>
        </a:xfrm>
        <a:prstGeom prst="circularArrow">
          <a:avLst/>
        </a:prstGeom>
        <a:solidFill>
          <a:schemeClr val="accent2">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1DD90C2-B162-495D-B27B-BAD0FBF0BB66}">
      <dsp:nvSpPr>
        <dsp:cNvPr id="0" name=""/>
        <dsp:cNvSpPr/>
      </dsp:nvSpPr>
      <dsp:spPr>
        <a:xfrm rot="10800000">
          <a:off x="4823365" y="2673445"/>
          <a:ext cx="868869" cy="755538"/>
        </a:xfrm>
        <a:prstGeom prst="circularArrow">
          <a:avLst/>
        </a:prstGeom>
        <a:solidFill>
          <a:schemeClr val="accent2">
            <a:tint val="4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676"/>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2597" y="0"/>
            <a:ext cx="2985558" cy="502676"/>
          </a:xfrm>
          <a:prstGeom prst="rect">
            <a:avLst/>
          </a:prstGeom>
        </p:spPr>
        <p:txBody>
          <a:bodyPr vert="horz" lIns="96616" tIns="48308" rIns="96616" bIns="48308" rtlCol="0"/>
          <a:lstStyle>
            <a:lvl1pPr algn="r">
              <a:defRPr sz="1300"/>
            </a:lvl1pPr>
          </a:lstStyle>
          <a:p>
            <a:fld id="{89751A9C-3356-4535-A941-C3D9BEB9AA45}" type="datetimeFigureOut">
              <a:rPr lang="en-GB" smtClean="0"/>
              <a:t>10/01/2019</a:t>
            </a:fld>
            <a:endParaRPr lang="en-GB"/>
          </a:p>
        </p:txBody>
      </p:sp>
      <p:sp>
        <p:nvSpPr>
          <p:cNvPr id="4" name="Slide Image Placeholder 3"/>
          <p:cNvSpPr>
            <a:spLocks noGrp="1" noRot="1" noChangeAspect="1"/>
          </p:cNvSpPr>
          <p:nvPr>
            <p:ph type="sldImg" idx="2"/>
          </p:nvPr>
        </p:nvSpPr>
        <p:spPr>
          <a:xfrm>
            <a:off x="439738" y="1252538"/>
            <a:ext cx="6010275" cy="3381375"/>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975" y="4821506"/>
            <a:ext cx="5511800" cy="3944868"/>
          </a:xfrm>
          <a:prstGeom prst="rect">
            <a:avLst/>
          </a:prstGeom>
        </p:spPr>
        <p:txBody>
          <a:bodyPr vert="horz" lIns="96616" tIns="48308" rIns="96616" bIns="4830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6039"/>
            <a:ext cx="2985558" cy="50267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6039"/>
            <a:ext cx="2985558" cy="502674"/>
          </a:xfrm>
          <a:prstGeom prst="rect">
            <a:avLst/>
          </a:prstGeom>
        </p:spPr>
        <p:txBody>
          <a:bodyPr vert="horz" lIns="96616" tIns="48308" rIns="96616" bIns="48308" rtlCol="0" anchor="b"/>
          <a:lstStyle>
            <a:lvl1pPr algn="r">
              <a:defRPr sz="1300"/>
            </a:lvl1pPr>
          </a:lstStyle>
          <a:p>
            <a:fld id="{5D5D611D-9D81-4960-8A2D-E48305D0C635}" type="slidenum">
              <a:rPr lang="en-GB" smtClean="0"/>
              <a:t>‹#›</a:t>
            </a:fld>
            <a:endParaRPr lang="en-GB"/>
          </a:p>
        </p:txBody>
      </p:sp>
    </p:spTree>
    <p:extLst>
      <p:ext uri="{BB962C8B-B14F-4D97-AF65-F5344CB8AC3E}">
        <p14:creationId xmlns:p14="http://schemas.microsoft.com/office/powerpoint/2010/main" val="1273581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D5D611D-9D81-4960-8A2D-E48305D0C635}" type="slidenum">
              <a:rPr lang="en-GB" smtClean="0"/>
              <a:t>1</a:t>
            </a:fld>
            <a:endParaRPr lang="en-GB"/>
          </a:p>
        </p:txBody>
      </p:sp>
    </p:spTree>
    <p:extLst>
      <p:ext uri="{BB962C8B-B14F-4D97-AF65-F5344CB8AC3E}">
        <p14:creationId xmlns:p14="http://schemas.microsoft.com/office/powerpoint/2010/main" val="20313789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11</a:t>
            </a:fld>
            <a:endParaRPr lang="en-GB"/>
          </a:p>
        </p:txBody>
      </p:sp>
    </p:spTree>
    <p:extLst>
      <p:ext uri="{BB962C8B-B14F-4D97-AF65-F5344CB8AC3E}">
        <p14:creationId xmlns:p14="http://schemas.microsoft.com/office/powerpoint/2010/main" val="24465418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2</a:t>
            </a:fld>
            <a:endParaRPr lang="en-GB"/>
          </a:p>
        </p:txBody>
      </p:sp>
    </p:spTree>
    <p:extLst>
      <p:ext uri="{BB962C8B-B14F-4D97-AF65-F5344CB8AC3E}">
        <p14:creationId xmlns:p14="http://schemas.microsoft.com/office/powerpoint/2010/main" val="3898123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3</a:t>
            </a:fld>
            <a:endParaRPr lang="en-GB"/>
          </a:p>
        </p:txBody>
      </p:sp>
    </p:spTree>
    <p:extLst>
      <p:ext uri="{BB962C8B-B14F-4D97-AF65-F5344CB8AC3E}">
        <p14:creationId xmlns:p14="http://schemas.microsoft.com/office/powerpoint/2010/main" val="1442095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4</a:t>
            </a:fld>
            <a:endParaRPr lang="en-GB"/>
          </a:p>
        </p:txBody>
      </p:sp>
    </p:spTree>
    <p:extLst>
      <p:ext uri="{BB962C8B-B14F-4D97-AF65-F5344CB8AC3E}">
        <p14:creationId xmlns:p14="http://schemas.microsoft.com/office/powerpoint/2010/main" val="553520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5</a:t>
            </a:fld>
            <a:endParaRPr lang="en-GB"/>
          </a:p>
        </p:txBody>
      </p:sp>
    </p:spTree>
    <p:extLst>
      <p:ext uri="{BB962C8B-B14F-4D97-AF65-F5344CB8AC3E}">
        <p14:creationId xmlns:p14="http://schemas.microsoft.com/office/powerpoint/2010/main" val="3308727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6</a:t>
            </a:fld>
            <a:endParaRPr lang="en-GB"/>
          </a:p>
        </p:txBody>
      </p:sp>
    </p:spTree>
    <p:extLst>
      <p:ext uri="{BB962C8B-B14F-4D97-AF65-F5344CB8AC3E}">
        <p14:creationId xmlns:p14="http://schemas.microsoft.com/office/powerpoint/2010/main" val="12299730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7</a:t>
            </a:fld>
            <a:endParaRPr lang="en-GB"/>
          </a:p>
        </p:txBody>
      </p:sp>
    </p:spTree>
    <p:extLst>
      <p:ext uri="{BB962C8B-B14F-4D97-AF65-F5344CB8AC3E}">
        <p14:creationId xmlns:p14="http://schemas.microsoft.com/office/powerpoint/2010/main" val="2130385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8</a:t>
            </a:fld>
            <a:endParaRPr lang="en-GB"/>
          </a:p>
        </p:txBody>
      </p:sp>
    </p:spTree>
    <p:extLst>
      <p:ext uri="{BB962C8B-B14F-4D97-AF65-F5344CB8AC3E}">
        <p14:creationId xmlns:p14="http://schemas.microsoft.com/office/powerpoint/2010/main" val="14895140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Purpose of this documents is t o address the following issues to enable the business to meet current and future growth targets and to appeal to a new audience</a:t>
            </a:r>
          </a:p>
        </p:txBody>
      </p:sp>
      <p:sp>
        <p:nvSpPr>
          <p:cNvPr id="4" name="Slide Number Placeholder 3"/>
          <p:cNvSpPr>
            <a:spLocks noGrp="1"/>
          </p:cNvSpPr>
          <p:nvPr>
            <p:ph type="sldNum" sz="quarter" idx="10"/>
          </p:nvPr>
        </p:nvSpPr>
        <p:spPr/>
        <p:txBody>
          <a:bodyPr/>
          <a:lstStyle/>
          <a:p>
            <a:fld id="{5D5D611D-9D81-4960-8A2D-E48305D0C635}" type="slidenum">
              <a:rPr lang="en-GB" smtClean="0"/>
              <a:t>10</a:t>
            </a:fld>
            <a:endParaRPr lang="en-GB"/>
          </a:p>
        </p:txBody>
      </p:sp>
    </p:spTree>
    <p:extLst>
      <p:ext uri="{BB962C8B-B14F-4D97-AF65-F5344CB8AC3E}">
        <p14:creationId xmlns:p14="http://schemas.microsoft.com/office/powerpoint/2010/main" val="1838401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E0649-4301-4E65-ABCC-DBAE044C2FE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DD8FD5C-1CA8-4834-B1E2-B676DB97B5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7504799-D415-44B0-BF64-A7C218F926C7}"/>
              </a:ext>
            </a:extLst>
          </p:cNvPr>
          <p:cNvSpPr>
            <a:spLocks noGrp="1"/>
          </p:cNvSpPr>
          <p:nvPr>
            <p:ph type="dt" sz="half" idx="10"/>
          </p:nvPr>
        </p:nvSpPr>
        <p:spPr/>
        <p:txBody>
          <a:bodyPr/>
          <a:lstStyle/>
          <a:p>
            <a:fld id="{667FC359-5DB0-4782-B006-28E262A23736}" type="datetime1">
              <a:rPr lang="en-GB" smtClean="0"/>
              <a:t>10/01/2019</a:t>
            </a:fld>
            <a:endParaRPr lang="en-GB"/>
          </a:p>
        </p:txBody>
      </p:sp>
      <p:sp>
        <p:nvSpPr>
          <p:cNvPr id="5" name="Footer Placeholder 4">
            <a:extLst>
              <a:ext uri="{FF2B5EF4-FFF2-40B4-BE49-F238E27FC236}">
                <a16:creationId xmlns:a16="http://schemas.microsoft.com/office/drawing/2014/main" id="{32BAB2CF-A443-4ABC-950B-1BB76EC19A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40342B-8225-4951-84DF-451AE69835A5}"/>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686725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F1A9B-898F-40A0-8F98-C2E415D351C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68CC896-4DE1-4982-8B84-9B92BE2AA3A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32F854E-731A-4040-967A-B078E8A6E30B}"/>
              </a:ext>
            </a:extLst>
          </p:cNvPr>
          <p:cNvSpPr>
            <a:spLocks noGrp="1"/>
          </p:cNvSpPr>
          <p:nvPr>
            <p:ph type="dt" sz="half" idx="10"/>
          </p:nvPr>
        </p:nvSpPr>
        <p:spPr/>
        <p:txBody>
          <a:bodyPr/>
          <a:lstStyle/>
          <a:p>
            <a:fld id="{DA966C15-4472-4EA4-AC15-708F78770E9A}" type="datetime1">
              <a:rPr lang="en-GB" smtClean="0"/>
              <a:t>10/01/2019</a:t>
            </a:fld>
            <a:endParaRPr lang="en-GB"/>
          </a:p>
        </p:txBody>
      </p:sp>
      <p:sp>
        <p:nvSpPr>
          <p:cNvPr id="5" name="Footer Placeholder 4">
            <a:extLst>
              <a:ext uri="{FF2B5EF4-FFF2-40B4-BE49-F238E27FC236}">
                <a16:creationId xmlns:a16="http://schemas.microsoft.com/office/drawing/2014/main" id="{4A8E2D71-97F7-474B-BCF5-BBA885FCC4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EA5BA57-D438-4018-9FD2-E21FFD8BB0F0}"/>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4178236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620D36-12CE-4C22-8BEC-B98098CFAD5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17BB2D-95E9-4FC2-8501-3816B379E21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1C782A-CC82-435F-AF70-84DD8F373384}"/>
              </a:ext>
            </a:extLst>
          </p:cNvPr>
          <p:cNvSpPr>
            <a:spLocks noGrp="1"/>
          </p:cNvSpPr>
          <p:nvPr>
            <p:ph type="dt" sz="half" idx="10"/>
          </p:nvPr>
        </p:nvSpPr>
        <p:spPr/>
        <p:txBody>
          <a:bodyPr/>
          <a:lstStyle/>
          <a:p>
            <a:fld id="{E35D549C-B308-45E2-A5DC-2BC2262FDD83}" type="datetime1">
              <a:rPr lang="en-GB" smtClean="0"/>
              <a:t>10/01/2019</a:t>
            </a:fld>
            <a:endParaRPr lang="en-GB"/>
          </a:p>
        </p:txBody>
      </p:sp>
      <p:sp>
        <p:nvSpPr>
          <p:cNvPr id="5" name="Footer Placeholder 4">
            <a:extLst>
              <a:ext uri="{FF2B5EF4-FFF2-40B4-BE49-F238E27FC236}">
                <a16:creationId xmlns:a16="http://schemas.microsoft.com/office/drawing/2014/main" id="{F584F158-1C86-4F64-931B-F5D8121A8C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62F281-FBDC-410B-AC7F-FA2BC62E642A}"/>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4204674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D25A6-0D15-4A03-9F9E-55932DA4B79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41B01A-4DE6-40C0-B166-0FA0E794811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617ED44-42F2-497D-87B5-8B585310F8EE}"/>
              </a:ext>
            </a:extLst>
          </p:cNvPr>
          <p:cNvSpPr>
            <a:spLocks noGrp="1"/>
          </p:cNvSpPr>
          <p:nvPr>
            <p:ph type="dt" sz="half" idx="10"/>
          </p:nvPr>
        </p:nvSpPr>
        <p:spPr/>
        <p:txBody>
          <a:bodyPr/>
          <a:lstStyle/>
          <a:p>
            <a:fld id="{92CBE123-EB71-4F72-AE5B-3E0DAAD82162}" type="datetime1">
              <a:rPr lang="en-GB" smtClean="0"/>
              <a:t>10/01/2019</a:t>
            </a:fld>
            <a:endParaRPr lang="en-GB"/>
          </a:p>
        </p:txBody>
      </p:sp>
      <p:sp>
        <p:nvSpPr>
          <p:cNvPr id="5" name="Footer Placeholder 4">
            <a:extLst>
              <a:ext uri="{FF2B5EF4-FFF2-40B4-BE49-F238E27FC236}">
                <a16:creationId xmlns:a16="http://schemas.microsoft.com/office/drawing/2014/main" id="{BA2EF750-C6F0-41B2-9F83-4E288DB6DB3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5B83575-3232-4177-9A57-7A01F5A7254B}"/>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492515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F3E4B-FE74-46F8-AB1B-C43FCFBA22A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9B5679-DC09-4299-B4EB-FD6E6EF9EB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F24F709-CB2E-4D1C-BB56-8DC88F440481}"/>
              </a:ext>
            </a:extLst>
          </p:cNvPr>
          <p:cNvSpPr>
            <a:spLocks noGrp="1"/>
          </p:cNvSpPr>
          <p:nvPr>
            <p:ph type="dt" sz="half" idx="10"/>
          </p:nvPr>
        </p:nvSpPr>
        <p:spPr/>
        <p:txBody>
          <a:bodyPr/>
          <a:lstStyle/>
          <a:p>
            <a:fld id="{06DE9032-BC75-42C0-B945-58701949493C}" type="datetime1">
              <a:rPr lang="en-GB" smtClean="0"/>
              <a:t>10/01/2019</a:t>
            </a:fld>
            <a:endParaRPr lang="en-GB"/>
          </a:p>
        </p:txBody>
      </p:sp>
      <p:sp>
        <p:nvSpPr>
          <p:cNvPr id="5" name="Footer Placeholder 4">
            <a:extLst>
              <a:ext uri="{FF2B5EF4-FFF2-40B4-BE49-F238E27FC236}">
                <a16:creationId xmlns:a16="http://schemas.microsoft.com/office/drawing/2014/main" id="{3C55BB96-5F3D-4918-A803-5E78459401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57696B-CF10-4DF3-A4D9-AACD24F08174}"/>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396004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8BAFA-A855-44A4-8CB7-C6494825110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08019BF-B1F6-4ACE-AE3C-0CFDF9ABB62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B0D7985-450F-4B28-A5F8-53DF5AC5EC0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07EB631-A395-4D8E-9FEB-39F4123148FF}"/>
              </a:ext>
            </a:extLst>
          </p:cNvPr>
          <p:cNvSpPr>
            <a:spLocks noGrp="1"/>
          </p:cNvSpPr>
          <p:nvPr>
            <p:ph type="dt" sz="half" idx="10"/>
          </p:nvPr>
        </p:nvSpPr>
        <p:spPr/>
        <p:txBody>
          <a:bodyPr/>
          <a:lstStyle/>
          <a:p>
            <a:fld id="{3F8D6D5E-FE47-4D3B-A127-ABC091EB9BC9}" type="datetime1">
              <a:rPr lang="en-GB" smtClean="0"/>
              <a:t>10/01/2019</a:t>
            </a:fld>
            <a:endParaRPr lang="en-GB"/>
          </a:p>
        </p:txBody>
      </p:sp>
      <p:sp>
        <p:nvSpPr>
          <p:cNvPr id="6" name="Footer Placeholder 5">
            <a:extLst>
              <a:ext uri="{FF2B5EF4-FFF2-40B4-BE49-F238E27FC236}">
                <a16:creationId xmlns:a16="http://schemas.microsoft.com/office/drawing/2014/main" id="{278CD817-489D-4BFC-8779-56535C0D28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BBA1DB-A963-4BC4-AD49-481F1E9DB741}"/>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187093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0A74E-4E77-453C-B058-DACF942E834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8FD093-BD54-4C48-94C7-FE086795D1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1246517-E4C5-4D0D-AD14-EA9F39F3501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931BEE8-A2BB-4E7C-9CBD-59E33E6812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874270C-1DA0-45D2-B12C-1718CB543A6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5197BCD-4236-4A8E-9469-97EBA251C528}"/>
              </a:ext>
            </a:extLst>
          </p:cNvPr>
          <p:cNvSpPr>
            <a:spLocks noGrp="1"/>
          </p:cNvSpPr>
          <p:nvPr>
            <p:ph type="dt" sz="half" idx="10"/>
          </p:nvPr>
        </p:nvSpPr>
        <p:spPr/>
        <p:txBody>
          <a:bodyPr/>
          <a:lstStyle/>
          <a:p>
            <a:fld id="{9FE0616E-4AD9-4311-B5A0-9CBBB8C102F3}" type="datetime1">
              <a:rPr lang="en-GB" smtClean="0"/>
              <a:t>10/01/2019</a:t>
            </a:fld>
            <a:endParaRPr lang="en-GB"/>
          </a:p>
        </p:txBody>
      </p:sp>
      <p:sp>
        <p:nvSpPr>
          <p:cNvPr id="8" name="Footer Placeholder 7">
            <a:extLst>
              <a:ext uri="{FF2B5EF4-FFF2-40B4-BE49-F238E27FC236}">
                <a16:creationId xmlns:a16="http://schemas.microsoft.com/office/drawing/2014/main" id="{D4F21998-589E-4FBF-90F0-A4D76CFAA63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160EC05-D137-4460-8B30-AF86D80A0DA7}"/>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3282858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CBEA6-019E-4877-A925-3C031B007D2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0545A2A-F739-4E46-BA5C-EB93CF91DA4B}"/>
              </a:ext>
            </a:extLst>
          </p:cNvPr>
          <p:cNvSpPr>
            <a:spLocks noGrp="1"/>
          </p:cNvSpPr>
          <p:nvPr>
            <p:ph type="dt" sz="half" idx="10"/>
          </p:nvPr>
        </p:nvSpPr>
        <p:spPr/>
        <p:txBody>
          <a:bodyPr/>
          <a:lstStyle/>
          <a:p>
            <a:fld id="{6DA0C680-B66C-4E6A-9A47-FD1FFE09DA69}" type="datetime1">
              <a:rPr lang="en-GB" smtClean="0"/>
              <a:t>10/01/2019</a:t>
            </a:fld>
            <a:endParaRPr lang="en-GB"/>
          </a:p>
        </p:txBody>
      </p:sp>
      <p:sp>
        <p:nvSpPr>
          <p:cNvPr id="4" name="Footer Placeholder 3">
            <a:extLst>
              <a:ext uri="{FF2B5EF4-FFF2-40B4-BE49-F238E27FC236}">
                <a16:creationId xmlns:a16="http://schemas.microsoft.com/office/drawing/2014/main" id="{8BCE044A-E7FA-4B2A-B5E3-9EFE4EF27FE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40812CE-402B-4414-B8E8-C4DBB66D5105}"/>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2799431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4FA887-79D9-4DED-B09B-4C7FA2F4568C}"/>
              </a:ext>
            </a:extLst>
          </p:cNvPr>
          <p:cNvSpPr>
            <a:spLocks noGrp="1"/>
          </p:cNvSpPr>
          <p:nvPr>
            <p:ph type="dt" sz="half" idx="10"/>
          </p:nvPr>
        </p:nvSpPr>
        <p:spPr/>
        <p:txBody>
          <a:bodyPr/>
          <a:lstStyle/>
          <a:p>
            <a:fld id="{98EA53CA-6573-4FE0-B43D-427DFEAA6E80}" type="datetime1">
              <a:rPr lang="en-GB" smtClean="0"/>
              <a:t>10/01/2019</a:t>
            </a:fld>
            <a:endParaRPr lang="en-GB"/>
          </a:p>
        </p:txBody>
      </p:sp>
      <p:sp>
        <p:nvSpPr>
          <p:cNvPr id="3" name="Footer Placeholder 2">
            <a:extLst>
              <a:ext uri="{FF2B5EF4-FFF2-40B4-BE49-F238E27FC236}">
                <a16:creationId xmlns:a16="http://schemas.microsoft.com/office/drawing/2014/main" id="{5E5781B8-3664-47D7-919C-329789CE7C5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7E94151-AAD7-47CE-B000-B5482EF09A38}"/>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1700907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82DE6-2BFD-4D5D-8086-2E7CCE6D50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6A4B942-A55B-41E1-A916-06851B1206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750F0A5-5284-4681-86AA-3D0A09F409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E28A81A-958C-4CE7-B2C8-3FD3B49667A7}"/>
              </a:ext>
            </a:extLst>
          </p:cNvPr>
          <p:cNvSpPr>
            <a:spLocks noGrp="1"/>
          </p:cNvSpPr>
          <p:nvPr>
            <p:ph type="dt" sz="half" idx="10"/>
          </p:nvPr>
        </p:nvSpPr>
        <p:spPr/>
        <p:txBody>
          <a:bodyPr/>
          <a:lstStyle/>
          <a:p>
            <a:fld id="{B6F3848C-B7D8-4044-840C-5FAB8D6041F9}" type="datetime1">
              <a:rPr lang="en-GB" smtClean="0"/>
              <a:t>10/01/2019</a:t>
            </a:fld>
            <a:endParaRPr lang="en-GB"/>
          </a:p>
        </p:txBody>
      </p:sp>
      <p:sp>
        <p:nvSpPr>
          <p:cNvPr id="6" name="Footer Placeholder 5">
            <a:extLst>
              <a:ext uri="{FF2B5EF4-FFF2-40B4-BE49-F238E27FC236}">
                <a16:creationId xmlns:a16="http://schemas.microsoft.com/office/drawing/2014/main" id="{63C6D67A-F494-44F7-A69F-3E510046585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3DFC95-A160-483A-BB7E-4FAEB44758B7}"/>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3007758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981AA2-5557-4824-9712-D2603E3292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4446B5C-F6C7-4FAC-A734-9E2BB549A3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19FD6C1-E705-4DBE-9E53-B97F1AC6EC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BC953A2-48D5-44D0-B356-335739E0A4EF}"/>
              </a:ext>
            </a:extLst>
          </p:cNvPr>
          <p:cNvSpPr>
            <a:spLocks noGrp="1"/>
          </p:cNvSpPr>
          <p:nvPr>
            <p:ph type="dt" sz="half" idx="10"/>
          </p:nvPr>
        </p:nvSpPr>
        <p:spPr/>
        <p:txBody>
          <a:bodyPr/>
          <a:lstStyle/>
          <a:p>
            <a:fld id="{1A0B216D-15A4-49C5-BBF8-120B99B3C8A9}" type="datetime1">
              <a:rPr lang="en-GB" smtClean="0"/>
              <a:t>10/01/2019</a:t>
            </a:fld>
            <a:endParaRPr lang="en-GB"/>
          </a:p>
        </p:txBody>
      </p:sp>
      <p:sp>
        <p:nvSpPr>
          <p:cNvPr id="6" name="Footer Placeholder 5">
            <a:extLst>
              <a:ext uri="{FF2B5EF4-FFF2-40B4-BE49-F238E27FC236}">
                <a16:creationId xmlns:a16="http://schemas.microsoft.com/office/drawing/2014/main" id="{83CB605F-C042-4DEA-88D3-633BD6F01A7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1821F98-032B-46A2-9DA6-79A6077BF049}"/>
              </a:ext>
            </a:extLst>
          </p:cNvPr>
          <p:cNvSpPr>
            <a:spLocks noGrp="1"/>
          </p:cNvSpPr>
          <p:nvPr>
            <p:ph type="sldNum" sz="quarter" idx="12"/>
          </p:nvPr>
        </p:nvSpPr>
        <p:spPr/>
        <p:txBody>
          <a:bodyPr/>
          <a:lstStyle/>
          <a:p>
            <a:fld id="{E8DCA549-36A6-44BE-A41B-B1A7869A41CA}" type="slidenum">
              <a:rPr lang="en-GB" smtClean="0"/>
              <a:t>‹#›</a:t>
            </a:fld>
            <a:endParaRPr lang="en-GB"/>
          </a:p>
        </p:txBody>
      </p:sp>
    </p:spTree>
    <p:extLst>
      <p:ext uri="{BB962C8B-B14F-4D97-AF65-F5344CB8AC3E}">
        <p14:creationId xmlns:p14="http://schemas.microsoft.com/office/powerpoint/2010/main" val="2021182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9B0AE6-05BE-4732-AB57-6E4DCDD564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F42DAE8-1EF0-4286-B735-F90802BA49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46AE00-D888-403C-8EF0-B2379FABD0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AB75BB-60D8-49AA-835F-385A6331BEE1}" type="datetime1">
              <a:rPr lang="en-GB" smtClean="0"/>
              <a:t>10/01/2019</a:t>
            </a:fld>
            <a:endParaRPr lang="en-GB"/>
          </a:p>
        </p:txBody>
      </p:sp>
      <p:sp>
        <p:nvSpPr>
          <p:cNvPr id="5" name="Footer Placeholder 4">
            <a:extLst>
              <a:ext uri="{FF2B5EF4-FFF2-40B4-BE49-F238E27FC236}">
                <a16:creationId xmlns:a16="http://schemas.microsoft.com/office/drawing/2014/main" id="{A6E043A1-E3EE-4AE7-8711-4C94BD6240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38A4B8F-89EC-4B4B-A717-77309998D2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DCA549-36A6-44BE-A41B-B1A7869A41CA}" type="slidenum">
              <a:rPr lang="en-GB" smtClean="0"/>
              <a:t>‹#›</a:t>
            </a:fld>
            <a:endParaRPr lang="en-GB"/>
          </a:p>
        </p:txBody>
      </p:sp>
    </p:spTree>
    <p:extLst>
      <p:ext uri="{BB962C8B-B14F-4D97-AF65-F5344CB8AC3E}">
        <p14:creationId xmlns:p14="http://schemas.microsoft.com/office/powerpoint/2010/main" val="1291862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www.linkedin.com/in/charliebateso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55CFB80-3BCD-4597-8396-FD1CE294B278}"/>
              </a:ext>
            </a:extLst>
          </p:cNvPr>
          <p:cNvSpPr/>
          <p:nvPr/>
        </p:nvSpPr>
        <p:spPr>
          <a:xfrm>
            <a:off x="4945626" y="34184"/>
            <a:ext cx="7246374" cy="68580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899BAEEA-3F41-4D5D-8F7B-1ACAD9AB2026}"/>
              </a:ext>
            </a:extLst>
          </p:cNvPr>
          <p:cNvSpPr>
            <a:spLocks noGrp="1"/>
          </p:cNvSpPr>
          <p:nvPr>
            <p:ph type="ctrTitle"/>
          </p:nvPr>
        </p:nvSpPr>
        <p:spPr>
          <a:xfrm>
            <a:off x="6751177" y="2847553"/>
            <a:ext cx="4698245" cy="1162893"/>
          </a:xfrm>
        </p:spPr>
        <p:txBody>
          <a:bodyPr>
            <a:noAutofit/>
          </a:bodyPr>
          <a:lstStyle/>
          <a:p>
            <a:pPr algn="r"/>
            <a:r>
              <a:rPr lang="en-GB" sz="4000" dirty="0">
                <a:solidFill>
                  <a:schemeClr val="bg1"/>
                </a:solidFill>
              </a:rPr>
              <a:t>UK Market Analysis &amp; Representation</a:t>
            </a:r>
          </a:p>
        </p:txBody>
      </p:sp>
      <p:sp>
        <p:nvSpPr>
          <p:cNvPr id="3" name="Subtitle 2">
            <a:extLst>
              <a:ext uri="{FF2B5EF4-FFF2-40B4-BE49-F238E27FC236}">
                <a16:creationId xmlns:a16="http://schemas.microsoft.com/office/drawing/2014/main" id="{8DC41F99-944E-444F-974D-AEF8BA588A8A}"/>
              </a:ext>
            </a:extLst>
          </p:cNvPr>
          <p:cNvSpPr>
            <a:spLocks noGrp="1"/>
          </p:cNvSpPr>
          <p:nvPr>
            <p:ph type="subTitle" idx="1"/>
          </p:nvPr>
        </p:nvSpPr>
        <p:spPr>
          <a:xfrm>
            <a:off x="5631426" y="5359196"/>
            <a:ext cx="5722374" cy="860629"/>
          </a:xfrm>
        </p:spPr>
        <p:txBody>
          <a:bodyPr>
            <a:normAutofit lnSpcReduction="10000"/>
          </a:bodyPr>
          <a:lstStyle/>
          <a:p>
            <a:pPr algn="r"/>
            <a:r>
              <a:rPr lang="en-GB" sz="2800" dirty="0">
                <a:solidFill>
                  <a:schemeClr val="bg1"/>
                </a:solidFill>
              </a:rPr>
              <a:t>Charlie Bateson</a:t>
            </a:r>
          </a:p>
          <a:p>
            <a:pPr algn="r"/>
            <a:r>
              <a:rPr lang="en-GB" sz="2000" dirty="0">
                <a:solidFill>
                  <a:schemeClr val="bg1"/>
                </a:solidFill>
              </a:rPr>
              <a:t>29 November2018</a:t>
            </a:r>
          </a:p>
        </p:txBody>
      </p:sp>
      <p:sp>
        <p:nvSpPr>
          <p:cNvPr id="5" name="Slide Number Placeholder 4">
            <a:extLst>
              <a:ext uri="{FF2B5EF4-FFF2-40B4-BE49-F238E27FC236}">
                <a16:creationId xmlns:a16="http://schemas.microsoft.com/office/drawing/2014/main" id="{B79AD12C-AF05-4F2C-B0C3-D3A3A8DEA40E}"/>
              </a:ext>
            </a:extLst>
          </p:cNvPr>
          <p:cNvSpPr>
            <a:spLocks noGrp="1"/>
          </p:cNvSpPr>
          <p:nvPr>
            <p:ph type="sldNum" sz="quarter" idx="12"/>
          </p:nvPr>
        </p:nvSpPr>
        <p:spPr/>
        <p:txBody>
          <a:bodyPr/>
          <a:lstStyle/>
          <a:p>
            <a:fld id="{E8DCA549-36A6-44BE-A41B-B1A7869A41CA}" type="slidenum">
              <a:rPr lang="en-GB" smtClean="0"/>
              <a:t>1</a:t>
            </a:fld>
            <a:endParaRPr lang="en-GB"/>
          </a:p>
        </p:txBody>
      </p:sp>
      <p:grpSp>
        <p:nvGrpSpPr>
          <p:cNvPr id="8" name="Group 7">
            <a:extLst>
              <a:ext uri="{FF2B5EF4-FFF2-40B4-BE49-F238E27FC236}">
                <a16:creationId xmlns:a16="http://schemas.microsoft.com/office/drawing/2014/main" id="{B1524491-007B-47BB-896A-7FFD688DED99}"/>
              </a:ext>
            </a:extLst>
          </p:cNvPr>
          <p:cNvGrpSpPr/>
          <p:nvPr/>
        </p:nvGrpSpPr>
        <p:grpSpPr>
          <a:xfrm>
            <a:off x="742577" y="2534170"/>
            <a:ext cx="3529413" cy="1994763"/>
            <a:chOff x="605843" y="690608"/>
            <a:chExt cx="3529413" cy="1994763"/>
          </a:xfrm>
        </p:grpSpPr>
        <p:pic>
          <p:nvPicPr>
            <p:cNvPr id="4" name="Picture 3" descr="A close up of an umbrella&#10;&#10;Description generated with high confidence">
              <a:extLst>
                <a:ext uri="{FF2B5EF4-FFF2-40B4-BE49-F238E27FC236}">
                  <a16:creationId xmlns:a16="http://schemas.microsoft.com/office/drawing/2014/main" id="{91CA83D8-5D5E-4560-AB25-AAD6BD77CBA6}"/>
                </a:ext>
              </a:extLst>
            </p:cNvPr>
            <p:cNvPicPr>
              <a:picLocks noChangeAspect="1"/>
            </p:cNvPicPr>
            <p:nvPr/>
          </p:nvPicPr>
          <p:blipFill>
            <a:blip r:embed="rId3"/>
            <a:stretch>
              <a:fillRect/>
            </a:stretch>
          </p:blipFill>
          <p:spPr>
            <a:xfrm>
              <a:off x="964451" y="690608"/>
              <a:ext cx="2812199" cy="1203229"/>
            </a:xfrm>
            <a:prstGeom prst="rect">
              <a:avLst/>
            </a:prstGeom>
          </p:spPr>
        </p:pic>
        <p:sp>
          <p:nvSpPr>
            <p:cNvPr id="6" name="TextBox 5">
              <a:extLst>
                <a:ext uri="{FF2B5EF4-FFF2-40B4-BE49-F238E27FC236}">
                  <a16:creationId xmlns:a16="http://schemas.microsoft.com/office/drawing/2014/main" id="{B77958D6-3F0E-4BE8-B959-946393BE9801}"/>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Tree>
    <p:extLst>
      <p:ext uri="{BB962C8B-B14F-4D97-AF65-F5344CB8AC3E}">
        <p14:creationId xmlns:p14="http://schemas.microsoft.com/office/powerpoint/2010/main" val="33411330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32556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8539"/>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Costings</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a:xfrm>
            <a:off x="9439547" y="6491687"/>
            <a:ext cx="2743200" cy="365125"/>
          </a:xfrm>
        </p:spPr>
        <p:txBody>
          <a:bodyPr/>
          <a:lstStyle/>
          <a:p>
            <a:fld id="{E8DCA549-36A6-44BE-A41B-B1A7869A41CA}" type="slidenum">
              <a:rPr lang="en-GB" smtClean="0"/>
              <a:t>10</a:t>
            </a:fld>
            <a:endParaRPr lang="en-GB" dirty="0"/>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02765" y="4904872"/>
            <a:ext cx="3529413" cy="1879347"/>
            <a:chOff x="605843" y="690608"/>
            <a:chExt cx="3529413" cy="1879347"/>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561692"/>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sz="1050" dirty="0"/>
            </a:p>
          </p:txBody>
        </p:sp>
      </p:grpSp>
      <p:sp>
        <p:nvSpPr>
          <p:cNvPr id="10" name="Rectangle 9">
            <a:extLst>
              <a:ext uri="{FF2B5EF4-FFF2-40B4-BE49-F238E27FC236}">
                <a16:creationId xmlns:a16="http://schemas.microsoft.com/office/drawing/2014/main" id="{A6C37E08-6A13-4A7E-B212-736378158AEE}"/>
              </a:ext>
            </a:extLst>
          </p:cNvPr>
          <p:cNvSpPr/>
          <p:nvPr/>
        </p:nvSpPr>
        <p:spPr>
          <a:xfrm>
            <a:off x="932206" y="1599332"/>
            <a:ext cx="7963968" cy="4692375"/>
          </a:xfrm>
          <a:prstGeom prst="rect">
            <a:avLst/>
          </a:prstGeom>
        </p:spPr>
        <p:txBody>
          <a:bodyPr wrap="square">
            <a:spAutoFit/>
          </a:bodyPr>
          <a:lstStyle/>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To provide the services set out in this document</a:t>
            </a:r>
          </a:p>
          <a:p>
            <a:pPr>
              <a:lnSpc>
                <a:spcPct val="107000"/>
              </a:lnSpc>
              <a:spcAft>
                <a:spcPts val="0"/>
              </a:spcAft>
            </a:pPr>
            <a:endParaRPr lang="en-GB" sz="1400" b="1"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400" b="1" dirty="0">
                <a:solidFill>
                  <a:schemeClr val="bg1">
                    <a:lumMod val="50000"/>
                  </a:schemeClr>
                </a:solidFill>
                <a:ea typeface="Calibri" panose="020F0502020204030204" pitchFamily="34" charset="0"/>
                <a:cs typeface="Times New Roman" panose="02020603050405020304" pitchFamily="18" charset="0"/>
              </a:rPr>
              <a:t>Market Analysis </a:t>
            </a:r>
            <a:r>
              <a:rPr lang="en-GB" sz="1400" dirty="0">
                <a:solidFill>
                  <a:schemeClr val="bg1">
                    <a:lumMod val="50000"/>
                  </a:schemeClr>
                </a:solidFill>
                <a:ea typeface="Calibri" panose="020F0502020204030204" pitchFamily="34" charset="0"/>
                <a:cs typeface="Times New Roman" panose="02020603050405020304" pitchFamily="18" charset="0"/>
              </a:rPr>
              <a:t>(as set out in attached proposal)			£18,700</a:t>
            </a:r>
          </a:p>
          <a:p>
            <a:pPr>
              <a:lnSpc>
                <a:spcPct val="107000"/>
              </a:lnSpc>
              <a:spcAft>
                <a:spcPts val="0"/>
              </a:spcAft>
            </a:pPr>
            <a:endParaRPr lang="en-GB" sz="1400" b="1"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400" b="1" dirty="0">
                <a:solidFill>
                  <a:schemeClr val="bg1">
                    <a:lumMod val="50000"/>
                  </a:schemeClr>
                </a:solidFill>
                <a:ea typeface="Calibri" panose="020F0502020204030204" pitchFamily="34" charset="0"/>
                <a:cs typeface="Times New Roman" panose="02020603050405020304" pitchFamily="18" charset="0"/>
              </a:rPr>
              <a:t>Representation Services </a:t>
            </a:r>
            <a:r>
              <a:rPr lang="en-GB" sz="1400" dirty="0">
                <a:solidFill>
                  <a:schemeClr val="bg1">
                    <a:lumMod val="50000"/>
                  </a:schemeClr>
                </a:solidFill>
                <a:ea typeface="Calibri" panose="020F0502020204030204" pitchFamily="34" charset="0"/>
                <a:cs typeface="Times New Roman" panose="02020603050405020304" pitchFamily="18" charset="0"/>
              </a:rPr>
              <a:t>(annual fee)				£78,000	       	</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			</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Initial appointment would be for a three year term subject to annual review</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Above fees do not include expenses</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All marketing and trade show costs are in addition to the above fees and are to be agreed in advance</a:t>
            </a:r>
          </a:p>
          <a:p>
            <a:pPr>
              <a:lnSpc>
                <a:spcPct val="107000"/>
              </a:lnSpc>
              <a:spcAft>
                <a:spcPts val="0"/>
              </a:spcAft>
            </a:pPr>
            <a:endParaRPr lang="en-GB" sz="14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In addition I would like to propose a performance based bonus scheme based on sales revenue produced through UK partners.  Actual figures to be agreed</a:t>
            </a:r>
          </a:p>
          <a:p>
            <a:pPr>
              <a:lnSpc>
                <a:spcPct val="107000"/>
              </a:lnSpc>
              <a:spcAft>
                <a:spcPts val="0"/>
              </a:spcAft>
            </a:pPr>
            <a:endParaRPr lang="en-GB" sz="1400" b="1"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Target Achieved 	Bonus	</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Tier 1		0.25% nett revenue produced</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Tier 2		0.50%</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Tier 3		0.75%</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Tier 4		0.10%		</a:t>
            </a:r>
          </a:p>
          <a:p>
            <a:pPr>
              <a:lnSpc>
                <a:spcPct val="107000"/>
              </a:lnSpc>
              <a:spcAft>
                <a:spcPts val="0"/>
              </a:spcAft>
            </a:pPr>
            <a:endParaRPr lang="en-GB" sz="1400" b="1"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Upon achievement of each tier payments would be made back to INR1.00</a:t>
            </a:r>
          </a:p>
        </p:txBody>
      </p:sp>
    </p:spTree>
    <p:extLst>
      <p:ext uri="{BB962C8B-B14F-4D97-AF65-F5344CB8AC3E}">
        <p14:creationId xmlns:p14="http://schemas.microsoft.com/office/powerpoint/2010/main" val="27094050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lvl="1">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buClr>
                <a:srgbClr val="7030A0"/>
              </a:buClr>
              <a:buNone/>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Charlie Bateson</a:t>
            </a:r>
          </a:p>
          <a:p>
            <a:pPr marL="457200" lvl="1" indent="0">
              <a:lnSpc>
                <a:spcPct val="107000"/>
              </a:lnSpc>
              <a:buClr>
                <a:srgbClr val="7030A0"/>
              </a:buClr>
              <a:buNone/>
            </a:pP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Managing Consultant</a:t>
            </a:r>
          </a:p>
          <a:p>
            <a:pPr marL="457200" lvl="1" indent="0">
              <a:lnSpc>
                <a:spcPct val="107000"/>
              </a:lnSpc>
              <a:buClr>
                <a:srgbClr val="7030A0"/>
              </a:buClr>
              <a:buNone/>
            </a:pPr>
            <a:r>
              <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Purple Umbrella Ltd</a:t>
            </a:r>
          </a:p>
          <a:p>
            <a:pPr marL="457200" lvl="1" indent="0">
              <a:lnSpc>
                <a:spcPct val="107000"/>
              </a:lnSpc>
              <a:buClr>
                <a:srgbClr val="7030A0"/>
              </a:buClr>
              <a:buNone/>
            </a:pPr>
            <a:endParaRPr lang="en-GB"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457200" lvl="1" indent="0">
              <a:lnSpc>
                <a:spcPct val="107000"/>
              </a:lnSpc>
              <a:buClr>
                <a:srgbClr val="7030A0"/>
              </a:buClr>
              <a:buNone/>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+44 7990 521629</a:t>
            </a:r>
          </a:p>
          <a:p>
            <a:pPr marL="457200" lvl="1" indent="0">
              <a:lnSpc>
                <a:spcPct val="107000"/>
              </a:lnSpc>
              <a:buClr>
                <a:srgbClr val="7030A0"/>
              </a:buClr>
              <a:buNone/>
            </a:pPr>
            <a:r>
              <a:rPr lang="en-GB" b="1"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charlie.bateson@purpleumbrella.co.uk</a:t>
            </a:r>
          </a:p>
          <a:p>
            <a:pPr lvl="1">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168823"/>
            <a:ext cx="10515600" cy="1325563"/>
          </a:xfrm>
        </p:spPr>
        <p:txBody>
          <a:bodyPr/>
          <a:lstStyle/>
          <a:p>
            <a:r>
              <a:rPr lang="en-GB" dirty="0">
                <a:solidFill>
                  <a:schemeClr val="bg1"/>
                </a:solidFill>
                <a:latin typeface="Arial" panose="020B0604020202020204" pitchFamily="34" charset="0"/>
                <a:cs typeface="Arial" panose="020B0604020202020204" pitchFamily="34" charset="0"/>
              </a:rPr>
              <a:t>Thank you</a:t>
            </a:r>
          </a:p>
        </p:txBody>
      </p:sp>
      <p:sp>
        <p:nvSpPr>
          <p:cNvPr id="5" name="Slide Number Placeholder 4">
            <a:extLst>
              <a:ext uri="{FF2B5EF4-FFF2-40B4-BE49-F238E27FC236}">
                <a16:creationId xmlns:a16="http://schemas.microsoft.com/office/drawing/2014/main" id="{0AFC96D8-3B00-45DD-990C-7DC81C9889E5}"/>
              </a:ext>
            </a:extLst>
          </p:cNvPr>
          <p:cNvSpPr>
            <a:spLocks noGrp="1"/>
          </p:cNvSpPr>
          <p:nvPr>
            <p:ph type="sldNum" sz="quarter" idx="12"/>
          </p:nvPr>
        </p:nvSpPr>
        <p:spPr/>
        <p:txBody>
          <a:bodyPr/>
          <a:lstStyle/>
          <a:p>
            <a:fld id="{E8DCA549-36A6-44BE-A41B-B1A7869A41CA}" type="slidenum">
              <a:rPr lang="en-GB" smtClean="0"/>
              <a:t>11</a:t>
            </a:fld>
            <a:endParaRPr lang="en-GB"/>
          </a:p>
        </p:txBody>
      </p:sp>
      <p:grpSp>
        <p:nvGrpSpPr>
          <p:cNvPr id="10" name="Group 9">
            <a:extLst>
              <a:ext uri="{FF2B5EF4-FFF2-40B4-BE49-F238E27FC236}">
                <a16:creationId xmlns:a16="http://schemas.microsoft.com/office/drawing/2014/main" id="{CB39BEFD-51E1-445D-974F-B9FD1B1A8948}"/>
              </a:ext>
            </a:extLst>
          </p:cNvPr>
          <p:cNvGrpSpPr/>
          <p:nvPr/>
        </p:nvGrpSpPr>
        <p:grpSpPr>
          <a:xfrm>
            <a:off x="8610600" y="4854698"/>
            <a:ext cx="3529413" cy="1994763"/>
            <a:chOff x="605843" y="690608"/>
            <a:chExt cx="3529413" cy="1994763"/>
          </a:xfrm>
        </p:grpSpPr>
        <p:pic>
          <p:nvPicPr>
            <p:cNvPr id="11" name="Picture 10" descr="A close up of an umbrella&#10;&#10;Description generated with high confidence">
              <a:extLst>
                <a:ext uri="{FF2B5EF4-FFF2-40B4-BE49-F238E27FC236}">
                  <a16:creationId xmlns:a16="http://schemas.microsoft.com/office/drawing/2014/main" id="{D5820645-992A-4B29-A703-8887A292DD6E}"/>
                </a:ext>
              </a:extLst>
            </p:cNvPr>
            <p:cNvPicPr>
              <a:picLocks noChangeAspect="1"/>
            </p:cNvPicPr>
            <p:nvPr/>
          </p:nvPicPr>
          <p:blipFill>
            <a:blip r:embed="rId3"/>
            <a:stretch>
              <a:fillRect/>
            </a:stretch>
          </p:blipFill>
          <p:spPr>
            <a:xfrm>
              <a:off x="964451" y="690608"/>
              <a:ext cx="2812199" cy="1203229"/>
            </a:xfrm>
            <a:prstGeom prst="rect">
              <a:avLst/>
            </a:prstGeom>
          </p:spPr>
        </p:pic>
        <p:sp>
          <p:nvSpPr>
            <p:cNvPr id="12" name="TextBox 11">
              <a:extLst>
                <a:ext uri="{FF2B5EF4-FFF2-40B4-BE49-F238E27FC236}">
                  <a16:creationId xmlns:a16="http://schemas.microsoft.com/office/drawing/2014/main" id="{DFFA71B3-E66C-4005-BA78-5FB667DEC185}"/>
                </a:ext>
              </a:extLst>
            </p:cNvPr>
            <p:cNvSpPr txBox="1"/>
            <p:nvPr/>
          </p:nvSpPr>
          <p:spPr>
            <a:xfrm>
              <a:off x="605843" y="2008263"/>
              <a:ext cx="3529413" cy="677108"/>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dirty="0"/>
            </a:p>
          </p:txBody>
        </p:sp>
      </p:grpSp>
    </p:spTree>
    <p:extLst>
      <p:ext uri="{BB962C8B-B14F-4D97-AF65-F5344CB8AC3E}">
        <p14:creationId xmlns:p14="http://schemas.microsoft.com/office/powerpoint/2010/main" val="313744083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marL="457200" indent="-457200">
              <a:lnSpc>
                <a:spcPct val="107000"/>
              </a:lnSpc>
              <a:buClr>
                <a:srgbClr val="7030A0"/>
              </a:buClr>
              <a:buFont typeface="+mj-lt"/>
              <a:buAutoNum type="arabicPeriod"/>
            </a:pPr>
            <a:r>
              <a:rPr lang="en-GB" sz="2400" dirty="0">
                <a:solidFill>
                  <a:schemeClr val="bg1">
                    <a:lumMod val="50000"/>
                  </a:schemeClr>
                </a:solidFill>
                <a:latin typeface="Calibri" panose="020F0502020204030204" pitchFamily="34" charset="0"/>
                <a:ea typeface="Calibri" panose="020F0502020204030204" pitchFamily="34" charset="0"/>
                <a:cs typeface="Times New Roman" panose="02020603050405020304" pitchFamily="18" charset="0"/>
              </a:rPr>
              <a:t>Purple Umbrella</a:t>
            </a:r>
          </a:p>
          <a:p>
            <a:pPr marL="457200" indent="-457200">
              <a:lnSpc>
                <a:spcPct val="107000"/>
              </a:lnSpc>
              <a:buClr>
                <a:srgbClr val="7030A0"/>
              </a:buClr>
              <a:buFont typeface="+mj-lt"/>
              <a:buAutoNum type="arabicPeriod"/>
            </a:pPr>
            <a:r>
              <a:rPr lang="en-GB" sz="2400" dirty="0">
                <a:solidFill>
                  <a:schemeClr val="bg1">
                    <a:lumMod val="50000"/>
                  </a:schemeClr>
                </a:solidFill>
                <a:latin typeface="Calibri" panose="020F0502020204030204" pitchFamily="34" charset="0"/>
                <a:cs typeface="Times New Roman" panose="02020603050405020304" pitchFamily="18" charset="0"/>
              </a:rPr>
              <a:t>Market Analysis</a:t>
            </a:r>
          </a:p>
          <a:p>
            <a:pPr marL="457200" indent="-457200">
              <a:lnSpc>
                <a:spcPct val="107000"/>
              </a:lnSpc>
              <a:buClr>
                <a:srgbClr val="7030A0"/>
              </a:buClr>
              <a:buFont typeface="+mj-lt"/>
              <a:buAutoNum type="arabicPeriod"/>
            </a:pPr>
            <a:r>
              <a:rPr lang="en-GB" sz="2400" dirty="0">
                <a:solidFill>
                  <a:schemeClr val="bg1">
                    <a:lumMod val="50000"/>
                  </a:schemeClr>
                </a:solidFill>
                <a:latin typeface="Calibri" panose="020F0502020204030204" pitchFamily="34" charset="0"/>
                <a:cs typeface="Times New Roman" panose="02020603050405020304" pitchFamily="18" charset="0"/>
              </a:rPr>
              <a:t>Representation Services</a:t>
            </a:r>
          </a:p>
          <a:p>
            <a:pPr marL="457200" indent="-457200">
              <a:lnSpc>
                <a:spcPct val="107000"/>
              </a:lnSpc>
              <a:buClr>
                <a:srgbClr val="7030A0"/>
              </a:buClr>
              <a:buFont typeface="+mj-lt"/>
              <a:buAutoNum type="arabicPeriod"/>
            </a:pPr>
            <a:r>
              <a:rPr lang="en-GB" sz="2400" dirty="0">
                <a:solidFill>
                  <a:schemeClr val="bg1">
                    <a:lumMod val="50000"/>
                  </a:schemeClr>
                </a:solidFill>
                <a:latin typeface="Calibri" panose="020F0502020204030204" pitchFamily="34" charset="0"/>
                <a:cs typeface="Times New Roman" panose="02020603050405020304" pitchFamily="18" charset="0"/>
              </a:rPr>
              <a:t>Costs</a:t>
            </a: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Contents</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a:xfrm>
            <a:off x="11781406" y="6501631"/>
            <a:ext cx="401341" cy="365125"/>
          </a:xfrm>
        </p:spPr>
        <p:txBody>
          <a:bodyPr/>
          <a:lstStyle/>
          <a:p>
            <a:pPr algn="ctr"/>
            <a:fld id="{E8DCA549-36A6-44BE-A41B-B1A7869A41CA}" type="slidenum">
              <a:rPr lang="en-GB" smtClean="0"/>
              <a:pPr algn="ctr"/>
              <a:t>2</a:t>
            </a:fld>
            <a:endParaRPr lang="en-GB" dirty="0"/>
          </a:p>
        </p:txBody>
      </p:sp>
      <p:grpSp>
        <p:nvGrpSpPr>
          <p:cNvPr id="7" name="Group 6">
            <a:extLst>
              <a:ext uri="{FF2B5EF4-FFF2-40B4-BE49-F238E27FC236}">
                <a16:creationId xmlns:a16="http://schemas.microsoft.com/office/drawing/2014/main" id="{2894EDB6-CB1E-4765-AAF1-55C2481E9BAB}"/>
              </a:ext>
            </a:extLst>
          </p:cNvPr>
          <p:cNvGrpSpPr/>
          <p:nvPr/>
        </p:nvGrpSpPr>
        <p:grpSpPr>
          <a:xfrm>
            <a:off x="8584963" y="4725827"/>
            <a:ext cx="3529413" cy="2059711"/>
            <a:chOff x="605843" y="690608"/>
            <a:chExt cx="3529413" cy="1840072"/>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522417"/>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pPr algn="ctr"/>
              <a:endParaRPr lang="en-GB" sz="1200" dirty="0">
                <a:solidFill>
                  <a:schemeClr val="bg1">
                    <a:lumMod val="65000"/>
                  </a:schemeClr>
                </a:solidFill>
              </a:endParaRPr>
            </a:p>
          </p:txBody>
        </p:sp>
      </p:grpSp>
    </p:spTree>
    <p:extLst>
      <p:ext uri="{BB962C8B-B14F-4D97-AF65-F5344CB8AC3E}">
        <p14:creationId xmlns:p14="http://schemas.microsoft.com/office/powerpoint/2010/main" val="30196626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Purple Umbrella</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a:xfrm>
            <a:off x="9439547" y="6491687"/>
            <a:ext cx="2743200" cy="365125"/>
          </a:xfrm>
        </p:spPr>
        <p:txBody>
          <a:bodyPr/>
          <a:lstStyle/>
          <a:p>
            <a:fld id="{E8DCA549-36A6-44BE-A41B-B1A7869A41CA}" type="slidenum">
              <a:rPr lang="en-GB" smtClean="0"/>
              <a:t>3</a:t>
            </a:fld>
            <a:endParaRPr lang="en-GB" dirty="0"/>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02765" y="4904872"/>
            <a:ext cx="3529413" cy="1879347"/>
            <a:chOff x="605843" y="690608"/>
            <a:chExt cx="3529413" cy="1879347"/>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561692"/>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sz="1050" dirty="0"/>
            </a:p>
          </p:txBody>
        </p:sp>
      </p:grpSp>
      <p:sp>
        <p:nvSpPr>
          <p:cNvPr id="10" name="Rectangle 9">
            <a:extLst>
              <a:ext uri="{FF2B5EF4-FFF2-40B4-BE49-F238E27FC236}">
                <a16:creationId xmlns:a16="http://schemas.microsoft.com/office/drawing/2014/main" id="{A6C37E08-6A13-4A7E-B212-736378158AEE}"/>
              </a:ext>
            </a:extLst>
          </p:cNvPr>
          <p:cNvSpPr/>
          <p:nvPr/>
        </p:nvSpPr>
        <p:spPr>
          <a:xfrm>
            <a:off x="932206" y="1847156"/>
            <a:ext cx="7963968" cy="4163960"/>
          </a:xfrm>
          <a:prstGeom prst="rect">
            <a:avLst/>
          </a:prstGeom>
        </p:spPr>
        <p:txBody>
          <a:bodyPr wrap="square">
            <a:spAutoFit/>
          </a:bodyPr>
          <a:lstStyle/>
          <a:p>
            <a:pPr>
              <a:lnSpc>
                <a:spcPct val="107000"/>
              </a:lnSpc>
              <a:spcAft>
                <a:spcPts val="0"/>
              </a:spcAft>
            </a:pPr>
            <a:r>
              <a:rPr lang="en-GB" sz="1400" b="1" dirty="0">
                <a:solidFill>
                  <a:schemeClr val="bg1">
                    <a:lumMod val="50000"/>
                  </a:schemeClr>
                </a:solidFill>
                <a:ea typeface="Calibri" panose="020F0502020204030204" pitchFamily="34" charset="0"/>
                <a:cs typeface="Calibri" panose="020F0502020204030204" pitchFamily="34" charset="0"/>
              </a:rPr>
              <a:t>Purple Umbrella </a:t>
            </a:r>
            <a:r>
              <a:rPr lang="en-GB" sz="1400" dirty="0">
                <a:solidFill>
                  <a:schemeClr val="bg1">
                    <a:lumMod val="50000"/>
                  </a:schemeClr>
                </a:solidFill>
                <a:ea typeface="Calibri" panose="020F0502020204030204" pitchFamily="34" charset="0"/>
                <a:cs typeface="Calibri" panose="020F0502020204030204" pitchFamily="34" charset="0"/>
              </a:rPr>
              <a:t>was </a:t>
            </a:r>
            <a:r>
              <a:rPr lang="en-GB" sz="1400" b="1" dirty="0">
                <a:solidFill>
                  <a:schemeClr val="bg1">
                    <a:lumMod val="50000"/>
                  </a:schemeClr>
                </a:solidFill>
                <a:ea typeface="Calibri" panose="020F0502020204030204" pitchFamily="34" charset="0"/>
                <a:cs typeface="Calibri" panose="020F0502020204030204" pitchFamily="34" charset="0"/>
              </a:rPr>
              <a:t>formed</a:t>
            </a:r>
            <a:r>
              <a:rPr lang="en-GB" sz="1400" dirty="0">
                <a:solidFill>
                  <a:schemeClr val="bg1">
                    <a:lumMod val="50000"/>
                  </a:schemeClr>
                </a:solidFill>
                <a:ea typeface="Calibri" panose="020F0502020204030204" pitchFamily="34" charset="0"/>
                <a:cs typeface="Calibri" panose="020F0502020204030204" pitchFamily="34" charset="0"/>
              </a:rPr>
              <a:t> in </a:t>
            </a:r>
            <a:r>
              <a:rPr lang="en-GB" sz="1400" b="1" dirty="0">
                <a:solidFill>
                  <a:schemeClr val="bg1">
                    <a:lumMod val="50000"/>
                  </a:schemeClr>
                </a:solidFill>
                <a:ea typeface="Calibri" panose="020F0502020204030204" pitchFamily="34" charset="0"/>
                <a:cs typeface="Calibri" panose="020F0502020204030204" pitchFamily="34" charset="0"/>
              </a:rPr>
              <a:t>2008</a:t>
            </a:r>
            <a:r>
              <a:rPr lang="en-GB" sz="1400" dirty="0">
                <a:solidFill>
                  <a:schemeClr val="bg1">
                    <a:lumMod val="50000"/>
                  </a:schemeClr>
                </a:solidFill>
                <a:ea typeface="Calibri" panose="020F0502020204030204" pitchFamily="34" charset="0"/>
                <a:cs typeface="Calibri" panose="020F0502020204030204" pitchFamily="34" charset="0"/>
              </a:rPr>
              <a:t> by travel industry stalwart </a:t>
            </a:r>
            <a:r>
              <a:rPr lang="en-GB" sz="1400" b="1" dirty="0">
                <a:solidFill>
                  <a:schemeClr val="bg1">
                    <a:lumMod val="50000"/>
                  </a:schemeClr>
                </a:solidFill>
                <a:ea typeface="Calibri" panose="020F0502020204030204" pitchFamily="34" charset="0"/>
                <a:cs typeface="Calibri" panose="020F0502020204030204" pitchFamily="34" charset="0"/>
              </a:rPr>
              <a:t>Charlie Bateson </a:t>
            </a:r>
            <a:r>
              <a:rPr lang="en-GB" sz="1400" dirty="0">
                <a:solidFill>
                  <a:schemeClr val="bg1">
                    <a:lumMod val="50000"/>
                  </a:schemeClr>
                </a:solidFill>
                <a:ea typeface="Calibri" panose="020F0502020204030204" pitchFamily="34" charset="0"/>
                <a:cs typeface="Calibri" panose="020F0502020204030204" pitchFamily="34" charset="0"/>
              </a:rPr>
              <a:t>and was borne from a desire to utilise the 31 years industry experience he has to help travel businesses be the best that they possibly can be.</a:t>
            </a:r>
            <a:endParaRPr lang="en-GB" sz="14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chemeClr val="bg1">
                    <a:lumMod val="50000"/>
                  </a:schemeClr>
                </a:solidFill>
                <a:ea typeface="Calibri" panose="020F0502020204030204" pitchFamily="34" charset="0"/>
                <a:cs typeface="Calibri" panose="020F0502020204030204" pitchFamily="34" charset="0"/>
              </a:rPr>
              <a:t> </a:t>
            </a:r>
            <a:endParaRPr lang="en-GB" sz="14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chemeClr val="bg1">
                    <a:lumMod val="50000"/>
                  </a:schemeClr>
                </a:solidFill>
                <a:ea typeface="Calibri" panose="020F0502020204030204" pitchFamily="34" charset="0"/>
                <a:cs typeface="Calibri" panose="020F0502020204030204" pitchFamily="34" charset="0"/>
              </a:rPr>
              <a:t>Travel has always been a holiday job for Charlie. </a:t>
            </a:r>
            <a:r>
              <a:rPr lang="en-GB" sz="1400" dirty="0">
                <a:solidFill>
                  <a:schemeClr val="bg1">
                    <a:lumMod val="50000"/>
                  </a:schemeClr>
                </a:solidFill>
                <a:ea typeface="Calibri" panose="020F0502020204030204" pitchFamily="34" charset="0"/>
                <a:cs typeface="Times New Roman" panose="02020603050405020304" pitchFamily="18" charset="0"/>
              </a:rPr>
              <a:t>He cut his teeth at </a:t>
            </a:r>
            <a:r>
              <a:rPr lang="en-GB" sz="1400" b="1" dirty="0">
                <a:solidFill>
                  <a:schemeClr val="bg1">
                    <a:lumMod val="50000"/>
                  </a:schemeClr>
                </a:solidFill>
                <a:ea typeface="Calibri" panose="020F0502020204030204" pitchFamily="34" charset="0"/>
                <a:cs typeface="Times New Roman" panose="02020603050405020304" pitchFamily="18" charset="0"/>
              </a:rPr>
              <a:t>Trailfinders</a:t>
            </a:r>
            <a:r>
              <a:rPr lang="en-GB" sz="1400" dirty="0">
                <a:solidFill>
                  <a:schemeClr val="bg1">
                    <a:lumMod val="50000"/>
                  </a:schemeClr>
                </a:solidFill>
                <a:ea typeface="Calibri" panose="020F0502020204030204" pitchFamily="34" charset="0"/>
                <a:cs typeface="Times New Roman" panose="02020603050405020304" pitchFamily="18" charset="0"/>
              </a:rPr>
              <a:t> as </a:t>
            </a:r>
            <a:r>
              <a:rPr lang="en-GB" sz="1400" b="1" dirty="0">
                <a:solidFill>
                  <a:schemeClr val="bg1">
                    <a:lumMod val="50000"/>
                  </a:schemeClr>
                </a:solidFill>
                <a:ea typeface="Calibri" panose="020F0502020204030204" pitchFamily="34" charset="0"/>
                <a:cs typeface="Times New Roman" panose="02020603050405020304" pitchFamily="18" charset="0"/>
              </a:rPr>
              <a:t>product director.  </a:t>
            </a:r>
            <a:r>
              <a:rPr lang="en-GB" sz="1400" dirty="0">
                <a:solidFill>
                  <a:schemeClr val="bg1">
                    <a:lumMod val="50000"/>
                  </a:schemeClr>
                </a:solidFill>
                <a:ea typeface="Calibri" panose="020F0502020204030204" pitchFamily="34" charset="0"/>
                <a:cs typeface="Times New Roman" panose="02020603050405020304" pitchFamily="18" charset="0"/>
              </a:rPr>
              <a:t>He started as a trainee travel consultant he worked his way up to the main board of the company.  Having spent several years as general manager of one of the largest of the Kensington travel centres he became the </a:t>
            </a:r>
            <a:r>
              <a:rPr lang="en-GB" sz="1400" b="1" dirty="0">
                <a:solidFill>
                  <a:schemeClr val="bg1">
                    <a:lumMod val="50000"/>
                  </a:schemeClr>
                </a:solidFill>
                <a:ea typeface="Calibri" panose="020F0502020204030204" pitchFamily="34" charset="0"/>
                <a:cs typeface="Times New Roman" panose="02020603050405020304" pitchFamily="18" charset="0"/>
              </a:rPr>
              <a:t>product director </a:t>
            </a:r>
            <a:r>
              <a:rPr lang="en-GB" sz="1400" dirty="0">
                <a:solidFill>
                  <a:schemeClr val="bg1">
                    <a:lumMod val="50000"/>
                  </a:schemeClr>
                </a:solidFill>
                <a:ea typeface="Calibri" panose="020F0502020204030204" pitchFamily="34" charset="0"/>
                <a:cs typeface="Times New Roman" panose="02020603050405020304" pitchFamily="18" charset="0"/>
              </a:rPr>
              <a:t>and ended his career as their </a:t>
            </a:r>
            <a:r>
              <a:rPr lang="en-GB" sz="1400" b="1" dirty="0">
                <a:solidFill>
                  <a:schemeClr val="bg1">
                    <a:lumMod val="50000"/>
                  </a:schemeClr>
                </a:solidFill>
                <a:ea typeface="Calibri" panose="020F0502020204030204" pitchFamily="34" charset="0"/>
                <a:cs typeface="Times New Roman" panose="02020603050405020304" pitchFamily="18" charset="0"/>
              </a:rPr>
              <a:t>marketing director</a:t>
            </a:r>
            <a:r>
              <a:rPr lang="en-GB" sz="1400" dirty="0">
                <a:solidFill>
                  <a:schemeClr val="bg1">
                    <a:lumMod val="50000"/>
                  </a:schemeClr>
                </a:solidFill>
                <a:ea typeface="Calibri" panose="020F0502020204030204" pitchFamily="34" charset="0"/>
                <a:cs typeface="Times New Roman" panose="02020603050405020304" pitchFamily="18" charset="0"/>
              </a:rPr>
              <a:t>, controlling a </a:t>
            </a:r>
            <a:r>
              <a:rPr lang="en-GB" sz="1400" b="1" dirty="0">
                <a:solidFill>
                  <a:schemeClr val="bg1">
                    <a:lumMod val="50000"/>
                  </a:schemeClr>
                </a:solidFill>
                <a:ea typeface="Calibri" panose="020F0502020204030204" pitchFamily="34" charset="0"/>
                <a:cs typeface="Times New Roman" panose="02020603050405020304" pitchFamily="18" charset="0"/>
              </a:rPr>
              <a:t>spend</a:t>
            </a:r>
            <a:r>
              <a:rPr lang="en-GB" sz="1400" dirty="0">
                <a:solidFill>
                  <a:schemeClr val="bg1">
                    <a:lumMod val="50000"/>
                  </a:schemeClr>
                </a:solidFill>
                <a:ea typeface="Calibri" panose="020F0502020204030204" pitchFamily="34" charset="0"/>
                <a:cs typeface="Times New Roman" panose="02020603050405020304" pitchFamily="18" charset="0"/>
              </a:rPr>
              <a:t> of </a:t>
            </a:r>
            <a:r>
              <a:rPr lang="en-GB" sz="1400" b="1" dirty="0">
                <a:solidFill>
                  <a:schemeClr val="bg1">
                    <a:lumMod val="50000"/>
                  </a:schemeClr>
                </a:solidFill>
                <a:ea typeface="Calibri" panose="020F0502020204030204" pitchFamily="34" charset="0"/>
                <a:cs typeface="Times New Roman" panose="02020603050405020304" pitchFamily="18" charset="0"/>
              </a:rPr>
              <a:t>£5m pa</a:t>
            </a:r>
            <a:r>
              <a:rPr lang="en-GB" sz="1400" dirty="0">
                <a:solidFill>
                  <a:schemeClr val="bg1">
                    <a:lumMod val="50000"/>
                  </a:schemeClr>
                </a:solidFill>
                <a:ea typeface="Calibri" panose="020F0502020204030204" pitchFamily="34" charset="0"/>
                <a:cs typeface="Times New Roman" panose="02020603050405020304" pitchFamily="18" charset="0"/>
              </a:rPr>
              <a:t>. </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 </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After leaving Trailfinders he continued working for many significant global travel brands including, </a:t>
            </a:r>
            <a:r>
              <a:rPr lang="en-GB" sz="1400" b="1" dirty="0">
                <a:solidFill>
                  <a:schemeClr val="bg1">
                    <a:lumMod val="50000"/>
                  </a:schemeClr>
                </a:solidFill>
                <a:ea typeface="Calibri" panose="020F0502020204030204" pitchFamily="34" charset="0"/>
                <a:cs typeface="Times New Roman" panose="02020603050405020304" pitchFamily="18" charset="0"/>
              </a:rPr>
              <a:t>Abercrombie &amp; Kent</a:t>
            </a:r>
            <a:r>
              <a:rPr lang="en-GB" sz="1400" dirty="0">
                <a:solidFill>
                  <a:schemeClr val="bg1">
                    <a:lumMod val="50000"/>
                  </a:schemeClr>
                </a:solidFill>
                <a:ea typeface="Calibri" panose="020F0502020204030204" pitchFamily="34" charset="0"/>
                <a:cs typeface="Times New Roman" panose="02020603050405020304" pitchFamily="18" charset="0"/>
              </a:rPr>
              <a:t>, </a:t>
            </a:r>
            <a:r>
              <a:rPr lang="en-GB" sz="1400" b="1" dirty="0">
                <a:solidFill>
                  <a:schemeClr val="bg1">
                    <a:lumMod val="50000"/>
                  </a:schemeClr>
                </a:solidFill>
                <a:ea typeface="Calibri" panose="020F0502020204030204" pitchFamily="34" charset="0"/>
                <a:cs typeface="Times New Roman" panose="02020603050405020304" pitchFamily="18" charset="0"/>
              </a:rPr>
              <a:t>Hays Travel</a:t>
            </a:r>
            <a:r>
              <a:rPr lang="en-GB" sz="1400" dirty="0">
                <a:solidFill>
                  <a:schemeClr val="bg1">
                    <a:lumMod val="50000"/>
                  </a:schemeClr>
                </a:solidFill>
                <a:ea typeface="Calibri" panose="020F0502020204030204" pitchFamily="34" charset="0"/>
                <a:cs typeface="Times New Roman" panose="02020603050405020304" pitchFamily="18" charset="0"/>
              </a:rPr>
              <a:t>, </a:t>
            </a:r>
            <a:r>
              <a:rPr lang="en-GB" sz="1400" b="1" dirty="0">
                <a:solidFill>
                  <a:schemeClr val="bg1">
                    <a:lumMod val="50000"/>
                  </a:schemeClr>
                </a:solidFill>
                <a:ea typeface="Calibri" panose="020F0502020204030204" pitchFamily="34" charset="0"/>
                <a:cs typeface="Times New Roman" panose="02020603050405020304" pitchFamily="18" charset="0"/>
              </a:rPr>
              <a:t>Travel 2</a:t>
            </a:r>
            <a:r>
              <a:rPr lang="en-GB" sz="1400" dirty="0">
                <a:solidFill>
                  <a:schemeClr val="bg1">
                    <a:lumMod val="50000"/>
                  </a:schemeClr>
                </a:solidFill>
                <a:ea typeface="Calibri" panose="020F0502020204030204" pitchFamily="34" charset="0"/>
                <a:cs typeface="Times New Roman" panose="02020603050405020304" pitchFamily="18" charset="0"/>
              </a:rPr>
              <a:t>, </a:t>
            </a:r>
            <a:r>
              <a:rPr lang="en-GB" sz="1400" b="1" dirty="0">
                <a:solidFill>
                  <a:schemeClr val="bg1">
                    <a:lumMod val="50000"/>
                  </a:schemeClr>
                </a:solidFill>
                <a:ea typeface="Calibri" panose="020F0502020204030204" pitchFamily="34" charset="0"/>
                <a:cs typeface="Times New Roman" panose="02020603050405020304" pitchFamily="18" charset="0"/>
              </a:rPr>
              <a:t>Page &amp; May Travel Group </a:t>
            </a:r>
            <a:r>
              <a:rPr lang="en-GB" sz="1400" dirty="0">
                <a:solidFill>
                  <a:schemeClr val="bg1">
                    <a:lumMod val="50000"/>
                  </a:schemeClr>
                </a:solidFill>
                <a:ea typeface="Calibri" panose="020F0502020204030204" pitchFamily="34" charset="0"/>
                <a:cs typeface="Times New Roman" panose="02020603050405020304" pitchFamily="18" charset="0"/>
              </a:rPr>
              <a:t>and </a:t>
            </a:r>
            <a:r>
              <a:rPr lang="en-GB" sz="1400" b="1" dirty="0">
                <a:solidFill>
                  <a:schemeClr val="bg1">
                    <a:lumMod val="50000"/>
                  </a:schemeClr>
                </a:solidFill>
                <a:ea typeface="Calibri" panose="020F0502020204030204" pitchFamily="34" charset="0"/>
                <a:cs typeface="Times New Roman" panose="02020603050405020304" pitchFamily="18" charset="0"/>
              </a:rPr>
              <a:t>Best at Travel, </a:t>
            </a:r>
            <a:r>
              <a:rPr lang="en-GB" sz="1400" dirty="0">
                <a:solidFill>
                  <a:schemeClr val="bg1">
                    <a:lumMod val="50000"/>
                  </a:schemeClr>
                </a:solidFill>
                <a:ea typeface="Calibri" panose="020F0502020204030204" pitchFamily="34" charset="0"/>
                <a:cs typeface="Times New Roman" panose="02020603050405020304" pitchFamily="18" charset="0"/>
              </a:rPr>
              <a:t>always holding senior and director level positions across </a:t>
            </a:r>
            <a:r>
              <a:rPr lang="en-GB" sz="1400" b="1" dirty="0">
                <a:solidFill>
                  <a:schemeClr val="bg1">
                    <a:lumMod val="50000"/>
                  </a:schemeClr>
                </a:solidFill>
                <a:ea typeface="Calibri" panose="020F0502020204030204" pitchFamily="34" charset="0"/>
                <a:cs typeface="Times New Roman" panose="02020603050405020304" pitchFamily="18" charset="0"/>
              </a:rPr>
              <a:t>Commercial, Product, Marketing and Sales</a:t>
            </a:r>
            <a:r>
              <a:rPr lang="en-GB" sz="1400" dirty="0">
                <a:solidFill>
                  <a:schemeClr val="bg1">
                    <a:lumMod val="50000"/>
                  </a:schemeClr>
                </a:solidFill>
                <a:ea typeface="Calibri" panose="020F0502020204030204" pitchFamily="34" charset="0"/>
                <a:cs typeface="Times New Roman" panose="02020603050405020304" pitchFamily="18" charset="0"/>
              </a:rPr>
              <a:t>.</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 </a:t>
            </a:r>
          </a:p>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It is a </a:t>
            </a:r>
            <a:r>
              <a:rPr lang="en-GB" sz="1400" b="1" dirty="0">
                <a:solidFill>
                  <a:schemeClr val="bg1">
                    <a:lumMod val="50000"/>
                  </a:schemeClr>
                </a:solidFill>
                <a:ea typeface="Calibri" panose="020F0502020204030204" pitchFamily="34" charset="0"/>
                <a:cs typeface="Times New Roman" panose="02020603050405020304" pitchFamily="18" charset="0"/>
              </a:rPr>
              <a:t>love for travel </a:t>
            </a:r>
            <a:r>
              <a:rPr lang="en-GB" sz="1400" dirty="0">
                <a:solidFill>
                  <a:schemeClr val="bg1">
                    <a:lumMod val="50000"/>
                  </a:schemeClr>
                </a:solidFill>
                <a:ea typeface="Calibri" panose="020F0502020204030204" pitchFamily="34" charset="0"/>
                <a:cs typeface="Times New Roman" panose="02020603050405020304" pitchFamily="18" charset="0"/>
              </a:rPr>
              <a:t>derived from a </a:t>
            </a:r>
            <a:r>
              <a:rPr lang="en-GB" sz="1400" b="1" dirty="0">
                <a:solidFill>
                  <a:schemeClr val="bg1">
                    <a:lumMod val="50000"/>
                  </a:schemeClr>
                </a:solidFill>
                <a:ea typeface="Calibri" panose="020F0502020204030204" pitchFamily="34" charset="0"/>
                <a:cs typeface="Times New Roman" panose="02020603050405020304" pitchFamily="18" charset="0"/>
              </a:rPr>
              <a:t>long career </a:t>
            </a:r>
            <a:r>
              <a:rPr lang="en-GB" sz="1400" dirty="0">
                <a:solidFill>
                  <a:schemeClr val="bg1">
                    <a:lumMod val="50000"/>
                  </a:schemeClr>
                </a:solidFill>
                <a:ea typeface="Calibri" panose="020F0502020204030204" pitchFamily="34" charset="0"/>
                <a:cs typeface="Times New Roman" panose="02020603050405020304" pitchFamily="18" charset="0"/>
              </a:rPr>
              <a:t>within the industry combined with </a:t>
            </a:r>
            <a:r>
              <a:rPr lang="en-GB" sz="1400" b="1" dirty="0">
                <a:solidFill>
                  <a:schemeClr val="bg1">
                    <a:lumMod val="50000"/>
                  </a:schemeClr>
                </a:solidFill>
                <a:ea typeface="Calibri" panose="020F0502020204030204" pitchFamily="34" charset="0"/>
                <a:cs typeface="Times New Roman" panose="02020603050405020304" pitchFamily="18" charset="0"/>
              </a:rPr>
              <a:t>deep and significant understanding</a:t>
            </a:r>
            <a:r>
              <a:rPr lang="en-GB" sz="1400" dirty="0">
                <a:solidFill>
                  <a:schemeClr val="bg1">
                    <a:lumMod val="50000"/>
                  </a:schemeClr>
                </a:solidFill>
                <a:ea typeface="Calibri" panose="020F0502020204030204" pitchFamily="34" charset="0"/>
                <a:cs typeface="Times New Roman" panose="02020603050405020304" pitchFamily="18" charset="0"/>
              </a:rPr>
              <a:t> of the wants and needs of </a:t>
            </a:r>
            <a:r>
              <a:rPr lang="en-GB" sz="1400" b="1" dirty="0">
                <a:solidFill>
                  <a:schemeClr val="bg1">
                    <a:lumMod val="50000"/>
                  </a:schemeClr>
                </a:solidFill>
                <a:ea typeface="Calibri" panose="020F0502020204030204" pitchFamily="34" charset="0"/>
                <a:cs typeface="Times New Roman" panose="02020603050405020304" pitchFamily="18" charset="0"/>
              </a:rPr>
              <a:t>the independent traveller </a:t>
            </a:r>
            <a:r>
              <a:rPr lang="en-GB" sz="1400" dirty="0">
                <a:solidFill>
                  <a:schemeClr val="bg1">
                    <a:lumMod val="50000"/>
                  </a:schemeClr>
                </a:solidFill>
                <a:ea typeface="Calibri" panose="020F0502020204030204" pitchFamily="34" charset="0"/>
                <a:cs typeface="Times New Roman" panose="02020603050405020304" pitchFamily="18" charset="0"/>
              </a:rPr>
              <a:t>that drives his and Purple Umbrella’s thirst for deeper insight and desire to help other travel business be the best version of themselves.</a:t>
            </a:r>
          </a:p>
          <a:p>
            <a:pPr>
              <a:lnSpc>
                <a:spcPct val="107000"/>
              </a:lnSpc>
              <a:spcAft>
                <a:spcPts val="0"/>
              </a:spcAft>
            </a:pPr>
            <a:endParaRPr lang="en-GB" sz="7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chemeClr val="bg1">
                    <a:lumMod val="50000"/>
                  </a:schemeClr>
                </a:solidFill>
                <a:ea typeface="Calibri" panose="020F0502020204030204" pitchFamily="34" charset="0"/>
                <a:cs typeface="Calibri" panose="020F0502020204030204" pitchFamily="34" charset="0"/>
              </a:rPr>
              <a:t>More information about Charlie	</a:t>
            </a:r>
            <a:r>
              <a:rPr lang="en-GB" sz="1400" u="sng" dirty="0">
                <a:solidFill>
                  <a:srgbClr val="0563C1"/>
                </a:solidFill>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www.linkedin.com/in/charliebateson</a:t>
            </a:r>
            <a:r>
              <a:rPr lang="en-GB" sz="1400" dirty="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54538265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Purple Umbrella</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a:xfrm>
            <a:off x="9439547" y="6491687"/>
            <a:ext cx="2743200" cy="365125"/>
          </a:xfrm>
        </p:spPr>
        <p:txBody>
          <a:bodyPr/>
          <a:lstStyle/>
          <a:p>
            <a:fld id="{E8DCA549-36A6-44BE-A41B-B1A7869A41CA}" type="slidenum">
              <a:rPr lang="en-GB" smtClean="0"/>
              <a:t>4</a:t>
            </a:fld>
            <a:endParaRPr lang="en-GB" dirty="0"/>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02765" y="4904872"/>
            <a:ext cx="3529413" cy="1879347"/>
            <a:chOff x="605843" y="690608"/>
            <a:chExt cx="3529413" cy="1879347"/>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561692"/>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sz="1050" dirty="0"/>
            </a:p>
          </p:txBody>
        </p:sp>
      </p:grpSp>
      <p:sp>
        <p:nvSpPr>
          <p:cNvPr id="10" name="Rectangle 9">
            <a:extLst>
              <a:ext uri="{FF2B5EF4-FFF2-40B4-BE49-F238E27FC236}">
                <a16:creationId xmlns:a16="http://schemas.microsoft.com/office/drawing/2014/main" id="{A6C37E08-6A13-4A7E-B212-736378158AEE}"/>
              </a:ext>
            </a:extLst>
          </p:cNvPr>
          <p:cNvSpPr/>
          <p:nvPr/>
        </p:nvSpPr>
        <p:spPr>
          <a:xfrm>
            <a:off x="932206" y="1847156"/>
            <a:ext cx="7963968" cy="4823052"/>
          </a:xfrm>
          <a:prstGeom prst="rect">
            <a:avLst/>
          </a:prstGeom>
        </p:spPr>
        <p:txBody>
          <a:bodyPr wrap="square">
            <a:spAutoFit/>
          </a:bodyPr>
          <a:lstStyle/>
          <a:p>
            <a:pPr>
              <a:lnSpc>
                <a:spcPct val="107000"/>
              </a:lnSpc>
              <a:spcAft>
                <a:spcPts val="0"/>
              </a:spcAft>
            </a:pPr>
            <a:r>
              <a:rPr lang="en-GB" sz="1600" dirty="0">
                <a:solidFill>
                  <a:schemeClr val="bg1">
                    <a:lumMod val="50000"/>
                  </a:schemeClr>
                </a:solidFill>
                <a:ea typeface="Calibri" panose="020F0502020204030204" pitchFamily="34" charset="0"/>
                <a:cs typeface="Times New Roman" panose="02020603050405020304" pitchFamily="18" charset="0"/>
              </a:rPr>
              <a:t>Purple Umbrella is not a traditional representation company, however, the business is able to provide traditional representation services for Hi Tours.  The detail of these services are outlined later.</a:t>
            </a:r>
          </a:p>
          <a:p>
            <a:pPr>
              <a:lnSpc>
                <a:spcPct val="107000"/>
              </a:lnSpc>
              <a:spcAft>
                <a:spcPts val="0"/>
              </a:spcAft>
            </a:pPr>
            <a:endParaRPr lang="en-GB" sz="16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spcAft>
                <a:spcPts val="0"/>
              </a:spcAft>
            </a:pPr>
            <a:r>
              <a:rPr lang="en-GB" sz="1600" dirty="0">
                <a:solidFill>
                  <a:schemeClr val="bg1">
                    <a:lumMod val="50000"/>
                  </a:schemeClr>
                </a:solidFill>
                <a:ea typeface="Calibri" panose="020F0502020204030204" pitchFamily="34" charset="0"/>
                <a:cs typeface="Times New Roman" panose="02020603050405020304" pitchFamily="18" charset="0"/>
              </a:rPr>
              <a:t>At the heart of Purple Umbrella is a market analysis that provides travel businesses with a wealth of information about their chosen market through each of the following channels;</a:t>
            </a:r>
          </a:p>
          <a:p>
            <a:pPr marL="742950" lvl="1" indent="-285750">
              <a:lnSpc>
                <a:spcPct val="107000"/>
              </a:lnSpc>
              <a:buFont typeface="Arial" panose="020B0604020202020204" pitchFamily="34" charset="0"/>
              <a:buChar char="•"/>
            </a:pPr>
            <a:r>
              <a:rPr lang="en-GB" sz="1600" dirty="0">
                <a:solidFill>
                  <a:schemeClr val="bg1">
                    <a:lumMod val="50000"/>
                  </a:schemeClr>
                </a:solidFill>
                <a:ea typeface="Calibri" panose="020F0502020204030204" pitchFamily="34" charset="0"/>
                <a:cs typeface="Times New Roman" panose="02020603050405020304" pitchFamily="18" charset="0"/>
              </a:rPr>
              <a:t>Commercial</a:t>
            </a:r>
          </a:p>
          <a:p>
            <a:pPr marL="742950" lvl="1" indent="-285750">
              <a:lnSpc>
                <a:spcPct val="107000"/>
              </a:lnSpc>
              <a:buFont typeface="Arial" panose="020B0604020202020204" pitchFamily="34" charset="0"/>
              <a:buChar char="•"/>
            </a:pPr>
            <a:r>
              <a:rPr lang="en-GB" sz="1600" dirty="0">
                <a:solidFill>
                  <a:schemeClr val="bg1">
                    <a:lumMod val="50000"/>
                  </a:schemeClr>
                </a:solidFill>
                <a:ea typeface="Calibri" panose="020F0502020204030204" pitchFamily="34" charset="0"/>
                <a:cs typeface="Times New Roman" panose="02020603050405020304" pitchFamily="18" charset="0"/>
              </a:rPr>
              <a:t>Marketing</a:t>
            </a:r>
          </a:p>
          <a:p>
            <a:pPr marL="742950" lvl="1" indent="-285750">
              <a:lnSpc>
                <a:spcPct val="107000"/>
              </a:lnSpc>
              <a:buFont typeface="Arial" panose="020B0604020202020204" pitchFamily="34" charset="0"/>
              <a:buChar char="•"/>
            </a:pPr>
            <a:r>
              <a:rPr lang="en-GB" sz="1600" dirty="0">
                <a:solidFill>
                  <a:schemeClr val="bg1">
                    <a:lumMod val="50000"/>
                  </a:schemeClr>
                </a:solidFill>
                <a:ea typeface="Calibri" panose="020F0502020204030204" pitchFamily="34" charset="0"/>
                <a:cs typeface="Times New Roman" panose="02020603050405020304" pitchFamily="18" charset="0"/>
              </a:rPr>
              <a:t>Sales</a:t>
            </a:r>
          </a:p>
          <a:p>
            <a:pPr>
              <a:lnSpc>
                <a:spcPct val="107000"/>
              </a:lnSpc>
            </a:pPr>
            <a:r>
              <a:rPr lang="en-GB" sz="1600" dirty="0">
                <a:solidFill>
                  <a:schemeClr val="bg1">
                    <a:lumMod val="50000"/>
                  </a:schemeClr>
                </a:solidFill>
                <a:ea typeface="Calibri" panose="020F0502020204030204" pitchFamily="34" charset="0"/>
                <a:cs typeface="Times New Roman" panose="02020603050405020304" pitchFamily="18" charset="0"/>
              </a:rPr>
              <a:t>Purple Umbrella will then use the results to work with Hi Tours to inform in-market sales strategies, identify tour operators that offer the best opportunities for market penetration and future growth.  It also helps to identify and subsequently mitigate potential threats to the strategy, identifying where holes exist within the product portfolio or where pricing may be undercut by the competition.</a:t>
            </a:r>
          </a:p>
          <a:p>
            <a:pPr>
              <a:lnSpc>
                <a:spcPct val="107000"/>
              </a:lnSpc>
            </a:pPr>
            <a:endParaRPr lang="en-GB" sz="16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pPr>
            <a:r>
              <a:rPr lang="en-GB" sz="1600" dirty="0">
                <a:solidFill>
                  <a:schemeClr val="bg1">
                    <a:lumMod val="50000"/>
                  </a:schemeClr>
                </a:solidFill>
                <a:ea typeface="Calibri" panose="020F0502020204030204" pitchFamily="34" charset="0"/>
                <a:cs typeface="Times New Roman" panose="02020603050405020304" pitchFamily="18" charset="0"/>
              </a:rPr>
              <a:t>Following our meeting at WTM we have also identified an opportunity for Purple Umbrella to provide Hi Tours with a more traditional sales and marketing representation service.  We are delighted to highlight these later within this document.</a:t>
            </a:r>
          </a:p>
        </p:txBody>
      </p:sp>
    </p:spTree>
    <p:extLst>
      <p:ext uri="{BB962C8B-B14F-4D97-AF65-F5344CB8AC3E}">
        <p14:creationId xmlns:p14="http://schemas.microsoft.com/office/powerpoint/2010/main" val="10065528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64613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365125"/>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Market Analysis</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a:xfrm>
            <a:off x="9439547" y="6491687"/>
            <a:ext cx="2743200" cy="365125"/>
          </a:xfrm>
        </p:spPr>
        <p:txBody>
          <a:bodyPr/>
          <a:lstStyle/>
          <a:p>
            <a:fld id="{E8DCA549-36A6-44BE-A41B-B1A7869A41CA}" type="slidenum">
              <a:rPr lang="en-GB" smtClean="0"/>
              <a:t>5</a:t>
            </a:fld>
            <a:endParaRPr lang="en-GB" dirty="0"/>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02765" y="4904872"/>
            <a:ext cx="3529413" cy="1879347"/>
            <a:chOff x="605843" y="690608"/>
            <a:chExt cx="3529413" cy="1879347"/>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561692"/>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sz="1050" dirty="0"/>
            </a:p>
          </p:txBody>
        </p:sp>
      </p:grpSp>
      <p:graphicFrame>
        <p:nvGraphicFramePr>
          <p:cNvPr id="6" name="Table 5">
            <a:extLst>
              <a:ext uri="{FF2B5EF4-FFF2-40B4-BE49-F238E27FC236}">
                <a16:creationId xmlns:a16="http://schemas.microsoft.com/office/drawing/2014/main" id="{35825219-C28E-4820-9BF0-74B89C564A73}"/>
              </a:ext>
            </a:extLst>
          </p:cNvPr>
          <p:cNvGraphicFramePr>
            <a:graphicFrameLocks noGrp="1"/>
          </p:cNvGraphicFramePr>
          <p:nvPr>
            <p:extLst>
              <p:ext uri="{D42A27DB-BD31-4B8C-83A1-F6EECF244321}">
                <p14:modId xmlns:p14="http://schemas.microsoft.com/office/powerpoint/2010/main" val="3387822671"/>
              </p:ext>
            </p:extLst>
          </p:nvPr>
        </p:nvGraphicFramePr>
        <p:xfrm>
          <a:off x="1166975" y="1765648"/>
          <a:ext cx="10378393" cy="3979863"/>
        </p:xfrm>
        <a:graphic>
          <a:graphicData uri="http://schemas.openxmlformats.org/drawingml/2006/table">
            <a:tbl>
              <a:tblPr firstRow="1" bandRow="1">
                <a:tableStyleId>{5C22544A-7EE6-4342-B048-85BDC9FD1C3A}</a:tableStyleId>
              </a:tblPr>
              <a:tblGrid>
                <a:gridCol w="1747142">
                  <a:extLst>
                    <a:ext uri="{9D8B030D-6E8A-4147-A177-3AD203B41FA5}">
                      <a16:colId xmlns:a16="http://schemas.microsoft.com/office/drawing/2014/main" val="1356596050"/>
                    </a:ext>
                  </a:extLst>
                </a:gridCol>
                <a:gridCol w="8631251">
                  <a:extLst>
                    <a:ext uri="{9D8B030D-6E8A-4147-A177-3AD203B41FA5}">
                      <a16:colId xmlns:a16="http://schemas.microsoft.com/office/drawing/2014/main" val="4011574399"/>
                    </a:ext>
                  </a:extLst>
                </a:gridCol>
              </a:tblGrid>
              <a:tr h="370840">
                <a:tc>
                  <a:txBody>
                    <a:bodyPr/>
                    <a:lstStyle/>
                    <a:p>
                      <a:endParaRPr lang="en-GB" sz="1400" dirty="0"/>
                    </a:p>
                  </a:txBody>
                  <a:tcPr>
                    <a:noFill/>
                  </a:tcPr>
                </a:tc>
                <a:tc>
                  <a:txBody>
                    <a:bodyPr/>
                    <a:lstStyle/>
                    <a:p>
                      <a:endParaRPr lang="en-GB" sz="1400"/>
                    </a:p>
                  </a:txBody>
                  <a:tcPr>
                    <a:noFill/>
                  </a:tcPr>
                </a:tc>
                <a:extLst>
                  <a:ext uri="{0D108BD9-81ED-4DB2-BD59-A6C34878D82A}">
                    <a16:rowId xmlns:a16="http://schemas.microsoft.com/office/drawing/2014/main" val="3635213677"/>
                  </a:ext>
                </a:extLst>
              </a:tr>
              <a:tr h="370840">
                <a:tc>
                  <a:txBody>
                    <a:bodyPr/>
                    <a:lstStyle/>
                    <a:p>
                      <a:r>
                        <a:rPr lang="en-GB" sz="1400" dirty="0"/>
                        <a:t>Opportunity Analysis</a:t>
                      </a:r>
                    </a:p>
                  </a:txBody>
                  <a:tcPr>
                    <a:noFill/>
                  </a:tcPr>
                </a:tc>
                <a:tc>
                  <a:txBody>
                    <a:bodyPr/>
                    <a:lstStyle/>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Market analysis sits at the heart of the work that Purple Umbrella undertakes for clients.  The analytical method that we use enables us to dive deep into the data we gather.  This enables us to identify pricing and margin opportunities, analyse product, understand sales and operational processes, follow the customer journey and identify any weaknesses which will enable Hi Tours to strengthen their overall offer.</a:t>
                      </a:r>
                    </a:p>
                    <a:p>
                      <a:pPr>
                        <a:lnSpc>
                          <a:spcPct val="107000"/>
                        </a:lnSpc>
                        <a:spcAft>
                          <a:spcPts val="0"/>
                        </a:spcAft>
                      </a:pPr>
                      <a:endParaRPr lang="en-GB" sz="1400" dirty="0">
                        <a:solidFill>
                          <a:schemeClr val="bg1">
                            <a:lumMod val="50000"/>
                          </a:schemeClr>
                        </a:solidFill>
                        <a:ea typeface="Calibri" panose="020F0502020204030204" pitchFamily="34" charset="0"/>
                        <a:cs typeface="Times New Roman" panose="02020603050405020304" pitchFamily="18" charset="0"/>
                      </a:endParaRPr>
                    </a:p>
                    <a:p>
                      <a:endParaRPr lang="en-GB" sz="1400" dirty="0"/>
                    </a:p>
                  </a:txBody>
                  <a:tcPr>
                    <a:noFill/>
                  </a:tcPr>
                </a:tc>
                <a:extLst>
                  <a:ext uri="{0D108BD9-81ED-4DB2-BD59-A6C34878D82A}">
                    <a16:rowId xmlns:a16="http://schemas.microsoft.com/office/drawing/2014/main" val="1713647758"/>
                  </a:ext>
                </a:extLst>
              </a:tr>
              <a:tr h="370840">
                <a:tc>
                  <a:txBody>
                    <a:bodyPr/>
                    <a:lstStyle/>
                    <a:p>
                      <a:r>
                        <a:rPr lang="en-GB" sz="1400" dirty="0"/>
                        <a:t>Pricing Optimisation</a:t>
                      </a:r>
                    </a:p>
                  </a:txBody>
                  <a:tcPr>
                    <a:noFill/>
                  </a:tcPr>
                </a:tc>
                <a:tc>
                  <a:txBody>
                    <a:bodyPr/>
                    <a:lstStyle/>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Previous projects that we have worked on have enabled tour operators to adjust their pricing structures to enable them to be more competitive.  This has resulted in an increase in booking conversion equivalent to £5,250,000 in additional revenue.</a:t>
                      </a:r>
                    </a:p>
                    <a:p>
                      <a:pPr>
                        <a:lnSpc>
                          <a:spcPct val="107000"/>
                        </a:lnSpc>
                        <a:spcAft>
                          <a:spcPts val="0"/>
                        </a:spcAft>
                      </a:pPr>
                      <a:endParaRPr lang="en-GB" sz="1400" dirty="0">
                        <a:solidFill>
                          <a:schemeClr val="bg1">
                            <a:lumMod val="50000"/>
                          </a:schemeClr>
                        </a:solidFill>
                        <a:ea typeface="Calibri" panose="020F0502020204030204" pitchFamily="34" charset="0"/>
                        <a:cs typeface="Times New Roman" panose="02020603050405020304" pitchFamily="18" charset="0"/>
                      </a:endParaRPr>
                    </a:p>
                    <a:p>
                      <a:endParaRPr lang="en-GB" sz="1400" dirty="0"/>
                    </a:p>
                  </a:txBody>
                  <a:tcPr>
                    <a:noFill/>
                  </a:tcPr>
                </a:tc>
                <a:extLst>
                  <a:ext uri="{0D108BD9-81ED-4DB2-BD59-A6C34878D82A}">
                    <a16:rowId xmlns:a16="http://schemas.microsoft.com/office/drawing/2014/main" val="1321305747"/>
                  </a:ext>
                </a:extLst>
              </a:tr>
              <a:tr h="370840">
                <a:tc>
                  <a:txBody>
                    <a:bodyPr/>
                    <a:lstStyle/>
                    <a:p>
                      <a:r>
                        <a:rPr lang="en-GB" sz="1400" dirty="0"/>
                        <a:t>Whatever</a:t>
                      </a:r>
                    </a:p>
                  </a:txBody>
                  <a:tcP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solidFill>
                            <a:schemeClr val="bg1">
                              <a:lumMod val="50000"/>
                            </a:schemeClr>
                          </a:solidFill>
                          <a:ea typeface="Calibri" panose="020F0502020204030204" pitchFamily="34" charset="0"/>
                          <a:cs typeface="Times New Roman" panose="02020603050405020304" pitchFamily="18" charset="0"/>
                        </a:rPr>
                        <a:t>We have taken the liberty of providing a separate document that outlines the detailed work that we propose to carry out for Hi Tours to enable them to penetrate the UK market.  It is anticipated that from this we will identify which tour operators to target and which product is best suited to each.</a:t>
                      </a:r>
                    </a:p>
                    <a:p>
                      <a:endParaRPr lang="en-GB" sz="1400" dirty="0"/>
                    </a:p>
                  </a:txBody>
                  <a:tcPr>
                    <a:noFill/>
                  </a:tcPr>
                </a:tc>
                <a:extLst>
                  <a:ext uri="{0D108BD9-81ED-4DB2-BD59-A6C34878D82A}">
                    <a16:rowId xmlns:a16="http://schemas.microsoft.com/office/drawing/2014/main" val="1334110775"/>
                  </a:ext>
                </a:extLst>
              </a:tr>
            </a:tbl>
          </a:graphicData>
        </a:graphic>
      </p:graphicFrame>
    </p:spTree>
    <p:extLst>
      <p:ext uri="{BB962C8B-B14F-4D97-AF65-F5344CB8AC3E}">
        <p14:creationId xmlns:p14="http://schemas.microsoft.com/office/powerpoint/2010/main" val="424604267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32556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8539"/>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Representation Services</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a:xfrm>
            <a:off x="9439547" y="6491687"/>
            <a:ext cx="2743200" cy="365125"/>
          </a:xfrm>
        </p:spPr>
        <p:txBody>
          <a:bodyPr/>
          <a:lstStyle/>
          <a:p>
            <a:fld id="{E8DCA549-36A6-44BE-A41B-B1A7869A41CA}" type="slidenum">
              <a:rPr lang="en-GB" smtClean="0"/>
              <a:t>6</a:t>
            </a:fld>
            <a:endParaRPr lang="en-GB" dirty="0"/>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02765" y="4904872"/>
            <a:ext cx="3529413" cy="1879347"/>
            <a:chOff x="605843" y="690608"/>
            <a:chExt cx="3529413" cy="1879347"/>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561692"/>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sz="1050" dirty="0"/>
            </a:p>
          </p:txBody>
        </p:sp>
      </p:grpSp>
      <p:sp>
        <p:nvSpPr>
          <p:cNvPr id="10" name="Rectangle 9">
            <a:extLst>
              <a:ext uri="{FF2B5EF4-FFF2-40B4-BE49-F238E27FC236}">
                <a16:creationId xmlns:a16="http://schemas.microsoft.com/office/drawing/2014/main" id="{A6C37E08-6A13-4A7E-B212-736378158AEE}"/>
              </a:ext>
            </a:extLst>
          </p:cNvPr>
          <p:cNvSpPr/>
          <p:nvPr/>
        </p:nvSpPr>
        <p:spPr>
          <a:xfrm>
            <a:off x="932206" y="1599332"/>
            <a:ext cx="7963968" cy="5038174"/>
          </a:xfrm>
          <a:prstGeom prst="rect">
            <a:avLst/>
          </a:prstGeom>
        </p:spPr>
        <p:txBody>
          <a:bodyPr wrap="square">
            <a:spAutoFit/>
          </a:bodyPr>
          <a:lstStyle/>
          <a:p>
            <a:pPr>
              <a:lnSpc>
                <a:spcPct val="107000"/>
              </a:lnSpc>
              <a:spcAft>
                <a:spcPts val="0"/>
              </a:spcAft>
            </a:pPr>
            <a:r>
              <a:rPr lang="en-GB" sz="1400" dirty="0">
                <a:solidFill>
                  <a:schemeClr val="bg1">
                    <a:lumMod val="50000"/>
                  </a:schemeClr>
                </a:solidFill>
                <a:ea typeface="Calibri" panose="020F0502020204030204" pitchFamily="34" charset="0"/>
                <a:cs typeface="Times New Roman" panose="02020603050405020304" pitchFamily="18" charset="0"/>
              </a:rPr>
              <a:t>To help Hi Tours entry into the UK market we propose to provide the following services that will enable the company to develop and grow new business from tour operators and travel agencies.</a:t>
            </a:r>
          </a:p>
          <a:p>
            <a:pPr>
              <a:lnSpc>
                <a:spcPct val="107000"/>
              </a:lnSpc>
              <a:spcAft>
                <a:spcPts val="0"/>
              </a:spcAft>
            </a:pPr>
            <a:endParaRPr lang="en-GB" sz="700" dirty="0">
              <a:solidFill>
                <a:schemeClr val="bg1">
                  <a:lumMod val="50000"/>
                </a:schemeClr>
              </a:solidFill>
              <a:ea typeface="Calibri" panose="020F0502020204030204" pitchFamily="34" charset="0"/>
              <a:cs typeface="Times New Roman" panose="02020603050405020304" pitchFamily="18" charset="0"/>
            </a:endParaRPr>
          </a:p>
          <a:p>
            <a:pPr marL="285750" indent="-285750">
              <a:lnSpc>
                <a:spcPct val="107000"/>
              </a:lnSpc>
              <a:spcAft>
                <a:spcPts val="0"/>
              </a:spcAft>
              <a:buFont typeface="Arial" panose="020B0604020202020204" pitchFamily="34" charset="0"/>
              <a:buChar char="•"/>
            </a:pPr>
            <a:r>
              <a:rPr lang="en-GB" sz="1400" b="1" dirty="0">
                <a:solidFill>
                  <a:schemeClr val="bg1">
                    <a:lumMod val="50000"/>
                  </a:schemeClr>
                </a:solidFill>
                <a:ea typeface="Calibri" panose="020F0502020204030204" pitchFamily="34" charset="0"/>
                <a:cs typeface="Times New Roman" panose="02020603050405020304" pitchFamily="18" charset="0"/>
              </a:rPr>
              <a:t>Sales Representation</a:t>
            </a:r>
            <a:r>
              <a:rPr lang="en-GB" sz="1400" dirty="0">
                <a:solidFill>
                  <a:schemeClr val="bg1">
                    <a:lumMod val="50000"/>
                  </a:schemeClr>
                </a:solidFill>
                <a:ea typeface="Calibri" panose="020F0502020204030204" pitchFamily="34" charset="0"/>
                <a:cs typeface="Times New Roman" panose="02020603050405020304" pitchFamily="18" charset="0"/>
              </a:rPr>
              <a:t>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Face to face sales calls to retail travel agents and tour operators</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Out of hours functions to present your product to existing and potential clients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Representation at trade shows, industry seminars and roadshows</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Arranging and accompanying UK sales missions</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Training programs to educate front line selling staff</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Identification of prospective clients</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Annual rate contracting and negotiations with key wholesale partners.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Wholesale negotiation for regular product development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Account management with key partners</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Arranging and escorting educational trips for tour operator sales and product teams</a:t>
            </a:r>
            <a:endParaRPr lang="en-GB" sz="700" dirty="0">
              <a:solidFill>
                <a:schemeClr val="bg1">
                  <a:lumMod val="50000"/>
                </a:schemeClr>
              </a:solidFill>
              <a:ea typeface="Calibri" panose="020F0502020204030204" pitchFamily="34" charset="0"/>
              <a:cs typeface="Times New Roman" panose="02020603050405020304" pitchFamily="18" charset="0"/>
            </a:endParaRPr>
          </a:p>
          <a:p>
            <a:pPr marL="285750" indent="-285750">
              <a:lnSpc>
                <a:spcPct val="107000"/>
              </a:lnSpc>
              <a:buFont typeface="Arial" panose="020B0604020202020204" pitchFamily="34" charset="0"/>
              <a:buChar char="•"/>
            </a:pPr>
            <a:r>
              <a:rPr lang="en-GB" sz="1400" b="1" dirty="0">
                <a:solidFill>
                  <a:schemeClr val="bg1">
                    <a:lumMod val="50000"/>
                  </a:schemeClr>
                </a:solidFill>
                <a:ea typeface="Calibri" panose="020F0502020204030204" pitchFamily="34" charset="0"/>
                <a:cs typeface="Times New Roman" panose="02020603050405020304" pitchFamily="18" charset="0"/>
              </a:rPr>
              <a:t>Marketing</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Strategy planning, preparation of annual marketing plan and calendar of events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Market Intelligence – price, competitor analysis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Direct marketing B2B and B2C - Email broadcasts</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Social Media promotions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Database management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Event management and organisation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Realistic and measurable co-operative and strategic marketing campaigns</a:t>
            </a:r>
          </a:p>
        </p:txBody>
      </p:sp>
    </p:spTree>
    <p:extLst>
      <p:ext uri="{BB962C8B-B14F-4D97-AF65-F5344CB8AC3E}">
        <p14:creationId xmlns:p14="http://schemas.microsoft.com/office/powerpoint/2010/main" val="28435048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32556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8539"/>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Representation Services</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a:xfrm>
            <a:off x="9439547" y="6491687"/>
            <a:ext cx="2743200" cy="365125"/>
          </a:xfrm>
        </p:spPr>
        <p:txBody>
          <a:bodyPr/>
          <a:lstStyle/>
          <a:p>
            <a:fld id="{E8DCA549-36A6-44BE-A41B-B1A7869A41CA}" type="slidenum">
              <a:rPr lang="en-GB" smtClean="0"/>
              <a:t>7</a:t>
            </a:fld>
            <a:endParaRPr lang="en-GB" dirty="0"/>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02765" y="4904872"/>
            <a:ext cx="3529413" cy="1879347"/>
            <a:chOff x="605843" y="690608"/>
            <a:chExt cx="3529413" cy="1879347"/>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561692"/>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sz="1050" dirty="0"/>
            </a:p>
          </p:txBody>
        </p:sp>
      </p:grpSp>
      <p:sp>
        <p:nvSpPr>
          <p:cNvPr id="10" name="Rectangle 9">
            <a:extLst>
              <a:ext uri="{FF2B5EF4-FFF2-40B4-BE49-F238E27FC236}">
                <a16:creationId xmlns:a16="http://schemas.microsoft.com/office/drawing/2014/main" id="{A6C37E08-6A13-4A7E-B212-736378158AEE}"/>
              </a:ext>
            </a:extLst>
          </p:cNvPr>
          <p:cNvSpPr/>
          <p:nvPr/>
        </p:nvSpPr>
        <p:spPr>
          <a:xfrm>
            <a:off x="932206" y="1599332"/>
            <a:ext cx="7963968" cy="5184817"/>
          </a:xfrm>
          <a:prstGeom prst="rect">
            <a:avLst/>
          </a:prstGeom>
        </p:spPr>
        <p:txBody>
          <a:bodyPr wrap="square">
            <a:spAutoFit/>
          </a:bodyPr>
          <a:lstStyle/>
          <a:p>
            <a:pPr marL="285750" indent="-285750">
              <a:lnSpc>
                <a:spcPct val="107000"/>
              </a:lnSpc>
              <a:spcAft>
                <a:spcPts val="0"/>
              </a:spcAft>
              <a:buFont typeface="Arial" panose="020B0604020202020204" pitchFamily="34" charset="0"/>
              <a:buChar char="•"/>
            </a:pPr>
            <a:r>
              <a:rPr lang="en-GB" sz="1400" b="1" dirty="0">
                <a:solidFill>
                  <a:schemeClr val="bg1">
                    <a:lumMod val="50000"/>
                  </a:schemeClr>
                </a:solidFill>
                <a:ea typeface="Calibri" panose="020F0502020204030204" pitchFamily="34" charset="0"/>
                <a:cs typeface="Times New Roman" panose="02020603050405020304" pitchFamily="18" charset="0"/>
              </a:rPr>
              <a:t>Media &amp; PR</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Media promotion – magazine advertising, press releases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Media familiarisation tour organisation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Production and distribution of newsletters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Database Management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Digital photo archive management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Copy, design and production of advertising material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Media Acquisition</a:t>
            </a:r>
          </a:p>
          <a:p>
            <a:pPr marL="285750" indent="-285750">
              <a:lnSpc>
                <a:spcPct val="107000"/>
              </a:lnSpc>
              <a:spcAft>
                <a:spcPts val="0"/>
              </a:spcAft>
              <a:buFont typeface="Arial" panose="020B0604020202020204" pitchFamily="34" charset="0"/>
              <a:buChar char="•"/>
            </a:pPr>
            <a:r>
              <a:rPr lang="en-GB" sz="1400" b="1" dirty="0">
                <a:solidFill>
                  <a:schemeClr val="bg1">
                    <a:lumMod val="50000"/>
                  </a:schemeClr>
                </a:solidFill>
                <a:ea typeface="Calibri" panose="020F0502020204030204" pitchFamily="34" charset="0"/>
                <a:cs typeface="Times New Roman" panose="02020603050405020304" pitchFamily="18" charset="0"/>
              </a:rPr>
              <a:t>Corporate &amp; MICE Markets</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Develop relationships with PCO's and Event Organisers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PCO familiarisation tour organisation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Assistance group planning and budgets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Database Management</a:t>
            </a:r>
          </a:p>
          <a:p>
            <a:pPr marL="742950" lvl="1" indent="-285750">
              <a:lnSpc>
                <a:spcPct val="107000"/>
              </a:lnSpc>
              <a:buFont typeface="Arial" panose="020B0604020202020204" pitchFamily="34" charset="0"/>
              <a:buChar char="•"/>
            </a:pPr>
            <a:endParaRPr lang="en-GB" sz="14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pPr>
            <a:r>
              <a:rPr lang="en-GB" sz="1400" dirty="0">
                <a:solidFill>
                  <a:schemeClr val="bg1">
                    <a:lumMod val="50000"/>
                  </a:schemeClr>
                </a:solidFill>
                <a:ea typeface="Calibri" panose="020F0502020204030204" pitchFamily="34" charset="0"/>
                <a:cs typeface="Times New Roman" panose="02020603050405020304" pitchFamily="18" charset="0"/>
              </a:rPr>
              <a:t>Purple Umbrella will provide Hi Tours with the following staff resource</a:t>
            </a:r>
          </a:p>
          <a:p>
            <a:pPr>
              <a:lnSpc>
                <a:spcPct val="107000"/>
              </a:lnSpc>
            </a:pPr>
            <a:endParaRPr lang="en-GB" sz="14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pPr>
            <a:r>
              <a:rPr lang="en-GB" sz="1400" dirty="0">
                <a:solidFill>
                  <a:schemeClr val="bg1">
                    <a:lumMod val="50000"/>
                  </a:schemeClr>
                </a:solidFill>
                <a:ea typeface="Calibri" panose="020F0502020204030204" pitchFamily="34" charset="0"/>
                <a:cs typeface="Times New Roman" panose="02020603050405020304" pitchFamily="18" charset="0"/>
              </a:rPr>
              <a:t>Account Director	1.5 days per week</a:t>
            </a:r>
          </a:p>
          <a:p>
            <a:pPr>
              <a:lnSpc>
                <a:spcPct val="107000"/>
              </a:lnSpc>
            </a:pPr>
            <a:r>
              <a:rPr lang="en-GB" sz="1400" dirty="0">
                <a:solidFill>
                  <a:schemeClr val="bg1">
                    <a:lumMod val="50000"/>
                  </a:schemeClr>
                </a:solidFill>
                <a:ea typeface="Calibri" panose="020F0502020204030204" pitchFamily="34" charset="0"/>
                <a:cs typeface="Times New Roman" panose="02020603050405020304" pitchFamily="18" charset="0"/>
              </a:rPr>
              <a:t>Account Manager	Full Time</a:t>
            </a:r>
          </a:p>
          <a:p>
            <a:pPr>
              <a:lnSpc>
                <a:spcPct val="107000"/>
              </a:lnSpc>
            </a:pPr>
            <a:r>
              <a:rPr lang="en-GB" sz="1400" dirty="0">
                <a:solidFill>
                  <a:schemeClr val="bg1">
                    <a:lumMod val="50000"/>
                  </a:schemeClr>
                </a:solidFill>
                <a:ea typeface="Calibri" panose="020F0502020204030204" pitchFamily="34" charset="0"/>
                <a:cs typeface="Times New Roman" panose="02020603050405020304" pitchFamily="18" charset="0"/>
              </a:rPr>
              <a:t>	</a:t>
            </a:r>
          </a:p>
          <a:p>
            <a:pPr>
              <a:lnSpc>
                <a:spcPct val="107000"/>
              </a:lnSpc>
            </a:pPr>
            <a:r>
              <a:rPr lang="en-GB" sz="1400" dirty="0">
                <a:solidFill>
                  <a:schemeClr val="bg1">
                    <a:lumMod val="50000"/>
                  </a:schemeClr>
                </a:solidFill>
                <a:ea typeface="Calibri" panose="020F0502020204030204" pitchFamily="34" charset="0"/>
                <a:cs typeface="Times New Roman" panose="02020603050405020304" pitchFamily="18" charset="0"/>
              </a:rPr>
              <a:t>In addition to the above we will provide reports on all activity as frequently as required by you with a minimum monthly frequency</a:t>
            </a:r>
          </a:p>
          <a:p>
            <a:pPr>
              <a:lnSpc>
                <a:spcPct val="107000"/>
              </a:lnSpc>
              <a:spcAft>
                <a:spcPts val="0"/>
              </a:spcAft>
            </a:pPr>
            <a:endParaRPr lang="en-GB" sz="1600" dirty="0">
              <a:solidFill>
                <a:schemeClr val="bg1">
                  <a:lumMod val="50000"/>
                </a:schemeClr>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734639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CBA30B8-9FBC-49C3-A501-AEC9F3D75C9D}"/>
              </a:ext>
            </a:extLst>
          </p:cNvPr>
          <p:cNvSpPr/>
          <p:nvPr/>
        </p:nvSpPr>
        <p:spPr>
          <a:xfrm>
            <a:off x="0" y="8539"/>
            <a:ext cx="12192000" cy="1325563"/>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372D1A9C-4029-4FA2-875A-7A02863902D9}"/>
              </a:ext>
            </a:extLst>
          </p:cNvPr>
          <p:cNvSpPr>
            <a:spLocks noGrp="1"/>
          </p:cNvSpPr>
          <p:nvPr>
            <p:ph idx="1"/>
          </p:nvPr>
        </p:nvSpPr>
        <p:spPr>
          <a:xfrm>
            <a:off x="838200" y="1690688"/>
            <a:ext cx="10515600" cy="4635297"/>
          </a:xfrm>
        </p:spPr>
        <p:txBody>
          <a:bodyPr>
            <a:normAutofit/>
          </a:bodyPr>
          <a:lstStyle/>
          <a:p>
            <a:pPr>
              <a:lnSpc>
                <a:spcPct val="107000"/>
              </a:lnSpc>
              <a:buClr>
                <a:srgbClr val="7030A0"/>
              </a:buClr>
            </a:pPr>
            <a:endParaRPr lang="en-GB"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buClr>
                <a:srgbClr val="7030A0"/>
              </a:buClr>
            </a:pPr>
            <a:endParaRPr lang="en-GB" dirty="0">
              <a:solidFill>
                <a:srgbClr val="7030A0"/>
              </a:solidFill>
              <a:latin typeface="Calibri" panose="020F0502020204030204" pitchFamily="34" charset="0"/>
              <a:cs typeface="Times New Roman" panose="02020603050405020304" pitchFamily="18" charset="0"/>
            </a:endParaRPr>
          </a:p>
          <a:p>
            <a:pPr marL="0" indent="0">
              <a:buNone/>
            </a:pPr>
            <a:endParaRPr lang="en-GB" sz="2300" dirty="0">
              <a:solidFill>
                <a:schemeClr val="bg1"/>
              </a:solidFill>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1CFB342C-633C-4025-A491-4242F6CE8915}"/>
              </a:ext>
            </a:extLst>
          </p:cNvPr>
          <p:cNvSpPr>
            <a:spLocks noGrp="1"/>
          </p:cNvSpPr>
          <p:nvPr>
            <p:ph type="title"/>
          </p:nvPr>
        </p:nvSpPr>
        <p:spPr>
          <a:xfrm>
            <a:off x="838200" y="8539"/>
            <a:ext cx="10515600" cy="1325563"/>
          </a:xfrm>
        </p:spPr>
        <p:txBody>
          <a:bodyPr/>
          <a:lstStyle/>
          <a:p>
            <a:r>
              <a:rPr lang="en-GB" b="1" dirty="0">
                <a:solidFill>
                  <a:schemeClr val="bg1"/>
                </a:solidFill>
                <a:latin typeface="Arial" panose="020B0604020202020204" pitchFamily="34" charset="0"/>
                <a:ea typeface="Calibri" panose="020F0502020204030204" pitchFamily="34" charset="0"/>
                <a:cs typeface="Arial" panose="020B0604020202020204" pitchFamily="34" charset="0"/>
              </a:rPr>
              <a:t>Representation Services</a:t>
            </a:r>
            <a:endParaRPr lang="en-GB" dirty="0">
              <a:solidFill>
                <a:schemeClr val="bg1"/>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EB82B2A2-D3C3-4083-8317-BE6FE44F10C4}"/>
              </a:ext>
            </a:extLst>
          </p:cNvPr>
          <p:cNvSpPr>
            <a:spLocks noGrp="1"/>
          </p:cNvSpPr>
          <p:nvPr>
            <p:ph type="sldNum" sz="quarter" idx="12"/>
          </p:nvPr>
        </p:nvSpPr>
        <p:spPr>
          <a:xfrm>
            <a:off x="9439547" y="6491687"/>
            <a:ext cx="2743200" cy="365125"/>
          </a:xfrm>
        </p:spPr>
        <p:txBody>
          <a:bodyPr/>
          <a:lstStyle/>
          <a:p>
            <a:fld id="{E8DCA549-36A6-44BE-A41B-B1A7869A41CA}" type="slidenum">
              <a:rPr lang="en-GB" smtClean="0"/>
              <a:t>8</a:t>
            </a:fld>
            <a:endParaRPr lang="en-GB" dirty="0"/>
          </a:p>
        </p:txBody>
      </p:sp>
      <p:grpSp>
        <p:nvGrpSpPr>
          <p:cNvPr id="7" name="Group 6">
            <a:extLst>
              <a:ext uri="{FF2B5EF4-FFF2-40B4-BE49-F238E27FC236}">
                <a16:creationId xmlns:a16="http://schemas.microsoft.com/office/drawing/2014/main" id="{2894EDB6-CB1E-4765-AAF1-55C2481E9BAB}"/>
              </a:ext>
            </a:extLst>
          </p:cNvPr>
          <p:cNvGrpSpPr/>
          <p:nvPr/>
        </p:nvGrpSpPr>
        <p:grpSpPr>
          <a:xfrm>
            <a:off x="8602765" y="4904872"/>
            <a:ext cx="3529413" cy="1879347"/>
            <a:chOff x="605843" y="690608"/>
            <a:chExt cx="3529413" cy="1879347"/>
          </a:xfrm>
        </p:grpSpPr>
        <p:pic>
          <p:nvPicPr>
            <p:cNvPr id="8" name="Picture 7" descr="A close up of an umbrella&#10;&#10;Description generated with high confidence">
              <a:extLst>
                <a:ext uri="{FF2B5EF4-FFF2-40B4-BE49-F238E27FC236}">
                  <a16:creationId xmlns:a16="http://schemas.microsoft.com/office/drawing/2014/main" id="{CC9D17B9-D689-4B11-8497-E869EF9445F7}"/>
                </a:ext>
              </a:extLst>
            </p:cNvPr>
            <p:cNvPicPr>
              <a:picLocks noChangeAspect="1"/>
            </p:cNvPicPr>
            <p:nvPr/>
          </p:nvPicPr>
          <p:blipFill>
            <a:blip r:embed="rId3"/>
            <a:stretch>
              <a:fillRect/>
            </a:stretch>
          </p:blipFill>
          <p:spPr>
            <a:xfrm>
              <a:off x="964451" y="690608"/>
              <a:ext cx="2812199" cy="1203229"/>
            </a:xfrm>
            <a:prstGeom prst="rect">
              <a:avLst/>
            </a:prstGeom>
          </p:spPr>
        </p:pic>
        <p:sp>
          <p:nvSpPr>
            <p:cNvPr id="9" name="TextBox 8">
              <a:extLst>
                <a:ext uri="{FF2B5EF4-FFF2-40B4-BE49-F238E27FC236}">
                  <a16:creationId xmlns:a16="http://schemas.microsoft.com/office/drawing/2014/main" id="{4CC126FB-CF05-4F83-B1F0-C17E77E07BB6}"/>
                </a:ext>
              </a:extLst>
            </p:cNvPr>
            <p:cNvSpPr txBox="1"/>
            <p:nvPr/>
          </p:nvSpPr>
          <p:spPr>
            <a:xfrm>
              <a:off x="605843" y="2008263"/>
              <a:ext cx="3529413" cy="561692"/>
            </a:xfrm>
            <a:prstGeom prst="rect">
              <a:avLst/>
            </a:prstGeom>
            <a:noFill/>
          </p:spPr>
          <p:txBody>
            <a:bodyPr wrap="square" rtlCol="0">
              <a:spAutoFit/>
            </a:bodyPr>
            <a:lstStyle/>
            <a:p>
              <a:pPr algn="ctr"/>
              <a:r>
                <a:rPr lang="en-GB" sz="2000" dirty="0">
                  <a:solidFill>
                    <a:schemeClr val="bg1">
                      <a:lumMod val="65000"/>
                    </a:schemeClr>
                  </a:solidFill>
                </a:rPr>
                <a:t>The Travel Strategy Specialists</a:t>
              </a:r>
            </a:p>
            <a:p>
              <a:endParaRPr lang="en-GB" sz="1050" dirty="0"/>
            </a:p>
          </p:txBody>
        </p:sp>
      </p:grpSp>
      <p:sp>
        <p:nvSpPr>
          <p:cNvPr id="10" name="Rectangle 9">
            <a:extLst>
              <a:ext uri="{FF2B5EF4-FFF2-40B4-BE49-F238E27FC236}">
                <a16:creationId xmlns:a16="http://schemas.microsoft.com/office/drawing/2014/main" id="{A6C37E08-6A13-4A7E-B212-736378158AEE}"/>
              </a:ext>
            </a:extLst>
          </p:cNvPr>
          <p:cNvSpPr/>
          <p:nvPr/>
        </p:nvSpPr>
        <p:spPr>
          <a:xfrm>
            <a:off x="932206" y="1599332"/>
            <a:ext cx="7963968" cy="5184817"/>
          </a:xfrm>
          <a:prstGeom prst="rect">
            <a:avLst/>
          </a:prstGeom>
        </p:spPr>
        <p:txBody>
          <a:bodyPr wrap="square">
            <a:spAutoFit/>
          </a:bodyPr>
          <a:lstStyle/>
          <a:p>
            <a:pPr marL="285750" indent="-285750">
              <a:lnSpc>
                <a:spcPct val="107000"/>
              </a:lnSpc>
              <a:spcAft>
                <a:spcPts val="0"/>
              </a:spcAft>
              <a:buFont typeface="Arial" panose="020B0604020202020204" pitchFamily="34" charset="0"/>
              <a:buChar char="•"/>
            </a:pPr>
            <a:r>
              <a:rPr lang="en-GB" sz="1400" b="1" dirty="0">
                <a:solidFill>
                  <a:schemeClr val="bg1">
                    <a:lumMod val="50000"/>
                  </a:schemeClr>
                </a:solidFill>
                <a:ea typeface="Calibri" panose="020F0502020204030204" pitchFamily="34" charset="0"/>
                <a:cs typeface="Times New Roman" panose="02020603050405020304" pitchFamily="18" charset="0"/>
              </a:rPr>
              <a:t>Media &amp; PR</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Media promotion – magazine advertising, press releases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Media familiarisation tour organisation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Production and distribution of newsletters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Database Management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Digital photo archive management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Copy, design and production of advertising material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Media Acquisition</a:t>
            </a:r>
          </a:p>
          <a:p>
            <a:pPr marL="285750" indent="-285750">
              <a:lnSpc>
                <a:spcPct val="107000"/>
              </a:lnSpc>
              <a:spcAft>
                <a:spcPts val="0"/>
              </a:spcAft>
              <a:buFont typeface="Arial" panose="020B0604020202020204" pitchFamily="34" charset="0"/>
              <a:buChar char="•"/>
            </a:pPr>
            <a:r>
              <a:rPr lang="en-GB" sz="1400" b="1" dirty="0">
                <a:solidFill>
                  <a:schemeClr val="bg1">
                    <a:lumMod val="50000"/>
                  </a:schemeClr>
                </a:solidFill>
                <a:ea typeface="Calibri" panose="020F0502020204030204" pitchFamily="34" charset="0"/>
                <a:cs typeface="Times New Roman" panose="02020603050405020304" pitchFamily="18" charset="0"/>
              </a:rPr>
              <a:t>Corporate &amp; MICE Markets</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Develop relationships with PCO's and Event Organisers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PCO familiarisation tour organisation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Assistance group planning and budgets </a:t>
            </a:r>
          </a:p>
          <a:p>
            <a:pPr marL="742950" lvl="1" indent="-285750">
              <a:lnSpc>
                <a:spcPct val="107000"/>
              </a:lnSpc>
              <a:buFont typeface="Arial" panose="020B0604020202020204" pitchFamily="34" charset="0"/>
              <a:buChar char="•"/>
            </a:pPr>
            <a:r>
              <a:rPr lang="en-GB" sz="1400" dirty="0">
                <a:solidFill>
                  <a:schemeClr val="bg1">
                    <a:lumMod val="50000"/>
                  </a:schemeClr>
                </a:solidFill>
                <a:ea typeface="Calibri" panose="020F0502020204030204" pitchFamily="34" charset="0"/>
                <a:cs typeface="Times New Roman" panose="02020603050405020304" pitchFamily="18" charset="0"/>
              </a:rPr>
              <a:t>Database Management</a:t>
            </a:r>
          </a:p>
          <a:p>
            <a:pPr marL="742950" lvl="1" indent="-285750">
              <a:lnSpc>
                <a:spcPct val="107000"/>
              </a:lnSpc>
              <a:buFont typeface="Arial" panose="020B0604020202020204" pitchFamily="34" charset="0"/>
              <a:buChar char="•"/>
            </a:pPr>
            <a:endParaRPr lang="en-GB" sz="14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pPr>
            <a:r>
              <a:rPr lang="en-GB" sz="1400" dirty="0">
                <a:solidFill>
                  <a:schemeClr val="bg1">
                    <a:lumMod val="50000"/>
                  </a:schemeClr>
                </a:solidFill>
                <a:ea typeface="Calibri" panose="020F0502020204030204" pitchFamily="34" charset="0"/>
                <a:cs typeface="Times New Roman" panose="02020603050405020304" pitchFamily="18" charset="0"/>
              </a:rPr>
              <a:t>Purple Umbrella will provide Hi Tours with the following staff resource</a:t>
            </a:r>
          </a:p>
          <a:p>
            <a:pPr>
              <a:lnSpc>
                <a:spcPct val="107000"/>
              </a:lnSpc>
            </a:pPr>
            <a:endParaRPr lang="en-GB" sz="1400" dirty="0">
              <a:solidFill>
                <a:schemeClr val="bg1">
                  <a:lumMod val="50000"/>
                </a:schemeClr>
              </a:solidFill>
              <a:ea typeface="Calibri" panose="020F0502020204030204" pitchFamily="34" charset="0"/>
              <a:cs typeface="Times New Roman" panose="02020603050405020304" pitchFamily="18" charset="0"/>
            </a:endParaRPr>
          </a:p>
          <a:p>
            <a:pPr>
              <a:lnSpc>
                <a:spcPct val="107000"/>
              </a:lnSpc>
            </a:pPr>
            <a:r>
              <a:rPr lang="en-GB" sz="1400" dirty="0">
                <a:solidFill>
                  <a:schemeClr val="bg1">
                    <a:lumMod val="50000"/>
                  </a:schemeClr>
                </a:solidFill>
                <a:ea typeface="Calibri" panose="020F0502020204030204" pitchFamily="34" charset="0"/>
                <a:cs typeface="Times New Roman" panose="02020603050405020304" pitchFamily="18" charset="0"/>
              </a:rPr>
              <a:t>Account Director	1.5 days per week</a:t>
            </a:r>
          </a:p>
          <a:p>
            <a:pPr>
              <a:lnSpc>
                <a:spcPct val="107000"/>
              </a:lnSpc>
            </a:pPr>
            <a:r>
              <a:rPr lang="en-GB" sz="1400" dirty="0">
                <a:solidFill>
                  <a:schemeClr val="bg1">
                    <a:lumMod val="50000"/>
                  </a:schemeClr>
                </a:solidFill>
                <a:ea typeface="Calibri" panose="020F0502020204030204" pitchFamily="34" charset="0"/>
                <a:cs typeface="Times New Roman" panose="02020603050405020304" pitchFamily="18" charset="0"/>
              </a:rPr>
              <a:t>Account Manager	Full Time</a:t>
            </a:r>
          </a:p>
          <a:p>
            <a:pPr>
              <a:lnSpc>
                <a:spcPct val="107000"/>
              </a:lnSpc>
            </a:pPr>
            <a:r>
              <a:rPr lang="en-GB" sz="1400" dirty="0">
                <a:solidFill>
                  <a:schemeClr val="bg1">
                    <a:lumMod val="50000"/>
                  </a:schemeClr>
                </a:solidFill>
                <a:ea typeface="Calibri" panose="020F0502020204030204" pitchFamily="34" charset="0"/>
                <a:cs typeface="Times New Roman" panose="02020603050405020304" pitchFamily="18" charset="0"/>
              </a:rPr>
              <a:t>	</a:t>
            </a:r>
          </a:p>
          <a:p>
            <a:pPr>
              <a:lnSpc>
                <a:spcPct val="107000"/>
              </a:lnSpc>
            </a:pPr>
            <a:r>
              <a:rPr lang="en-GB" sz="1400" dirty="0">
                <a:solidFill>
                  <a:schemeClr val="bg1">
                    <a:lumMod val="50000"/>
                  </a:schemeClr>
                </a:solidFill>
                <a:ea typeface="Calibri" panose="020F0502020204030204" pitchFamily="34" charset="0"/>
                <a:cs typeface="Times New Roman" panose="02020603050405020304" pitchFamily="18" charset="0"/>
              </a:rPr>
              <a:t>In addition to the above we will provide reports on all activity as frequently as required by you with a minimum monthly frequency</a:t>
            </a:r>
          </a:p>
          <a:p>
            <a:pPr>
              <a:lnSpc>
                <a:spcPct val="107000"/>
              </a:lnSpc>
              <a:spcAft>
                <a:spcPts val="0"/>
              </a:spcAft>
            </a:pPr>
            <a:endParaRPr lang="en-GB" sz="1600" dirty="0">
              <a:solidFill>
                <a:schemeClr val="bg1">
                  <a:lumMod val="50000"/>
                </a:schemeClr>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62934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EADB5-BF85-4720-AA2C-3AE749AD06FF}"/>
              </a:ext>
            </a:extLst>
          </p:cNvPr>
          <p:cNvSpPr>
            <a:spLocks noGrp="1"/>
          </p:cNvSpPr>
          <p:nvPr>
            <p:ph type="title"/>
          </p:nvPr>
        </p:nvSpPr>
        <p:spPr/>
        <p:txBody>
          <a:bodyPr/>
          <a:lstStyle/>
          <a:p>
            <a:endParaRPr lang="en-GB"/>
          </a:p>
        </p:txBody>
      </p:sp>
      <p:graphicFrame>
        <p:nvGraphicFramePr>
          <p:cNvPr id="5" name="Content Placeholder 4">
            <a:extLst>
              <a:ext uri="{FF2B5EF4-FFF2-40B4-BE49-F238E27FC236}">
                <a16:creationId xmlns:a16="http://schemas.microsoft.com/office/drawing/2014/main" id="{9FAE6B36-ACC5-48C0-BDA1-9272A16ECDA6}"/>
              </a:ext>
            </a:extLst>
          </p:cNvPr>
          <p:cNvGraphicFramePr>
            <a:graphicFrameLocks noGrp="1"/>
          </p:cNvGraphicFramePr>
          <p:nvPr>
            <p:ph idx="1"/>
            <p:extLst>
              <p:ext uri="{D42A27DB-BD31-4B8C-83A1-F6EECF244321}">
                <p14:modId xmlns:p14="http://schemas.microsoft.com/office/powerpoint/2010/main" val="117513017"/>
              </p:ext>
            </p:extLst>
          </p:nvPr>
        </p:nvGraphicFramePr>
        <p:xfrm>
          <a:off x="838200" y="365125"/>
          <a:ext cx="10515600" cy="5811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B029CDEE-365F-4CC9-ABA6-521B2D427279}"/>
              </a:ext>
            </a:extLst>
          </p:cNvPr>
          <p:cNvSpPr>
            <a:spLocks noGrp="1"/>
          </p:cNvSpPr>
          <p:nvPr>
            <p:ph type="sldNum" sz="quarter" idx="12"/>
          </p:nvPr>
        </p:nvSpPr>
        <p:spPr/>
        <p:txBody>
          <a:bodyPr/>
          <a:lstStyle/>
          <a:p>
            <a:fld id="{E8DCA549-36A6-44BE-A41B-B1A7869A41CA}" type="slidenum">
              <a:rPr lang="en-GB" smtClean="0"/>
              <a:t>9</a:t>
            </a:fld>
            <a:endParaRPr lang="en-GB"/>
          </a:p>
        </p:txBody>
      </p:sp>
    </p:spTree>
    <p:extLst>
      <p:ext uri="{BB962C8B-B14F-4D97-AF65-F5344CB8AC3E}">
        <p14:creationId xmlns:p14="http://schemas.microsoft.com/office/powerpoint/2010/main" val="59920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8983</TotalTime>
  <Words>1274</Words>
  <Application>Microsoft Office PowerPoint</Application>
  <PresentationFormat>Widescreen</PresentationFormat>
  <Paragraphs>209</Paragraphs>
  <Slides>11</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UK Market Analysis &amp; Representation</vt:lpstr>
      <vt:lpstr>Contents</vt:lpstr>
      <vt:lpstr>Purple Umbrella</vt:lpstr>
      <vt:lpstr>Purple Umbrella</vt:lpstr>
      <vt:lpstr>Market Analysis</vt:lpstr>
      <vt:lpstr>Representation Services</vt:lpstr>
      <vt:lpstr>Representation Services</vt:lpstr>
      <vt:lpstr>Representation Services</vt:lpstr>
      <vt:lpstr>PowerPoint Presentation</vt:lpstr>
      <vt:lpstr>Costings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Airline Strategy</dc:title>
  <dc:creator>Charlie Bateson</dc:creator>
  <cp:lastModifiedBy>Charlie Bateson</cp:lastModifiedBy>
  <cp:revision>139</cp:revision>
  <cp:lastPrinted>2018-12-02T15:32:00Z</cp:lastPrinted>
  <dcterms:created xsi:type="dcterms:W3CDTF">2018-02-20T16:16:13Z</dcterms:created>
  <dcterms:modified xsi:type="dcterms:W3CDTF">2019-01-10T15:21:21Z</dcterms:modified>
</cp:coreProperties>
</file>