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8" r:id="rId3"/>
    <p:sldId id="315" r:id="rId4"/>
    <p:sldId id="316" r:id="rId5"/>
    <p:sldId id="320" r:id="rId6"/>
    <p:sldId id="321" r:id="rId7"/>
    <p:sldId id="322" r:id="rId8"/>
    <p:sldId id="317" r:id="rId9"/>
    <p:sldId id="318" r:id="rId10"/>
    <p:sldId id="323" r:id="rId11"/>
    <p:sldId id="324" r:id="rId12"/>
    <p:sldId id="31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6"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2062"/>
    <a:srgbClr val="DFC9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09" autoAdjust="0"/>
    <p:restoredTop sz="94660"/>
  </p:normalViewPr>
  <p:slideViewPr>
    <p:cSldViewPr snapToGrid="0">
      <p:cViewPr varScale="1">
        <p:scale>
          <a:sx n="112" d="100"/>
          <a:sy n="112" d="100"/>
        </p:scale>
        <p:origin x="240" y="96"/>
      </p:cViewPr>
      <p:guideLst>
        <p:guide orient="horz" pos="2137"/>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howGuides="1">
      <p:cViewPr varScale="1">
        <p:scale>
          <a:sx n="82" d="100"/>
          <a:sy n="82" d="100"/>
        </p:scale>
        <p:origin x="3156" y="102"/>
      </p:cViewPr>
      <p:guideLst>
        <p:guide orient="horz" pos="2886"/>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751A9C-3356-4535-A941-C3D9BEB9AA45}" type="datetimeFigureOut">
              <a:rPr lang="en-GB" smtClean="0"/>
              <a:t>03/12/2018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5D611D-9D81-4960-8A2D-E48305D0C635}" type="slidenum">
              <a:rPr lang="en-GB" smtClean="0"/>
              <a:t>‹#›</a:t>
            </a:fld>
            <a:endParaRPr lang="en-GB"/>
          </a:p>
        </p:txBody>
      </p:sp>
    </p:spTree>
    <p:extLst>
      <p:ext uri="{BB962C8B-B14F-4D97-AF65-F5344CB8AC3E}">
        <p14:creationId xmlns:p14="http://schemas.microsoft.com/office/powerpoint/2010/main" val="1273581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D5D611D-9D81-4960-8A2D-E48305D0C635}" type="slidenum">
              <a:rPr lang="en-GB" smtClean="0"/>
              <a:t>1</a:t>
            </a:fld>
            <a:endParaRPr lang="en-GB"/>
          </a:p>
        </p:txBody>
      </p:sp>
    </p:spTree>
    <p:extLst>
      <p:ext uri="{BB962C8B-B14F-4D97-AF65-F5344CB8AC3E}">
        <p14:creationId xmlns:p14="http://schemas.microsoft.com/office/powerpoint/2010/main" val="20313789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10</a:t>
            </a:fld>
            <a:endParaRPr lang="en-GB"/>
          </a:p>
        </p:txBody>
      </p:sp>
    </p:spTree>
    <p:extLst>
      <p:ext uri="{BB962C8B-B14F-4D97-AF65-F5344CB8AC3E}">
        <p14:creationId xmlns:p14="http://schemas.microsoft.com/office/powerpoint/2010/main" val="35584720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11</a:t>
            </a:fld>
            <a:endParaRPr lang="en-GB"/>
          </a:p>
        </p:txBody>
      </p:sp>
    </p:spTree>
    <p:extLst>
      <p:ext uri="{BB962C8B-B14F-4D97-AF65-F5344CB8AC3E}">
        <p14:creationId xmlns:p14="http://schemas.microsoft.com/office/powerpoint/2010/main" val="12655041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12</a:t>
            </a:fld>
            <a:endParaRPr lang="en-GB"/>
          </a:p>
        </p:txBody>
      </p:sp>
    </p:spTree>
    <p:extLst>
      <p:ext uri="{BB962C8B-B14F-4D97-AF65-F5344CB8AC3E}">
        <p14:creationId xmlns:p14="http://schemas.microsoft.com/office/powerpoint/2010/main" val="2446541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2</a:t>
            </a:fld>
            <a:endParaRPr lang="en-GB"/>
          </a:p>
        </p:txBody>
      </p:sp>
    </p:spTree>
    <p:extLst>
      <p:ext uri="{BB962C8B-B14F-4D97-AF65-F5344CB8AC3E}">
        <p14:creationId xmlns:p14="http://schemas.microsoft.com/office/powerpoint/2010/main" val="3898123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3</a:t>
            </a:fld>
            <a:endParaRPr lang="en-GB"/>
          </a:p>
        </p:txBody>
      </p:sp>
    </p:spTree>
    <p:extLst>
      <p:ext uri="{BB962C8B-B14F-4D97-AF65-F5344CB8AC3E}">
        <p14:creationId xmlns:p14="http://schemas.microsoft.com/office/powerpoint/2010/main" val="1442095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4</a:t>
            </a:fld>
            <a:endParaRPr lang="en-GB"/>
          </a:p>
        </p:txBody>
      </p:sp>
    </p:spTree>
    <p:extLst>
      <p:ext uri="{BB962C8B-B14F-4D97-AF65-F5344CB8AC3E}">
        <p14:creationId xmlns:p14="http://schemas.microsoft.com/office/powerpoint/2010/main" val="52389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5</a:t>
            </a:fld>
            <a:endParaRPr lang="en-GB"/>
          </a:p>
        </p:txBody>
      </p:sp>
    </p:spTree>
    <p:extLst>
      <p:ext uri="{BB962C8B-B14F-4D97-AF65-F5344CB8AC3E}">
        <p14:creationId xmlns:p14="http://schemas.microsoft.com/office/powerpoint/2010/main" val="2761119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6</a:t>
            </a:fld>
            <a:endParaRPr lang="en-GB"/>
          </a:p>
        </p:txBody>
      </p:sp>
    </p:spTree>
    <p:extLst>
      <p:ext uri="{BB962C8B-B14F-4D97-AF65-F5344CB8AC3E}">
        <p14:creationId xmlns:p14="http://schemas.microsoft.com/office/powerpoint/2010/main" val="350263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7</a:t>
            </a:fld>
            <a:endParaRPr lang="en-GB"/>
          </a:p>
        </p:txBody>
      </p:sp>
    </p:spTree>
    <p:extLst>
      <p:ext uri="{BB962C8B-B14F-4D97-AF65-F5344CB8AC3E}">
        <p14:creationId xmlns:p14="http://schemas.microsoft.com/office/powerpoint/2010/main" val="33112077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8</a:t>
            </a:fld>
            <a:endParaRPr lang="en-GB"/>
          </a:p>
        </p:txBody>
      </p:sp>
    </p:spTree>
    <p:extLst>
      <p:ext uri="{BB962C8B-B14F-4D97-AF65-F5344CB8AC3E}">
        <p14:creationId xmlns:p14="http://schemas.microsoft.com/office/powerpoint/2010/main" val="285505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9</a:t>
            </a:fld>
            <a:endParaRPr lang="en-GB"/>
          </a:p>
        </p:txBody>
      </p:sp>
    </p:spTree>
    <p:extLst>
      <p:ext uri="{BB962C8B-B14F-4D97-AF65-F5344CB8AC3E}">
        <p14:creationId xmlns:p14="http://schemas.microsoft.com/office/powerpoint/2010/main" val="518048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E0649-4301-4E65-ABCC-DBAE044C2FE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DD8FD5C-1CA8-4834-B1E2-B676DB97B5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7504799-D415-44B0-BF64-A7C218F926C7}"/>
              </a:ext>
            </a:extLst>
          </p:cNvPr>
          <p:cNvSpPr>
            <a:spLocks noGrp="1"/>
          </p:cNvSpPr>
          <p:nvPr>
            <p:ph type="dt" sz="half" idx="10"/>
          </p:nvPr>
        </p:nvSpPr>
        <p:spPr/>
        <p:txBody>
          <a:bodyPr/>
          <a:lstStyle/>
          <a:p>
            <a:fld id="{667FC359-5DB0-4782-B006-28E262A23736}" type="datetime1">
              <a:rPr lang="en-GB" smtClean="0"/>
              <a:t>03/12/2018</a:t>
            </a:fld>
            <a:endParaRPr lang="en-GB"/>
          </a:p>
        </p:txBody>
      </p:sp>
      <p:sp>
        <p:nvSpPr>
          <p:cNvPr id="5" name="Footer Placeholder 4">
            <a:extLst>
              <a:ext uri="{FF2B5EF4-FFF2-40B4-BE49-F238E27FC236}">
                <a16:creationId xmlns:a16="http://schemas.microsoft.com/office/drawing/2014/main" id="{32BAB2CF-A443-4ABC-950B-1BB76EC19A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40342B-8225-4951-84DF-451AE69835A5}"/>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686725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F1A9B-898F-40A0-8F98-C2E415D351C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68CC896-4DE1-4982-8B84-9B92BE2AA3A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2F854E-731A-4040-967A-B078E8A6E30B}"/>
              </a:ext>
            </a:extLst>
          </p:cNvPr>
          <p:cNvSpPr>
            <a:spLocks noGrp="1"/>
          </p:cNvSpPr>
          <p:nvPr>
            <p:ph type="dt" sz="half" idx="10"/>
          </p:nvPr>
        </p:nvSpPr>
        <p:spPr/>
        <p:txBody>
          <a:bodyPr/>
          <a:lstStyle/>
          <a:p>
            <a:fld id="{DA966C15-4472-4EA4-AC15-708F78770E9A}" type="datetime1">
              <a:rPr lang="en-GB" smtClean="0"/>
              <a:t>03/12/2018</a:t>
            </a:fld>
            <a:endParaRPr lang="en-GB"/>
          </a:p>
        </p:txBody>
      </p:sp>
      <p:sp>
        <p:nvSpPr>
          <p:cNvPr id="5" name="Footer Placeholder 4">
            <a:extLst>
              <a:ext uri="{FF2B5EF4-FFF2-40B4-BE49-F238E27FC236}">
                <a16:creationId xmlns:a16="http://schemas.microsoft.com/office/drawing/2014/main" id="{4A8E2D71-97F7-474B-BCF5-BBA885FCC4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A5BA57-D438-4018-9FD2-E21FFD8BB0F0}"/>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4178236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620D36-12CE-4C22-8BEC-B98098CFAD5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17BB2D-95E9-4FC2-8501-3816B379E21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1C782A-CC82-435F-AF70-84DD8F373384}"/>
              </a:ext>
            </a:extLst>
          </p:cNvPr>
          <p:cNvSpPr>
            <a:spLocks noGrp="1"/>
          </p:cNvSpPr>
          <p:nvPr>
            <p:ph type="dt" sz="half" idx="10"/>
          </p:nvPr>
        </p:nvSpPr>
        <p:spPr/>
        <p:txBody>
          <a:bodyPr/>
          <a:lstStyle/>
          <a:p>
            <a:fld id="{E35D549C-B308-45E2-A5DC-2BC2262FDD83}" type="datetime1">
              <a:rPr lang="en-GB" smtClean="0"/>
              <a:t>03/12/2018</a:t>
            </a:fld>
            <a:endParaRPr lang="en-GB"/>
          </a:p>
        </p:txBody>
      </p:sp>
      <p:sp>
        <p:nvSpPr>
          <p:cNvPr id="5" name="Footer Placeholder 4">
            <a:extLst>
              <a:ext uri="{FF2B5EF4-FFF2-40B4-BE49-F238E27FC236}">
                <a16:creationId xmlns:a16="http://schemas.microsoft.com/office/drawing/2014/main" id="{F584F158-1C86-4F64-931B-F5D8121A8C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62F281-FBDC-410B-AC7F-FA2BC62E642A}"/>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4204674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D25A6-0D15-4A03-9F9E-55932DA4B79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41B01A-4DE6-40C0-B166-0FA0E794811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17ED44-42F2-497D-87B5-8B585310F8EE}"/>
              </a:ext>
            </a:extLst>
          </p:cNvPr>
          <p:cNvSpPr>
            <a:spLocks noGrp="1"/>
          </p:cNvSpPr>
          <p:nvPr>
            <p:ph type="dt" sz="half" idx="10"/>
          </p:nvPr>
        </p:nvSpPr>
        <p:spPr/>
        <p:txBody>
          <a:bodyPr/>
          <a:lstStyle/>
          <a:p>
            <a:fld id="{92CBE123-EB71-4F72-AE5B-3E0DAAD82162}" type="datetime1">
              <a:rPr lang="en-GB" smtClean="0"/>
              <a:t>03/12/2018</a:t>
            </a:fld>
            <a:endParaRPr lang="en-GB"/>
          </a:p>
        </p:txBody>
      </p:sp>
      <p:sp>
        <p:nvSpPr>
          <p:cNvPr id="5" name="Footer Placeholder 4">
            <a:extLst>
              <a:ext uri="{FF2B5EF4-FFF2-40B4-BE49-F238E27FC236}">
                <a16:creationId xmlns:a16="http://schemas.microsoft.com/office/drawing/2014/main" id="{BA2EF750-C6F0-41B2-9F83-4E288DB6DB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B83575-3232-4177-9A57-7A01F5A7254B}"/>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492515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F3E4B-FE74-46F8-AB1B-C43FCFBA22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9B5679-DC09-4299-B4EB-FD6E6EF9EB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F24F709-CB2E-4D1C-BB56-8DC88F440481}"/>
              </a:ext>
            </a:extLst>
          </p:cNvPr>
          <p:cNvSpPr>
            <a:spLocks noGrp="1"/>
          </p:cNvSpPr>
          <p:nvPr>
            <p:ph type="dt" sz="half" idx="10"/>
          </p:nvPr>
        </p:nvSpPr>
        <p:spPr/>
        <p:txBody>
          <a:bodyPr/>
          <a:lstStyle/>
          <a:p>
            <a:fld id="{06DE9032-BC75-42C0-B945-58701949493C}" type="datetime1">
              <a:rPr lang="en-GB" smtClean="0"/>
              <a:t>03/12/2018</a:t>
            </a:fld>
            <a:endParaRPr lang="en-GB"/>
          </a:p>
        </p:txBody>
      </p:sp>
      <p:sp>
        <p:nvSpPr>
          <p:cNvPr id="5" name="Footer Placeholder 4">
            <a:extLst>
              <a:ext uri="{FF2B5EF4-FFF2-40B4-BE49-F238E27FC236}">
                <a16:creationId xmlns:a16="http://schemas.microsoft.com/office/drawing/2014/main" id="{3C55BB96-5F3D-4918-A803-5E78459401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57696B-CF10-4DF3-A4D9-AACD24F08174}"/>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396004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8BAFA-A855-44A4-8CB7-C6494825110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08019BF-B1F6-4ACE-AE3C-0CFDF9ABB62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B0D7985-450F-4B28-A5F8-53DF5AC5EC0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07EB631-A395-4D8E-9FEB-39F4123148FF}"/>
              </a:ext>
            </a:extLst>
          </p:cNvPr>
          <p:cNvSpPr>
            <a:spLocks noGrp="1"/>
          </p:cNvSpPr>
          <p:nvPr>
            <p:ph type="dt" sz="half" idx="10"/>
          </p:nvPr>
        </p:nvSpPr>
        <p:spPr/>
        <p:txBody>
          <a:bodyPr/>
          <a:lstStyle/>
          <a:p>
            <a:fld id="{3F8D6D5E-FE47-4D3B-A127-ABC091EB9BC9}" type="datetime1">
              <a:rPr lang="en-GB" smtClean="0"/>
              <a:t>03/12/2018</a:t>
            </a:fld>
            <a:endParaRPr lang="en-GB"/>
          </a:p>
        </p:txBody>
      </p:sp>
      <p:sp>
        <p:nvSpPr>
          <p:cNvPr id="6" name="Footer Placeholder 5">
            <a:extLst>
              <a:ext uri="{FF2B5EF4-FFF2-40B4-BE49-F238E27FC236}">
                <a16:creationId xmlns:a16="http://schemas.microsoft.com/office/drawing/2014/main" id="{278CD817-489D-4BFC-8779-56535C0D28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BBA1DB-A963-4BC4-AD49-481F1E9DB741}"/>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187093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0A74E-4E77-453C-B058-DACF942E834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8FD093-BD54-4C48-94C7-FE086795D1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1246517-E4C5-4D0D-AD14-EA9F39F3501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931BEE8-A2BB-4E7C-9CBD-59E33E6812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874270C-1DA0-45D2-B12C-1718CB543A6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5197BCD-4236-4A8E-9469-97EBA251C528}"/>
              </a:ext>
            </a:extLst>
          </p:cNvPr>
          <p:cNvSpPr>
            <a:spLocks noGrp="1"/>
          </p:cNvSpPr>
          <p:nvPr>
            <p:ph type="dt" sz="half" idx="10"/>
          </p:nvPr>
        </p:nvSpPr>
        <p:spPr/>
        <p:txBody>
          <a:bodyPr/>
          <a:lstStyle/>
          <a:p>
            <a:fld id="{9FE0616E-4AD9-4311-B5A0-9CBBB8C102F3}" type="datetime1">
              <a:rPr lang="en-GB" smtClean="0"/>
              <a:t>03/12/2018</a:t>
            </a:fld>
            <a:endParaRPr lang="en-GB"/>
          </a:p>
        </p:txBody>
      </p:sp>
      <p:sp>
        <p:nvSpPr>
          <p:cNvPr id="8" name="Footer Placeholder 7">
            <a:extLst>
              <a:ext uri="{FF2B5EF4-FFF2-40B4-BE49-F238E27FC236}">
                <a16:creationId xmlns:a16="http://schemas.microsoft.com/office/drawing/2014/main" id="{D4F21998-589E-4FBF-90F0-A4D76CFAA63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160EC05-D137-4460-8B30-AF86D80A0DA7}"/>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3282858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CBEA6-019E-4877-A925-3C031B007D2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0545A2A-F739-4E46-BA5C-EB93CF91DA4B}"/>
              </a:ext>
            </a:extLst>
          </p:cNvPr>
          <p:cNvSpPr>
            <a:spLocks noGrp="1"/>
          </p:cNvSpPr>
          <p:nvPr>
            <p:ph type="dt" sz="half" idx="10"/>
          </p:nvPr>
        </p:nvSpPr>
        <p:spPr/>
        <p:txBody>
          <a:bodyPr/>
          <a:lstStyle/>
          <a:p>
            <a:fld id="{6DA0C680-B66C-4E6A-9A47-FD1FFE09DA69}" type="datetime1">
              <a:rPr lang="en-GB" smtClean="0"/>
              <a:t>03/12/2018</a:t>
            </a:fld>
            <a:endParaRPr lang="en-GB"/>
          </a:p>
        </p:txBody>
      </p:sp>
      <p:sp>
        <p:nvSpPr>
          <p:cNvPr id="4" name="Footer Placeholder 3">
            <a:extLst>
              <a:ext uri="{FF2B5EF4-FFF2-40B4-BE49-F238E27FC236}">
                <a16:creationId xmlns:a16="http://schemas.microsoft.com/office/drawing/2014/main" id="{8BCE044A-E7FA-4B2A-B5E3-9EFE4EF27FE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0812CE-402B-4414-B8E8-C4DBB66D5105}"/>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2799431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4FA887-79D9-4DED-B09B-4C7FA2F4568C}"/>
              </a:ext>
            </a:extLst>
          </p:cNvPr>
          <p:cNvSpPr>
            <a:spLocks noGrp="1"/>
          </p:cNvSpPr>
          <p:nvPr>
            <p:ph type="dt" sz="half" idx="10"/>
          </p:nvPr>
        </p:nvSpPr>
        <p:spPr/>
        <p:txBody>
          <a:bodyPr/>
          <a:lstStyle/>
          <a:p>
            <a:fld id="{98EA53CA-6573-4FE0-B43D-427DFEAA6E80}" type="datetime1">
              <a:rPr lang="en-GB" smtClean="0"/>
              <a:t>03/12/2018</a:t>
            </a:fld>
            <a:endParaRPr lang="en-GB"/>
          </a:p>
        </p:txBody>
      </p:sp>
      <p:sp>
        <p:nvSpPr>
          <p:cNvPr id="3" name="Footer Placeholder 2">
            <a:extLst>
              <a:ext uri="{FF2B5EF4-FFF2-40B4-BE49-F238E27FC236}">
                <a16:creationId xmlns:a16="http://schemas.microsoft.com/office/drawing/2014/main" id="{5E5781B8-3664-47D7-919C-329789CE7C5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7E94151-AAD7-47CE-B000-B5482EF09A38}"/>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1700907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82DE6-2BFD-4D5D-8086-2E7CCE6D50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A4B942-A55B-41E1-A916-06851B1206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750F0A5-5284-4681-86AA-3D0A09F409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E28A81A-958C-4CE7-B2C8-3FD3B49667A7}"/>
              </a:ext>
            </a:extLst>
          </p:cNvPr>
          <p:cNvSpPr>
            <a:spLocks noGrp="1"/>
          </p:cNvSpPr>
          <p:nvPr>
            <p:ph type="dt" sz="half" idx="10"/>
          </p:nvPr>
        </p:nvSpPr>
        <p:spPr/>
        <p:txBody>
          <a:bodyPr/>
          <a:lstStyle/>
          <a:p>
            <a:fld id="{B6F3848C-B7D8-4044-840C-5FAB8D6041F9}" type="datetime1">
              <a:rPr lang="en-GB" smtClean="0"/>
              <a:t>03/12/2018</a:t>
            </a:fld>
            <a:endParaRPr lang="en-GB"/>
          </a:p>
        </p:txBody>
      </p:sp>
      <p:sp>
        <p:nvSpPr>
          <p:cNvPr id="6" name="Footer Placeholder 5">
            <a:extLst>
              <a:ext uri="{FF2B5EF4-FFF2-40B4-BE49-F238E27FC236}">
                <a16:creationId xmlns:a16="http://schemas.microsoft.com/office/drawing/2014/main" id="{63C6D67A-F494-44F7-A69F-3E510046585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3DFC95-A160-483A-BB7E-4FAEB44758B7}"/>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3007758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81AA2-5557-4824-9712-D2603E3292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4446B5C-F6C7-4FAC-A734-9E2BB549A3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19FD6C1-E705-4DBE-9E53-B97F1AC6EC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BC953A2-48D5-44D0-B356-335739E0A4EF}"/>
              </a:ext>
            </a:extLst>
          </p:cNvPr>
          <p:cNvSpPr>
            <a:spLocks noGrp="1"/>
          </p:cNvSpPr>
          <p:nvPr>
            <p:ph type="dt" sz="half" idx="10"/>
          </p:nvPr>
        </p:nvSpPr>
        <p:spPr/>
        <p:txBody>
          <a:bodyPr/>
          <a:lstStyle/>
          <a:p>
            <a:fld id="{1A0B216D-15A4-49C5-BBF8-120B99B3C8A9}" type="datetime1">
              <a:rPr lang="en-GB" smtClean="0"/>
              <a:t>03/12/2018</a:t>
            </a:fld>
            <a:endParaRPr lang="en-GB"/>
          </a:p>
        </p:txBody>
      </p:sp>
      <p:sp>
        <p:nvSpPr>
          <p:cNvPr id="6" name="Footer Placeholder 5">
            <a:extLst>
              <a:ext uri="{FF2B5EF4-FFF2-40B4-BE49-F238E27FC236}">
                <a16:creationId xmlns:a16="http://schemas.microsoft.com/office/drawing/2014/main" id="{83CB605F-C042-4DEA-88D3-633BD6F01A7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821F98-032B-46A2-9DA6-79A6077BF049}"/>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2021182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9B0AE6-05BE-4732-AB57-6E4DCDD564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F42DAE8-1EF0-4286-B735-F90802BA49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46AE00-D888-403C-8EF0-B2379FABD0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AB75BB-60D8-49AA-835F-385A6331BEE1}" type="datetime1">
              <a:rPr lang="en-GB" smtClean="0"/>
              <a:t>03/12/2018</a:t>
            </a:fld>
            <a:endParaRPr lang="en-GB"/>
          </a:p>
        </p:txBody>
      </p:sp>
      <p:sp>
        <p:nvSpPr>
          <p:cNvPr id="5" name="Footer Placeholder 4">
            <a:extLst>
              <a:ext uri="{FF2B5EF4-FFF2-40B4-BE49-F238E27FC236}">
                <a16:creationId xmlns:a16="http://schemas.microsoft.com/office/drawing/2014/main" id="{A6E043A1-E3EE-4AE7-8711-4C94BD6240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38A4B8F-89EC-4B4B-A717-77309998D2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DCA549-36A6-44BE-A41B-B1A7869A41CA}" type="slidenum">
              <a:rPr lang="en-GB" smtClean="0"/>
              <a:t>‹#›</a:t>
            </a:fld>
            <a:endParaRPr lang="en-GB"/>
          </a:p>
        </p:txBody>
      </p:sp>
    </p:spTree>
    <p:extLst>
      <p:ext uri="{BB962C8B-B14F-4D97-AF65-F5344CB8AC3E}">
        <p14:creationId xmlns:p14="http://schemas.microsoft.com/office/powerpoint/2010/main" val="1291862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linkedin.com/in/charliebateso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55CFB80-3BCD-4597-8396-FD1CE294B278}"/>
              </a:ext>
            </a:extLst>
          </p:cNvPr>
          <p:cNvSpPr/>
          <p:nvPr/>
        </p:nvSpPr>
        <p:spPr>
          <a:xfrm>
            <a:off x="4945626" y="0"/>
            <a:ext cx="7246374" cy="6858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899BAEEA-3F41-4D5D-8F7B-1ACAD9AB2026}"/>
              </a:ext>
            </a:extLst>
          </p:cNvPr>
          <p:cNvSpPr>
            <a:spLocks noGrp="1"/>
          </p:cNvSpPr>
          <p:nvPr>
            <p:ph type="ctrTitle"/>
          </p:nvPr>
        </p:nvSpPr>
        <p:spPr>
          <a:xfrm>
            <a:off x="5072576" y="2580831"/>
            <a:ext cx="6840074" cy="1744006"/>
          </a:xfrm>
        </p:spPr>
        <p:txBody>
          <a:bodyPr>
            <a:noAutofit/>
          </a:bodyPr>
          <a:lstStyle/>
          <a:p>
            <a:r>
              <a:rPr lang="en-GB" sz="4000" dirty="0">
                <a:solidFill>
                  <a:schemeClr val="bg1"/>
                </a:solidFill>
              </a:rPr>
              <a:t>Health &amp; Safety, Crisis Management &amp; Bookings Conditions Proposal for LiNGER</a:t>
            </a:r>
          </a:p>
        </p:txBody>
      </p:sp>
      <p:sp>
        <p:nvSpPr>
          <p:cNvPr id="3" name="Subtitle 2">
            <a:extLst>
              <a:ext uri="{FF2B5EF4-FFF2-40B4-BE49-F238E27FC236}">
                <a16:creationId xmlns:a16="http://schemas.microsoft.com/office/drawing/2014/main" id="{8DC41F99-944E-444F-974D-AEF8BA588A8A}"/>
              </a:ext>
            </a:extLst>
          </p:cNvPr>
          <p:cNvSpPr>
            <a:spLocks noGrp="1"/>
          </p:cNvSpPr>
          <p:nvPr>
            <p:ph type="subTitle" idx="1"/>
          </p:nvPr>
        </p:nvSpPr>
        <p:spPr>
          <a:xfrm>
            <a:off x="5631426" y="5359195"/>
            <a:ext cx="5722374" cy="997155"/>
          </a:xfrm>
        </p:spPr>
        <p:txBody>
          <a:bodyPr>
            <a:normAutofit/>
          </a:bodyPr>
          <a:lstStyle/>
          <a:p>
            <a:pPr algn="r"/>
            <a:r>
              <a:rPr lang="en-GB" sz="2800" dirty="0">
                <a:solidFill>
                  <a:schemeClr val="bg1"/>
                </a:solidFill>
              </a:rPr>
              <a:t>Charlie Bateson</a:t>
            </a:r>
          </a:p>
          <a:p>
            <a:pPr algn="r"/>
            <a:r>
              <a:rPr lang="en-GB" sz="2000" dirty="0">
                <a:solidFill>
                  <a:schemeClr val="bg1"/>
                </a:solidFill>
              </a:rPr>
              <a:t>20 November2018</a:t>
            </a:r>
          </a:p>
        </p:txBody>
      </p:sp>
      <p:sp>
        <p:nvSpPr>
          <p:cNvPr id="5" name="Slide Number Placeholder 4">
            <a:extLst>
              <a:ext uri="{FF2B5EF4-FFF2-40B4-BE49-F238E27FC236}">
                <a16:creationId xmlns:a16="http://schemas.microsoft.com/office/drawing/2014/main" id="{B79AD12C-AF05-4F2C-B0C3-D3A3A8DEA40E}"/>
              </a:ext>
            </a:extLst>
          </p:cNvPr>
          <p:cNvSpPr>
            <a:spLocks noGrp="1"/>
          </p:cNvSpPr>
          <p:nvPr>
            <p:ph type="sldNum" sz="quarter" idx="12"/>
          </p:nvPr>
        </p:nvSpPr>
        <p:spPr/>
        <p:txBody>
          <a:bodyPr/>
          <a:lstStyle/>
          <a:p>
            <a:fld id="{E8DCA549-36A6-44BE-A41B-B1A7869A41CA}" type="slidenum">
              <a:rPr lang="en-GB" smtClean="0"/>
              <a:t>1</a:t>
            </a:fld>
            <a:endParaRPr lang="en-GB"/>
          </a:p>
        </p:txBody>
      </p:sp>
      <p:grpSp>
        <p:nvGrpSpPr>
          <p:cNvPr id="8" name="Group 7">
            <a:extLst>
              <a:ext uri="{FF2B5EF4-FFF2-40B4-BE49-F238E27FC236}">
                <a16:creationId xmlns:a16="http://schemas.microsoft.com/office/drawing/2014/main" id="{B1524491-007B-47BB-896A-7FFD688DED99}"/>
              </a:ext>
            </a:extLst>
          </p:cNvPr>
          <p:cNvGrpSpPr/>
          <p:nvPr/>
        </p:nvGrpSpPr>
        <p:grpSpPr>
          <a:xfrm>
            <a:off x="742577" y="2534170"/>
            <a:ext cx="3529413" cy="1994763"/>
            <a:chOff x="605843" y="690608"/>
            <a:chExt cx="3529413" cy="1994763"/>
          </a:xfrm>
        </p:grpSpPr>
        <p:pic>
          <p:nvPicPr>
            <p:cNvPr id="4" name="Picture 3" descr="A close up of an umbrella&#10;&#10;Description generated with high confidence">
              <a:extLst>
                <a:ext uri="{FF2B5EF4-FFF2-40B4-BE49-F238E27FC236}">
                  <a16:creationId xmlns:a16="http://schemas.microsoft.com/office/drawing/2014/main" id="{91CA83D8-5D5E-4560-AB25-AAD6BD77CBA6}"/>
                </a:ext>
              </a:extLst>
            </p:cNvPr>
            <p:cNvPicPr>
              <a:picLocks noChangeAspect="1"/>
            </p:cNvPicPr>
            <p:nvPr/>
          </p:nvPicPr>
          <p:blipFill>
            <a:blip r:embed="rId3"/>
            <a:stretch>
              <a:fillRect/>
            </a:stretch>
          </p:blipFill>
          <p:spPr>
            <a:xfrm>
              <a:off x="964451" y="690608"/>
              <a:ext cx="2812199" cy="1203229"/>
            </a:xfrm>
            <a:prstGeom prst="rect">
              <a:avLst/>
            </a:prstGeom>
          </p:spPr>
        </p:pic>
        <p:sp>
          <p:nvSpPr>
            <p:cNvPr id="6" name="TextBox 5">
              <a:extLst>
                <a:ext uri="{FF2B5EF4-FFF2-40B4-BE49-F238E27FC236}">
                  <a16:creationId xmlns:a16="http://schemas.microsoft.com/office/drawing/2014/main" id="{B77958D6-3F0E-4BE8-B959-946393BE9801}"/>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Tree>
    <p:extLst>
      <p:ext uri="{BB962C8B-B14F-4D97-AF65-F5344CB8AC3E}">
        <p14:creationId xmlns:p14="http://schemas.microsoft.com/office/powerpoint/2010/main" val="33411330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cs typeface="Arial" panose="020B0604020202020204" pitchFamily="34" charset="0"/>
              </a:rPr>
              <a:t>Cost</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p:txBody>
          <a:bodyPr/>
          <a:lstStyle/>
          <a:p>
            <a:fld id="{E8DCA549-36A6-44BE-A41B-B1A7869A41CA}" type="slidenum">
              <a:rPr lang="en-GB" smtClean="0"/>
              <a:t>10</a:t>
            </a:fld>
            <a:endParaRPr lang="en-GB"/>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10600" y="4854698"/>
            <a:ext cx="3529413" cy="1994763"/>
            <a:chOff x="605843" y="690608"/>
            <a:chExt cx="3529413" cy="1994763"/>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
        <p:nvSpPr>
          <p:cNvPr id="6" name="TextBox 5">
            <a:extLst>
              <a:ext uri="{FF2B5EF4-FFF2-40B4-BE49-F238E27FC236}">
                <a16:creationId xmlns:a16="http://schemas.microsoft.com/office/drawing/2014/main" id="{B0550A2E-492F-4094-B60F-AB524C0BA318}"/>
              </a:ext>
            </a:extLst>
          </p:cNvPr>
          <p:cNvSpPr txBox="1"/>
          <p:nvPr/>
        </p:nvSpPr>
        <p:spPr>
          <a:xfrm>
            <a:off x="991312" y="1905712"/>
            <a:ext cx="7862131" cy="4365106"/>
          </a:xfrm>
          <a:prstGeom prst="rect">
            <a:avLst/>
          </a:prstGeom>
          <a:noFill/>
        </p:spPr>
        <p:txBody>
          <a:bodyPr wrap="square" rtlCol="0">
            <a:spAutoFit/>
          </a:bodyPr>
          <a:lstStyle/>
          <a:p>
            <a:pPr>
              <a:lnSpc>
                <a:spcPct val="107000"/>
              </a:lnSpc>
              <a:spcAft>
                <a:spcPts val="800"/>
              </a:spcAft>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Project Scoping with LiNGER</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founder	</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1 day</a:t>
            </a:r>
          </a:p>
          <a:p>
            <a:pPr>
              <a:lnSpc>
                <a:spcPct val="107000"/>
              </a:lnSpc>
              <a:spcAft>
                <a:spcPts val="800"/>
              </a:spcAft>
            </a:pPr>
            <a:endPar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Health &amp; Safety</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Creation of Health &amp; Safety Process*			3 days**</a:t>
            </a:r>
          </a:p>
          <a:p>
            <a:pPr>
              <a:lnSpc>
                <a:spcPct val="107000"/>
              </a:lnSpc>
              <a:spcAft>
                <a:spcPts val="800"/>
              </a:spcAft>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Crisis Management</a:t>
            </a:r>
          </a:p>
          <a:p>
            <a:pPr>
              <a:lnSpc>
                <a:spcPct val="107000"/>
              </a:lnSpc>
              <a:spcAft>
                <a:spcPts val="800"/>
              </a:spcAft>
            </a:pP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Creation of Crisis Management Manual			2 days</a:t>
            </a:r>
          </a:p>
          <a:p>
            <a:pPr>
              <a:lnSpc>
                <a:spcPct val="107000"/>
              </a:lnSpc>
              <a:spcAft>
                <a:spcPts val="800"/>
              </a:spcAft>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Booking Conditions</a:t>
            </a:r>
          </a:p>
          <a:p>
            <a:pPr>
              <a:lnSpc>
                <a:spcPct val="107000"/>
              </a:lnSpc>
              <a:spcAft>
                <a:spcPts val="800"/>
              </a:spcAft>
            </a:pP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Review of competitors &amp; creation of T&amp;Cs		3 days</a:t>
            </a:r>
          </a:p>
          <a:p>
            <a:pPr>
              <a:lnSpc>
                <a:spcPct val="107000"/>
              </a:lnSpc>
              <a:spcAft>
                <a:spcPts val="800"/>
              </a:spcAft>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Total							9 days</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endPar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Total project cost</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£6,750</a:t>
            </a:r>
          </a:p>
        </p:txBody>
      </p:sp>
    </p:spTree>
    <p:extLst>
      <p:ext uri="{BB962C8B-B14F-4D97-AF65-F5344CB8AC3E}">
        <p14:creationId xmlns:p14="http://schemas.microsoft.com/office/powerpoint/2010/main" val="1001524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cs typeface="Arial" panose="020B0604020202020204" pitchFamily="34" charset="0"/>
              </a:rPr>
              <a:t>Cost</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p:txBody>
          <a:bodyPr/>
          <a:lstStyle/>
          <a:p>
            <a:fld id="{E8DCA549-36A6-44BE-A41B-B1A7869A41CA}" type="slidenum">
              <a:rPr lang="en-GB" smtClean="0"/>
              <a:t>11</a:t>
            </a:fld>
            <a:endParaRPr lang="en-GB"/>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10600" y="4854698"/>
            <a:ext cx="3529413" cy="1994763"/>
            <a:chOff x="605843" y="690608"/>
            <a:chExt cx="3529413" cy="1994763"/>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
        <p:nvSpPr>
          <p:cNvPr id="6" name="TextBox 5">
            <a:extLst>
              <a:ext uri="{FF2B5EF4-FFF2-40B4-BE49-F238E27FC236}">
                <a16:creationId xmlns:a16="http://schemas.microsoft.com/office/drawing/2014/main" id="{B0550A2E-492F-4094-B60F-AB524C0BA318}"/>
              </a:ext>
            </a:extLst>
          </p:cNvPr>
          <p:cNvSpPr txBox="1"/>
          <p:nvPr/>
        </p:nvSpPr>
        <p:spPr>
          <a:xfrm>
            <a:off x="991312" y="1905712"/>
            <a:ext cx="7862131" cy="3556102"/>
          </a:xfrm>
          <a:prstGeom prst="rect">
            <a:avLst/>
          </a:prstGeom>
          <a:noFill/>
        </p:spPr>
        <p:txBody>
          <a:bodyPr wrap="square" rtlCol="0">
            <a:spAutoFit/>
          </a:bodyPr>
          <a:lstStyle/>
          <a:p>
            <a:pPr>
              <a:lnSpc>
                <a:spcPct val="107000"/>
              </a:lnSpc>
              <a:spcAft>
                <a:spcPts val="800"/>
              </a:spcAft>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Total project cost</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£6,750</a:t>
            </a:r>
          </a:p>
          <a:p>
            <a:pPr>
              <a:lnSpc>
                <a:spcPct val="107000"/>
              </a:lnSpc>
              <a:spcAft>
                <a:spcPts val="800"/>
              </a:spcAft>
            </a:pPr>
            <a:endParaRPr lang="en-GB"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Cost is based on the creation of a process that can be managed in house moving forward.  Purple Umbrella can manage this process on your behalf if desired.  This will require a further conversation and is not covered by this proposal</a:t>
            </a:r>
          </a:p>
          <a:p>
            <a:pPr>
              <a:lnSpc>
                <a:spcPct val="107000"/>
              </a:lnSpc>
              <a:spcAft>
                <a:spcPts val="800"/>
              </a:spcAft>
            </a:pPr>
            <a:r>
              <a:rPr lang="en-GB"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Provision of 3 days is dependent upon the number of accommodations to be checked</a:t>
            </a:r>
          </a:p>
          <a:p>
            <a:pPr>
              <a:lnSpc>
                <a:spcPct val="107000"/>
              </a:lnSpc>
              <a:spcAft>
                <a:spcPts val="800"/>
              </a:spcAft>
            </a:pPr>
            <a:r>
              <a:rPr lang="en-GB"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I have been able to reduce the number of days required this based on the entire project being approved.  Prices and time frames will need to be adjusted if individual elements of the project are not required.</a:t>
            </a:r>
          </a:p>
          <a:p>
            <a:pPr>
              <a:lnSpc>
                <a:spcPct val="107000"/>
              </a:lnSpc>
              <a:spcAft>
                <a:spcPts val="800"/>
              </a:spcAft>
            </a:pPr>
            <a:r>
              <a:rPr lang="en-GB"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Cost includes two revisions per item, e.g. 2x revision each for Health &amp; Safety, Crisis Management and Booking Conditions</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062753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lvl="1">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buClr>
                <a:srgbClr val="7030A0"/>
              </a:buClr>
              <a:buNone/>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Charlie Bateson</a:t>
            </a:r>
          </a:p>
          <a:p>
            <a:pPr marL="457200" lvl="1" indent="0">
              <a:lnSpc>
                <a:spcPct val="107000"/>
              </a:lnSpc>
              <a:buClr>
                <a:srgbClr val="7030A0"/>
              </a:buClr>
              <a:buNone/>
            </a:pP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Managing Consultant</a:t>
            </a:r>
          </a:p>
          <a:p>
            <a:pPr marL="457200" lvl="1" indent="0">
              <a:lnSpc>
                <a:spcPct val="107000"/>
              </a:lnSpc>
              <a:buClr>
                <a:srgbClr val="7030A0"/>
              </a:buClr>
              <a:buNone/>
            </a:pP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Purple Umbrella Ltd</a:t>
            </a:r>
          </a:p>
          <a:p>
            <a:pPr marL="457200" lvl="1" indent="0">
              <a:lnSpc>
                <a:spcPct val="107000"/>
              </a:lnSpc>
              <a:buClr>
                <a:srgbClr val="7030A0"/>
              </a:buClr>
              <a:buNone/>
            </a:pPr>
            <a:endPar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buClr>
                <a:srgbClr val="7030A0"/>
              </a:buClr>
              <a:buNone/>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+44 7990 521629</a:t>
            </a:r>
          </a:p>
          <a:p>
            <a:pPr marL="457200" lvl="1" indent="0">
              <a:lnSpc>
                <a:spcPct val="107000"/>
              </a:lnSpc>
              <a:buClr>
                <a:srgbClr val="7030A0"/>
              </a:buClr>
              <a:buNone/>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charlie.bateson@purpleumbrella.co.uk</a:t>
            </a:r>
          </a:p>
          <a:p>
            <a:pPr lvl="1">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168823"/>
            <a:ext cx="10515600" cy="1325563"/>
          </a:xfrm>
        </p:spPr>
        <p:txBody>
          <a:bodyPr/>
          <a:lstStyle/>
          <a:p>
            <a:r>
              <a:rPr lang="en-GB" dirty="0">
                <a:solidFill>
                  <a:schemeClr val="bg1"/>
                </a:solidFill>
                <a:latin typeface="Arial" panose="020B0604020202020204" pitchFamily="34" charset="0"/>
                <a:cs typeface="Arial" panose="020B0604020202020204" pitchFamily="34" charset="0"/>
              </a:rPr>
              <a:t>Thank you</a:t>
            </a:r>
          </a:p>
        </p:txBody>
      </p:sp>
      <p:sp>
        <p:nvSpPr>
          <p:cNvPr id="5" name="Slide Number Placeholder 4">
            <a:extLst>
              <a:ext uri="{FF2B5EF4-FFF2-40B4-BE49-F238E27FC236}">
                <a16:creationId xmlns:a16="http://schemas.microsoft.com/office/drawing/2014/main" id="{0AFC96D8-3B00-45DD-990C-7DC81C9889E5}"/>
              </a:ext>
            </a:extLst>
          </p:cNvPr>
          <p:cNvSpPr>
            <a:spLocks noGrp="1"/>
          </p:cNvSpPr>
          <p:nvPr>
            <p:ph type="sldNum" sz="quarter" idx="12"/>
          </p:nvPr>
        </p:nvSpPr>
        <p:spPr/>
        <p:txBody>
          <a:bodyPr/>
          <a:lstStyle/>
          <a:p>
            <a:fld id="{E8DCA549-36A6-44BE-A41B-B1A7869A41CA}" type="slidenum">
              <a:rPr lang="en-GB" smtClean="0"/>
              <a:t>12</a:t>
            </a:fld>
            <a:endParaRPr lang="en-GB"/>
          </a:p>
        </p:txBody>
      </p:sp>
      <p:grpSp>
        <p:nvGrpSpPr>
          <p:cNvPr id="10" name="Group 9">
            <a:extLst>
              <a:ext uri="{FF2B5EF4-FFF2-40B4-BE49-F238E27FC236}">
                <a16:creationId xmlns:a16="http://schemas.microsoft.com/office/drawing/2014/main" id="{CB39BEFD-51E1-445D-974F-B9FD1B1A8948}"/>
              </a:ext>
            </a:extLst>
          </p:cNvPr>
          <p:cNvGrpSpPr/>
          <p:nvPr/>
        </p:nvGrpSpPr>
        <p:grpSpPr>
          <a:xfrm>
            <a:off x="8610600" y="4854698"/>
            <a:ext cx="3529413" cy="1994763"/>
            <a:chOff x="605843" y="690608"/>
            <a:chExt cx="3529413" cy="1994763"/>
          </a:xfrm>
        </p:grpSpPr>
        <p:pic>
          <p:nvPicPr>
            <p:cNvPr id="11" name="Picture 10" descr="A close up of an umbrella&#10;&#10;Description generated with high confidence">
              <a:extLst>
                <a:ext uri="{FF2B5EF4-FFF2-40B4-BE49-F238E27FC236}">
                  <a16:creationId xmlns:a16="http://schemas.microsoft.com/office/drawing/2014/main" id="{D5820645-992A-4B29-A703-8887A292DD6E}"/>
                </a:ext>
              </a:extLst>
            </p:cNvPr>
            <p:cNvPicPr>
              <a:picLocks noChangeAspect="1"/>
            </p:cNvPicPr>
            <p:nvPr/>
          </p:nvPicPr>
          <p:blipFill>
            <a:blip r:embed="rId3"/>
            <a:stretch>
              <a:fillRect/>
            </a:stretch>
          </p:blipFill>
          <p:spPr>
            <a:xfrm>
              <a:off x="964451" y="690608"/>
              <a:ext cx="2812199" cy="1203229"/>
            </a:xfrm>
            <a:prstGeom prst="rect">
              <a:avLst/>
            </a:prstGeom>
          </p:spPr>
        </p:pic>
        <p:sp>
          <p:nvSpPr>
            <p:cNvPr id="12" name="TextBox 11">
              <a:extLst>
                <a:ext uri="{FF2B5EF4-FFF2-40B4-BE49-F238E27FC236}">
                  <a16:creationId xmlns:a16="http://schemas.microsoft.com/office/drawing/2014/main" id="{DFFA71B3-E66C-4005-BA78-5FB667DEC185}"/>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Tree>
    <p:extLst>
      <p:ext uri="{BB962C8B-B14F-4D97-AF65-F5344CB8AC3E}">
        <p14:creationId xmlns:p14="http://schemas.microsoft.com/office/powerpoint/2010/main" val="31374408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r>
              <a:rPr lang="en-GB" sz="2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Purple Umbrella</a:t>
            </a:r>
          </a:p>
          <a:p>
            <a:pPr>
              <a:lnSpc>
                <a:spcPct val="107000"/>
              </a:lnSpc>
              <a:buClr>
                <a:srgbClr val="7030A0"/>
              </a:buClr>
            </a:pPr>
            <a:r>
              <a:rPr lang="en-GB" sz="2400" dirty="0">
                <a:solidFill>
                  <a:schemeClr val="bg1">
                    <a:lumMod val="50000"/>
                  </a:schemeClr>
                </a:solidFill>
                <a:latin typeface="Calibri" panose="020F0502020204030204" pitchFamily="34" charset="0"/>
                <a:cs typeface="Times New Roman" panose="02020603050405020304" pitchFamily="18" charset="0"/>
              </a:rPr>
              <a:t>Sector Experience</a:t>
            </a:r>
          </a:p>
          <a:p>
            <a:pPr>
              <a:lnSpc>
                <a:spcPct val="107000"/>
              </a:lnSpc>
              <a:buClr>
                <a:srgbClr val="7030A0"/>
              </a:buClr>
            </a:pPr>
            <a:r>
              <a:rPr lang="en-GB" sz="2400" dirty="0">
                <a:solidFill>
                  <a:schemeClr val="bg1">
                    <a:lumMod val="50000"/>
                  </a:schemeClr>
                </a:solidFill>
                <a:latin typeface="Calibri" panose="020F0502020204030204" pitchFamily="34" charset="0"/>
                <a:cs typeface="Times New Roman" panose="02020603050405020304" pitchFamily="18" charset="0"/>
              </a:rPr>
              <a:t>Health &amp; Safety</a:t>
            </a:r>
          </a:p>
          <a:p>
            <a:pPr>
              <a:lnSpc>
                <a:spcPct val="107000"/>
              </a:lnSpc>
              <a:buClr>
                <a:srgbClr val="7030A0"/>
              </a:buClr>
            </a:pPr>
            <a:r>
              <a:rPr lang="en-GB" sz="2400" dirty="0">
                <a:solidFill>
                  <a:schemeClr val="bg1">
                    <a:lumMod val="50000"/>
                  </a:schemeClr>
                </a:solidFill>
                <a:latin typeface="Calibri" panose="020F0502020204030204" pitchFamily="34" charset="0"/>
                <a:cs typeface="Times New Roman" panose="02020603050405020304" pitchFamily="18" charset="0"/>
              </a:rPr>
              <a:t>Crisis Management</a:t>
            </a:r>
          </a:p>
          <a:p>
            <a:pPr>
              <a:lnSpc>
                <a:spcPct val="107000"/>
              </a:lnSpc>
              <a:buClr>
                <a:srgbClr val="7030A0"/>
              </a:buClr>
            </a:pPr>
            <a:r>
              <a:rPr lang="en-GB" sz="2400" dirty="0">
                <a:solidFill>
                  <a:schemeClr val="bg1">
                    <a:lumMod val="50000"/>
                  </a:schemeClr>
                </a:solidFill>
                <a:latin typeface="Calibri" panose="020F0502020204030204" pitchFamily="34" charset="0"/>
                <a:cs typeface="Times New Roman" panose="02020603050405020304" pitchFamily="18" charset="0"/>
              </a:rPr>
              <a:t>Booking Conditions</a:t>
            </a: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The Travel Strategy Specialists</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p:txBody>
          <a:bodyPr/>
          <a:lstStyle/>
          <a:p>
            <a:fld id="{E8DCA549-36A6-44BE-A41B-B1A7869A41CA}" type="slidenum">
              <a:rPr lang="en-GB" smtClean="0"/>
              <a:t>2</a:t>
            </a:fld>
            <a:endParaRPr lang="en-GB"/>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10600" y="4854698"/>
            <a:ext cx="3529413" cy="1994763"/>
            <a:chOff x="605843" y="690608"/>
            <a:chExt cx="3529413" cy="1994763"/>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Tree>
    <p:extLst>
      <p:ext uri="{BB962C8B-B14F-4D97-AF65-F5344CB8AC3E}">
        <p14:creationId xmlns:p14="http://schemas.microsoft.com/office/powerpoint/2010/main" val="30196626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Purple Umbrella</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p:txBody>
          <a:bodyPr/>
          <a:lstStyle/>
          <a:p>
            <a:fld id="{E8DCA549-36A6-44BE-A41B-B1A7869A41CA}" type="slidenum">
              <a:rPr lang="en-GB" smtClean="0"/>
              <a:t>3</a:t>
            </a:fld>
            <a:endParaRPr lang="en-GB"/>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10600" y="4854698"/>
            <a:ext cx="3529413" cy="1994763"/>
            <a:chOff x="605843" y="690608"/>
            <a:chExt cx="3529413" cy="1994763"/>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
        <p:nvSpPr>
          <p:cNvPr id="10" name="Rectangle 9">
            <a:extLst>
              <a:ext uri="{FF2B5EF4-FFF2-40B4-BE49-F238E27FC236}">
                <a16:creationId xmlns:a16="http://schemas.microsoft.com/office/drawing/2014/main" id="{A6C37E08-6A13-4A7E-B212-736378158AEE}"/>
              </a:ext>
            </a:extLst>
          </p:cNvPr>
          <p:cNvSpPr/>
          <p:nvPr/>
        </p:nvSpPr>
        <p:spPr>
          <a:xfrm>
            <a:off x="932206" y="1847156"/>
            <a:ext cx="7963968" cy="4163960"/>
          </a:xfrm>
          <a:prstGeom prst="rect">
            <a:avLst/>
          </a:prstGeom>
        </p:spPr>
        <p:txBody>
          <a:bodyPr wrap="square">
            <a:spAutoFit/>
          </a:bodyPr>
          <a:lstStyle/>
          <a:p>
            <a:pPr>
              <a:lnSpc>
                <a:spcPct val="107000"/>
              </a:lnSpc>
              <a:spcAft>
                <a:spcPts val="0"/>
              </a:spcAft>
            </a:pPr>
            <a:r>
              <a:rPr lang="en-GB" sz="1400" b="1" dirty="0">
                <a:solidFill>
                  <a:schemeClr val="bg1">
                    <a:lumMod val="50000"/>
                  </a:schemeClr>
                </a:solidFill>
                <a:ea typeface="Calibri" panose="020F0502020204030204" pitchFamily="34" charset="0"/>
                <a:cs typeface="Calibri" panose="020F0502020204030204" pitchFamily="34" charset="0"/>
              </a:rPr>
              <a:t>Purple Umbrella </a:t>
            </a:r>
            <a:r>
              <a:rPr lang="en-GB" sz="1400" dirty="0">
                <a:solidFill>
                  <a:schemeClr val="bg1">
                    <a:lumMod val="50000"/>
                  </a:schemeClr>
                </a:solidFill>
                <a:ea typeface="Calibri" panose="020F0502020204030204" pitchFamily="34" charset="0"/>
                <a:cs typeface="Calibri" panose="020F0502020204030204" pitchFamily="34" charset="0"/>
              </a:rPr>
              <a:t>was </a:t>
            </a:r>
            <a:r>
              <a:rPr lang="en-GB" sz="1400" b="1" dirty="0">
                <a:solidFill>
                  <a:schemeClr val="bg1">
                    <a:lumMod val="50000"/>
                  </a:schemeClr>
                </a:solidFill>
                <a:ea typeface="Calibri" panose="020F0502020204030204" pitchFamily="34" charset="0"/>
                <a:cs typeface="Calibri" panose="020F0502020204030204" pitchFamily="34" charset="0"/>
              </a:rPr>
              <a:t>formed</a:t>
            </a:r>
            <a:r>
              <a:rPr lang="en-GB" sz="1400" dirty="0">
                <a:solidFill>
                  <a:schemeClr val="bg1">
                    <a:lumMod val="50000"/>
                  </a:schemeClr>
                </a:solidFill>
                <a:ea typeface="Calibri" panose="020F0502020204030204" pitchFamily="34" charset="0"/>
                <a:cs typeface="Calibri" panose="020F0502020204030204" pitchFamily="34" charset="0"/>
              </a:rPr>
              <a:t> in </a:t>
            </a:r>
            <a:r>
              <a:rPr lang="en-GB" sz="1400" b="1" dirty="0">
                <a:solidFill>
                  <a:schemeClr val="bg1">
                    <a:lumMod val="50000"/>
                  </a:schemeClr>
                </a:solidFill>
                <a:ea typeface="Calibri" panose="020F0502020204030204" pitchFamily="34" charset="0"/>
                <a:cs typeface="Calibri" panose="020F0502020204030204" pitchFamily="34" charset="0"/>
              </a:rPr>
              <a:t>2008</a:t>
            </a:r>
            <a:r>
              <a:rPr lang="en-GB" sz="1400" dirty="0">
                <a:solidFill>
                  <a:schemeClr val="bg1">
                    <a:lumMod val="50000"/>
                  </a:schemeClr>
                </a:solidFill>
                <a:ea typeface="Calibri" panose="020F0502020204030204" pitchFamily="34" charset="0"/>
                <a:cs typeface="Calibri" panose="020F0502020204030204" pitchFamily="34" charset="0"/>
              </a:rPr>
              <a:t> by travel industry stalwart </a:t>
            </a:r>
            <a:r>
              <a:rPr lang="en-GB" sz="1400" b="1" dirty="0">
                <a:solidFill>
                  <a:schemeClr val="bg1">
                    <a:lumMod val="50000"/>
                  </a:schemeClr>
                </a:solidFill>
                <a:ea typeface="Calibri" panose="020F0502020204030204" pitchFamily="34" charset="0"/>
                <a:cs typeface="Calibri" panose="020F0502020204030204" pitchFamily="34" charset="0"/>
              </a:rPr>
              <a:t>Charlie Bateson </a:t>
            </a:r>
            <a:r>
              <a:rPr lang="en-GB" sz="1400" dirty="0">
                <a:solidFill>
                  <a:schemeClr val="bg1">
                    <a:lumMod val="50000"/>
                  </a:schemeClr>
                </a:solidFill>
                <a:ea typeface="Calibri" panose="020F0502020204030204" pitchFamily="34" charset="0"/>
                <a:cs typeface="Calibri" panose="020F0502020204030204" pitchFamily="34" charset="0"/>
              </a:rPr>
              <a:t>and was borne from a desire to utilise the 31 years industry experience he has to help travel businesses be the best that they possibly can be.</a:t>
            </a:r>
            <a:endParaRPr lang="en-GB" sz="14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chemeClr val="bg1">
                    <a:lumMod val="50000"/>
                  </a:schemeClr>
                </a:solidFill>
                <a:ea typeface="Calibri" panose="020F0502020204030204" pitchFamily="34" charset="0"/>
                <a:cs typeface="Calibri" panose="020F0502020204030204" pitchFamily="34" charset="0"/>
              </a:rPr>
              <a:t> </a:t>
            </a:r>
            <a:endParaRPr lang="en-GB" sz="14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chemeClr val="bg1">
                    <a:lumMod val="50000"/>
                  </a:schemeClr>
                </a:solidFill>
                <a:ea typeface="Calibri" panose="020F0502020204030204" pitchFamily="34" charset="0"/>
                <a:cs typeface="Calibri" panose="020F0502020204030204" pitchFamily="34" charset="0"/>
              </a:rPr>
              <a:t>Travel has always been a holiday job for Charlie. </a:t>
            </a:r>
            <a:r>
              <a:rPr lang="en-GB" sz="1400" dirty="0">
                <a:solidFill>
                  <a:schemeClr val="bg1">
                    <a:lumMod val="50000"/>
                  </a:schemeClr>
                </a:solidFill>
                <a:ea typeface="Calibri" panose="020F0502020204030204" pitchFamily="34" charset="0"/>
                <a:cs typeface="Times New Roman" panose="02020603050405020304" pitchFamily="18" charset="0"/>
              </a:rPr>
              <a:t>He cut his teeth at </a:t>
            </a:r>
            <a:r>
              <a:rPr lang="en-GB" sz="1400" b="1" dirty="0">
                <a:solidFill>
                  <a:schemeClr val="bg1">
                    <a:lumMod val="50000"/>
                  </a:schemeClr>
                </a:solidFill>
                <a:ea typeface="Calibri" panose="020F0502020204030204" pitchFamily="34" charset="0"/>
                <a:cs typeface="Times New Roman" panose="02020603050405020304" pitchFamily="18" charset="0"/>
              </a:rPr>
              <a:t>Trailfinders</a:t>
            </a:r>
            <a:r>
              <a:rPr lang="en-GB" sz="1400" dirty="0">
                <a:solidFill>
                  <a:schemeClr val="bg1">
                    <a:lumMod val="50000"/>
                  </a:schemeClr>
                </a:solidFill>
                <a:ea typeface="Calibri" panose="020F0502020204030204" pitchFamily="34" charset="0"/>
                <a:cs typeface="Times New Roman" panose="02020603050405020304" pitchFamily="18" charset="0"/>
              </a:rPr>
              <a:t> as </a:t>
            </a:r>
            <a:r>
              <a:rPr lang="en-GB" sz="1400" b="1" dirty="0">
                <a:solidFill>
                  <a:schemeClr val="bg1">
                    <a:lumMod val="50000"/>
                  </a:schemeClr>
                </a:solidFill>
                <a:ea typeface="Calibri" panose="020F0502020204030204" pitchFamily="34" charset="0"/>
                <a:cs typeface="Times New Roman" panose="02020603050405020304" pitchFamily="18" charset="0"/>
              </a:rPr>
              <a:t>product director.  </a:t>
            </a:r>
            <a:r>
              <a:rPr lang="en-GB" sz="1400" dirty="0">
                <a:solidFill>
                  <a:schemeClr val="bg1">
                    <a:lumMod val="50000"/>
                  </a:schemeClr>
                </a:solidFill>
                <a:ea typeface="Calibri" panose="020F0502020204030204" pitchFamily="34" charset="0"/>
                <a:cs typeface="Times New Roman" panose="02020603050405020304" pitchFamily="18" charset="0"/>
              </a:rPr>
              <a:t>He started as a trainee travel consultant he worked his way up to the main board of the company.  Having spent several years as general manager of one of the largest of the Kensington travel centres he became the </a:t>
            </a:r>
            <a:r>
              <a:rPr lang="en-GB" sz="1400" b="1" dirty="0">
                <a:solidFill>
                  <a:schemeClr val="bg1">
                    <a:lumMod val="50000"/>
                  </a:schemeClr>
                </a:solidFill>
                <a:ea typeface="Calibri" panose="020F0502020204030204" pitchFamily="34" charset="0"/>
                <a:cs typeface="Times New Roman" panose="02020603050405020304" pitchFamily="18" charset="0"/>
              </a:rPr>
              <a:t>product director </a:t>
            </a:r>
            <a:r>
              <a:rPr lang="en-GB" sz="1400" dirty="0">
                <a:solidFill>
                  <a:schemeClr val="bg1">
                    <a:lumMod val="50000"/>
                  </a:schemeClr>
                </a:solidFill>
                <a:ea typeface="Calibri" panose="020F0502020204030204" pitchFamily="34" charset="0"/>
                <a:cs typeface="Times New Roman" panose="02020603050405020304" pitchFamily="18" charset="0"/>
              </a:rPr>
              <a:t>and ended his career as their </a:t>
            </a:r>
            <a:r>
              <a:rPr lang="en-GB" sz="1400" b="1" dirty="0">
                <a:solidFill>
                  <a:schemeClr val="bg1">
                    <a:lumMod val="50000"/>
                  </a:schemeClr>
                </a:solidFill>
                <a:ea typeface="Calibri" panose="020F0502020204030204" pitchFamily="34" charset="0"/>
                <a:cs typeface="Times New Roman" panose="02020603050405020304" pitchFamily="18" charset="0"/>
              </a:rPr>
              <a:t>marketing director</a:t>
            </a:r>
            <a:r>
              <a:rPr lang="en-GB" sz="1400" dirty="0">
                <a:solidFill>
                  <a:schemeClr val="bg1">
                    <a:lumMod val="50000"/>
                  </a:schemeClr>
                </a:solidFill>
                <a:ea typeface="Calibri" panose="020F0502020204030204" pitchFamily="34" charset="0"/>
                <a:cs typeface="Times New Roman" panose="02020603050405020304" pitchFamily="18" charset="0"/>
              </a:rPr>
              <a:t>, controlling a </a:t>
            </a:r>
            <a:r>
              <a:rPr lang="en-GB" sz="1400" b="1" dirty="0">
                <a:solidFill>
                  <a:schemeClr val="bg1">
                    <a:lumMod val="50000"/>
                  </a:schemeClr>
                </a:solidFill>
                <a:ea typeface="Calibri" panose="020F0502020204030204" pitchFamily="34" charset="0"/>
                <a:cs typeface="Times New Roman" panose="02020603050405020304" pitchFamily="18" charset="0"/>
              </a:rPr>
              <a:t>spend</a:t>
            </a:r>
            <a:r>
              <a:rPr lang="en-GB" sz="1400" dirty="0">
                <a:solidFill>
                  <a:schemeClr val="bg1">
                    <a:lumMod val="50000"/>
                  </a:schemeClr>
                </a:solidFill>
                <a:ea typeface="Calibri" panose="020F0502020204030204" pitchFamily="34" charset="0"/>
                <a:cs typeface="Times New Roman" panose="02020603050405020304" pitchFamily="18" charset="0"/>
              </a:rPr>
              <a:t> of </a:t>
            </a:r>
            <a:r>
              <a:rPr lang="en-GB" sz="1400" b="1" dirty="0">
                <a:solidFill>
                  <a:schemeClr val="bg1">
                    <a:lumMod val="50000"/>
                  </a:schemeClr>
                </a:solidFill>
                <a:ea typeface="Calibri" panose="020F0502020204030204" pitchFamily="34" charset="0"/>
                <a:cs typeface="Times New Roman" panose="02020603050405020304" pitchFamily="18" charset="0"/>
              </a:rPr>
              <a:t>£5m pa</a:t>
            </a:r>
            <a:r>
              <a:rPr lang="en-GB" sz="1400" dirty="0">
                <a:solidFill>
                  <a:schemeClr val="bg1">
                    <a:lumMod val="50000"/>
                  </a:schemeClr>
                </a:solidFill>
                <a:ea typeface="Calibri" panose="020F0502020204030204" pitchFamily="34" charset="0"/>
                <a:cs typeface="Times New Roman" panose="02020603050405020304" pitchFamily="18" charset="0"/>
              </a:rPr>
              <a:t>. </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 </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After leaving Trailfinders he continued working for many significant global travel brands including, </a:t>
            </a:r>
            <a:r>
              <a:rPr lang="en-GB" sz="1400" b="1" dirty="0">
                <a:solidFill>
                  <a:schemeClr val="bg1">
                    <a:lumMod val="50000"/>
                  </a:schemeClr>
                </a:solidFill>
                <a:ea typeface="Calibri" panose="020F0502020204030204" pitchFamily="34" charset="0"/>
                <a:cs typeface="Times New Roman" panose="02020603050405020304" pitchFamily="18" charset="0"/>
              </a:rPr>
              <a:t>Abercrombie &amp; Kent</a:t>
            </a:r>
            <a:r>
              <a:rPr lang="en-GB" sz="1400" dirty="0">
                <a:solidFill>
                  <a:schemeClr val="bg1">
                    <a:lumMod val="50000"/>
                  </a:schemeClr>
                </a:solidFill>
                <a:ea typeface="Calibri" panose="020F0502020204030204" pitchFamily="34" charset="0"/>
                <a:cs typeface="Times New Roman" panose="02020603050405020304" pitchFamily="18" charset="0"/>
              </a:rPr>
              <a:t>, </a:t>
            </a:r>
            <a:r>
              <a:rPr lang="en-GB" sz="1400" b="1" dirty="0">
                <a:solidFill>
                  <a:schemeClr val="bg1">
                    <a:lumMod val="50000"/>
                  </a:schemeClr>
                </a:solidFill>
                <a:ea typeface="Calibri" panose="020F0502020204030204" pitchFamily="34" charset="0"/>
                <a:cs typeface="Times New Roman" panose="02020603050405020304" pitchFamily="18" charset="0"/>
              </a:rPr>
              <a:t>Hays Travel</a:t>
            </a:r>
            <a:r>
              <a:rPr lang="en-GB" sz="1400" dirty="0">
                <a:solidFill>
                  <a:schemeClr val="bg1">
                    <a:lumMod val="50000"/>
                  </a:schemeClr>
                </a:solidFill>
                <a:ea typeface="Calibri" panose="020F0502020204030204" pitchFamily="34" charset="0"/>
                <a:cs typeface="Times New Roman" panose="02020603050405020304" pitchFamily="18" charset="0"/>
              </a:rPr>
              <a:t>, </a:t>
            </a:r>
            <a:r>
              <a:rPr lang="en-GB" sz="1400" b="1" dirty="0">
                <a:solidFill>
                  <a:schemeClr val="bg1">
                    <a:lumMod val="50000"/>
                  </a:schemeClr>
                </a:solidFill>
                <a:ea typeface="Calibri" panose="020F0502020204030204" pitchFamily="34" charset="0"/>
                <a:cs typeface="Times New Roman" panose="02020603050405020304" pitchFamily="18" charset="0"/>
              </a:rPr>
              <a:t>Travel 2</a:t>
            </a:r>
            <a:r>
              <a:rPr lang="en-GB" sz="1400" dirty="0">
                <a:solidFill>
                  <a:schemeClr val="bg1">
                    <a:lumMod val="50000"/>
                  </a:schemeClr>
                </a:solidFill>
                <a:ea typeface="Calibri" panose="020F0502020204030204" pitchFamily="34" charset="0"/>
                <a:cs typeface="Times New Roman" panose="02020603050405020304" pitchFamily="18" charset="0"/>
              </a:rPr>
              <a:t>, </a:t>
            </a:r>
            <a:r>
              <a:rPr lang="en-GB" sz="1400" b="1" dirty="0">
                <a:solidFill>
                  <a:schemeClr val="bg1">
                    <a:lumMod val="50000"/>
                  </a:schemeClr>
                </a:solidFill>
                <a:ea typeface="Calibri" panose="020F0502020204030204" pitchFamily="34" charset="0"/>
                <a:cs typeface="Times New Roman" panose="02020603050405020304" pitchFamily="18" charset="0"/>
              </a:rPr>
              <a:t>Page &amp; May Travel Group </a:t>
            </a:r>
            <a:r>
              <a:rPr lang="en-GB" sz="1400" dirty="0">
                <a:solidFill>
                  <a:schemeClr val="bg1">
                    <a:lumMod val="50000"/>
                  </a:schemeClr>
                </a:solidFill>
                <a:ea typeface="Calibri" panose="020F0502020204030204" pitchFamily="34" charset="0"/>
                <a:cs typeface="Times New Roman" panose="02020603050405020304" pitchFamily="18" charset="0"/>
              </a:rPr>
              <a:t>and </a:t>
            </a:r>
            <a:r>
              <a:rPr lang="en-GB" sz="1400" b="1" dirty="0">
                <a:solidFill>
                  <a:schemeClr val="bg1">
                    <a:lumMod val="50000"/>
                  </a:schemeClr>
                </a:solidFill>
                <a:ea typeface="Calibri" panose="020F0502020204030204" pitchFamily="34" charset="0"/>
                <a:cs typeface="Times New Roman" panose="02020603050405020304" pitchFamily="18" charset="0"/>
              </a:rPr>
              <a:t>Best at Travel, </a:t>
            </a:r>
            <a:r>
              <a:rPr lang="en-GB" sz="1400" dirty="0">
                <a:solidFill>
                  <a:schemeClr val="bg1">
                    <a:lumMod val="50000"/>
                  </a:schemeClr>
                </a:solidFill>
                <a:ea typeface="Calibri" panose="020F0502020204030204" pitchFamily="34" charset="0"/>
                <a:cs typeface="Times New Roman" panose="02020603050405020304" pitchFamily="18" charset="0"/>
              </a:rPr>
              <a:t>always holding senior and director level positions across </a:t>
            </a:r>
            <a:r>
              <a:rPr lang="en-GB" sz="1400" b="1" dirty="0">
                <a:solidFill>
                  <a:schemeClr val="bg1">
                    <a:lumMod val="50000"/>
                  </a:schemeClr>
                </a:solidFill>
                <a:ea typeface="Calibri" panose="020F0502020204030204" pitchFamily="34" charset="0"/>
                <a:cs typeface="Times New Roman" panose="02020603050405020304" pitchFamily="18" charset="0"/>
              </a:rPr>
              <a:t>Commercial, Product, Marketing and Sales</a:t>
            </a:r>
            <a:r>
              <a:rPr lang="en-GB" sz="1400" dirty="0">
                <a:solidFill>
                  <a:schemeClr val="bg1">
                    <a:lumMod val="50000"/>
                  </a:schemeClr>
                </a:solidFill>
                <a:ea typeface="Calibri" panose="020F0502020204030204" pitchFamily="34" charset="0"/>
                <a:cs typeface="Times New Roman" panose="02020603050405020304" pitchFamily="18" charset="0"/>
              </a:rPr>
              <a:t>.</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 </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It is a </a:t>
            </a:r>
            <a:r>
              <a:rPr lang="en-GB" sz="1400" b="1" dirty="0">
                <a:solidFill>
                  <a:schemeClr val="bg1">
                    <a:lumMod val="50000"/>
                  </a:schemeClr>
                </a:solidFill>
                <a:ea typeface="Calibri" panose="020F0502020204030204" pitchFamily="34" charset="0"/>
                <a:cs typeface="Times New Roman" panose="02020603050405020304" pitchFamily="18" charset="0"/>
              </a:rPr>
              <a:t>love for travel </a:t>
            </a:r>
            <a:r>
              <a:rPr lang="en-GB" sz="1400" dirty="0">
                <a:solidFill>
                  <a:schemeClr val="bg1">
                    <a:lumMod val="50000"/>
                  </a:schemeClr>
                </a:solidFill>
                <a:ea typeface="Calibri" panose="020F0502020204030204" pitchFamily="34" charset="0"/>
                <a:cs typeface="Times New Roman" panose="02020603050405020304" pitchFamily="18" charset="0"/>
              </a:rPr>
              <a:t>derived from a </a:t>
            </a:r>
            <a:r>
              <a:rPr lang="en-GB" sz="1400" b="1" dirty="0">
                <a:solidFill>
                  <a:schemeClr val="bg1">
                    <a:lumMod val="50000"/>
                  </a:schemeClr>
                </a:solidFill>
                <a:ea typeface="Calibri" panose="020F0502020204030204" pitchFamily="34" charset="0"/>
                <a:cs typeface="Times New Roman" panose="02020603050405020304" pitchFamily="18" charset="0"/>
              </a:rPr>
              <a:t>long career </a:t>
            </a:r>
            <a:r>
              <a:rPr lang="en-GB" sz="1400" dirty="0">
                <a:solidFill>
                  <a:schemeClr val="bg1">
                    <a:lumMod val="50000"/>
                  </a:schemeClr>
                </a:solidFill>
                <a:ea typeface="Calibri" panose="020F0502020204030204" pitchFamily="34" charset="0"/>
                <a:cs typeface="Times New Roman" panose="02020603050405020304" pitchFamily="18" charset="0"/>
              </a:rPr>
              <a:t>within the industry combined with </a:t>
            </a:r>
            <a:r>
              <a:rPr lang="en-GB" sz="1400" b="1" dirty="0">
                <a:solidFill>
                  <a:schemeClr val="bg1">
                    <a:lumMod val="50000"/>
                  </a:schemeClr>
                </a:solidFill>
                <a:ea typeface="Calibri" panose="020F0502020204030204" pitchFamily="34" charset="0"/>
                <a:cs typeface="Times New Roman" panose="02020603050405020304" pitchFamily="18" charset="0"/>
              </a:rPr>
              <a:t>deep and significant understanding</a:t>
            </a:r>
            <a:r>
              <a:rPr lang="en-GB" sz="1400" dirty="0">
                <a:solidFill>
                  <a:schemeClr val="bg1">
                    <a:lumMod val="50000"/>
                  </a:schemeClr>
                </a:solidFill>
                <a:ea typeface="Calibri" panose="020F0502020204030204" pitchFamily="34" charset="0"/>
                <a:cs typeface="Times New Roman" panose="02020603050405020304" pitchFamily="18" charset="0"/>
              </a:rPr>
              <a:t> of the wants and needs of </a:t>
            </a:r>
            <a:r>
              <a:rPr lang="en-GB" sz="1400" b="1" dirty="0">
                <a:solidFill>
                  <a:schemeClr val="bg1">
                    <a:lumMod val="50000"/>
                  </a:schemeClr>
                </a:solidFill>
                <a:ea typeface="Calibri" panose="020F0502020204030204" pitchFamily="34" charset="0"/>
                <a:cs typeface="Times New Roman" panose="02020603050405020304" pitchFamily="18" charset="0"/>
              </a:rPr>
              <a:t>the independent traveller </a:t>
            </a:r>
            <a:r>
              <a:rPr lang="en-GB" sz="1400" dirty="0">
                <a:solidFill>
                  <a:schemeClr val="bg1">
                    <a:lumMod val="50000"/>
                  </a:schemeClr>
                </a:solidFill>
                <a:ea typeface="Calibri" panose="020F0502020204030204" pitchFamily="34" charset="0"/>
                <a:cs typeface="Times New Roman" panose="02020603050405020304" pitchFamily="18" charset="0"/>
              </a:rPr>
              <a:t>that drives his and Purple Umbrella’s thirst for deeper insight and desire to help other travel business be the best version of themselves.</a:t>
            </a:r>
          </a:p>
          <a:p>
            <a:pPr>
              <a:lnSpc>
                <a:spcPct val="107000"/>
              </a:lnSpc>
              <a:spcAft>
                <a:spcPts val="0"/>
              </a:spcAft>
            </a:pPr>
            <a:endParaRPr lang="en-GB" sz="7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chemeClr val="bg1">
                    <a:lumMod val="50000"/>
                  </a:schemeClr>
                </a:solidFill>
                <a:ea typeface="Calibri" panose="020F0502020204030204" pitchFamily="34" charset="0"/>
                <a:cs typeface="Calibri" panose="020F0502020204030204" pitchFamily="34" charset="0"/>
              </a:rPr>
              <a:t>More information about Charlie	</a:t>
            </a:r>
            <a:r>
              <a:rPr lang="en-GB" sz="1400" u="sng" dirty="0">
                <a:solidFill>
                  <a:srgbClr val="0563C1"/>
                </a:solidFill>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www.linkedin.com/in/charliebateson</a:t>
            </a:r>
            <a:r>
              <a:rPr lang="en-GB" sz="1400" dirty="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5453826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cs typeface="Arial" panose="020B0604020202020204" pitchFamily="34" charset="0"/>
              </a:rPr>
              <a:t>Sector Experience</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p:txBody>
          <a:bodyPr/>
          <a:lstStyle/>
          <a:p>
            <a:fld id="{E8DCA549-36A6-44BE-A41B-B1A7869A41CA}" type="slidenum">
              <a:rPr lang="en-GB" smtClean="0"/>
              <a:t>4</a:t>
            </a:fld>
            <a:endParaRPr lang="en-GB"/>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10600" y="4854698"/>
            <a:ext cx="3529413" cy="1994763"/>
            <a:chOff x="605843" y="690608"/>
            <a:chExt cx="3529413" cy="1994763"/>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
        <p:nvSpPr>
          <p:cNvPr id="6" name="TextBox 5">
            <a:extLst>
              <a:ext uri="{FF2B5EF4-FFF2-40B4-BE49-F238E27FC236}">
                <a16:creationId xmlns:a16="http://schemas.microsoft.com/office/drawing/2014/main" id="{B0550A2E-492F-4094-B60F-AB524C0BA318}"/>
              </a:ext>
            </a:extLst>
          </p:cNvPr>
          <p:cNvSpPr txBox="1"/>
          <p:nvPr/>
        </p:nvSpPr>
        <p:spPr>
          <a:xfrm>
            <a:off x="991312" y="1905712"/>
            <a:ext cx="7862131" cy="3840731"/>
          </a:xfrm>
          <a:prstGeom prst="rect">
            <a:avLst/>
          </a:prstGeom>
          <a:noFill/>
        </p:spPr>
        <p:txBody>
          <a:bodyPr wrap="square" rtlCol="0">
            <a:spAutoFit/>
          </a:bodyPr>
          <a:lstStyle/>
          <a:p>
            <a:pPr>
              <a:lnSpc>
                <a:spcPct val="107000"/>
              </a:lnSpc>
              <a:spcAft>
                <a:spcPts val="800"/>
              </a:spcAft>
            </a:pP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No one wants anything to go wrong with a holiday.  Unfortunately, things do and so having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robust</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and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comprehensive processes</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in place to ensure a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swift resolution</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for the client and protection for the company is vital.</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Purple Umbrella</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has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extensive experience</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with the creation and management of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health &amp; safety policy</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at major tour operators including Trailfinders and Abercrombie &amp; Kent.  This includes the sourcing, implementation and ongoing management of a comprehensive health &amp; safety policy that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covers</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not only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accommodation providers</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but also,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car rental and tour and excursion providers</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as well.  </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Legislation is constantly changing and the need to keep on top of this easily overlooked area has never been more important.  The consequences of not doing so can be devastating.</a:t>
            </a:r>
            <a:endParaRPr lang="en-GB"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19607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cs typeface="Arial" panose="020B0604020202020204" pitchFamily="34" charset="0"/>
              </a:rPr>
              <a:t>Sector Experience</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p:txBody>
          <a:bodyPr/>
          <a:lstStyle/>
          <a:p>
            <a:fld id="{E8DCA549-36A6-44BE-A41B-B1A7869A41CA}" type="slidenum">
              <a:rPr lang="en-GB" smtClean="0"/>
              <a:t>5</a:t>
            </a:fld>
            <a:endParaRPr lang="en-GB"/>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10600" y="4854698"/>
            <a:ext cx="3529413" cy="1994763"/>
            <a:chOff x="605843" y="690608"/>
            <a:chExt cx="3529413" cy="1994763"/>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
        <p:nvSpPr>
          <p:cNvPr id="6" name="TextBox 5">
            <a:extLst>
              <a:ext uri="{FF2B5EF4-FFF2-40B4-BE49-F238E27FC236}">
                <a16:creationId xmlns:a16="http://schemas.microsoft.com/office/drawing/2014/main" id="{B0550A2E-492F-4094-B60F-AB524C0BA318}"/>
              </a:ext>
            </a:extLst>
          </p:cNvPr>
          <p:cNvSpPr txBox="1"/>
          <p:nvPr/>
        </p:nvSpPr>
        <p:spPr>
          <a:xfrm>
            <a:off x="991312" y="1905712"/>
            <a:ext cx="7862131" cy="3943324"/>
          </a:xfrm>
          <a:prstGeom prst="rect">
            <a:avLst/>
          </a:prstGeom>
          <a:noFill/>
        </p:spPr>
        <p:txBody>
          <a:bodyPr wrap="square" rtlCol="0">
            <a:spAutoFit/>
          </a:bodyPr>
          <a:lstStyle/>
          <a:p>
            <a:pPr>
              <a:lnSpc>
                <a:spcPct val="107000"/>
              </a:lnSpc>
              <a:spcAft>
                <a:spcPts val="800"/>
              </a:spcAft>
            </a:pP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Sadly every year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crises take their toll </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on business and industry - in lives and financial terms. But something can be done. Companies can limit injuries and damages and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return</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more quickly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to normal </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operations if they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plan</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Having held senior and director level positions in several tour operators,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Charlie</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has been an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integral part </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of the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crisis management teams </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for those businesses.</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He has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personal experience </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in managing crises from the terrorist attack on the USA on 9/11 to the Boxing Day Tsunami of 2004 and</a:t>
            </a:r>
            <a:r>
              <a:rPr lang="en-GB" sz="1400" dirty="0">
                <a:latin typeface="Calibri" panose="020F0502020204030204" pitchFamily="34" charset="0"/>
                <a:ea typeface="Calibri" panose="020F0502020204030204" pitchFamily="34" charset="0"/>
                <a:cs typeface="Times New Roman" panose="02020603050405020304" pitchFamily="18" charset="0"/>
              </a:rPr>
              <a:t> </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Eyjafjallajökull eruption in Iceland in 2010 as well as many other coups d'états, acts of God and terrorist attacks worldwide.</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A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robust process </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ensures that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everyone</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within the business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knows what role </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they need to play, this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avoids confusion </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and uncertainty and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ensure</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that the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client</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who is in need of assistance,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receives</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all possible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help</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as </a:t>
            </a:r>
            <a:r>
              <a:rPr lang="en-GB" b="1" dirty="0">
                <a:solidFill>
                  <a:srgbClr val="7F7F7F"/>
                </a:solidFill>
                <a:latin typeface="Calibri" panose="020F0502020204030204" pitchFamily="34" charset="0"/>
                <a:ea typeface="Calibri" panose="020F0502020204030204" pitchFamily="34" charset="0"/>
                <a:cs typeface="Times New Roman" panose="02020603050405020304" pitchFamily="18" charset="0"/>
              </a:rPr>
              <a:t>swiftly</a:t>
            </a:r>
            <a:r>
              <a:rPr lang="en-GB" dirty="0">
                <a:solidFill>
                  <a:srgbClr val="7F7F7F"/>
                </a:solidFill>
                <a:latin typeface="Calibri" panose="020F0502020204030204" pitchFamily="34" charset="0"/>
                <a:ea typeface="Calibri" panose="020F0502020204030204" pitchFamily="34" charset="0"/>
                <a:cs typeface="Times New Roman" panose="02020603050405020304" pitchFamily="18" charset="0"/>
              </a:rPr>
              <a:t> as possible.</a:t>
            </a:r>
            <a:endParaRPr lang="en-GB"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687296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cs typeface="Arial" panose="020B0604020202020204" pitchFamily="34" charset="0"/>
              </a:rPr>
              <a:t>Sector Experience</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p:txBody>
          <a:bodyPr/>
          <a:lstStyle/>
          <a:p>
            <a:fld id="{E8DCA549-36A6-44BE-A41B-B1A7869A41CA}" type="slidenum">
              <a:rPr lang="en-GB" smtClean="0"/>
              <a:t>6</a:t>
            </a:fld>
            <a:endParaRPr lang="en-GB"/>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10600" y="4854698"/>
            <a:ext cx="3529413" cy="1994763"/>
            <a:chOff x="605843" y="690608"/>
            <a:chExt cx="3529413" cy="1994763"/>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
        <p:nvSpPr>
          <p:cNvPr id="6" name="TextBox 5">
            <a:extLst>
              <a:ext uri="{FF2B5EF4-FFF2-40B4-BE49-F238E27FC236}">
                <a16:creationId xmlns:a16="http://schemas.microsoft.com/office/drawing/2014/main" id="{B0550A2E-492F-4094-B60F-AB524C0BA318}"/>
              </a:ext>
            </a:extLst>
          </p:cNvPr>
          <p:cNvSpPr txBox="1"/>
          <p:nvPr/>
        </p:nvSpPr>
        <p:spPr>
          <a:xfrm>
            <a:off x="991312" y="1905712"/>
            <a:ext cx="7862131" cy="2849050"/>
          </a:xfrm>
          <a:prstGeom prst="rect">
            <a:avLst/>
          </a:prstGeom>
          <a:noFill/>
        </p:spPr>
        <p:txBody>
          <a:bodyPr wrap="square" rtlCol="0">
            <a:spAutoFit/>
          </a:bodyPr>
          <a:lstStyle/>
          <a:p>
            <a:pPr>
              <a:lnSpc>
                <a:spcPct val="107000"/>
              </a:lnSpc>
              <a:spcAft>
                <a:spcPts val="800"/>
              </a:spcAft>
            </a:pP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Nobody likes to read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the small print</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but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comprehensive booking conditions </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are vital to ensure that the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client</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and the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business</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is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protected</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and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compliant</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with relevant laws.  However,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ensuring</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that your booking conditions are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in line </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with your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competitors</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can also mean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more bookings</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higher</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additional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revenue</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and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improved cash flow</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Having worked with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specialist legal teams </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in the writing of booking conditions and through competitor analysis Charlie is able to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help businesses maximise </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the </a:t>
            </a: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benefits</a:t>
            </a: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provided and ensure that the client is well looked after while maintaining protection for the business.</a:t>
            </a:r>
          </a:p>
        </p:txBody>
      </p:sp>
    </p:spTree>
    <p:extLst>
      <p:ext uri="{BB962C8B-B14F-4D97-AF65-F5344CB8AC3E}">
        <p14:creationId xmlns:p14="http://schemas.microsoft.com/office/powerpoint/2010/main" val="39592073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cs typeface="Arial" panose="020B0604020202020204" pitchFamily="34" charset="0"/>
              </a:rPr>
              <a:t>Business Proposal</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p:txBody>
          <a:bodyPr/>
          <a:lstStyle/>
          <a:p>
            <a:fld id="{E8DCA549-36A6-44BE-A41B-B1A7869A41CA}" type="slidenum">
              <a:rPr lang="en-GB" smtClean="0"/>
              <a:t>7</a:t>
            </a:fld>
            <a:endParaRPr lang="en-GB"/>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10600" y="4854698"/>
            <a:ext cx="3529413" cy="1994763"/>
            <a:chOff x="605843" y="690608"/>
            <a:chExt cx="3529413" cy="1994763"/>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
        <p:nvSpPr>
          <p:cNvPr id="6" name="TextBox 5">
            <a:extLst>
              <a:ext uri="{FF2B5EF4-FFF2-40B4-BE49-F238E27FC236}">
                <a16:creationId xmlns:a16="http://schemas.microsoft.com/office/drawing/2014/main" id="{B0550A2E-492F-4094-B60F-AB524C0BA318}"/>
              </a:ext>
            </a:extLst>
          </p:cNvPr>
          <p:cNvSpPr txBox="1"/>
          <p:nvPr/>
        </p:nvSpPr>
        <p:spPr>
          <a:xfrm>
            <a:off x="991312" y="1905712"/>
            <a:ext cx="7862131" cy="3588996"/>
          </a:xfrm>
          <a:prstGeom prst="rect">
            <a:avLst/>
          </a:prstGeom>
          <a:noFill/>
        </p:spPr>
        <p:txBody>
          <a:bodyPr wrap="square" rtlCol="0">
            <a:spAutoFit/>
          </a:bodyPr>
          <a:lstStyle/>
          <a:p>
            <a:pPr>
              <a:lnSpc>
                <a:spcPct val="107000"/>
              </a:lnSpc>
              <a:spcAft>
                <a:spcPts val="800"/>
              </a:spcAft>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Our process/How we work</a:t>
            </a:r>
          </a:p>
          <a:p>
            <a:pPr>
              <a:lnSpc>
                <a:spcPct val="107000"/>
              </a:lnSpc>
              <a:spcAft>
                <a:spcPts val="800"/>
              </a:spcAft>
            </a:pPr>
            <a:r>
              <a:rPr lang="en-GB"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We deliver results through a deep understanding of your business, your objectives, strategies and key performance indicators.   We like to spend some time with the core members of your team in your offices as this allows us to assimilate as deep and understanding of your business as possible and of course complete confidentiality is guaranteed.</a:t>
            </a:r>
          </a:p>
          <a:p>
            <a:pPr>
              <a:lnSpc>
                <a:spcPct val="107000"/>
              </a:lnSpc>
              <a:spcAft>
                <a:spcPts val="800"/>
              </a:spcAft>
            </a:pPr>
            <a:r>
              <a:rPr lang="en-GB"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It will be beneficial for us to understand you business model so that we can best place LiNGER in the market and ensure that we have fully met your requirements.</a:t>
            </a:r>
          </a:p>
          <a:p>
            <a:pPr>
              <a:lnSpc>
                <a:spcPct val="107000"/>
              </a:lnSpc>
              <a:spcAft>
                <a:spcPts val="800"/>
              </a:spcAft>
            </a:pPr>
            <a:r>
              <a:rPr lang="en-GB"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Details of the additional processes that we will follow for each element of this project are on the following slides.</a:t>
            </a:r>
          </a:p>
          <a:p>
            <a:pPr>
              <a:lnSpc>
                <a:spcPct val="107000"/>
              </a:lnSpc>
              <a:spcAft>
                <a:spcPts val="800"/>
              </a:spcAft>
            </a:pPr>
            <a:endPar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5147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r>
              <a:rPr lang="en-GB" sz="20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Proposed project will includes the following</a:t>
            </a:r>
          </a:p>
          <a:p>
            <a:pPr lvl="1">
              <a:lnSpc>
                <a:spcPct val="107000"/>
              </a:lnSpc>
              <a:buClr>
                <a:srgbClr val="7030A0"/>
              </a:buClr>
            </a:pPr>
            <a:r>
              <a:rPr lang="en-GB" sz="1600" b="1" dirty="0">
                <a:solidFill>
                  <a:schemeClr val="bg1">
                    <a:lumMod val="50000"/>
                  </a:schemeClr>
                </a:solidFill>
                <a:latin typeface="Calibri" panose="020F0502020204030204" pitchFamily="34" charset="0"/>
                <a:cs typeface="Times New Roman" panose="02020603050405020304" pitchFamily="18" charset="0"/>
              </a:rPr>
              <a:t>All Elements</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Complete understanding of LiNGER requirements</a:t>
            </a:r>
          </a:p>
          <a:p>
            <a:pPr lvl="3">
              <a:lnSpc>
                <a:spcPct val="107000"/>
              </a:lnSpc>
              <a:buClr>
                <a:srgbClr val="7030A0"/>
              </a:buClr>
            </a:pPr>
            <a:r>
              <a:rPr lang="en-GB" sz="12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It is one of Purple Umbrella’s core belief’s that the best results are derived from deep understand of the business.  We will spend time with you to fully understand your business, your brand and your product.  This will enable us to provide the most comprehensive service and the most successful results</a:t>
            </a:r>
          </a:p>
          <a:p>
            <a:pPr lvl="1">
              <a:lnSpc>
                <a:spcPct val="107000"/>
              </a:lnSpc>
              <a:buClr>
                <a:srgbClr val="7030A0"/>
              </a:buClr>
            </a:pPr>
            <a:r>
              <a:rPr lang="en-GB" sz="1600"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Health &amp; Safety</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Review of product selections &amp; research existing grading</a:t>
            </a:r>
          </a:p>
          <a:p>
            <a:pPr lvl="3">
              <a:lnSpc>
                <a:spcPct val="107000"/>
              </a:lnSpc>
              <a:buClr>
                <a:srgbClr val="7030A0"/>
              </a:buClr>
            </a:pPr>
            <a:r>
              <a:rPr lang="en-GB" sz="12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In order to establish We will work with Health &amp; Safety consultants to establish the grading for each of your properties</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Notification of any amber or red flagged properties along with appropriate advisories</a:t>
            </a:r>
          </a:p>
          <a:p>
            <a:pPr lvl="3">
              <a:lnSpc>
                <a:spcPct val="107000"/>
              </a:lnSpc>
              <a:buClr>
                <a:srgbClr val="7030A0"/>
              </a:buClr>
            </a:pPr>
            <a:r>
              <a:rPr lang="en-GB" sz="12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We will advise you of any of your properties that are flagged as either Red (stop sell) or Amber (advisory) and the reasons for this</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Creation of Health &amp; Safety database</a:t>
            </a:r>
          </a:p>
          <a:p>
            <a:pPr lvl="3">
              <a:lnSpc>
                <a:spcPct val="107000"/>
              </a:lnSpc>
              <a:buClr>
                <a:srgbClr val="7030A0"/>
              </a:buClr>
            </a:pPr>
            <a:r>
              <a:rPr lang="en-GB" sz="12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We will create a database of your properties along with their current grading and date the property was                                                              last inspected.  This will enable you to manage the process moving forward</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Write Health and Safety Policy or source and introduce to hotel safety assessment                                                            consultants for ongoing appointment</a:t>
            </a:r>
          </a:p>
          <a:p>
            <a:pPr lvl="1">
              <a:lnSpc>
                <a:spcPct val="107000"/>
              </a:lnSpc>
              <a:buClr>
                <a:srgbClr val="7030A0"/>
              </a:buClr>
            </a:pPr>
            <a:endParaRPr lang="en-GB"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buClr>
                <a:srgbClr val="7030A0"/>
              </a:buClr>
            </a:pPr>
            <a:endParaRPr lang="en-GB"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Project Scope</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p:txBody>
          <a:bodyPr/>
          <a:lstStyle/>
          <a:p>
            <a:fld id="{E8DCA549-36A6-44BE-A41B-B1A7869A41CA}" type="slidenum">
              <a:rPr lang="en-GB" smtClean="0"/>
              <a:t>8</a:t>
            </a:fld>
            <a:endParaRPr lang="en-GB"/>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10600" y="4854698"/>
            <a:ext cx="3529413" cy="1994763"/>
            <a:chOff x="605843" y="690608"/>
            <a:chExt cx="3529413" cy="1994763"/>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Tree>
    <p:extLst>
      <p:ext uri="{BB962C8B-B14F-4D97-AF65-F5344CB8AC3E}">
        <p14:creationId xmlns:p14="http://schemas.microsoft.com/office/powerpoint/2010/main" val="3831443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Project Scope</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p:txBody>
          <a:bodyPr/>
          <a:lstStyle/>
          <a:p>
            <a:fld id="{E8DCA549-36A6-44BE-A41B-B1A7869A41CA}" type="slidenum">
              <a:rPr lang="en-GB" smtClean="0"/>
              <a:t>9</a:t>
            </a:fld>
            <a:endParaRPr lang="en-GB"/>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10600" y="4854698"/>
            <a:ext cx="3529413" cy="1994763"/>
            <a:chOff x="605843" y="690608"/>
            <a:chExt cx="3529413" cy="1994763"/>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
        <p:nvSpPr>
          <p:cNvPr id="6" name="Rectangle 5">
            <a:extLst>
              <a:ext uri="{FF2B5EF4-FFF2-40B4-BE49-F238E27FC236}">
                <a16:creationId xmlns:a16="http://schemas.microsoft.com/office/drawing/2014/main" id="{CA8C65EA-865C-43D0-B54F-CFBA3ED3C6FA}"/>
              </a:ext>
            </a:extLst>
          </p:cNvPr>
          <p:cNvSpPr/>
          <p:nvPr/>
        </p:nvSpPr>
        <p:spPr>
          <a:xfrm>
            <a:off x="838200" y="1814821"/>
            <a:ext cx="7861419" cy="3638688"/>
          </a:xfrm>
          <a:prstGeom prst="rect">
            <a:avLst/>
          </a:prstGeom>
        </p:spPr>
        <p:txBody>
          <a:bodyPr wrap="square">
            <a:spAutoFit/>
          </a:bodyPr>
          <a:lstStyle/>
          <a:p>
            <a:pPr marL="800100" lvl="1" indent="-342900">
              <a:lnSpc>
                <a:spcPct val="107000"/>
              </a:lnSpc>
              <a:buClr>
                <a:srgbClr val="7030A0"/>
              </a:buClr>
              <a:buFont typeface="Arial" panose="020B0604020202020204" pitchFamily="34" charset="0"/>
              <a:buChar char="•"/>
            </a:pPr>
            <a:r>
              <a:rPr lang="en-GB" sz="1600"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Crisis Management</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Prepare discussion document for presentation to founder</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Prepare LiNGER Crisis Manual document from previous discussion</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Write crisis management processes for future use</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Prepare test scenarios for future implementation</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Source crisis management agencies to present to Founder if required</a:t>
            </a:r>
          </a:p>
          <a:p>
            <a:pPr marL="800100" lvl="1" indent="-342900">
              <a:lnSpc>
                <a:spcPct val="107000"/>
              </a:lnSpc>
              <a:buClr>
                <a:srgbClr val="7030A0"/>
              </a:buClr>
              <a:buFont typeface="Arial" panose="020B0604020202020204" pitchFamily="34" charset="0"/>
              <a:buChar char="•"/>
            </a:pPr>
            <a:endParaRPr lang="en-GB"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buClr>
                <a:srgbClr val="7030A0"/>
              </a:buClr>
              <a:buFont typeface="Arial" panose="020B0604020202020204" pitchFamily="34" charset="0"/>
              <a:buChar char="•"/>
            </a:pPr>
            <a:r>
              <a:rPr lang="en-GB" sz="1600"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Terms &amp; Conditions</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Create competitor comparison to ensure T&amp;C’s are in line with the market</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Prepare discussion document for presentation to founder</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Liaison with travel lawyers to ensure that document meets requirements of</a:t>
            </a:r>
          </a:p>
          <a:p>
            <a:pPr marL="1714500" lvl="3" indent="-342900">
              <a:lnSpc>
                <a:spcPct val="107000"/>
              </a:lnSpc>
              <a:buClr>
                <a:srgbClr val="7030A0"/>
              </a:buClr>
              <a:buFont typeface="Arial" panose="020B0604020202020204" pitchFamily="34" charset="0"/>
              <a:buChar char="•"/>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Package Travel Regulations</a:t>
            </a:r>
          </a:p>
          <a:p>
            <a:pPr marL="1714500" lvl="3" indent="-342900">
              <a:lnSpc>
                <a:spcPct val="107000"/>
              </a:lnSpc>
              <a:buClr>
                <a:srgbClr val="7030A0"/>
              </a:buClr>
              <a:buFont typeface="Arial" panose="020B0604020202020204" pitchFamily="34" charset="0"/>
              <a:buChar char="•"/>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ATOL (if appropriate)</a:t>
            </a:r>
          </a:p>
          <a:p>
            <a:pPr marL="1714500" lvl="3" indent="-342900">
              <a:lnSpc>
                <a:spcPct val="107000"/>
              </a:lnSpc>
              <a:buClr>
                <a:srgbClr val="7030A0"/>
              </a:buClr>
              <a:buFont typeface="Arial" panose="020B0604020202020204" pitchFamily="34" charset="0"/>
              <a:buChar char="•"/>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ABTA (if appropriate)</a:t>
            </a:r>
          </a:p>
          <a:p>
            <a:pPr marL="1257300" lvl="2" indent="-342900">
              <a:lnSpc>
                <a:spcPct val="107000"/>
              </a:lnSpc>
              <a:buClr>
                <a:srgbClr val="7030A0"/>
              </a:buClr>
              <a:buFont typeface="+mj-lt"/>
              <a:buAutoNum type="arabicPeriod"/>
            </a:pPr>
            <a:r>
              <a:rPr lang="en-GB" sz="1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Prepare final Terms &amp; Conditions document</a:t>
            </a:r>
          </a:p>
        </p:txBody>
      </p:sp>
    </p:spTree>
    <p:extLst>
      <p:ext uri="{BB962C8B-B14F-4D97-AF65-F5344CB8AC3E}">
        <p14:creationId xmlns:p14="http://schemas.microsoft.com/office/powerpoint/2010/main" val="14497321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8821</TotalTime>
  <Words>1302</Words>
  <Application>Microsoft Office PowerPoint</Application>
  <PresentationFormat>Widescreen</PresentationFormat>
  <Paragraphs>152</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Health &amp; Safety, Crisis Management &amp; Bookings Conditions Proposal for LiNGER</vt:lpstr>
      <vt:lpstr>The Travel Strategy Specialists</vt:lpstr>
      <vt:lpstr>Purple Umbrella</vt:lpstr>
      <vt:lpstr>Sector Experience</vt:lpstr>
      <vt:lpstr>Sector Experience</vt:lpstr>
      <vt:lpstr>Sector Experience</vt:lpstr>
      <vt:lpstr>Business Proposal</vt:lpstr>
      <vt:lpstr>Project Scope</vt:lpstr>
      <vt:lpstr>Project Scope</vt:lpstr>
      <vt:lpstr>Cost</vt:lpstr>
      <vt:lpstr>Cost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Airline Strategy</dc:title>
  <dc:creator>Charlie Bateson</dc:creator>
  <cp:lastModifiedBy>Charlie Bateson</cp:lastModifiedBy>
  <cp:revision>119</cp:revision>
  <dcterms:created xsi:type="dcterms:W3CDTF">2018-02-20T16:16:13Z</dcterms:created>
  <dcterms:modified xsi:type="dcterms:W3CDTF">2018-12-03T14:38:18Z</dcterms:modified>
</cp:coreProperties>
</file>