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2" r:id="rId3"/>
    <p:sldId id="266" r:id="rId4"/>
    <p:sldId id="259" r:id="rId5"/>
    <p:sldId id="258" r:id="rId6"/>
    <p:sldId id="265" r:id="rId7"/>
    <p:sldId id="267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029C"/>
    <a:srgbClr val="CC3300"/>
    <a:srgbClr val="990000"/>
    <a:srgbClr val="F88138"/>
    <a:srgbClr val="3B02DC"/>
    <a:srgbClr val="6833FD"/>
    <a:srgbClr val="4C34FC"/>
    <a:srgbClr val="FF0000"/>
    <a:srgbClr val="FFCB25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FC388-301B-4B2A-8C42-B5732D41F239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5E222-B087-4343-9AB3-CE05E48BA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473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FC388-301B-4B2A-8C42-B5732D41F239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5E222-B087-4343-9AB3-CE05E48BA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818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FC388-301B-4B2A-8C42-B5732D41F239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5E222-B087-4343-9AB3-CE05E48BA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343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FC388-301B-4B2A-8C42-B5732D41F239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5E222-B087-4343-9AB3-CE05E48BA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167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FC388-301B-4B2A-8C42-B5732D41F239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5E222-B087-4343-9AB3-CE05E48BA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737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FC388-301B-4B2A-8C42-B5732D41F239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5E222-B087-4343-9AB3-CE05E48BA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034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FC388-301B-4B2A-8C42-B5732D41F239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5E222-B087-4343-9AB3-CE05E48BA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254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FC388-301B-4B2A-8C42-B5732D41F239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5E222-B087-4343-9AB3-CE05E48BA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77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FC388-301B-4B2A-8C42-B5732D41F239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5E222-B087-4343-9AB3-CE05E48BA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732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FC388-301B-4B2A-8C42-B5732D41F239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5E222-B087-4343-9AB3-CE05E48BA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248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FC388-301B-4B2A-8C42-B5732D41F239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5E222-B087-4343-9AB3-CE05E48BA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347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FC388-301B-4B2A-8C42-B5732D41F239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5E222-B087-4343-9AB3-CE05E48BA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523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1850" y="2867027"/>
            <a:ext cx="7886700" cy="688974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/>
              <a:t>Niagara Falls Craft Distillery: </a:t>
            </a:r>
            <a:br>
              <a:rPr lang="en-US" sz="4800" b="1" dirty="0" smtClean="0"/>
            </a:br>
            <a:r>
              <a:rPr lang="en-US" sz="4800" b="1" dirty="0" smtClean="0"/>
              <a:t>RTD Opportunity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67966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81094"/>
          </a:xfrm>
        </p:spPr>
        <p:txBody>
          <a:bodyPr/>
          <a:lstStyle/>
          <a:p>
            <a:r>
              <a:rPr lang="en-US" b="1" dirty="0" smtClean="0"/>
              <a:t>Consumer Beverage Trends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477" y="1336229"/>
            <a:ext cx="7319046" cy="4629194"/>
          </a:xfrm>
          <a:ln w="15875">
            <a:solidFill>
              <a:schemeClr val="accent1">
                <a:shade val="50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Healthier &amp; Weight Concerns</a:t>
            </a:r>
          </a:p>
          <a:p>
            <a:pPr lvl="1"/>
            <a:r>
              <a:rPr lang="en-US" dirty="0" smtClean="0"/>
              <a:t>Lower Calories</a:t>
            </a:r>
          </a:p>
          <a:p>
            <a:pPr lvl="1"/>
            <a:r>
              <a:rPr lang="en-US" dirty="0" smtClean="0"/>
              <a:t>Gluten Free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Less Sweet: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ower Sugar Content</a:t>
            </a:r>
          </a:p>
          <a:p>
            <a:pPr lvl="1"/>
            <a:r>
              <a:rPr lang="en-US" dirty="0" smtClean="0"/>
              <a:t>Dryer Liquid: i.e. Georgian Bay Smash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Lower ABV: 0% to 3% </a:t>
            </a:r>
          </a:p>
          <a:p>
            <a:pPr lvl="1"/>
            <a:r>
              <a:rPr lang="en-US" dirty="0"/>
              <a:t>Beer, </a:t>
            </a:r>
            <a:r>
              <a:rPr lang="en-US" dirty="0" err="1"/>
              <a:t>Radlers</a:t>
            </a:r>
            <a:r>
              <a:rPr lang="en-US" dirty="0"/>
              <a:t>, 4% coolers</a:t>
            </a:r>
          </a:p>
          <a:p>
            <a:pPr lvl="1"/>
            <a:r>
              <a:rPr lang="en-US" dirty="0"/>
              <a:t>Growing 10% in US and </a:t>
            </a:r>
            <a:r>
              <a:rPr lang="en-US" dirty="0" smtClean="0"/>
              <a:t>Europe</a:t>
            </a:r>
            <a:endParaRPr lang="en-US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All Natural, Organic and Locally Sourced</a:t>
            </a:r>
          </a:p>
          <a:p>
            <a:pPr lvl="1"/>
            <a:r>
              <a:rPr lang="en-US" dirty="0" smtClean="0"/>
              <a:t>No Artificial flavours, Local Providence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/>
              <a:t>Sessionability</a:t>
            </a:r>
            <a:endParaRPr lang="en-US" b="1" dirty="0" smtClean="0"/>
          </a:p>
          <a:p>
            <a:pPr lvl="1"/>
            <a:r>
              <a:rPr lang="en-US" dirty="0" smtClean="0"/>
              <a:t>More occasions i.e. post workout</a:t>
            </a:r>
          </a:p>
        </p:txBody>
      </p:sp>
    </p:spTree>
    <p:extLst>
      <p:ext uri="{BB962C8B-B14F-4D97-AF65-F5344CB8AC3E}">
        <p14:creationId xmlns:p14="http://schemas.microsoft.com/office/powerpoint/2010/main" val="81881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4898265"/>
              </p:ext>
            </p:extLst>
          </p:nvPr>
        </p:nvGraphicFramePr>
        <p:xfrm>
          <a:off x="437881" y="90153"/>
          <a:ext cx="8358389" cy="5944861"/>
        </p:xfrm>
        <a:graphic>
          <a:graphicData uri="http://schemas.openxmlformats.org/drawingml/2006/table">
            <a:tbl>
              <a:tblPr firstRow="1" firstCol="1" bandRow="1"/>
              <a:tblGrid>
                <a:gridCol w="2921567"/>
                <a:gridCol w="5436822"/>
              </a:tblGrid>
              <a:tr h="581752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BRAND POSITIONING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413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33711">
                <a:tc gridSpan="2">
                  <a:txBody>
                    <a:bodyPr/>
                    <a:lstStyle/>
                    <a:p>
                      <a:pPr marL="0" marR="0" indent="1270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Positioning Statement  (TBD)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1270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“Niagara 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Farms 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is a Sparkling Cooler with a 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fruit forward taste made from all natural flavours from the local Niagara region. At only 75 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calories, 2.5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ABV and 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made with no 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artificial </a:t>
                      </a:r>
                      <a:r>
                        <a:rPr lang="en-US" sz="1400" baseline="0" dirty="0" err="1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sweetners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means that it’s a 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healthier choice for any occasion.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6313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Market </a:t>
                      </a: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Segment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Ready</a:t>
                      </a:r>
                      <a:r>
                        <a:rPr lang="en-US" sz="16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to Drink Beverages: Coolers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0598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Consumer </a:t>
                      </a: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Insight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Consumers</a:t>
                      </a:r>
                      <a:r>
                        <a:rPr lang="en-US" sz="16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are transitioning to healthy eating and drinking habits.  </a:t>
                      </a:r>
                      <a:r>
                        <a:rPr lang="en-US" sz="16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</a:t>
                      </a:r>
                      <a:r>
                        <a:rPr lang="en-US" sz="16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drinking </a:t>
                      </a:r>
                      <a:r>
                        <a:rPr lang="en-US" sz="16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occasions, </a:t>
                      </a:r>
                      <a:r>
                        <a:rPr lang="en-US" sz="16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they still want to be part of the crowd in enjoy a beverage but want something that </a:t>
                      </a:r>
                      <a:r>
                        <a:rPr lang="en-US" sz="16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fits with their healthy lifestyle, but does </a:t>
                      </a:r>
                      <a:r>
                        <a:rPr lang="en-US" sz="16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compromise on </a:t>
                      </a:r>
                      <a:r>
                        <a:rPr lang="en-US" sz="16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taste.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7065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Unique </a:t>
                      </a: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Selling Proposition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only </a:t>
                      </a: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Canadian</a:t>
                      </a:r>
                      <a:r>
                        <a:rPr lang="en-US" sz="16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liquid that is low calorie/low ABV that has a fruit forward taste made with </a:t>
                      </a:r>
                      <a:r>
                        <a:rPr lang="en-US" sz="16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all-natural </a:t>
                      </a:r>
                      <a:r>
                        <a:rPr lang="en-US" sz="16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local ingredients from the Niagara Region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7065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Target </a:t>
                      </a: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Market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Males, Females aged </a:t>
                      </a: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 to 35+ who are drinking this because: 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I want a refreshing alcohol beverage/soda that tastes more like natural fresh </a:t>
                      </a:r>
                      <a:r>
                        <a:rPr lang="en-US" sz="1400" dirty="0" smtClean="0"/>
                        <a:t>fruit </a:t>
                      </a:r>
                      <a:endParaRPr lang="en-US" sz="1400" dirty="0" smtClean="0"/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but I am concerned about my health and calories, 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And want a lower ABV so can stay </a:t>
                      </a:r>
                      <a:r>
                        <a:rPr lang="en-US" sz="1400" dirty="0" smtClean="0"/>
                        <a:t>in control but </a:t>
                      </a:r>
                      <a:r>
                        <a:rPr lang="en-US" sz="1400" dirty="0" smtClean="0"/>
                        <a:t>feel part of the group.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7065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</a:t>
                      </a:r>
                      <a:r>
                        <a:rPr lang="en-US" sz="16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Occasions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 smtClean="0"/>
                        <a:t>Easy</a:t>
                      </a:r>
                      <a:r>
                        <a:rPr lang="en-US" sz="1600" b="0" baseline="0" dirty="0" smtClean="0"/>
                        <a:t> drinking times, after work, weekends, cocktail occasion and s</a:t>
                      </a:r>
                      <a:r>
                        <a:rPr lang="en-US" sz="1600" b="0" dirty="0" smtClean="0"/>
                        <a:t>ummer time.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 smtClean="0"/>
                        <a:t>Drinking this instead of:  Light</a:t>
                      </a:r>
                      <a:r>
                        <a:rPr lang="en-US" sz="1600" b="0" baseline="0" dirty="0" smtClean="0"/>
                        <a:t> Beer, Sweeter Coolers, Vodka Soda, Wine</a:t>
                      </a:r>
                      <a:endParaRPr lang="en-US" sz="1400" dirty="0" smtClean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447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434" y="1689278"/>
            <a:ext cx="2568776" cy="39387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5895" y="1689278"/>
            <a:ext cx="2551743" cy="39387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6849" y="1689278"/>
            <a:ext cx="2573967" cy="39475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47424" y="296214"/>
            <a:ext cx="5311069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Packaging Inspiration: </a:t>
            </a:r>
          </a:p>
          <a:p>
            <a:pPr algn="ctr"/>
            <a:r>
              <a:rPr lang="en-US" sz="3200" b="1" i="1" dirty="0" smtClean="0"/>
              <a:t>Vivid</a:t>
            </a:r>
            <a:r>
              <a:rPr lang="en-US" sz="3200" b="1" i="1" dirty="0" smtClean="0"/>
              <a:t>, Monochromatic </a:t>
            </a:r>
            <a:r>
              <a:rPr lang="en-US" sz="3200" b="1" i="1" dirty="0" err="1" smtClean="0"/>
              <a:t>Colours</a:t>
            </a: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val="213471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30" y="1621505"/>
            <a:ext cx="2857500" cy="2628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044" y="1373260"/>
            <a:ext cx="3643313" cy="25646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3764" y="4355725"/>
            <a:ext cx="2950369" cy="26360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330" y="4524873"/>
            <a:ext cx="1975011" cy="17817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0867" y="3937866"/>
            <a:ext cx="2907506" cy="26431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90452" y="1833881"/>
            <a:ext cx="1693069" cy="17145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30957" y="302290"/>
            <a:ext cx="7886700" cy="796502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/>
              <a:t>Packaging Inspiration: Vintage Fruit Labels</a:t>
            </a:r>
            <a:br>
              <a:rPr lang="en-US" sz="3600" b="1" dirty="0" smtClean="0"/>
            </a:br>
            <a:r>
              <a:rPr lang="en-US" sz="2800" b="1" i="1" dirty="0" smtClean="0"/>
              <a:t>Does this appeal to younger generation?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261782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97994" y="1375628"/>
            <a:ext cx="1719329" cy="3527256"/>
          </a:xfrm>
          <a:prstGeom prst="roundRect">
            <a:avLst/>
          </a:prstGeom>
          <a:solidFill>
            <a:srgbClr val="2A02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Baskerville Old Face" panose="02020602080505020303" pitchFamily="18" charset="0"/>
              </a:rPr>
              <a:t>Niagara </a:t>
            </a:r>
            <a:r>
              <a:rPr lang="en-US" b="1" dirty="0" smtClean="0">
                <a:latin typeface="Baskerville Old Face" panose="02020602080505020303" pitchFamily="18" charset="0"/>
              </a:rPr>
              <a:t>Farms</a:t>
            </a:r>
            <a:endParaRPr lang="en-US" b="1" dirty="0" smtClean="0">
              <a:latin typeface="Baskerville Old Face" panose="02020602080505020303" pitchFamily="18" charset="0"/>
            </a:endParaRPr>
          </a:p>
          <a:p>
            <a:pPr algn="ctr"/>
            <a:endParaRPr lang="en-US" b="1" dirty="0">
              <a:latin typeface="Baskerville Old Face" panose="02020602080505020303" pitchFamily="18" charset="0"/>
            </a:endParaRPr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endParaRPr lang="en-US" sz="1350" dirty="0" smtClean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r>
              <a:rPr lang="en-US" sz="1500" b="1" i="1" dirty="0" smtClean="0"/>
              <a:t>Fruit First </a:t>
            </a:r>
            <a:r>
              <a:rPr lang="en-US" sz="1200" b="1" i="1" dirty="0" smtClean="0"/>
              <a:t>Sparkling </a:t>
            </a:r>
            <a:r>
              <a:rPr lang="en-US" sz="1200" b="1" i="1" dirty="0" smtClean="0"/>
              <a:t>Lite Crush</a:t>
            </a:r>
            <a:endParaRPr lang="en-US" sz="1200" b="1" i="1" dirty="0"/>
          </a:p>
          <a:p>
            <a:pPr algn="ctr"/>
            <a:endParaRPr lang="en-US" sz="1350" dirty="0" smtClean="0"/>
          </a:p>
          <a:p>
            <a:pPr algn="ctr"/>
            <a:r>
              <a:rPr lang="en-US" sz="1350" dirty="0" smtClean="0"/>
              <a:t>Apple </a:t>
            </a:r>
            <a:r>
              <a:rPr lang="en-US" sz="1350" dirty="0"/>
              <a:t>Spice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237886" y="1393336"/>
            <a:ext cx="1719329" cy="3552512"/>
          </a:xfrm>
          <a:prstGeom prst="roundRect">
            <a:avLst/>
          </a:prstGeom>
          <a:solidFill>
            <a:srgbClr val="FFCB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Baskerville Old Face" panose="02020602080505020303" pitchFamily="18" charset="0"/>
              </a:rPr>
              <a:t>Niagara </a:t>
            </a:r>
            <a:r>
              <a:rPr lang="en-US" b="1" dirty="0" smtClean="0">
                <a:latin typeface="Baskerville Old Face" panose="02020602080505020303" pitchFamily="18" charset="0"/>
              </a:rPr>
              <a:t>Farms</a:t>
            </a:r>
          </a:p>
          <a:p>
            <a:pPr algn="ctr"/>
            <a:endParaRPr lang="en-US" sz="1350" b="1" dirty="0" smtClean="0">
              <a:latin typeface="Baskerville Old Face" panose="02020602080505020303" pitchFamily="18" charset="0"/>
            </a:endParaRPr>
          </a:p>
          <a:p>
            <a:pPr algn="ctr"/>
            <a:endParaRPr lang="en-US" sz="1350" b="1" dirty="0" smtClean="0">
              <a:latin typeface="Baskerville Old Face" panose="02020602080505020303" pitchFamily="18" charset="0"/>
            </a:endParaRPr>
          </a:p>
          <a:p>
            <a:pPr algn="ctr"/>
            <a:endParaRPr lang="en-US" sz="1350" b="1" dirty="0">
              <a:latin typeface="Baskerville Old Face" panose="02020602080505020303" pitchFamily="18" charset="0"/>
            </a:endParaRPr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endParaRPr lang="en-US" sz="1100" dirty="0"/>
          </a:p>
          <a:p>
            <a:pPr algn="ctr"/>
            <a:r>
              <a:rPr lang="en-US" sz="1500" b="1" i="1" dirty="0" smtClean="0"/>
              <a:t>Fruit </a:t>
            </a:r>
            <a:r>
              <a:rPr lang="en-US" sz="1500" b="1" i="1" dirty="0"/>
              <a:t>First </a:t>
            </a:r>
            <a:endParaRPr lang="en-US" sz="1500" b="1" i="1" dirty="0" smtClean="0"/>
          </a:p>
          <a:p>
            <a:pPr algn="ctr"/>
            <a:r>
              <a:rPr lang="en-US" sz="1200" b="1" i="1" dirty="0" smtClean="0"/>
              <a:t>Sparkling Lite </a:t>
            </a:r>
            <a:r>
              <a:rPr lang="en-US" sz="1200" b="1" i="1" dirty="0" smtClean="0"/>
              <a:t>Crush</a:t>
            </a:r>
            <a:endParaRPr lang="en-US" sz="1200" b="1" i="1" dirty="0"/>
          </a:p>
          <a:p>
            <a:pPr algn="ctr"/>
            <a:r>
              <a:rPr lang="en-US" sz="1350" dirty="0"/>
              <a:t>Peachy Peach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106399" y="1375628"/>
            <a:ext cx="1719329" cy="3527256"/>
          </a:xfrm>
          <a:prstGeom prst="roundRect">
            <a:avLst/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Baskerville Old Face" panose="02020602080505020303" pitchFamily="18" charset="0"/>
              </a:rPr>
              <a:t>Niagara </a:t>
            </a:r>
            <a:r>
              <a:rPr lang="en-US" b="1" dirty="0" smtClean="0">
                <a:latin typeface="Baskerville Old Face" panose="02020602080505020303" pitchFamily="18" charset="0"/>
              </a:rPr>
              <a:t>Farms</a:t>
            </a:r>
            <a:endParaRPr lang="en-US" b="1" dirty="0">
              <a:latin typeface="Baskerville Old Face" panose="02020602080505020303" pitchFamily="18" charset="0"/>
            </a:endParaRPr>
          </a:p>
          <a:p>
            <a:pPr algn="ctr"/>
            <a:endParaRPr lang="en-US" sz="1350" dirty="0" smtClean="0"/>
          </a:p>
          <a:p>
            <a:pPr algn="ctr"/>
            <a:endParaRPr lang="en-US" sz="1350" dirty="0" smtClean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r>
              <a:rPr lang="en-US" sz="1500" b="1" i="1" dirty="0"/>
              <a:t>Fruit First </a:t>
            </a:r>
            <a:endParaRPr lang="en-US" sz="1500" b="1" i="1" dirty="0" smtClean="0"/>
          </a:p>
          <a:p>
            <a:pPr algn="ctr"/>
            <a:r>
              <a:rPr lang="en-US" sz="1200" b="1" i="1" dirty="0" smtClean="0"/>
              <a:t>Sparkling Lite </a:t>
            </a:r>
            <a:r>
              <a:rPr lang="en-US" sz="1200" b="1" i="1" dirty="0" smtClean="0"/>
              <a:t>Crush</a:t>
            </a:r>
            <a:endParaRPr lang="en-US" sz="1200" b="1" i="1" dirty="0"/>
          </a:p>
          <a:p>
            <a:pPr algn="ctr"/>
            <a:r>
              <a:rPr lang="en-US" sz="1350" dirty="0"/>
              <a:t>Rousing Raspberry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912756" y="1139851"/>
            <a:ext cx="215257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Names Options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Niagara </a:t>
            </a:r>
            <a:r>
              <a:rPr lang="en-US" sz="1600" dirty="0" smtClean="0"/>
              <a:t>Fresh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Niagara Farms</a:t>
            </a:r>
            <a:endParaRPr lang="en-US" sz="1600" dirty="0"/>
          </a:p>
          <a:p>
            <a:r>
              <a:rPr lang="en-US" sz="1600" b="1" dirty="0" smtClean="0"/>
              <a:t>Packaging Highlights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75 Calories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2.5% ABV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All Natural </a:t>
            </a:r>
            <a:r>
              <a:rPr lang="en-US" sz="1600" dirty="0" err="1" smtClean="0"/>
              <a:t>Flavour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Gluten Free</a:t>
            </a:r>
          </a:p>
          <a:p>
            <a:r>
              <a:rPr lang="en-US" sz="1600" b="1" dirty="0" smtClean="0"/>
              <a:t>Designation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Fruit First Crush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Lite Sparkling Crush </a:t>
            </a:r>
          </a:p>
          <a:p>
            <a:r>
              <a:rPr lang="en-US" sz="1600" b="1" dirty="0" smtClean="0"/>
              <a:t>Flavours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Peach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Apple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Raspberry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1616" y="2523402"/>
            <a:ext cx="1174357" cy="111413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43160" y="261845"/>
            <a:ext cx="76351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Can Packaging </a:t>
            </a:r>
            <a:r>
              <a:rPr lang="en-US" sz="3600" b="1" dirty="0" smtClean="0"/>
              <a:t>Line-up Idea: </a:t>
            </a:r>
            <a:r>
              <a:rPr lang="en-US" sz="2000" b="1" dirty="0" smtClean="0"/>
              <a:t>355ml </a:t>
            </a:r>
            <a:r>
              <a:rPr lang="en-US" sz="2000" b="1" dirty="0" err="1" smtClean="0"/>
              <a:t>Slimline</a:t>
            </a:r>
            <a:r>
              <a:rPr lang="en-US" sz="2000" b="1" dirty="0" smtClean="0"/>
              <a:t> Can</a:t>
            </a:r>
            <a:endParaRPr lang="en-US" sz="3600" b="1" dirty="0"/>
          </a:p>
        </p:txBody>
      </p:sp>
      <p:sp>
        <p:nvSpPr>
          <p:cNvPr id="12" name="Rectangle 11"/>
          <p:cNvSpPr/>
          <p:nvPr/>
        </p:nvSpPr>
        <p:spPr>
          <a:xfrm>
            <a:off x="2371916" y="4445861"/>
            <a:ext cx="472884" cy="469900"/>
          </a:xfrm>
          <a:prstGeom prst="rect">
            <a:avLst/>
          </a:prstGeom>
          <a:solidFill>
            <a:srgbClr val="F881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75 </a:t>
            </a:r>
            <a:r>
              <a:rPr lang="en-US" sz="600" dirty="0" smtClean="0"/>
              <a:t>Calor</a:t>
            </a:r>
            <a:r>
              <a:rPr lang="en-US" sz="800" dirty="0" smtClean="0"/>
              <a:t>ies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879916" y="4445861"/>
            <a:ext cx="472884" cy="469900"/>
          </a:xfrm>
          <a:prstGeom prst="rect">
            <a:avLst/>
          </a:prstGeom>
          <a:solidFill>
            <a:srgbClr val="F881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2.5 </a:t>
            </a:r>
            <a:r>
              <a:rPr lang="en-US" sz="600" dirty="0" smtClean="0"/>
              <a:t>ABV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387916" y="4445861"/>
            <a:ext cx="472884" cy="469900"/>
          </a:xfrm>
          <a:prstGeom prst="rect">
            <a:avLst/>
          </a:prstGeom>
          <a:solidFill>
            <a:srgbClr val="F881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gluten</a:t>
            </a:r>
          </a:p>
          <a:p>
            <a:pPr algn="ctr"/>
            <a:r>
              <a:rPr lang="en-US" sz="800" dirty="0" smtClean="0"/>
              <a:t>Free</a:t>
            </a:r>
            <a:endParaRPr lang="en-US" sz="24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070" y="2523402"/>
            <a:ext cx="1070784" cy="1018551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2786545"/>
              </p:ext>
            </p:extLst>
          </p:nvPr>
        </p:nvGraphicFramePr>
        <p:xfrm>
          <a:off x="643160" y="5118902"/>
          <a:ext cx="6453567" cy="1584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53567"/>
              </a:tblGrid>
              <a:tr h="1564783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800" b="1" dirty="0" smtClean="0"/>
                        <a:t>Core Image Attributes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Appetite Appeal:  Food Porn: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Convey </a:t>
                      </a:r>
                      <a:r>
                        <a:rPr lang="en-US" sz="1600" dirty="0" smtClean="0"/>
                        <a:t>Great Taste</a:t>
                      </a:r>
                      <a:r>
                        <a:rPr lang="en-US" sz="1600" baseline="0" dirty="0" smtClean="0"/>
                        <a:t> &amp; Refreshment</a:t>
                      </a:r>
                      <a:endParaRPr lang="en-US" sz="1600" dirty="0" smtClean="0"/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Authentic and Local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Vibrant </a:t>
                      </a:r>
                      <a:r>
                        <a:rPr lang="en-US" sz="1600" dirty="0" err="1" smtClean="0"/>
                        <a:t>Colours</a:t>
                      </a:r>
                      <a:endParaRPr lang="en-US" sz="1600" dirty="0" smtClean="0"/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Simplicity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Vintage?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894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4655"/>
            <a:ext cx="7886700" cy="677083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Competitive Set: Need </a:t>
            </a:r>
            <a:r>
              <a:rPr lang="en-US" sz="4000" b="1" dirty="0" err="1" smtClean="0"/>
              <a:t>differenciate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63" y="946132"/>
            <a:ext cx="3980847" cy="19792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6666" y="3650910"/>
            <a:ext cx="1831039" cy="22690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521" y="3652498"/>
            <a:ext cx="3505200" cy="24193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3008" y="3506358"/>
            <a:ext cx="2475371" cy="25581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2406" y="1098479"/>
            <a:ext cx="2964220" cy="193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979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28079</TotalTime>
  <Words>362</Words>
  <Application>Microsoft Office PowerPoint</Application>
  <PresentationFormat>On-screen Show (4:3)</PresentationFormat>
  <Paragraphs>97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Baskerville Old Face</vt:lpstr>
      <vt:lpstr>Calibri</vt:lpstr>
      <vt:lpstr>Calibri Light</vt:lpstr>
      <vt:lpstr>Century Gothic</vt:lpstr>
      <vt:lpstr>Times New Roman</vt:lpstr>
      <vt:lpstr>Office Theme</vt:lpstr>
      <vt:lpstr>Niagara Falls Craft Distillery:  RTD Opportunity</vt:lpstr>
      <vt:lpstr>Consumer Beverage Trends</vt:lpstr>
      <vt:lpstr>PowerPoint Presentation</vt:lpstr>
      <vt:lpstr>PowerPoint Presentation</vt:lpstr>
      <vt:lpstr>Packaging Inspiration: Vintage Fruit Labels Does this appeal to younger generation?</vt:lpstr>
      <vt:lpstr>PowerPoint Presentation</vt:lpstr>
      <vt:lpstr>Competitive Set: Need differenciate</vt:lpstr>
    </vt:vector>
  </TitlesOfParts>
  <Company>Centennial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Chalmers Iain</dc:creator>
  <cp:lastModifiedBy>Chalmers Iain</cp:lastModifiedBy>
  <cp:revision>51</cp:revision>
  <dcterms:created xsi:type="dcterms:W3CDTF">2018-11-28T02:28:12Z</dcterms:created>
  <dcterms:modified xsi:type="dcterms:W3CDTF">2019-01-11T21:09:56Z</dcterms:modified>
</cp:coreProperties>
</file>