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90DAC5-E840-4AC8-AAE4-03C9C9E97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4D386C-9651-4938-BA57-69AA2CB6A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CDC35D-6B0F-4C9B-8E7A-442A846E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75FFD1-CA4A-443A-980E-ACF7C1D6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BAD01F-63E3-4329-B494-B8D74270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507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3C30AA-05EA-4C4B-BF83-232FAC641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3C4C07-F56C-4099-B7C2-AEE74CF1A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5A34AC-0383-4CD9-A22C-61F7ED2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FA1647-0161-499C-A4CD-78A0C185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7F5D8C-757D-4521-8F9D-9ED71251F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61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3ED2552-008E-4CCA-8D5E-30440B310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1E6BF9-CEFD-4F89-9F81-AD51C9839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A8330F-06DC-44FF-9C60-588E679A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B39A34-8393-4005-AC5F-E81FDAC1E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9A787E-8150-4CF4-A9A5-F916D7BB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53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352B5-85BA-4552-B704-653EB126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9DB5C5-5A4B-42DE-BE40-32D00090F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DE4550-1F16-4105-94E1-4E027DCB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ED9836-9A8E-4631-80A7-DCE62228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04EF4A-BBE9-4106-9C1F-4E30066AA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72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6E8121-78AE-4769-9062-CEE68EF6E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9ACC8C-5D0E-4EAA-8A07-F0CF13961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B62347-DAD3-4799-BB34-8D96FE2C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48CED5-DD80-42A6-9C2D-3FF235B9E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A25F8A-85AB-4505-A98E-159DBB5A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83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0CCD31-12C4-4EB0-A426-89DBCEAC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18FE58-99F1-4FB5-BBFF-AFDC528CE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C46B4E-A26E-48DD-A610-EF62CCA91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7968CA-C3CF-4D5D-9494-D9D18A02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8F572B-B6D8-4A14-8DA7-A3DBD687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A05D0E-A4E6-4D56-BA05-1D7A1404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75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16FE29-6F84-4B97-B130-19E556B1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F10786-4DCF-4A00-A28A-846B87939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C6E74D-2CF7-4911-B541-2114F686F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7774435-90E4-4FA3-AFD9-965BC8925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D0DF00-8DAF-4AFC-A5BA-11B93E6F5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D9B112F-0EB4-439F-9D4C-A603AF61E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E10F90C-A7EB-47D8-9C10-407F9B1D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91AAF06-860A-4E84-92C5-B06A4F2E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87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86749-3AA4-433C-A085-9BCE8EDC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D07DC-8725-4A1F-8ECB-3B711E59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940E31-DA8A-4DA5-B68E-AA6E7549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0B2834-4830-48B4-9DD5-FD732FBB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75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61764F-8AB4-4DC8-8C85-A15BF716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6208FC-79CA-4F8E-A21A-CA50AB97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BB4E0D-6257-4DBC-8603-9EF28E120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02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A0A4B-18FA-4848-89D5-A7050C4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BA7628-6701-4C50-A8A8-54865301F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868DAA-B254-47BE-B9E2-CAD2374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DFE90E-BB8B-465B-B646-F955DD443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9B777-654D-42CC-A4D4-E04A2B5CA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3C56CB-E40E-42CD-9B43-3FABC179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91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96F261-17B9-4F20-9D9E-215760EEC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E4B5F73-8412-45BF-ABF0-D89E3AA6B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6B52C7-8616-41A3-A481-E675E0E1F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2931C7-D717-4B68-989B-582A6862D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D7018A-B041-4616-B104-5CEC0982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B3C33D-D28E-4FC3-ADB4-651B1196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83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B436C42-C55B-4C59-98A1-DE074FE6D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2CDEB1-44A4-4DCC-9331-EEFDE6E90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CF68FA-6BFB-45E9-A53D-4320CAD62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6A631-7686-4784-8A27-F83BA2B01002}" type="datetimeFigureOut">
              <a:rPr lang="fr-FR" smtClean="0"/>
              <a:t>07/01/2019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023756-E3DD-4CA4-B6CB-8557275C0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98BFD8-ED39-480E-A3DC-EE362D0CB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ABB43-2449-441D-96F6-CBC9B6843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68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2.jpg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.jp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election.bio/" TargetMode="External"/><Relationship Id="rId13" Type="http://schemas.openxmlformats.org/officeDocument/2006/relationships/image" Target="../media/image49.png"/><Relationship Id="rId18" Type="http://schemas.openxmlformats.org/officeDocument/2006/relationships/image" Target="../media/image26.png"/><Relationship Id="rId3" Type="http://schemas.openxmlformats.org/officeDocument/2006/relationships/image" Target="../media/image2.jpg"/><Relationship Id="rId7" Type="http://schemas.openxmlformats.org/officeDocument/2006/relationships/image" Target="../media/image45.png"/><Relationship Id="rId12" Type="http://schemas.openxmlformats.org/officeDocument/2006/relationships/image" Target="../media/image48.jpeg"/><Relationship Id="rId17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7.jpeg"/><Relationship Id="rId5" Type="http://schemas.openxmlformats.org/officeDocument/2006/relationships/image" Target="../media/image43.jpeg"/><Relationship Id="rId15" Type="http://schemas.openxmlformats.org/officeDocument/2006/relationships/image" Target="../media/image30.png"/><Relationship Id="rId10" Type="http://schemas.openxmlformats.org/officeDocument/2006/relationships/image" Target="../media/image46.jpeg"/><Relationship Id="rId19" Type="http://schemas.openxmlformats.org/officeDocument/2006/relationships/image" Target="../media/image32.png"/><Relationship Id="rId4" Type="http://schemas.openxmlformats.org/officeDocument/2006/relationships/image" Target="../media/image42.png"/><Relationship Id="rId9" Type="http://schemas.openxmlformats.org/officeDocument/2006/relationships/hyperlink" Target="http://www.bioalaune.com/" TargetMode="External"/><Relationship Id="rId1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iotopia.com/" TargetMode="External"/><Relationship Id="rId5" Type="http://schemas.openxmlformats.org/officeDocument/2006/relationships/hyperlink" Target="http://www.selection.bio/" TargetMode="External"/><Relationship Id="rId4" Type="http://schemas.openxmlformats.org/officeDocument/2006/relationships/hyperlink" Target="mailto:contact@selection.bi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DF1C54B-30A0-4466-B6AB-56CDFAFEF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0253" y="2005666"/>
            <a:ext cx="6951677" cy="2387600"/>
          </a:xfrm>
        </p:spPr>
        <p:txBody>
          <a:bodyPr>
            <a:normAutofit/>
          </a:bodyPr>
          <a:lstStyle/>
          <a:p>
            <a:r>
              <a:rPr lang="fr-FR" sz="4800" dirty="0"/>
              <a:t>SELECTION CONSOMMATEURS BIO 2019</a:t>
            </a:r>
          </a:p>
        </p:txBody>
      </p:sp>
      <p:pic>
        <p:nvPicPr>
          <p:cNvPr id="6" name="Image 5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A2260F2A-423E-4286-AD29-72EB65FB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62" y="1615566"/>
            <a:ext cx="3205363" cy="31678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7F01FF-13E9-4684-B014-B2D278C70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59" y="6388853"/>
            <a:ext cx="905256" cy="29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2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69B0B9-8E09-46E0-A774-EC4A8F6F2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866" y="458964"/>
            <a:ext cx="10515600" cy="1325563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pic>
        <p:nvPicPr>
          <p:cNvPr id="6" name="Picture 2" descr="RÃ©sultat de recherche d'images pour &quot;marque bonjour campagne&quot;">
            <a:extLst>
              <a:ext uri="{FF2B5EF4-FFF2-40B4-BE49-F238E27FC236}">
                <a16:creationId xmlns:a16="http://schemas.microsoft.com/office/drawing/2014/main" id="{A70C3AA8-2DD2-457D-80E0-F06D6D5CD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565" y="4781003"/>
            <a:ext cx="1190983" cy="11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Ã©sultat de recherche d'images pour &quot;logo naturaline&quot;">
            <a:extLst>
              <a:ext uri="{FF2B5EF4-FFF2-40B4-BE49-F238E27FC236}">
                <a16:creationId xmlns:a16="http://schemas.microsoft.com/office/drawing/2014/main" id="{F5BEE0E2-ABAD-4FC8-87FC-FA11E3FB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741" y="2196744"/>
            <a:ext cx="1699260" cy="5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F4905F-CB2F-4672-9EBD-C9F5D8BE89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CDCDE"/>
              </a:clrFrom>
              <a:clrTo>
                <a:srgbClr val="DCDCD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" b="96154" l="4505" r="918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4758" y="3601556"/>
            <a:ext cx="957535" cy="897150"/>
          </a:xfrm>
          <a:prstGeom prst="rect">
            <a:avLst/>
          </a:prstGeom>
        </p:spPr>
      </p:pic>
      <p:pic>
        <p:nvPicPr>
          <p:cNvPr id="9" name="Picture 10" descr="RÃ©sultat de recherche d'images pour &quot;adanim the&quot;">
            <a:extLst>
              <a:ext uri="{FF2B5EF4-FFF2-40B4-BE49-F238E27FC236}">
                <a16:creationId xmlns:a16="http://schemas.microsoft.com/office/drawing/2014/main" id="{43F0019E-C09E-48DF-91B4-87590765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6" b="14785"/>
          <a:stretch/>
        </p:blipFill>
        <p:spPr bwMode="auto">
          <a:xfrm>
            <a:off x="6915511" y="4673141"/>
            <a:ext cx="1627590" cy="9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RÃ©sultat de recherche d'images pour &quot;miel l'apiculteur bio logo&quot;">
            <a:extLst>
              <a:ext uri="{FF2B5EF4-FFF2-40B4-BE49-F238E27FC236}">
                <a16:creationId xmlns:a16="http://schemas.microsoft.com/office/drawing/2014/main" id="{20FF7161-FED0-4E6F-B3CF-B023FDB7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397" y="1775481"/>
            <a:ext cx="1627589" cy="8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RÃ©sultat de recherche d'images pour &quot;lune de miel logo&quot;">
            <a:extLst>
              <a:ext uri="{FF2B5EF4-FFF2-40B4-BE49-F238E27FC236}">
                <a16:creationId xmlns:a16="http://schemas.microsoft.com/office/drawing/2014/main" id="{5A7A886A-9B78-4F0F-AE8A-78C92D4F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335" y="5139221"/>
            <a:ext cx="1327141" cy="1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RÃ©sultat de recherche d'images pour &quot;biofournil logo&quot;">
            <a:extLst>
              <a:ext uri="{FF2B5EF4-FFF2-40B4-BE49-F238E27FC236}">
                <a16:creationId xmlns:a16="http://schemas.microsoft.com/office/drawing/2014/main" id="{036B11D4-7003-4CC8-B9CB-0ABE317D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71" y="3530346"/>
            <a:ext cx="1423177" cy="90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RÃ©sultat de recherche d'images pour &quot;jardin bio logo&quot;">
            <a:extLst>
              <a:ext uri="{FF2B5EF4-FFF2-40B4-BE49-F238E27FC236}">
                <a16:creationId xmlns:a16="http://schemas.microsoft.com/office/drawing/2014/main" id="{7F1468E1-3CB6-4D28-AE33-FAD761EE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30" y="2921872"/>
            <a:ext cx="1222751" cy="122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A73FA6F-6496-470A-A42A-699B4E13EEBB}"/>
              </a:ext>
            </a:extLst>
          </p:cNvPr>
          <p:cNvSpPr txBox="1"/>
          <p:nvPr/>
        </p:nvSpPr>
        <p:spPr>
          <a:xfrm>
            <a:off x="2031866" y="1837064"/>
            <a:ext cx="47529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1600" dirty="0"/>
              <a:t>Sélection Consommateurs Bio, c’est quoi?</a:t>
            </a:r>
          </a:p>
          <a:p>
            <a:pPr marL="342900" indent="-342900">
              <a:buAutoNum type="arabicPeriod"/>
            </a:pPr>
            <a:endParaRPr lang="fr-FR" sz="1600" dirty="0"/>
          </a:p>
          <a:p>
            <a:pPr marL="342900" indent="-342900">
              <a:buFontTx/>
              <a:buAutoNum type="arabicPeriod"/>
            </a:pPr>
            <a:r>
              <a:rPr lang="fr-FR" sz="1600" dirty="0"/>
              <a:t>Une certification d’excellence</a:t>
            </a:r>
          </a:p>
          <a:p>
            <a:pPr marL="342900" indent="-342900">
              <a:buAutoNum type="arabicPeriod"/>
            </a:pPr>
            <a:endParaRPr lang="fr-FR" sz="1600" dirty="0"/>
          </a:p>
          <a:p>
            <a:pPr marL="342900" indent="-342900">
              <a:buFontTx/>
              <a:buAutoNum type="arabicPeriod"/>
            </a:pPr>
            <a:r>
              <a:rPr lang="fr-FR" sz="1600" dirty="0"/>
              <a:t>Qui peut concourir?</a:t>
            </a:r>
          </a:p>
          <a:p>
            <a:pPr marL="342900" indent="-342900">
              <a:buAutoNum type="arabicPeriod"/>
            </a:pPr>
            <a:endParaRPr lang="fr-FR" sz="1600" dirty="0"/>
          </a:p>
          <a:p>
            <a:pPr marL="342900" indent="-342900">
              <a:buFontTx/>
              <a:buAutoNum type="arabicPeriod"/>
            </a:pPr>
            <a:r>
              <a:rPr lang="fr-FR" sz="1600" dirty="0"/>
              <a:t>Le déroulement du concours</a:t>
            </a:r>
          </a:p>
          <a:p>
            <a:pPr marL="342900" indent="-342900">
              <a:buAutoNum type="arabicPeriod"/>
            </a:pPr>
            <a:endParaRPr lang="fr-FR" sz="1600" dirty="0"/>
          </a:p>
          <a:p>
            <a:pPr marL="342900" indent="-342900">
              <a:buFontTx/>
              <a:buAutoNum type="arabicPeriod"/>
            </a:pPr>
            <a:r>
              <a:rPr lang="fr-FR" sz="1600" dirty="0"/>
              <a:t>Participer, c’est…</a:t>
            </a:r>
          </a:p>
          <a:p>
            <a:pPr marL="342900" indent="-342900">
              <a:buAutoNum type="arabicPeriod"/>
            </a:pPr>
            <a:endParaRPr lang="fr-FR" sz="1600" dirty="0"/>
          </a:p>
          <a:p>
            <a:pPr marL="342900" indent="-342900">
              <a:buFontTx/>
              <a:buAutoNum type="arabicPeriod"/>
            </a:pPr>
            <a:r>
              <a:rPr lang="fr-FR" sz="1600" dirty="0"/>
              <a:t>La visibilité des lauréats</a:t>
            </a:r>
          </a:p>
          <a:p>
            <a:pPr marL="342900" indent="-342900">
              <a:buAutoNum type="arabicPeriod"/>
            </a:pPr>
            <a:endParaRPr lang="fr-FR" sz="1600" dirty="0"/>
          </a:p>
          <a:p>
            <a:pPr marL="342900" indent="-342900">
              <a:buFontTx/>
              <a:buAutoNum type="arabicPeriod"/>
            </a:pPr>
            <a:r>
              <a:rPr lang="fr-FR" sz="1600" dirty="0"/>
              <a:t>Inscription</a:t>
            </a:r>
          </a:p>
          <a:p>
            <a:endParaRPr lang="fr-FR" sz="1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EBBB60-871E-4AA5-986F-E7CDA0B7F715}"/>
              </a:ext>
            </a:extLst>
          </p:cNvPr>
          <p:cNvSpPr txBox="1"/>
          <p:nvPr/>
        </p:nvSpPr>
        <p:spPr>
          <a:xfrm>
            <a:off x="7765761" y="850895"/>
            <a:ext cx="358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Les marques participantes de l’édition 2018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7E6F891-1AB1-46DD-9E4E-9EDA07BF1BAB}"/>
              </a:ext>
            </a:extLst>
          </p:cNvPr>
          <p:cNvCxnSpPr>
            <a:cxnSpLocks/>
          </p:cNvCxnSpPr>
          <p:nvPr/>
        </p:nvCxnSpPr>
        <p:spPr>
          <a:xfrm>
            <a:off x="2117397" y="1497226"/>
            <a:ext cx="3676913" cy="0"/>
          </a:xfrm>
          <a:prstGeom prst="line">
            <a:avLst/>
          </a:prstGeom>
          <a:ln w="571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E901D05-5C66-4E46-97CC-64AB66AE32F5}"/>
              </a:ext>
            </a:extLst>
          </p:cNvPr>
          <p:cNvCxnSpPr>
            <a:cxnSpLocks/>
          </p:cNvCxnSpPr>
          <p:nvPr/>
        </p:nvCxnSpPr>
        <p:spPr>
          <a:xfrm>
            <a:off x="969454" y="0"/>
            <a:ext cx="0" cy="6858000"/>
          </a:xfrm>
          <a:prstGeom prst="line">
            <a:avLst/>
          </a:prstGeom>
          <a:ln w="12700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A8212433-9C6A-4823-A9D1-7D9507CC67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1" y="371613"/>
            <a:ext cx="1424894" cy="14081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DAF1350-CD96-4AE3-913C-F8AF6B05B3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59" y="6388853"/>
            <a:ext cx="905256" cy="29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7E6F891-1AB1-46DD-9E4E-9EDA07BF1BAB}"/>
              </a:ext>
            </a:extLst>
          </p:cNvPr>
          <p:cNvCxnSpPr>
            <a:cxnSpLocks/>
          </p:cNvCxnSpPr>
          <p:nvPr/>
        </p:nvCxnSpPr>
        <p:spPr>
          <a:xfrm>
            <a:off x="2117397" y="1497226"/>
            <a:ext cx="3676913" cy="0"/>
          </a:xfrm>
          <a:prstGeom prst="line">
            <a:avLst/>
          </a:prstGeom>
          <a:ln w="571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E901D05-5C66-4E46-97CC-64AB66AE32F5}"/>
              </a:ext>
            </a:extLst>
          </p:cNvPr>
          <p:cNvCxnSpPr>
            <a:cxnSpLocks/>
          </p:cNvCxnSpPr>
          <p:nvPr/>
        </p:nvCxnSpPr>
        <p:spPr>
          <a:xfrm>
            <a:off x="969454" y="0"/>
            <a:ext cx="0" cy="6858000"/>
          </a:xfrm>
          <a:prstGeom prst="line">
            <a:avLst/>
          </a:prstGeom>
          <a:ln w="12700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A8212433-9C6A-4823-A9D1-7D9507CC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1" y="371613"/>
            <a:ext cx="1424894" cy="14081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DAF1350-CD96-4AE3-913C-F8AF6B05B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59" y="6388853"/>
            <a:ext cx="905256" cy="298175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837235F-52DE-4767-BEE6-555A5DD0398D}"/>
              </a:ext>
            </a:extLst>
          </p:cNvPr>
          <p:cNvCxnSpPr>
            <a:cxnSpLocks/>
          </p:cNvCxnSpPr>
          <p:nvPr/>
        </p:nvCxnSpPr>
        <p:spPr>
          <a:xfrm>
            <a:off x="1499098" y="2255450"/>
            <a:ext cx="0" cy="3652200"/>
          </a:xfrm>
          <a:prstGeom prst="line">
            <a:avLst/>
          </a:prstGeom>
          <a:ln w="190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1">
            <a:extLst>
              <a:ext uri="{FF2B5EF4-FFF2-40B4-BE49-F238E27FC236}">
                <a16:creationId xmlns:a16="http://schemas.microsoft.com/office/drawing/2014/main" id="{3D7DA89F-74A8-4914-8162-2C3F73AD77A7}"/>
              </a:ext>
            </a:extLst>
          </p:cNvPr>
          <p:cNvSpPr txBox="1">
            <a:spLocks/>
          </p:cNvSpPr>
          <p:nvPr/>
        </p:nvSpPr>
        <p:spPr>
          <a:xfrm>
            <a:off x="1925534" y="2430415"/>
            <a:ext cx="3230084" cy="50904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1200" dirty="0">
                <a:latin typeface="+mn-lt"/>
              </a:rPr>
              <a:t>C’est la </a:t>
            </a:r>
            <a:r>
              <a:rPr lang="fr-FR" sz="1200" b="1" dirty="0">
                <a:latin typeface="+mn-lt"/>
              </a:rPr>
              <a:t>distinction de consommateurs </a:t>
            </a:r>
            <a:r>
              <a:rPr lang="fr-FR" sz="1200" dirty="0">
                <a:latin typeface="+mn-lt"/>
              </a:rPr>
              <a:t>réservée aux produits bio commercialisés en </a:t>
            </a:r>
            <a:r>
              <a:rPr lang="fr-FR" sz="1200" b="1" dirty="0">
                <a:latin typeface="+mn-lt"/>
              </a:rPr>
              <a:t>GMS (Grande et Moyenne Surface).</a:t>
            </a:r>
            <a:endParaRPr lang="fr-FR" sz="1200" dirty="0">
              <a:latin typeface="+mn-lt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F4C68E2-1E20-4495-8D30-C3349FB4CFCE}"/>
              </a:ext>
            </a:extLst>
          </p:cNvPr>
          <p:cNvCxnSpPr>
            <a:cxnSpLocks/>
          </p:cNvCxnSpPr>
          <p:nvPr/>
        </p:nvCxnSpPr>
        <p:spPr>
          <a:xfrm>
            <a:off x="7161476" y="2160696"/>
            <a:ext cx="0" cy="3652200"/>
          </a:xfrm>
          <a:prstGeom prst="line">
            <a:avLst/>
          </a:prstGeom>
          <a:ln w="190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F1E6291A-B73B-43FE-B06F-7BB04A11D0B5}"/>
              </a:ext>
            </a:extLst>
          </p:cNvPr>
          <p:cNvSpPr/>
          <p:nvPr/>
        </p:nvSpPr>
        <p:spPr>
          <a:xfrm>
            <a:off x="1459503" y="2437255"/>
            <a:ext cx="64497" cy="76200"/>
          </a:xfrm>
          <a:prstGeom prst="ellipse">
            <a:avLst/>
          </a:prstGeom>
          <a:solidFill>
            <a:srgbClr val="FF005E"/>
          </a:solidFill>
          <a:ln>
            <a:solidFill>
              <a:srgbClr val="FF0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02C7E03-31EA-4DD3-9A01-DB2CE0B9A025}"/>
              </a:ext>
            </a:extLst>
          </p:cNvPr>
          <p:cNvSpPr/>
          <p:nvPr/>
        </p:nvSpPr>
        <p:spPr>
          <a:xfrm>
            <a:off x="1466850" y="5242532"/>
            <a:ext cx="64497" cy="76200"/>
          </a:xfrm>
          <a:prstGeom prst="ellipse">
            <a:avLst/>
          </a:prstGeom>
          <a:solidFill>
            <a:srgbClr val="FF005E"/>
          </a:solidFill>
          <a:ln>
            <a:solidFill>
              <a:srgbClr val="FF0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F306113-B664-49C8-92C1-CF19CAA095E4}"/>
              </a:ext>
            </a:extLst>
          </p:cNvPr>
          <p:cNvGrpSpPr/>
          <p:nvPr/>
        </p:nvGrpSpPr>
        <p:grpSpPr>
          <a:xfrm>
            <a:off x="7121815" y="2307667"/>
            <a:ext cx="4332200" cy="3358258"/>
            <a:chOff x="6886575" y="2497175"/>
            <a:chExt cx="4332200" cy="3358258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86AC5DD-E41D-43B1-81A8-CAF82E138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1668" y="4356838"/>
              <a:ext cx="647107" cy="90093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8AD8E9-FA7D-4B90-B4DF-B7C1D8964857}"/>
                </a:ext>
              </a:extLst>
            </p:cNvPr>
            <p:cNvSpPr/>
            <p:nvPr/>
          </p:nvSpPr>
          <p:spPr>
            <a:xfrm>
              <a:off x="7269059" y="5624601"/>
              <a:ext cx="270157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900" dirty="0"/>
                <a:t>Enquête UFC QUE CHOISIR, décembre 2017</a:t>
              </a:r>
            </a:p>
          </p:txBody>
        </p:sp>
        <p:pic>
          <p:nvPicPr>
            <p:cNvPr id="29" name="Picture 2" descr="https://im.qccdn.fr/node/actualite-logos-de-consommateurs-infographie-quel-impact-sur-les-comportements-49108/inline-30564.jpg">
              <a:extLst>
                <a:ext uri="{FF2B5EF4-FFF2-40B4-BE49-F238E27FC236}">
                  <a16:creationId xmlns:a16="http://schemas.microsoft.com/office/drawing/2014/main" id="{ADDF429B-58F5-472A-9DD2-62DF8DE2BC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2" t="9657" r="5450" b="3264"/>
            <a:stretch/>
          </p:blipFill>
          <p:spPr bwMode="auto">
            <a:xfrm>
              <a:off x="7269059" y="3796696"/>
              <a:ext cx="2701573" cy="1813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70F6CFF-416D-41D7-B59C-2A8B51DE1EE6}"/>
                </a:ext>
              </a:extLst>
            </p:cNvPr>
            <p:cNvSpPr/>
            <p:nvPr/>
          </p:nvSpPr>
          <p:spPr>
            <a:xfrm>
              <a:off x="7269059" y="2497175"/>
              <a:ext cx="30007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200" dirty="0"/>
                <a:t>La distinction Sélection Consommateurs Bio est calquée sur le même modèle que notre distinction </a:t>
              </a:r>
              <a:r>
                <a:rPr lang="fr-FR" sz="1200" b="1" dirty="0"/>
                <a:t>Meilleurs Produits Bio</a:t>
              </a:r>
              <a:r>
                <a:rPr lang="fr-FR" sz="1200" dirty="0"/>
                <a:t>, qui est elle dédiée au le circuit spécialisé. Cette dernière, lancée en 2013, est très largement </a:t>
              </a:r>
              <a:r>
                <a:rPr lang="fr-FR" sz="1200" b="1" dirty="0"/>
                <a:t>plébiscitée par les consommateurs</a:t>
              </a:r>
              <a:r>
                <a:rPr lang="fr-FR" sz="1200" dirty="0"/>
                <a:t>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4D2132-2145-40D3-AF43-38DC4FF5A627}"/>
                </a:ext>
              </a:extLst>
            </p:cNvPr>
            <p:cNvSpPr/>
            <p:nvPr/>
          </p:nvSpPr>
          <p:spPr>
            <a:xfrm>
              <a:off x="7269059" y="4081550"/>
              <a:ext cx="2862949" cy="304800"/>
            </a:xfrm>
            <a:prstGeom prst="rect">
              <a:avLst/>
            </a:prstGeom>
            <a:noFill/>
            <a:ln>
              <a:solidFill>
                <a:srgbClr val="C8A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D85B890C-3D49-4F33-8682-EEF13F9C3649}"/>
                </a:ext>
              </a:extLst>
            </p:cNvPr>
            <p:cNvSpPr/>
            <p:nvPr/>
          </p:nvSpPr>
          <p:spPr>
            <a:xfrm>
              <a:off x="6886575" y="2642967"/>
              <a:ext cx="64497" cy="76200"/>
            </a:xfrm>
            <a:prstGeom prst="ellipse">
              <a:avLst/>
            </a:prstGeom>
            <a:solidFill>
              <a:srgbClr val="FF005E"/>
            </a:solidFill>
            <a:ln>
              <a:solidFill>
                <a:srgbClr val="FF00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EE03255-2875-4C21-A1B6-2B38550E5C47}"/>
              </a:ext>
            </a:extLst>
          </p:cNvPr>
          <p:cNvSpPr/>
          <p:nvPr/>
        </p:nvSpPr>
        <p:spPr>
          <a:xfrm>
            <a:off x="1925534" y="5060965"/>
            <a:ext cx="3230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/>
              <a:t>Elle permet d’identifier les </a:t>
            </a:r>
            <a:r>
              <a:rPr lang="fr-FR" sz="1200" b="1" dirty="0"/>
              <a:t>produits d’excellence</a:t>
            </a:r>
            <a:r>
              <a:rPr lang="fr-FR" sz="1200" dirty="0"/>
              <a:t> de la filière biologique en circuit GMS, les mettre en avant et stimuler leurs ventes et augmenter leur notoriété.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191DFAB-3194-47B5-8A26-B07DAADE02E2}"/>
              </a:ext>
            </a:extLst>
          </p:cNvPr>
          <p:cNvSpPr/>
          <p:nvPr/>
        </p:nvSpPr>
        <p:spPr>
          <a:xfrm>
            <a:off x="1471197" y="3357115"/>
            <a:ext cx="64497" cy="76200"/>
          </a:xfrm>
          <a:prstGeom prst="ellipse">
            <a:avLst/>
          </a:prstGeom>
          <a:solidFill>
            <a:srgbClr val="FF005E"/>
          </a:solidFill>
          <a:ln>
            <a:solidFill>
              <a:srgbClr val="FF0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EADCF4-16C6-4138-A509-4BBB2949E3C0}"/>
              </a:ext>
            </a:extLst>
          </p:cNvPr>
          <p:cNvSpPr/>
          <p:nvPr/>
        </p:nvSpPr>
        <p:spPr>
          <a:xfrm>
            <a:off x="1887984" y="3184306"/>
            <a:ext cx="3230085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200" dirty="0"/>
              <a:t>Ce concours distingue les </a:t>
            </a:r>
            <a:r>
              <a:rPr lang="fr-FR" sz="1200" b="1" dirty="0"/>
              <a:t>produits bio </a:t>
            </a:r>
            <a:r>
              <a:rPr lang="fr-FR" sz="1200" dirty="0"/>
              <a:t>et les </a:t>
            </a:r>
            <a:r>
              <a:rPr lang="fr-FR" sz="1200" b="1" dirty="0"/>
              <a:t>produits écologiques</a:t>
            </a:r>
            <a:r>
              <a:rPr lang="fr-FR" sz="1200" dirty="0"/>
              <a:t> les mieux notés du circuit GMS, afin d’encourager l’excellence dans ce secteur et aiguiller les consommateurs dans leurs achats.</a:t>
            </a:r>
          </a:p>
        </p:txBody>
      </p:sp>
      <p:pic>
        <p:nvPicPr>
          <p:cNvPr id="38" name="Image 37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5BE5A8CA-4D4B-4841-8BD4-CED273E15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858" y="4196842"/>
            <a:ext cx="653995" cy="646331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D74DDB83-F12E-4751-9FB0-F7E45C9BA612}"/>
              </a:ext>
            </a:extLst>
          </p:cNvPr>
          <p:cNvSpPr txBox="1">
            <a:spLocks/>
          </p:cNvSpPr>
          <p:nvPr/>
        </p:nvSpPr>
        <p:spPr>
          <a:xfrm>
            <a:off x="2018607" y="350645"/>
            <a:ext cx="101733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Sélection Consommateurs Bio, c’est quoi?</a:t>
            </a:r>
          </a:p>
        </p:txBody>
      </p:sp>
    </p:spTree>
    <p:extLst>
      <p:ext uri="{BB962C8B-B14F-4D97-AF65-F5344CB8AC3E}">
        <p14:creationId xmlns:p14="http://schemas.microsoft.com/office/powerpoint/2010/main" val="588368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7E6F891-1AB1-46DD-9E4E-9EDA07BF1BAB}"/>
              </a:ext>
            </a:extLst>
          </p:cNvPr>
          <p:cNvCxnSpPr>
            <a:cxnSpLocks/>
          </p:cNvCxnSpPr>
          <p:nvPr/>
        </p:nvCxnSpPr>
        <p:spPr>
          <a:xfrm>
            <a:off x="2117397" y="1497226"/>
            <a:ext cx="3676913" cy="0"/>
          </a:xfrm>
          <a:prstGeom prst="line">
            <a:avLst/>
          </a:prstGeom>
          <a:ln w="571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E901D05-5C66-4E46-97CC-64AB66AE32F5}"/>
              </a:ext>
            </a:extLst>
          </p:cNvPr>
          <p:cNvCxnSpPr>
            <a:cxnSpLocks/>
          </p:cNvCxnSpPr>
          <p:nvPr/>
        </p:nvCxnSpPr>
        <p:spPr>
          <a:xfrm>
            <a:off x="969454" y="0"/>
            <a:ext cx="0" cy="6858000"/>
          </a:xfrm>
          <a:prstGeom prst="line">
            <a:avLst/>
          </a:prstGeom>
          <a:ln w="12700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A8212433-9C6A-4823-A9D1-7D9507CC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1" y="371613"/>
            <a:ext cx="1424894" cy="14081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DAF1350-CD96-4AE3-913C-F8AF6B05B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59" y="6388853"/>
            <a:ext cx="905256" cy="29817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D74DDB83-F12E-4751-9FB0-F7E45C9BA612}"/>
              </a:ext>
            </a:extLst>
          </p:cNvPr>
          <p:cNvSpPr txBox="1">
            <a:spLocks/>
          </p:cNvSpPr>
          <p:nvPr/>
        </p:nvSpPr>
        <p:spPr>
          <a:xfrm>
            <a:off x="2018607" y="350645"/>
            <a:ext cx="101733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Une certification d’excellence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551BA4F-0DFF-4303-8179-81CCE634A9DF}"/>
              </a:ext>
            </a:extLst>
          </p:cNvPr>
          <p:cNvSpPr txBox="1"/>
          <p:nvPr/>
        </p:nvSpPr>
        <p:spPr>
          <a:xfrm>
            <a:off x="2037266" y="2542112"/>
            <a:ext cx="3530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/>
              <a:t>Un </a:t>
            </a:r>
            <a:r>
              <a:rPr lang="fr-FR" sz="1200" b="1" dirty="0"/>
              <a:t>jury garanti indépendant </a:t>
            </a:r>
            <a:r>
              <a:rPr lang="fr-FR" sz="1200" dirty="0"/>
              <a:t>de 100 testeurs par produit (1300 testeurs au total) pour assurer le caractère représentatif des résultats</a:t>
            </a:r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algn="just"/>
            <a:r>
              <a:rPr lang="fr-FR" sz="1200" dirty="0"/>
              <a:t>Les produits </a:t>
            </a:r>
            <a:r>
              <a:rPr lang="fr-FR" sz="1200" b="1" dirty="0"/>
              <a:t>testés en situation réelle </a:t>
            </a:r>
            <a:r>
              <a:rPr lang="fr-FR" sz="1200" dirty="0"/>
              <a:t>par des consommateurs experts les ayant choisis (pas d’influence donc comme dans les laboratoires de tests ou les réunions consommateurs)</a:t>
            </a:r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algn="just"/>
            <a:r>
              <a:rPr lang="fr-FR" sz="1200" dirty="0"/>
              <a:t>Une </a:t>
            </a:r>
            <a:r>
              <a:rPr lang="fr-FR" sz="1200" b="1" dirty="0"/>
              <a:t>note minimale de 15/20 </a:t>
            </a:r>
            <a:r>
              <a:rPr lang="fr-FR" sz="1200" dirty="0"/>
              <a:t>est nécessaire pour prétendre à être lauréat (contre 11/20 pour d’autres distinctions du milieu conventionnel), et si deux produits sont en </a:t>
            </a:r>
            <a:r>
              <a:rPr lang="fr-FR" sz="1200" b="1" dirty="0"/>
              <a:t>concurrence directe</a:t>
            </a:r>
            <a:r>
              <a:rPr lang="fr-FR" sz="1200" dirty="0"/>
              <a:t>, seul le mieux noté des deux sera récompensé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E95D25E1-C167-4E12-AEC3-F949BC561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79" y="2606769"/>
            <a:ext cx="474538" cy="4745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7E04907-584E-4593-9A5D-4699EBF88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79" y="3563392"/>
            <a:ext cx="474538" cy="474538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4F8DC28A-1AE1-4AE4-8BC1-759CBC6E6D2D}"/>
              </a:ext>
            </a:extLst>
          </p:cNvPr>
          <p:cNvSpPr txBox="1"/>
          <p:nvPr/>
        </p:nvSpPr>
        <p:spPr>
          <a:xfrm>
            <a:off x="1302329" y="4841966"/>
            <a:ext cx="8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8A31A"/>
                </a:solidFill>
              </a:rPr>
              <a:t>15/20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3569DD6C-C1E4-45B7-AC6A-3C0EF6C7CD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87" y="3183546"/>
            <a:ext cx="474538" cy="47453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16DC8D8-41F5-47B7-A82A-D32DC5B0A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87" y="4290538"/>
            <a:ext cx="519023" cy="51902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9ADF54B-79F3-4BA0-9DAF-74F859855C8B}"/>
              </a:ext>
            </a:extLst>
          </p:cNvPr>
          <p:cNvSpPr/>
          <p:nvPr/>
        </p:nvSpPr>
        <p:spPr>
          <a:xfrm>
            <a:off x="7140869" y="3110180"/>
            <a:ext cx="35305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/>
              <a:t>Seul </a:t>
            </a:r>
            <a:r>
              <a:rPr lang="fr-FR" sz="1200" b="1" dirty="0"/>
              <a:t>10% des produits d’un linéaire</a:t>
            </a:r>
            <a:r>
              <a:rPr lang="fr-FR" sz="1200" dirty="0"/>
              <a:t> peuvent être distingués (Ex: un rayon chocolats de 40 produits, si 10 produits concourent, seul 4 produits sur les 10 pourront être distingués)</a:t>
            </a:r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algn="just"/>
            <a:r>
              <a:rPr lang="fr-FR" sz="1200" dirty="0"/>
              <a:t>L’</a:t>
            </a:r>
            <a:r>
              <a:rPr lang="fr-FR" sz="1200" b="1" dirty="0"/>
              <a:t>exploitation du logo est gratuite</a:t>
            </a:r>
            <a:r>
              <a:rPr lang="fr-FR" sz="1200" dirty="0"/>
              <a:t>, ce qui assure la crédibilité et l’</a:t>
            </a:r>
            <a:r>
              <a:rPr lang="fr-FR" sz="1200" b="1" dirty="0"/>
              <a:t>impartialité</a:t>
            </a:r>
            <a:r>
              <a:rPr lang="fr-FR" sz="1200" dirty="0"/>
              <a:t> de la distinction: Biotopia ne touche aucune rémunération qu’un produit soit gagnant ou perdant</a:t>
            </a:r>
          </a:p>
          <a:p>
            <a:pPr marL="285750" indent="-285750" algn="just">
              <a:buFontTx/>
              <a:buChar char="-"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3595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7E6F891-1AB1-46DD-9E4E-9EDA07BF1BAB}"/>
              </a:ext>
            </a:extLst>
          </p:cNvPr>
          <p:cNvCxnSpPr>
            <a:cxnSpLocks/>
          </p:cNvCxnSpPr>
          <p:nvPr/>
        </p:nvCxnSpPr>
        <p:spPr>
          <a:xfrm>
            <a:off x="2117397" y="1497226"/>
            <a:ext cx="3676913" cy="0"/>
          </a:xfrm>
          <a:prstGeom prst="line">
            <a:avLst/>
          </a:prstGeom>
          <a:ln w="571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E901D05-5C66-4E46-97CC-64AB66AE32F5}"/>
              </a:ext>
            </a:extLst>
          </p:cNvPr>
          <p:cNvCxnSpPr>
            <a:cxnSpLocks/>
          </p:cNvCxnSpPr>
          <p:nvPr/>
        </p:nvCxnSpPr>
        <p:spPr>
          <a:xfrm>
            <a:off x="969454" y="0"/>
            <a:ext cx="0" cy="6858000"/>
          </a:xfrm>
          <a:prstGeom prst="line">
            <a:avLst/>
          </a:prstGeom>
          <a:ln w="12700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A8212433-9C6A-4823-A9D1-7D9507CC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1" y="371613"/>
            <a:ext cx="1424894" cy="14081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DAF1350-CD96-4AE3-913C-F8AF6B05B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59" y="6388853"/>
            <a:ext cx="905256" cy="29817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D74DDB83-F12E-4751-9FB0-F7E45C9BA612}"/>
              </a:ext>
            </a:extLst>
          </p:cNvPr>
          <p:cNvSpPr txBox="1">
            <a:spLocks/>
          </p:cNvSpPr>
          <p:nvPr/>
        </p:nvSpPr>
        <p:spPr>
          <a:xfrm>
            <a:off x="2018607" y="350645"/>
            <a:ext cx="101733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Qui peut concourir?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E2D9FF4-C195-45D8-989F-5BA96CC50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556" y="746914"/>
            <a:ext cx="764483" cy="76448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A617612-B09C-4CAF-BE39-7CD7C9569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31" y="5832856"/>
            <a:ext cx="660019" cy="6600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A6BB12-264A-489B-8EF5-C66B38944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875" y="4337810"/>
            <a:ext cx="977847" cy="4939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BBEC20-A404-4FBC-9F06-7CE1599D7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78" y="5438212"/>
            <a:ext cx="761516" cy="4302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39DD0EA-E5E8-48CF-9C0E-56D1698D5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564" y="1811404"/>
            <a:ext cx="671087" cy="6710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C031605-A073-4708-AE77-4D93790DD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564" y="3019726"/>
            <a:ext cx="660018" cy="66001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4DAA48D-5E2D-42CC-BE40-BE8399C32B76}"/>
              </a:ext>
            </a:extLst>
          </p:cNvPr>
          <p:cNvSpPr txBox="1"/>
          <p:nvPr/>
        </p:nvSpPr>
        <p:spPr>
          <a:xfrm>
            <a:off x="6088787" y="3224294"/>
            <a:ext cx="736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5E"/>
                </a:solidFill>
              </a:rPr>
              <a:t>Produits labelisés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AF99B47-D42C-475C-8B44-C9E589F3DCEA}"/>
              </a:ext>
            </a:extLst>
          </p:cNvPr>
          <p:cNvSpPr txBox="1"/>
          <p:nvPr/>
        </p:nvSpPr>
        <p:spPr>
          <a:xfrm>
            <a:off x="2227887" y="2376441"/>
            <a:ext cx="2952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/>
              <a:t>Pour participer il est nécessaire que les produits présentés ne soient vendus qu’en </a:t>
            </a:r>
            <a:r>
              <a:rPr lang="fr-FR" sz="1200" b="1" dirty="0"/>
              <a:t>circuit GMS.</a:t>
            </a:r>
            <a:endParaRPr lang="fr-FR" sz="12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74B1BA8-B6D7-4083-845F-E6E2601A31D1}"/>
              </a:ext>
            </a:extLst>
          </p:cNvPr>
          <p:cNvSpPr txBox="1"/>
          <p:nvPr/>
        </p:nvSpPr>
        <p:spPr>
          <a:xfrm>
            <a:off x="1199042" y="2501789"/>
            <a:ext cx="76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5E"/>
                </a:solidFill>
              </a:rPr>
              <a:t>Circuit GMS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5A04898-6569-4F8D-A511-C018DC3C0202}"/>
              </a:ext>
            </a:extLst>
          </p:cNvPr>
          <p:cNvSpPr txBox="1"/>
          <p:nvPr/>
        </p:nvSpPr>
        <p:spPr>
          <a:xfrm>
            <a:off x="2227886" y="3841759"/>
            <a:ext cx="2952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/>
              <a:t>Les </a:t>
            </a:r>
            <a:r>
              <a:rPr lang="fr-FR" sz="1200" b="1" dirty="0"/>
              <a:t>marques</a:t>
            </a:r>
            <a:r>
              <a:rPr lang="fr-FR" sz="1200" dirty="0"/>
              <a:t> </a:t>
            </a:r>
            <a:r>
              <a:rPr lang="fr-FR" sz="1200" b="1" dirty="0"/>
              <a:t>indépendantes</a:t>
            </a:r>
            <a:r>
              <a:rPr lang="fr-FR" sz="1200" dirty="0"/>
              <a:t> et les MDD peuvent désormais participer au concours.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902A304-645D-4236-8913-17894378D456}"/>
              </a:ext>
            </a:extLst>
          </p:cNvPr>
          <p:cNvSpPr txBox="1"/>
          <p:nvPr/>
        </p:nvSpPr>
        <p:spPr>
          <a:xfrm>
            <a:off x="6929115" y="2762630"/>
            <a:ext cx="3236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/>
              <a:t>Cette distinction est uniquement destinée à des </a:t>
            </a:r>
            <a:r>
              <a:rPr lang="fr-FR" sz="1200" b="1" dirty="0"/>
              <a:t>produits labellisés</a:t>
            </a:r>
            <a:r>
              <a:rPr lang="fr-FR" sz="1200" dirty="0"/>
              <a:t>. Les labels retenus sont les suivants : AB (Agriculture Biologique), Austria Bio Garantie, BDIH, Bio Cohérence, Bio Equitable, Bio Europe, Bio Solidaire, Biodyn, Cosmebio, Demeter, Ecocert, Natrue, Nature &amp; Progrès, Soil Association, USDA Organic, Ecolabel.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083C329-0A64-420C-A21C-42152BE4C3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71" t="2395" r="8559" b="2737"/>
          <a:stretch/>
        </p:blipFill>
        <p:spPr>
          <a:xfrm>
            <a:off x="1240854" y="5677624"/>
            <a:ext cx="827503" cy="1005317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5F79F546-E03D-4374-AC4C-749EB18C95FA}"/>
              </a:ext>
            </a:extLst>
          </p:cNvPr>
          <p:cNvGrpSpPr/>
          <p:nvPr/>
        </p:nvGrpSpPr>
        <p:grpSpPr>
          <a:xfrm>
            <a:off x="1830410" y="4980711"/>
            <a:ext cx="4896696" cy="1925812"/>
            <a:chOff x="952657" y="5123606"/>
            <a:chExt cx="4896696" cy="1925812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80CC8F3-9688-4DDE-AD3C-73602DEE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93493" y="5123606"/>
              <a:ext cx="635813" cy="117529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529F56A9-5299-43F0-A56B-CC0D7B3D8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503" r="1938"/>
            <a:stretch/>
          </p:blipFill>
          <p:spPr>
            <a:xfrm>
              <a:off x="2774446" y="5277021"/>
              <a:ext cx="817156" cy="1105447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01AC4774-9FE7-4362-B314-27E5D0A11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639"/>
            <a:stretch/>
          </p:blipFill>
          <p:spPr>
            <a:xfrm>
              <a:off x="2293563" y="5658377"/>
              <a:ext cx="787861" cy="1218641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C20C66F1-C2DF-4AF9-8AA4-ACCE2874D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364"/>
            <a:stretch/>
          </p:blipFill>
          <p:spPr>
            <a:xfrm>
              <a:off x="1543453" y="5797842"/>
              <a:ext cx="838749" cy="1098222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799D3A1-9046-4785-8F54-2A01BC281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56079" y="5510600"/>
              <a:ext cx="873446" cy="1401966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D8E0835E-AC6C-4917-BE27-B10A11215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9394"/>
            <a:stretch/>
          </p:blipFill>
          <p:spPr>
            <a:xfrm>
              <a:off x="3412559" y="5607734"/>
              <a:ext cx="865040" cy="1319926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3E9EDA22-6867-4FE1-987D-7BE9424A9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2657" y="5359781"/>
              <a:ext cx="966499" cy="1689637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BFF6FA74-782E-4AC5-BA9B-A2433A535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326" r="2500"/>
            <a:stretch/>
          </p:blipFill>
          <p:spPr>
            <a:xfrm>
              <a:off x="2896987" y="6001111"/>
              <a:ext cx="939269" cy="1018461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C3697B28-5CB0-4366-93D7-53EA3C084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420"/>
            <a:stretch/>
          </p:blipFill>
          <p:spPr>
            <a:xfrm>
              <a:off x="4135702" y="5942218"/>
              <a:ext cx="549723" cy="970348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7587E4A7-CF40-48DE-A46D-7EEDDF154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805" r="7008"/>
            <a:stretch/>
          </p:blipFill>
          <p:spPr>
            <a:xfrm>
              <a:off x="4793050" y="5773852"/>
              <a:ext cx="1056303" cy="1275566"/>
            </a:xfrm>
            <a:prstGeom prst="rect">
              <a:avLst/>
            </a:prstGeom>
          </p:spPr>
        </p:pic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32CAF0B0-8CBC-4621-A6FE-5ED77938F994}"/>
              </a:ext>
            </a:extLst>
          </p:cNvPr>
          <p:cNvSpPr txBox="1"/>
          <p:nvPr/>
        </p:nvSpPr>
        <p:spPr>
          <a:xfrm>
            <a:off x="1001004" y="3870322"/>
            <a:ext cx="1353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5E"/>
                </a:solidFill>
              </a:rPr>
              <a:t>Marques indépendantes</a:t>
            </a:r>
          </a:p>
        </p:txBody>
      </p:sp>
    </p:spTree>
    <p:extLst>
      <p:ext uri="{BB962C8B-B14F-4D97-AF65-F5344CB8AC3E}">
        <p14:creationId xmlns:p14="http://schemas.microsoft.com/office/powerpoint/2010/main" val="222416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7E6F891-1AB1-46DD-9E4E-9EDA07BF1BAB}"/>
              </a:ext>
            </a:extLst>
          </p:cNvPr>
          <p:cNvCxnSpPr>
            <a:cxnSpLocks/>
          </p:cNvCxnSpPr>
          <p:nvPr/>
        </p:nvCxnSpPr>
        <p:spPr>
          <a:xfrm>
            <a:off x="2117397" y="1497226"/>
            <a:ext cx="5562531" cy="0"/>
          </a:xfrm>
          <a:prstGeom prst="line">
            <a:avLst/>
          </a:prstGeom>
          <a:ln w="571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E901D05-5C66-4E46-97CC-64AB66AE32F5}"/>
              </a:ext>
            </a:extLst>
          </p:cNvPr>
          <p:cNvCxnSpPr>
            <a:cxnSpLocks/>
          </p:cNvCxnSpPr>
          <p:nvPr/>
        </p:nvCxnSpPr>
        <p:spPr>
          <a:xfrm>
            <a:off x="969454" y="0"/>
            <a:ext cx="0" cy="6858000"/>
          </a:xfrm>
          <a:prstGeom prst="line">
            <a:avLst/>
          </a:prstGeom>
          <a:ln w="12700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A8212433-9C6A-4823-A9D1-7D9507CC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1" y="371613"/>
            <a:ext cx="1424894" cy="14081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DAF1350-CD96-4AE3-913C-F8AF6B05B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59" y="6388853"/>
            <a:ext cx="905256" cy="29817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D74DDB83-F12E-4751-9FB0-F7E45C9BA612}"/>
              </a:ext>
            </a:extLst>
          </p:cNvPr>
          <p:cNvSpPr txBox="1">
            <a:spLocks/>
          </p:cNvSpPr>
          <p:nvPr/>
        </p:nvSpPr>
        <p:spPr>
          <a:xfrm>
            <a:off x="2018607" y="350645"/>
            <a:ext cx="101733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 déroulement du concours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6363918-172C-4BC4-AD4F-6EA3CACCB791}"/>
              </a:ext>
            </a:extLst>
          </p:cNvPr>
          <p:cNvCxnSpPr>
            <a:cxnSpLocks/>
          </p:cNvCxnSpPr>
          <p:nvPr/>
        </p:nvCxnSpPr>
        <p:spPr>
          <a:xfrm>
            <a:off x="1622624" y="3622637"/>
            <a:ext cx="1402221" cy="0"/>
          </a:xfrm>
          <a:prstGeom prst="straightConnector1">
            <a:avLst/>
          </a:prstGeom>
          <a:ln w="57150">
            <a:solidFill>
              <a:srgbClr val="FF005E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25E50457-BB67-47E7-944E-CB4621CC3265}"/>
              </a:ext>
            </a:extLst>
          </p:cNvPr>
          <p:cNvSpPr/>
          <p:nvPr/>
        </p:nvSpPr>
        <p:spPr>
          <a:xfrm>
            <a:off x="1239447" y="3365994"/>
            <a:ext cx="496388" cy="51328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5E"/>
                </a:solidFill>
              </a:rPr>
              <a:t>1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0ADA801-9614-4186-8DD7-F18F5A69ACEB}"/>
              </a:ext>
            </a:extLst>
          </p:cNvPr>
          <p:cNvCxnSpPr>
            <a:cxnSpLocks/>
          </p:cNvCxnSpPr>
          <p:nvPr/>
        </p:nvCxnSpPr>
        <p:spPr>
          <a:xfrm>
            <a:off x="3408022" y="3622637"/>
            <a:ext cx="1402221" cy="0"/>
          </a:xfrm>
          <a:prstGeom prst="straightConnector1">
            <a:avLst/>
          </a:prstGeom>
          <a:ln w="57150">
            <a:solidFill>
              <a:srgbClr val="FF005E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1C247F65-B66E-4ED1-9172-86FECC8C358F}"/>
              </a:ext>
            </a:extLst>
          </p:cNvPr>
          <p:cNvSpPr/>
          <p:nvPr/>
        </p:nvSpPr>
        <p:spPr>
          <a:xfrm>
            <a:off x="3024845" y="3365994"/>
            <a:ext cx="496388" cy="51328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5E"/>
                </a:solidFill>
              </a:rPr>
              <a:t>2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C7D703A1-9911-4D5D-8A87-3B6989EB6DE1}"/>
              </a:ext>
            </a:extLst>
          </p:cNvPr>
          <p:cNvCxnSpPr>
            <a:cxnSpLocks/>
          </p:cNvCxnSpPr>
          <p:nvPr/>
        </p:nvCxnSpPr>
        <p:spPr>
          <a:xfrm>
            <a:off x="5193420" y="3622637"/>
            <a:ext cx="1402221" cy="0"/>
          </a:xfrm>
          <a:prstGeom prst="straightConnector1">
            <a:avLst/>
          </a:prstGeom>
          <a:ln w="57150">
            <a:solidFill>
              <a:srgbClr val="FF005E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5CA7F1D7-97B1-4886-BF5C-A581F7814EFC}"/>
              </a:ext>
            </a:extLst>
          </p:cNvPr>
          <p:cNvSpPr/>
          <p:nvPr/>
        </p:nvSpPr>
        <p:spPr>
          <a:xfrm>
            <a:off x="4810243" y="3365994"/>
            <a:ext cx="496388" cy="51328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5E"/>
                </a:solidFill>
              </a:rPr>
              <a:t>3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42DEB74F-AF92-4C61-88DA-E548B3303E3B}"/>
              </a:ext>
            </a:extLst>
          </p:cNvPr>
          <p:cNvCxnSpPr>
            <a:cxnSpLocks/>
          </p:cNvCxnSpPr>
          <p:nvPr/>
        </p:nvCxnSpPr>
        <p:spPr>
          <a:xfrm>
            <a:off x="6978818" y="3622637"/>
            <a:ext cx="1402221" cy="0"/>
          </a:xfrm>
          <a:prstGeom prst="straightConnector1">
            <a:avLst/>
          </a:prstGeom>
          <a:ln w="57150">
            <a:solidFill>
              <a:srgbClr val="FF005E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D11313DD-399A-4BD9-8951-E6A9EF6B0BCB}"/>
              </a:ext>
            </a:extLst>
          </p:cNvPr>
          <p:cNvSpPr/>
          <p:nvPr/>
        </p:nvSpPr>
        <p:spPr>
          <a:xfrm>
            <a:off x="6595641" y="3365994"/>
            <a:ext cx="496388" cy="51328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5E"/>
                </a:solidFill>
              </a:rPr>
              <a:t>4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2051E57-D8A7-446D-B12A-3A0CBA8D0186}"/>
              </a:ext>
            </a:extLst>
          </p:cNvPr>
          <p:cNvCxnSpPr>
            <a:cxnSpLocks/>
          </p:cNvCxnSpPr>
          <p:nvPr/>
        </p:nvCxnSpPr>
        <p:spPr>
          <a:xfrm>
            <a:off x="8766342" y="3622637"/>
            <a:ext cx="1402221" cy="0"/>
          </a:xfrm>
          <a:prstGeom prst="straightConnector1">
            <a:avLst/>
          </a:prstGeom>
          <a:ln w="57150">
            <a:solidFill>
              <a:srgbClr val="FF005E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BFAB5E79-D527-470A-8FC6-C9F8E4B6E1BC}"/>
              </a:ext>
            </a:extLst>
          </p:cNvPr>
          <p:cNvSpPr/>
          <p:nvPr/>
        </p:nvSpPr>
        <p:spPr>
          <a:xfrm>
            <a:off x="8383165" y="3365994"/>
            <a:ext cx="496388" cy="51328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5E"/>
                </a:solidFill>
              </a:rPr>
              <a:t>5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22B44EE-3C7E-4B05-AFBD-50C6583AEE9B}"/>
              </a:ext>
            </a:extLst>
          </p:cNvPr>
          <p:cNvSpPr txBox="1"/>
          <p:nvPr/>
        </p:nvSpPr>
        <p:spPr>
          <a:xfrm>
            <a:off x="2973527" y="3935691"/>
            <a:ext cx="173547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b="1" dirty="0"/>
              <a:t>Sélection des testeurs</a:t>
            </a:r>
          </a:p>
          <a:p>
            <a:pPr algn="just"/>
            <a:endParaRPr lang="fr-FR" sz="1100" b="1" dirty="0"/>
          </a:p>
          <a:p>
            <a:pPr algn="just"/>
            <a:endParaRPr lang="fr-FR" sz="1100" b="1" dirty="0"/>
          </a:p>
          <a:p>
            <a:pPr algn="just"/>
            <a:r>
              <a:rPr lang="fr-FR" sz="1050" i="1" dirty="0"/>
              <a:t>1300 consommateurs de bio sont en tout sélectionnés pour tester des produits qu’ils choisissent</a:t>
            </a:r>
            <a:endParaRPr lang="fr-FR" sz="1000" i="1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6C62AB5-56C0-4807-A0F7-3A0EEE031347}"/>
              </a:ext>
            </a:extLst>
          </p:cNvPr>
          <p:cNvSpPr txBox="1"/>
          <p:nvPr/>
        </p:nvSpPr>
        <p:spPr>
          <a:xfrm>
            <a:off x="4804045" y="3936672"/>
            <a:ext cx="138448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b="1" dirty="0"/>
              <a:t>Envoi des produits</a:t>
            </a:r>
          </a:p>
          <a:p>
            <a:pPr algn="just"/>
            <a:r>
              <a:rPr lang="fr-FR" sz="1100" b="1" dirty="0"/>
              <a:t>Phase de test</a:t>
            </a:r>
          </a:p>
          <a:p>
            <a:pPr algn="just"/>
            <a:endParaRPr lang="fr-FR" sz="1100" dirty="0"/>
          </a:p>
          <a:p>
            <a:pPr algn="just"/>
            <a:r>
              <a:rPr lang="fr-FR" sz="1000" i="1" dirty="0"/>
              <a:t>Les consommateurs reçoivent les produits et les testent chez eux en situation réelle. Pas d’influence possible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0AE2523-823C-44D7-9A41-C0B3FF49974A}"/>
              </a:ext>
            </a:extLst>
          </p:cNvPr>
          <p:cNvSpPr txBox="1"/>
          <p:nvPr/>
        </p:nvSpPr>
        <p:spPr>
          <a:xfrm>
            <a:off x="6561946" y="3908179"/>
            <a:ext cx="1577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b="1" dirty="0"/>
              <a:t>Réception des résultats</a:t>
            </a:r>
          </a:p>
          <a:p>
            <a:pPr algn="just"/>
            <a:endParaRPr lang="fr-FR" sz="1100" b="1" dirty="0"/>
          </a:p>
          <a:p>
            <a:pPr algn="just"/>
            <a:r>
              <a:rPr lang="fr-FR" sz="1050" i="1" dirty="0"/>
              <a:t>Selon des critères de notation précis par catégorie (goût, praticité, odeur…)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A9D985A2-CB3D-4E43-8FDD-6D3C05B2EAAE}"/>
              </a:ext>
            </a:extLst>
          </p:cNvPr>
          <p:cNvSpPr txBox="1"/>
          <p:nvPr/>
        </p:nvSpPr>
        <p:spPr>
          <a:xfrm>
            <a:off x="8293723" y="3936672"/>
            <a:ext cx="1853277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b="1" dirty="0"/>
              <a:t>Cérémonie de remise des trophées</a:t>
            </a:r>
          </a:p>
          <a:p>
            <a:pPr algn="just"/>
            <a:endParaRPr lang="fr-FR" sz="1100" b="1" dirty="0"/>
          </a:p>
          <a:p>
            <a:pPr algn="just">
              <a:buClr>
                <a:srgbClr val="FFC000"/>
              </a:buClr>
            </a:pPr>
            <a:r>
              <a:rPr lang="fr-FR" sz="1050" i="1" dirty="0"/>
              <a:t>La soirée de remise des Trophées de l’édition 2018 a accueilli la société de mesure et analyse des données Nielsen autour d’une discussion sur le bio en GMS et d’un repas bio, au sein de l’hôtel George V.</a:t>
            </a:r>
            <a:endParaRPr lang="fr-FR" sz="1100" b="1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0016913-807A-4C34-A924-8A2A81A1EE8B}"/>
              </a:ext>
            </a:extLst>
          </p:cNvPr>
          <p:cNvSpPr txBox="1"/>
          <p:nvPr/>
        </p:nvSpPr>
        <p:spPr>
          <a:xfrm>
            <a:off x="1685905" y="3302042"/>
            <a:ext cx="14022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 NOVEMBRE - MAI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5ECC5B7-BD1F-460C-B2E9-55DA49081289}"/>
              </a:ext>
            </a:extLst>
          </p:cNvPr>
          <p:cNvSpPr txBox="1"/>
          <p:nvPr/>
        </p:nvSpPr>
        <p:spPr>
          <a:xfrm>
            <a:off x="3803366" y="3294348"/>
            <a:ext cx="1402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JUIN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B510EB61-34D3-4944-A65C-DD01B360EB63}"/>
              </a:ext>
            </a:extLst>
          </p:cNvPr>
          <p:cNvSpPr txBox="1"/>
          <p:nvPr/>
        </p:nvSpPr>
        <p:spPr>
          <a:xfrm>
            <a:off x="5296876" y="3305755"/>
            <a:ext cx="1402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SEPTEMBRE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DC34D3A1-333C-4774-9B00-EB95565EC71A}"/>
              </a:ext>
            </a:extLst>
          </p:cNvPr>
          <p:cNvSpPr txBox="1"/>
          <p:nvPr/>
        </p:nvSpPr>
        <p:spPr>
          <a:xfrm>
            <a:off x="7144891" y="3294348"/>
            <a:ext cx="1402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FIN OCTOBRE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37D2B87-6E38-4BFC-8DBB-1F4DB944FD0D}"/>
              </a:ext>
            </a:extLst>
          </p:cNvPr>
          <p:cNvSpPr txBox="1"/>
          <p:nvPr/>
        </p:nvSpPr>
        <p:spPr>
          <a:xfrm>
            <a:off x="8992326" y="3278080"/>
            <a:ext cx="1402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DECEMBRE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460100C-72E7-454B-88B3-52C4A137CABE}"/>
              </a:ext>
            </a:extLst>
          </p:cNvPr>
          <p:cNvSpPr txBox="1"/>
          <p:nvPr/>
        </p:nvSpPr>
        <p:spPr>
          <a:xfrm>
            <a:off x="4766836" y="4863603"/>
            <a:ext cx="24623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100" dirty="0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B36453A6-9439-424C-AFA8-47128540004F}"/>
              </a:ext>
            </a:extLst>
          </p:cNvPr>
          <p:cNvCxnSpPr>
            <a:cxnSpLocks/>
          </p:cNvCxnSpPr>
          <p:nvPr/>
        </p:nvCxnSpPr>
        <p:spPr>
          <a:xfrm flipH="1" flipV="1">
            <a:off x="8381039" y="2019274"/>
            <a:ext cx="10835" cy="1603363"/>
          </a:xfrm>
          <a:prstGeom prst="line">
            <a:avLst/>
          </a:prstGeom>
          <a:ln w="190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4B6761C8-4A01-4AC9-A35E-DDC2C56DF14C}"/>
              </a:ext>
            </a:extLst>
          </p:cNvPr>
          <p:cNvCxnSpPr>
            <a:cxnSpLocks/>
          </p:cNvCxnSpPr>
          <p:nvPr/>
        </p:nvCxnSpPr>
        <p:spPr>
          <a:xfrm>
            <a:off x="10559596" y="3622637"/>
            <a:ext cx="1402221" cy="0"/>
          </a:xfrm>
          <a:prstGeom prst="straightConnector1">
            <a:avLst/>
          </a:prstGeom>
          <a:ln w="57150">
            <a:solidFill>
              <a:srgbClr val="FF005E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F66AEE93-C645-40FF-A32B-5FB9FD9ADA4D}"/>
              </a:ext>
            </a:extLst>
          </p:cNvPr>
          <p:cNvSpPr/>
          <p:nvPr/>
        </p:nvSpPr>
        <p:spPr>
          <a:xfrm>
            <a:off x="10176419" y="3365994"/>
            <a:ext cx="496388" cy="51328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5E"/>
                </a:solidFill>
              </a:rPr>
              <a:t>6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1E61386-83AB-463C-8FCB-F3AE26F0570E}"/>
              </a:ext>
            </a:extLst>
          </p:cNvPr>
          <p:cNvSpPr txBox="1"/>
          <p:nvPr/>
        </p:nvSpPr>
        <p:spPr>
          <a:xfrm>
            <a:off x="10680663" y="3278080"/>
            <a:ext cx="1402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ANNEE SUIVANTE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539DDF80-33AE-49FC-B23B-026DF3526E66}"/>
              </a:ext>
            </a:extLst>
          </p:cNvPr>
          <p:cNvCxnSpPr>
            <a:cxnSpLocks/>
          </p:cNvCxnSpPr>
          <p:nvPr/>
        </p:nvCxnSpPr>
        <p:spPr>
          <a:xfrm flipH="1" flipV="1">
            <a:off x="10162292" y="2035443"/>
            <a:ext cx="10835" cy="1603363"/>
          </a:xfrm>
          <a:prstGeom prst="line">
            <a:avLst/>
          </a:prstGeom>
          <a:ln w="190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3EAC6469-3F9F-4F9E-8C55-5F8414A2E660}"/>
              </a:ext>
            </a:extLst>
          </p:cNvPr>
          <p:cNvSpPr txBox="1"/>
          <p:nvPr/>
        </p:nvSpPr>
        <p:spPr>
          <a:xfrm>
            <a:off x="10240673" y="3943988"/>
            <a:ext cx="1853277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b="1" dirty="0"/>
              <a:t>Utilisation de la distinction</a:t>
            </a:r>
          </a:p>
          <a:p>
            <a:pPr algn="just"/>
            <a:endParaRPr lang="fr-FR" sz="1100" b="1" dirty="0"/>
          </a:p>
          <a:p>
            <a:pPr algn="just"/>
            <a:endParaRPr lang="fr-FR" sz="1100" b="1" dirty="0"/>
          </a:p>
          <a:p>
            <a:pPr algn="just"/>
            <a:r>
              <a:rPr lang="fr-FR" sz="1050" i="1" dirty="0"/>
              <a:t>Exploitation gratuite du logo pendant 1 an (du 1</a:t>
            </a:r>
            <a:r>
              <a:rPr lang="fr-FR" sz="1050" i="1" baseline="30000" dirty="0"/>
              <a:t>e</a:t>
            </a:r>
            <a:r>
              <a:rPr lang="fr-FR" sz="1050" i="1" dirty="0"/>
              <a:t> janvier au 31 décembre)</a:t>
            </a:r>
          </a:p>
        </p:txBody>
      </p:sp>
      <p:pic>
        <p:nvPicPr>
          <p:cNvPr id="69" name="Picture 2" descr="http://www.coupdepouce.com/img/photos/biz/cdp/cuisiner-repas-maison-410.jpg">
            <a:extLst>
              <a:ext uri="{FF2B5EF4-FFF2-40B4-BE49-F238E27FC236}">
                <a16:creationId xmlns:a16="http://schemas.microsoft.com/office/drawing/2014/main" id="{9179EEE4-4A1A-49C4-B1E2-4C8C699C5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216" y="2049485"/>
            <a:ext cx="1311498" cy="902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70" name="Picture 4" descr="http://www.achat-du-net.com/wp-content/uploads/2012/04/livraison_colis.jpg">
            <a:extLst>
              <a:ext uri="{FF2B5EF4-FFF2-40B4-BE49-F238E27FC236}">
                <a16:creationId xmlns:a16="http://schemas.microsoft.com/office/drawing/2014/main" id="{E7168FE3-BAB8-4C45-8848-159A42FE6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96" y="2051464"/>
            <a:ext cx="1343486" cy="896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308DC526-0007-426E-A849-B9D076DD8261}"/>
              </a:ext>
            </a:extLst>
          </p:cNvPr>
          <p:cNvCxnSpPr>
            <a:cxnSpLocks/>
          </p:cNvCxnSpPr>
          <p:nvPr/>
        </p:nvCxnSpPr>
        <p:spPr>
          <a:xfrm flipH="1" flipV="1">
            <a:off x="4797579" y="2035442"/>
            <a:ext cx="10835" cy="1603363"/>
          </a:xfrm>
          <a:prstGeom prst="line">
            <a:avLst/>
          </a:prstGeom>
          <a:ln w="190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CD7E7CA8-581A-4345-BF35-59CBD192B9E0}"/>
              </a:ext>
            </a:extLst>
          </p:cNvPr>
          <p:cNvCxnSpPr>
            <a:cxnSpLocks/>
          </p:cNvCxnSpPr>
          <p:nvPr/>
        </p:nvCxnSpPr>
        <p:spPr>
          <a:xfrm flipH="1" flipV="1">
            <a:off x="3016897" y="2035442"/>
            <a:ext cx="10835" cy="1603363"/>
          </a:xfrm>
          <a:prstGeom prst="line">
            <a:avLst/>
          </a:prstGeom>
          <a:ln w="190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C2BE598E-CC38-4FE0-AA0A-E1CF2BD78BA8}"/>
              </a:ext>
            </a:extLst>
          </p:cNvPr>
          <p:cNvCxnSpPr>
            <a:cxnSpLocks/>
          </p:cNvCxnSpPr>
          <p:nvPr/>
        </p:nvCxnSpPr>
        <p:spPr>
          <a:xfrm flipH="1" flipV="1">
            <a:off x="6588097" y="2035442"/>
            <a:ext cx="10835" cy="1603363"/>
          </a:xfrm>
          <a:prstGeom prst="line">
            <a:avLst/>
          </a:prstGeom>
          <a:ln w="190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>
            <a:extLst>
              <a:ext uri="{FF2B5EF4-FFF2-40B4-BE49-F238E27FC236}">
                <a16:creationId xmlns:a16="http://schemas.microsoft.com/office/drawing/2014/main" id="{A7934B01-9F73-493E-9B81-F9EEF8089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0990" y="2041959"/>
            <a:ext cx="1259753" cy="9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146CE8ED-576A-4900-BC17-8B726FBC3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65" y="2017987"/>
            <a:ext cx="1284889" cy="963667"/>
          </a:xfrm>
          <a:prstGeom prst="rect">
            <a:avLst/>
          </a:prstGeom>
        </p:spPr>
      </p:pic>
      <p:pic>
        <p:nvPicPr>
          <p:cNvPr id="77" name="Image 76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A4A9E648-3242-456B-BC0F-1F2FAFC14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176" y="2078802"/>
            <a:ext cx="1050918" cy="10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0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7E6F891-1AB1-46DD-9E4E-9EDA07BF1BAB}"/>
              </a:ext>
            </a:extLst>
          </p:cNvPr>
          <p:cNvCxnSpPr>
            <a:cxnSpLocks/>
          </p:cNvCxnSpPr>
          <p:nvPr/>
        </p:nvCxnSpPr>
        <p:spPr>
          <a:xfrm>
            <a:off x="2117397" y="1497226"/>
            <a:ext cx="5562531" cy="0"/>
          </a:xfrm>
          <a:prstGeom prst="line">
            <a:avLst/>
          </a:prstGeom>
          <a:ln w="571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E901D05-5C66-4E46-97CC-64AB66AE32F5}"/>
              </a:ext>
            </a:extLst>
          </p:cNvPr>
          <p:cNvCxnSpPr>
            <a:cxnSpLocks/>
          </p:cNvCxnSpPr>
          <p:nvPr/>
        </p:nvCxnSpPr>
        <p:spPr>
          <a:xfrm>
            <a:off x="969454" y="0"/>
            <a:ext cx="0" cy="6858000"/>
          </a:xfrm>
          <a:prstGeom prst="line">
            <a:avLst/>
          </a:prstGeom>
          <a:ln w="12700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A8212433-9C6A-4823-A9D1-7D9507CC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1" y="371613"/>
            <a:ext cx="1424894" cy="14081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DAF1350-CD96-4AE3-913C-F8AF6B05B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59" y="6388853"/>
            <a:ext cx="905256" cy="29817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D74DDB83-F12E-4751-9FB0-F7E45C9BA612}"/>
              </a:ext>
            </a:extLst>
          </p:cNvPr>
          <p:cNvSpPr txBox="1">
            <a:spLocks/>
          </p:cNvSpPr>
          <p:nvPr/>
        </p:nvSpPr>
        <p:spPr>
          <a:xfrm>
            <a:off x="2018607" y="350645"/>
            <a:ext cx="101733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Participer, c’est…</a:t>
            </a:r>
          </a:p>
        </p:txBody>
      </p:sp>
      <p:sp>
        <p:nvSpPr>
          <p:cNvPr id="46" name="Espace réservé du contenu 15">
            <a:extLst>
              <a:ext uri="{FF2B5EF4-FFF2-40B4-BE49-F238E27FC236}">
                <a16:creationId xmlns:a16="http://schemas.microsoft.com/office/drawing/2014/main" id="{19EC73A9-A6C9-4016-8A87-91ACB8EBA1AB}"/>
              </a:ext>
            </a:extLst>
          </p:cNvPr>
          <p:cNvSpPr txBox="1">
            <a:spLocks/>
          </p:cNvSpPr>
          <p:nvPr/>
        </p:nvSpPr>
        <p:spPr>
          <a:xfrm>
            <a:off x="9224390" y="2770380"/>
            <a:ext cx="2313429" cy="24131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C000"/>
              </a:buClr>
              <a:buSzPct val="90000"/>
              <a:buNone/>
              <a:defRPr/>
            </a:pPr>
            <a:r>
              <a:rPr lang="fr-FR" sz="1100" dirty="0"/>
              <a:t>Être identifié comme un produit Bio </a:t>
            </a:r>
            <a:r>
              <a:rPr lang="fr-FR" sz="1100" b="1" dirty="0"/>
              <a:t>bon et efficace</a:t>
            </a:r>
            <a:r>
              <a:rPr lang="fr-FR" sz="1100" dirty="0"/>
              <a:t>: les consommateurs deviennent prescripteurs de votre produit</a:t>
            </a:r>
          </a:p>
          <a:p>
            <a:pPr marL="0" indent="0" algn="ctr">
              <a:buClr>
                <a:srgbClr val="FFC000"/>
              </a:buClr>
              <a:buSzPct val="90000"/>
              <a:buNone/>
              <a:defRPr/>
            </a:pPr>
            <a:endParaRPr lang="fr-FR" sz="300" dirty="0"/>
          </a:p>
          <a:p>
            <a:pPr marL="0" indent="0" algn="ctr">
              <a:buClr>
                <a:srgbClr val="FFC000"/>
              </a:buClr>
              <a:buSzPct val="90000"/>
              <a:buNone/>
              <a:defRPr/>
            </a:pPr>
            <a:r>
              <a:rPr lang="fr-FR" sz="1100" dirty="0"/>
              <a:t>Donner </a:t>
            </a:r>
            <a:r>
              <a:rPr lang="fr-FR" sz="1100" b="1" dirty="0"/>
              <a:t>une valeur ajoutée et des arguments de vente </a:t>
            </a:r>
            <a:r>
              <a:rPr lang="fr-FR" sz="1100" dirty="0"/>
              <a:t>à vos commerciaux et distributeurs (plébiscite des consommateurs) </a:t>
            </a:r>
          </a:p>
          <a:p>
            <a:pPr marL="0" indent="0" algn="ctr">
              <a:buClr>
                <a:srgbClr val="FFC000"/>
              </a:buClr>
              <a:buSzPct val="90000"/>
              <a:buNone/>
              <a:defRPr/>
            </a:pPr>
            <a:endParaRPr lang="fr-FR" sz="300" dirty="0"/>
          </a:p>
          <a:p>
            <a:pPr marL="0" indent="0" algn="ctr">
              <a:buNone/>
              <a:defRPr/>
            </a:pPr>
            <a:r>
              <a:rPr lang="fr-FR" sz="1100" b="1" dirty="0"/>
              <a:t>Un trophée </a:t>
            </a:r>
            <a:r>
              <a:rPr lang="fr-FR" sz="1100" dirty="0"/>
              <a:t>avec le rappel du produit en inclusion dans du plexiglas (idéal pour utiliser dans les salons)</a:t>
            </a:r>
          </a:p>
          <a:p>
            <a:pPr algn="ctr">
              <a:defRPr/>
            </a:pPr>
            <a:endParaRPr lang="fr-FR" sz="1100" dirty="0"/>
          </a:p>
        </p:txBody>
      </p:sp>
      <p:sp>
        <p:nvSpPr>
          <p:cNvPr id="47" name="Espace réservé du contenu 1">
            <a:extLst>
              <a:ext uri="{FF2B5EF4-FFF2-40B4-BE49-F238E27FC236}">
                <a16:creationId xmlns:a16="http://schemas.microsoft.com/office/drawing/2014/main" id="{E59ADD61-57B3-4617-9392-F330ADB4E783}"/>
              </a:ext>
            </a:extLst>
          </p:cNvPr>
          <p:cNvSpPr txBox="1">
            <a:spLocks/>
          </p:cNvSpPr>
          <p:nvPr/>
        </p:nvSpPr>
        <p:spPr>
          <a:xfrm>
            <a:off x="6145006" y="2742476"/>
            <a:ext cx="2425984" cy="2864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C000"/>
              </a:buClr>
              <a:buNone/>
            </a:pPr>
            <a:r>
              <a:rPr lang="fr-FR" sz="1100" b="1" dirty="0"/>
              <a:t>Test produit </a:t>
            </a:r>
            <a:r>
              <a:rPr lang="fr-FR" sz="1100" dirty="0"/>
              <a:t>réalisé auprès d’un panel de 100 consommateurs en affinité avec votre produit</a:t>
            </a:r>
          </a:p>
          <a:p>
            <a:pPr marL="0" indent="0" algn="ctr">
              <a:buClr>
                <a:srgbClr val="FFC000"/>
              </a:buClr>
              <a:buNone/>
            </a:pPr>
            <a:endParaRPr lang="fr-FR" sz="300" dirty="0"/>
          </a:p>
          <a:p>
            <a:pPr marL="0" indent="0" algn="ctr">
              <a:buClr>
                <a:srgbClr val="FFC000"/>
              </a:buClr>
              <a:buNone/>
            </a:pPr>
            <a:r>
              <a:rPr lang="fr-FR" sz="1100" dirty="0"/>
              <a:t>Obtenir des </a:t>
            </a:r>
            <a:r>
              <a:rPr lang="fr-FR" sz="1100" b="1" dirty="0"/>
              <a:t>retours consommateurs </a:t>
            </a:r>
            <a:r>
              <a:rPr lang="fr-FR" sz="1100" dirty="0"/>
              <a:t>(téléchargement des verbatims) afin d’évaluer la perception de vos produits</a:t>
            </a:r>
          </a:p>
          <a:p>
            <a:pPr marL="0" indent="0" algn="ctr">
              <a:buClr>
                <a:srgbClr val="FFC000"/>
              </a:buClr>
              <a:buNone/>
            </a:pPr>
            <a:endParaRPr lang="fr-FR" sz="300" dirty="0"/>
          </a:p>
          <a:p>
            <a:pPr marL="0" indent="0" algn="ctr">
              <a:buClr>
                <a:srgbClr val="FFC000"/>
              </a:buClr>
              <a:buNone/>
            </a:pPr>
            <a:r>
              <a:rPr lang="fr-FR" sz="1100" dirty="0"/>
              <a:t>Les produits sont présentés lors d’une </a:t>
            </a:r>
            <a:r>
              <a:rPr lang="fr-FR" sz="1100" b="1" dirty="0"/>
              <a:t>Campagne de communication </a:t>
            </a:r>
            <a:r>
              <a:rPr lang="fr-FR" sz="1100" dirty="0"/>
              <a:t>et de </a:t>
            </a:r>
            <a:r>
              <a:rPr lang="fr-FR" sz="1100" b="1" dirty="0"/>
              <a:t>communiqués de presse</a:t>
            </a:r>
            <a:r>
              <a:rPr lang="fr-FR" sz="1100" dirty="0"/>
              <a:t> liés à l’opération</a:t>
            </a:r>
          </a:p>
          <a:p>
            <a:pPr marL="0" indent="0" algn="ctr">
              <a:buClr>
                <a:srgbClr val="FFC000"/>
              </a:buClr>
              <a:buNone/>
            </a:pPr>
            <a:endParaRPr lang="fr-FR" sz="300" dirty="0"/>
          </a:p>
          <a:p>
            <a:pPr marL="0" indent="0" algn="ctr">
              <a:buClr>
                <a:srgbClr val="FFC000"/>
              </a:buClr>
              <a:buNone/>
            </a:pPr>
            <a:r>
              <a:rPr lang="fr-FR" sz="1100" dirty="0"/>
              <a:t>Présence à la </a:t>
            </a:r>
            <a:r>
              <a:rPr lang="fr-FR" sz="1100" b="1" dirty="0"/>
              <a:t>Soirée de remise des trophées</a:t>
            </a:r>
            <a:endParaRPr lang="fr-FR" sz="1100" dirty="0"/>
          </a:p>
          <a:p>
            <a:pPr algn="ctr">
              <a:buClr>
                <a:srgbClr val="FFC000"/>
              </a:buClr>
            </a:pPr>
            <a:endParaRPr lang="fr-FR" sz="1100" dirty="0"/>
          </a:p>
          <a:p>
            <a:pPr marL="0" indent="0" algn="ctr">
              <a:buClr>
                <a:srgbClr val="FFC000"/>
              </a:buClr>
              <a:buFont typeface="Arial" panose="020B0604020202020204" pitchFamily="34" charset="0"/>
              <a:buNone/>
            </a:pPr>
            <a:endParaRPr lang="fr-FR" sz="1100" dirty="0"/>
          </a:p>
          <a:p>
            <a:pPr marL="365760" lvl="1" indent="0" algn="ctr">
              <a:buClr>
                <a:srgbClr val="FFC000"/>
              </a:buClr>
              <a:buFont typeface="Arial" panose="020B0604020202020204" pitchFamily="34" charset="0"/>
              <a:buNone/>
            </a:pPr>
            <a:endParaRPr lang="fr-FR" sz="1100" dirty="0"/>
          </a:p>
          <a:p>
            <a:pPr lvl="1" algn="ctr">
              <a:buClr>
                <a:srgbClr val="FFC000"/>
              </a:buClr>
            </a:pPr>
            <a:endParaRPr lang="fr-FR" sz="1100" dirty="0"/>
          </a:p>
          <a:p>
            <a:pPr lvl="1" algn="ctr">
              <a:buClr>
                <a:srgbClr val="FFC000"/>
              </a:buClr>
            </a:pPr>
            <a:endParaRPr lang="fr-FR" sz="1100" dirty="0"/>
          </a:p>
          <a:p>
            <a:pPr algn="ctr">
              <a:buClr>
                <a:srgbClr val="FFC000"/>
              </a:buClr>
            </a:pPr>
            <a:endParaRPr lang="fr-FR" sz="11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4321D0B-90AB-4F84-B10E-A3610E170728}"/>
              </a:ext>
            </a:extLst>
          </p:cNvPr>
          <p:cNvSpPr txBox="1"/>
          <p:nvPr/>
        </p:nvSpPr>
        <p:spPr>
          <a:xfrm>
            <a:off x="6540159" y="2211139"/>
            <a:ext cx="191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5E"/>
                </a:solidFill>
              </a:rPr>
              <a:t>PARTICIPANTS</a:t>
            </a:r>
          </a:p>
          <a:p>
            <a:endParaRPr lang="fr-FR" b="1" dirty="0">
              <a:solidFill>
                <a:srgbClr val="C8A31A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AFC5A8A-695D-4C48-ADB3-E132B04E8577}"/>
              </a:ext>
            </a:extLst>
          </p:cNvPr>
          <p:cNvSpPr txBox="1"/>
          <p:nvPr/>
        </p:nvSpPr>
        <p:spPr>
          <a:xfrm>
            <a:off x="9817568" y="2211139"/>
            <a:ext cx="1915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5E"/>
                </a:solidFill>
              </a:rPr>
              <a:t>LAUREATS</a:t>
            </a:r>
          </a:p>
          <a:p>
            <a:endParaRPr lang="fr-FR" b="1" dirty="0">
              <a:solidFill>
                <a:srgbClr val="C8A31A"/>
              </a:solidFill>
            </a:endParaRPr>
          </a:p>
          <a:p>
            <a:endParaRPr lang="fr-FR" b="1" dirty="0">
              <a:solidFill>
                <a:srgbClr val="C8A31A"/>
              </a:solidFill>
            </a:endParaRP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0523A4D9-F27A-4869-9813-43AF21A80946}"/>
              </a:ext>
            </a:extLst>
          </p:cNvPr>
          <p:cNvCxnSpPr/>
          <p:nvPr/>
        </p:nvCxnSpPr>
        <p:spPr>
          <a:xfrm>
            <a:off x="8908870" y="2857470"/>
            <a:ext cx="0" cy="2176084"/>
          </a:xfrm>
          <a:prstGeom prst="line">
            <a:avLst/>
          </a:prstGeom>
          <a:ln w="28575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Image 77">
            <a:extLst>
              <a:ext uri="{FF2B5EF4-FFF2-40B4-BE49-F238E27FC236}">
                <a16:creationId xmlns:a16="http://schemas.microsoft.com/office/drawing/2014/main" id="{F7AAFFD0-9781-4308-BAC9-C44C49780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5745" y="3364730"/>
            <a:ext cx="2304257" cy="1728193"/>
          </a:xfrm>
          <a:prstGeom prst="rect">
            <a:avLst/>
          </a:prstGeom>
        </p:spPr>
      </p:pic>
      <p:sp>
        <p:nvSpPr>
          <p:cNvPr id="79" name="ZoneTexte 78">
            <a:extLst>
              <a:ext uri="{FF2B5EF4-FFF2-40B4-BE49-F238E27FC236}">
                <a16:creationId xmlns:a16="http://schemas.microsoft.com/office/drawing/2014/main" id="{A6D5D63A-9472-4D0B-A1BE-99C6D81C13C1}"/>
              </a:ext>
            </a:extLst>
          </p:cNvPr>
          <p:cNvSpPr txBox="1"/>
          <p:nvPr/>
        </p:nvSpPr>
        <p:spPr>
          <a:xfrm>
            <a:off x="8825143" y="1755050"/>
            <a:ext cx="3111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5E"/>
                </a:solidFill>
              </a:rPr>
              <a:t>Et en plus…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EF60C4EB-4A74-4337-82FA-79A411C92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03" y="1890583"/>
            <a:ext cx="2000093" cy="1500070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B158B68C-057D-4932-80AE-D55A2E1A8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95" y="5087389"/>
            <a:ext cx="2000800" cy="1500600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D8829989-6022-4119-824D-518CE1476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96" y="3488721"/>
            <a:ext cx="2000800" cy="15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67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7E6F891-1AB1-46DD-9E4E-9EDA07BF1BAB}"/>
              </a:ext>
            </a:extLst>
          </p:cNvPr>
          <p:cNvCxnSpPr>
            <a:cxnSpLocks/>
          </p:cNvCxnSpPr>
          <p:nvPr/>
        </p:nvCxnSpPr>
        <p:spPr>
          <a:xfrm>
            <a:off x="2117397" y="1497226"/>
            <a:ext cx="4155387" cy="0"/>
          </a:xfrm>
          <a:prstGeom prst="line">
            <a:avLst/>
          </a:prstGeom>
          <a:ln w="571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E901D05-5C66-4E46-97CC-64AB66AE32F5}"/>
              </a:ext>
            </a:extLst>
          </p:cNvPr>
          <p:cNvCxnSpPr>
            <a:cxnSpLocks/>
          </p:cNvCxnSpPr>
          <p:nvPr/>
        </p:nvCxnSpPr>
        <p:spPr>
          <a:xfrm>
            <a:off x="969454" y="0"/>
            <a:ext cx="0" cy="6858000"/>
          </a:xfrm>
          <a:prstGeom prst="line">
            <a:avLst/>
          </a:prstGeom>
          <a:ln w="12700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A8212433-9C6A-4823-A9D1-7D9507CC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1" y="371613"/>
            <a:ext cx="1424894" cy="14081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DAF1350-CD96-4AE3-913C-F8AF6B05B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59" y="6388853"/>
            <a:ext cx="905256" cy="29817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D74DDB83-F12E-4751-9FB0-F7E45C9BA612}"/>
              </a:ext>
            </a:extLst>
          </p:cNvPr>
          <p:cNvSpPr txBox="1">
            <a:spLocks/>
          </p:cNvSpPr>
          <p:nvPr/>
        </p:nvSpPr>
        <p:spPr>
          <a:xfrm>
            <a:off x="2018607" y="350645"/>
            <a:ext cx="101733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Participer, c’est…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1541408-2B01-40E7-AA85-040CFAE066CD}"/>
              </a:ext>
            </a:extLst>
          </p:cNvPr>
          <p:cNvSpPr/>
          <p:nvPr/>
        </p:nvSpPr>
        <p:spPr>
          <a:xfrm>
            <a:off x="5330405" y="3516090"/>
            <a:ext cx="1707632" cy="1665116"/>
          </a:xfrm>
          <a:prstGeom prst="ellipse">
            <a:avLst/>
          </a:prstGeom>
          <a:noFill/>
          <a:ln w="28575">
            <a:solidFill>
              <a:srgbClr val="FF0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FF005E"/>
                </a:solidFill>
              </a:rPr>
              <a:t>Visibilité accrue des lauréats grâce à une campagne de communication complète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D01E1C8-B246-4EB9-B98E-679169FC7C4B}"/>
              </a:ext>
            </a:extLst>
          </p:cNvPr>
          <p:cNvCxnSpPr>
            <a:cxnSpLocks/>
          </p:cNvCxnSpPr>
          <p:nvPr/>
        </p:nvCxnSpPr>
        <p:spPr>
          <a:xfrm flipH="1" flipV="1">
            <a:off x="4766406" y="3671895"/>
            <a:ext cx="633249" cy="310037"/>
          </a:xfrm>
          <a:prstGeom prst="straightConnector1">
            <a:avLst/>
          </a:prstGeom>
          <a:ln w="28575">
            <a:solidFill>
              <a:srgbClr val="FF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05E02AB-01B8-4274-906B-BCA776AAA25E}"/>
              </a:ext>
            </a:extLst>
          </p:cNvPr>
          <p:cNvSpPr/>
          <p:nvPr/>
        </p:nvSpPr>
        <p:spPr>
          <a:xfrm>
            <a:off x="1853832" y="4451062"/>
            <a:ext cx="21307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1100" dirty="0"/>
              <a:t>En magasin (stop-rayon…)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27335F9-FC7B-49F1-9F58-CBDC44F08A0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184221" y="5181206"/>
            <a:ext cx="0" cy="598980"/>
          </a:xfrm>
          <a:prstGeom prst="straightConnector1">
            <a:avLst/>
          </a:prstGeom>
          <a:ln w="28575">
            <a:solidFill>
              <a:srgbClr val="FF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941CED0-96A7-44D1-9D22-AF3F5A1BC171}"/>
              </a:ext>
            </a:extLst>
          </p:cNvPr>
          <p:cNvSpPr/>
          <p:nvPr/>
        </p:nvSpPr>
        <p:spPr>
          <a:xfrm>
            <a:off x="5227502" y="5785082"/>
            <a:ext cx="2812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100" dirty="0"/>
              <a:t>Réseaux sociaux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9A86AD-211D-45F2-8464-6D5D99B65B83}"/>
              </a:ext>
            </a:extLst>
          </p:cNvPr>
          <p:cNvSpPr/>
          <p:nvPr/>
        </p:nvSpPr>
        <p:spPr>
          <a:xfrm>
            <a:off x="6348138" y="5276067"/>
            <a:ext cx="2535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FR" sz="1100" dirty="0"/>
              <a:t>Sites Internet</a:t>
            </a:r>
          </a:p>
          <a:p>
            <a:pPr lvl="1" algn="ctr"/>
            <a:r>
              <a:rPr lang="fr-FR" sz="1100" dirty="0"/>
              <a:t> et newsletters dédiées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E257378-C7E6-4C67-8A9C-33CD6A7BEAC2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6184221" y="2951254"/>
            <a:ext cx="0" cy="564836"/>
          </a:xfrm>
          <a:prstGeom prst="straightConnector1">
            <a:avLst/>
          </a:prstGeom>
          <a:ln w="28575">
            <a:solidFill>
              <a:srgbClr val="FF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97BA336-0640-49A6-A9A7-4EA5BCAF2BC3}"/>
              </a:ext>
            </a:extLst>
          </p:cNvPr>
          <p:cNvSpPr/>
          <p:nvPr/>
        </p:nvSpPr>
        <p:spPr>
          <a:xfrm>
            <a:off x="6820996" y="3056228"/>
            <a:ext cx="18226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FR" sz="1100" dirty="0"/>
              <a:t>Cérémonie de remise des trophées</a:t>
            </a:r>
          </a:p>
        </p:txBody>
      </p:sp>
      <p:pic>
        <p:nvPicPr>
          <p:cNvPr id="29" name="Picture 2" descr="RÃ©sultat de recherche d'images pour &quot;logo facebook&quot;">
            <a:extLst>
              <a:ext uri="{FF2B5EF4-FFF2-40B4-BE49-F238E27FC236}">
                <a16:creationId xmlns:a16="http://schemas.microsoft.com/office/drawing/2014/main" id="{BF3D19F1-7EFE-42E1-B556-8EE05E58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205" y="6155032"/>
            <a:ext cx="321270" cy="32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Ã©sultat de recherche d'images pour &quot;logo instagram&quot;">
            <a:extLst>
              <a:ext uri="{FF2B5EF4-FFF2-40B4-BE49-F238E27FC236}">
                <a16:creationId xmlns:a16="http://schemas.microsoft.com/office/drawing/2014/main" id="{4283522C-958C-4342-AC0A-B21AB37F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21" y="6146100"/>
            <a:ext cx="457474" cy="36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FB1F3F73-42AE-457F-A42C-4ED108F234DE}"/>
              </a:ext>
            </a:extLst>
          </p:cNvPr>
          <p:cNvGrpSpPr/>
          <p:nvPr/>
        </p:nvGrpSpPr>
        <p:grpSpPr>
          <a:xfrm>
            <a:off x="8095332" y="3786832"/>
            <a:ext cx="3798264" cy="2023333"/>
            <a:chOff x="7779438" y="3981932"/>
            <a:chExt cx="3798264" cy="2023333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6D1BC0E4-6C4E-4937-8E9E-067D03DE7C6D}"/>
                </a:ext>
              </a:extLst>
            </p:cNvPr>
            <p:cNvGrpSpPr/>
            <p:nvPr/>
          </p:nvGrpSpPr>
          <p:grpSpPr>
            <a:xfrm>
              <a:off x="8996959" y="3981932"/>
              <a:ext cx="1731010" cy="1353503"/>
              <a:chOff x="8927337" y="5289910"/>
              <a:chExt cx="1731010" cy="1353503"/>
            </a:xfrm>
          </p:grpSpPr>
          <p:pic>
            <p:nvPicPr>
              <p:cNvPr id="34" name="Picture 2" descr="RÃ©sultat de recherche d'images pour &quot;ordinateur&quot;">
                <a:extLst>
                  <a:ext uri="{FF2B5EF4-FFF2-40B4-BE49-F238E27FC236}">
                    <a16:creationId xmlns:a16="http://schemas.microsoft.com/office/drawing/2014/main" id="{6C0F41AA-9353-446C-92F6-134C876001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337" y="5289910"/>
                <a:ext cx="1731010" cy="1353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4D86DA9E-0B11-4B39-AEF9-75254DFCC3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43343"/>
              <a:stretch/>
            </p:blipFill>
            <p:spPr>
              <a:xfrm>
                <a:off x="9283889" y="5463415"/>
                <a:ext cx="1008718" cy="587737"/>
              </a:xfrm>
              <a:prstGeom prst="rect">
                <a:avLst/>
              </a:prstGeom>
            </p:spPr>
          </p:pic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C90EFE-2545-4721-AC91-0B00934BC749}"/>
                </a:ext>
              </a:extLst>
            </p:cNvPr>
            <p:cNvSpPr/>
            <p:nvPr/>
          </p:nvSpPr>
          <p:spPr>
            <a:xfrm>
              <a:off x="7779438" y="5235824"/>
              <a:ext cx="379826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fr-FR" sz="1100" dirty="0"/>
                <a:t>Site Internet dédié (</a:t>
              </a:r>
              <a:r>
                <a:rPr lang="fr-FR" sz="1100" dirty="0">
                  <a:hlinkClick r:id="rId8"/>
                </a:rPr>
                <a:t>www.selection.bio</a:t>
              </a:r>
              <a:r>
                <a:rPr lang="fr-FR" sz="1100" dirty="0"/>
                <a:t>)</a:t>
              </a:r>
            </a:p>
            <a:p>
              <a:pPr lvl="1" algn="ctr"/>
              <a:r>
                <a:rPr lang="fr-FR" sz="1100" dirty="0"/>
                <a:t>Campagne de pub sur </a:t>
              </a:r>
              <a:r>
                <a:rPr lang="fr-FR" sz="1100" dirty="0">
                  <a:hlinkClick r:id="rId9"/>
                </a:rPr>
                <a:t>www.bioalaune.com</a:t>
              </a:r>
              <a:endParaRPr lang="fr-FR" sz="1100" dirty="0"/>
            </a:p>
            <a:p>
              <a:pPr lvl="1" algn="ctr"/>
              <a:endParaRPr lang="fr-FR" sz="1100" dirty="0"/>
            </a:p>
            <a:p>
              <a:pPr lvl="1" algn="ctr"/>
              <a:endParaRPr lang="fr-FR" sz="1100" dirty="0"/>
            </a:p>
          </p:txBody>
        </p:sp>
      </p:grp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711B17F-CAF2-48B9-AC77-83AC52420F7A}"/>
              </a:ext>
            </a:extLst>
          </p:cNvPr>
          <p:cNvCxnSpPr>
            <a:cxnSpLocks/>
          </p:cNvCxnSpPr>
          <p:nvPr/>
        </p:nvCxnSpPr>
        <p:spPr>
          <a:xfrm flipH="1">
            <a:off x="4988263" y="4821566"/>
            <a:ext cx="512700" cy="495038"/>
          </a:xfrm>
          <a:prstGeom prst="straightConnector1">
            <a:avLst/>
          </a:prstGeom>
          <a:ln w="28575">
            <a:solidFill>
              <a:srgbClr val="FF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995CF70-B8E5-4488-A06C-BE0EB7F94EEA}"/>
              </a:ext>
            </a:extLst>
          </p:cNvPr>
          <p:cNvCxnSpPr>
            <a:cxnSpLocks/>
          </p:cNvCxnSpPr>
          <p:nvPr/>
        </p:nvCxnSpPr>
        <p:spPr>
          <a:xfrm flipV="1">
            <a:off x="6950621" y="3663166"/>
            <a:ext cx="509264" cy="332476"/>
          </a:xfrm>
          <a:prstGeom prst="straightConnector1">
            <a:avLst/>
          </a:prstGeom>
          <a:ln w="28575">
            <a:solidFill>
              <a:srgbClr val="FF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05B9D0B7-F89C-4A95-BD01-84440BA5BC2A}"/>
              </a:ext>
            </a:extLst>
          </p:cNvPr>
          <p:cNvCxnSpPr>
            <a:cxnSpLocks/>
          </p:cNvCxnSpPr>
          <p:nvPr/>
        </p:nvCxnSpPr>
        <p:spPr>
          <a:xfrm>
            <a:off x="6884833" y="4821770"/>
            <a:ext cx="575052" cy="359436"/>
          </a:xfrm>
          <a:prstGeom prst="straightConnector1">
            <a:avLst/>
          </a:prstGeom>
          <a:ln w="28575">
            <a:solidFill>
              <a:srgbClr val="FF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F0B63E1-D3D7-4B37-ADD0-15136E80841B}"/>
              </a:ext>
            </a:extLst>
          </p:cNvPr>
          <p:cNvSpPr/>
          <p:nvPr/>
        </p:nvSpPr>
        <p:spPr>
          <a:xfrm>
            <a:off x="2308069" y="5706954"/>
            <a:ext cx="25356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FR" sz="1100" dirty="0"/>
              <a:t>Mise en avant des lauréats 2019 lors du salon Biofach</a:t>
            </a:r>
          </a:p>
          <a:p>
            <a:pPr lvl="1" algn="ctr"/>
            <a:endParaRPr lang="fr-FR" sz="1100" dirty="0"/>
          </a:p>
        </p:txBody>
      </p:sp>
      <p:pic>
        <p:nvPicPr>
          <p:cNvPr id="41" name="Picture 2" descr="RÃ©sultat de recherche d'images pour &quot;biofach logo 2019&quot;">
            <a:extLst>
              <a:ext uri="{FF2B5EF4-FFF2-40B4-BE49-F238E27FC236}">
                <a16:creationId xmlns:a16="http://schemas.microsoft.com/office/drawing/2014/main" id="{EC95E648-2A02-4653-A3A9-F96EBBC17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2" b="28183"/>
          <a:stretch/>
        </p:blipFill>
        <p:spPr bwMode="auto">
          <a:xfrm>
            <a:off x="2969032" y="5163852"/>
            <a:ext cx="185188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4FAACEC-91E9-41F2-9D2D-930A9CA720C8}"/>
              </a:ext>
            </a:extLst>
          </p:cNvPr>
          <p:cNvSpPr/>
          <p:nvPr/>
        </p:nvSpPr>
        <p:spPr>
          <a:xfrm>
            <a:off x="5113366" y="2382546"/>
            <a:ext cx="17076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FR" sz="1100" dirty="0"/>
              <a:t>Relation presse toute l’année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26059994-5519-4B22-A78A-AC29C355F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19" y="1818796"/>
            <a:ext cx="1509944" cy="1132458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03131F1C-BB1E-453E-A44E-F5EC1DB3BC5C}"/>
              </a:ext>
            </a:extLst>
          </p:cNvPr>
          <p:cNvGrpSpPr/>
          <p:nvPr/>
        </p:nvGrpSpPr>
        <p:grpSpPr>
          <a:xfrm>
            <a:off x="3085952" y="2753568"/>
            <a:ext cx="1310028" cy="1437459"/>
            <a:chOff x="1761744" y="1622808"/>
            <a:chExt cx="2019695" cy="2381250"/>
          </a:xfrm>
        </p:grpSpPr>
        <p:pic>
          <p:nvPicPr>
            <p:cNvPr id="45" name="Picture 4" descr="RÃ©sultat de recherche d'images pour &quot;plv magasin stop rayon&quot;">
              <a:extLst>
                <a:ext uri="{FF2B5EF4-FFF2-40B4-BE49-F238E27FC236}">
                  <a16:creationId xmlns:a16="http://schemas.microsoft.com/office/drawing/2014/main" id="{404C9522-0E91-4AB5-B7AC-34E4E8DC6C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0" r="29349"/>
            <a:stretch/>
          </p:blipFill>
          <p:spPr bwMode="auto">
            <a:xfrm>
              <a:off x="1761744" y="1622808"/>
              <a:ext cx="1976845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92D2DF0-6CC4-4160-BDB6-3327A89CE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401" y="2267482"/>
              <a:ext cx="1810038" cy="1584179"/>
            </a:xfrm>
            <a:prstGeom prst="rect">
              <a:avLst/>
            </a:prstGeom>
          </p:spPr>
        </p:pic>
      </p:grpSp>
      <p:pic>
        <p:nvPicPr>
          <p:cNvPr id="51" name="Picture 6" descr="RÃ©sultat de recherche d'images pour &quot;plv numÃ©rique&quot;">
            <a:extLst>
              <a:ext uri="{FF2B5EF4-FFF2-40B4-BE49-F238E27FC236}">
                <a16:creationId xmlns:a16="http://schemas.microsoft.com/office/drawing/2014/main" id="{FE3D2609-8762-4AD9-B3BB-D9045BC0F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2" t="8106" r="29316" b="8447"/>
          <a:stretch/>
        </p:blipFill>
        <p:spPr bwMode="auto">
          <a:xfrm>
            <a:off x="1875500" y="2094652"/>
            <a:ext cx="1168462" cy="2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0702425D-F2FF-45AC-888E-5CAB292CA6FD}"/>
              </a:ext>
            </a:extLst>
          </p:cNvPr>
          <p:cNvSpPr/>
          <p:nvPr/>
        </p:nvSpPr>
        <p:spPr>
          <a:xfrm>
            <a:off x="2063931" y="2211977"/>
            <a:ext cx="844042" cy="13672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259166E7-C8CA-4E58-92F0-C0A5374885B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8941" y="3038839"/>
            <a:ext cx="309108" cy="540384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C9E5A58B-B2CC-488D-B7CE-45C2EE9E93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4"/>
          <a:stretch/>
        </p:blipFill>
        <p:spPr>
          <a:xfrm>
            <a:off x="2468502" y="3152425"/>
            <a:ext cx="277743" cy="363665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6ED39828-91E2-4CA1-AEE4-BBB860F6985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8374" y="2703735"/>
            <a:ext cx="267807" cy="495038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B7F1EF2E-984E-4B6C-9AE3-4F4457ECDD5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639"/>
          <a:stretch/>
        </p:blipFill>
        <p:spPr>
          <a:xfrm>
            <a:off x="2551727" y="2702924"/>
            <a:ext cx="320046" cy="49503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C2F75642-1BE5-4748-B5F6-3ACD5A8047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194">
            <a:off x="2075906" y="2230925"/>
            <a:ext cx="547768" cy="446179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666926E7-FF0D-4F98-B349-3A5CC66625F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20"/>
          <a:stretch/>
        </p:blipFill>
        <p:spPr>
          <a:xfrm>
            <a:off x="2626654" y="2288235"/>
            <a:ext cx="239181" cy="422192"/>
          </a:xfrm>
          <a:prstGeom prst="rect">
            <a:avLst/>
          </a:prstGeom>
        </p:spPr>
      </p:pic>
      <p:pic>
        <p:nvPicPr>
          <p:cNvPr id="59" name="Image 58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F31D5CFB-340E-496E-807B-074B2A41A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34" y="3119414"/>
            <a:ext cx="1330816" cy="131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2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7E6F891-1AB1-46DD-9E4E-9EDA07BF1BAB}"/>
              </a:ext>
            </a:extLst>
          </p:cNvPr>
          <p:cNvCxnSpPr>
            <a:cxnSpLocks/>
          </p:cNvCxnSpPr>
          <p:nvPr/>
        </p:nvCxnSpPr>
        <p:spPr>
          <a:xfrm>
            <a:off x="2117397" y="1497226"/>
            <a:ext cx="4155387" cy="0"/>
          </a:xfrm>
          <a:prstGeom prst="line">
            <a:avLst/>
          </a:prstGeom>
          <a:ln w="5715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E901D05-5C66-4E46-97CC-64AB66AE32F5}"/>
              </a:ext>
            </a:extLst>
          </p:cNvPr>
          <p:cNvCxnSpPr>
            <a:cxnSpLocks/>
          </p:cNvCxnSpPr>
          <p:nvPr/>
        </p:nvCxnSpPr>
        <p:spPr>
          <a:xfrm>
            <a:off x="969454" y="0"/>
            <a:ext cx="0" cy="6858000"/>
          </a:xfrm>
          <a:prstGeom prst="line">
            <a:avLst/>
          </a:prstGeom>
          <a:ln w="127000">
            <a:solidFill>
              <a:srgbClr val="FF0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igne, ciel, arbre, extérieur&#10;&#10;Description générée automatiquement">
            <a:extLst>
              <a:ext uri="{FF2B5EF4-FFF2-40B4-BE49-F238E27FC236}">
                <a16:creationId xmlns:a16="http://schemas.microsoft.com/office/drawing/2014/main" id="{A8212433-9C6A-4823-A9D1-7D9507CC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1" y="371613"/>
            <a:ext cx="1424894" cy="14081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DAF1350-CD96-4AE3-913C-F8AF6B05B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59" y="6388853"/>
            <a:ext cx="905256" cy="29817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D74DDB83-F12E-4751-9FB0-F7E45C9BA612}"/>
              </a:ext>
            </a:extLst>
          </p:cNvPr>
          <p:cNvSpPr txBox="1">
            <a:spLocks/>
          </p:cNvSpPr>
          <p:nvPr/>
        </p:nvSpPr>
        <p:spPr>
          <a:xfrm>
            <a:off x="2018607" y="350645"/>
            <a:ext cx="101733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Participer, c’est…</a:t>
            </a:r>
          </a:p>
        </p:txBody>
      </p:sp>
      <p:sp>
        <p:nvSpPr>
          <p:cNvPr id="46" name="Espace réservé du contenu 3">
            <a:extLst>
              <a:ext uri="{FF2B5EF4-FFF2-40B4-BE49-F238E27FC236}">
                <a16:creationId xmlns:a16="http://schemas.microsoft.com/office/drawing/2014/main" id="{53728CE0-45DC-4071-B787-DF26EE18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247" y="1779809"/>
            <a:ext cx="5257800" cy="4351338"/>
          </a:xfrm>
        </p:spPr>
        <p:txBody>
          <a:bodyPr>
            <a:normAutofit/>
          </a:bodyPr>
          <a:lstStyle/>
          <a:p>
            <a:pPr marL="0" indent="0">
              <a:buClr>
                <a:schemeClr val="bg2">
                  <a:lumMod val="50000"/>
                </a:schemeClr>
              </a:buClr>
              <a:buNone/>
              <a:defRPr/>
            </a:pPr>
            <a:r>
              <a:rPr lang="fr-FR" sz="1400" b="1" dirty="0"/>
              <a:t>Date limite d’inscription des produits:</a:t>
            </a:r>
          </a:p>
          <a:p>
            <a:pPr marL="0" indent="0">
              <a:buClr>
                <a:schemeClr val="bg2">
                  <a:lumMod val="50000"/>
                </a:schemeClr>
              </a:buClr>
              <a:buNone/>
              <a:defRPr/>
            </a:pPr>
            <a:r>
              <a:rPr lang="fr-FR" sz="1400" b="1" dirty="0"/>
              <a:t>le 10 Juillet 2019</a:t>
            </a:r>
          </a:p>
          <a:p>
            <a:pPr marL="0" indent="0">
              <a:buClr>
                <a:srgbClr val="FF0066"/>
              </a:buClr>
              <a:buNone/>
              <a:defRPr/>
            </a:pPr>
            <a:endParaRPr lang="fr-FR" sz="1600" b="1" dirty="0"/>
          </a:p>
          <a:p>
            <a:pPr marL="0" indent="0">
              <a:buClr>
                <a:srgbClr val="FF0066"/>
              </a:buClr>
              <a:buNone/>
              <a:defRPr/>
            </a:pPr>
            <a:r>
              <a:rPr lang="fr-FR" sz="1400" b="1" u="sng" dirty="0"/>
              <a:t>Contactez-nous</a:t>
            </a:r>
            <a:r>
              <a:rPr lang="fr-FR" sz="1400" b="1" dirty="0"/>
              <a:t> :</a:t>
            </a:r>
          </a:p>
          <a:p>
            <a:pPr marL="0" indent="0">
              <a:buClr>
                <a:schemeClr val="bg2">
                  <a:lumMod val="50000"/>
                </a:schemeClr>
              </a:buClr>
              <a:buNone/>
              <a:defRPr/>
            </a:pPr>
            <a:r>
              <a:rPr lang="fr-FR" sz="1400" b="1" dirty="0"/>
              <a:t>Tél  : 01 30 15 02 03</a:t>
            </a:r>
          </a:p>
          <a:p>
            <a:pPr marL="0" indent="0">
              <a:buClr>
                <a:schemeClr val="bg2">
                  <a:lumMod val="50000"/>
                </a:schemeClr>
              </a:buClr>
              <a:buNone/>
              <a:defRPr/>
            </a:pPr>
            <a:r>
              <a:rPr lang="fr-FR" sz="1400" b="1" dirty="0"/>
              <a:t>Fax : 01 77 92 91 50</a:t>
            </a:r>
          </a:p>
          <a:p>
            <a:pPr marL="0" indent="0">
              <a:buClr>
                <a:schemeClr val="bg2">
                  <a:lumMod val="50000"/>
                </a:schemeClr>
              </a:buClr>
              <a:buNone/>
              <a:defRPr/>
            </a:pPr>
            <a:r>
              <a:rPr lang="fr-FR" sz="1400" b="1" dirty="0"/>
              <a:t>Mail : </a:t>
            </a:r>
            <a:r>
              <a:rPr lang="fr-FR" sz="1400" b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contact@selection.bio</a:t>
            </a:r>
            <a:endParaRPr lang="fr-FR" sz="1400" b="1" dirty="0"/>
          </a:p>
          <a:p>
            <a:pPr marL="0" indent="0">
              <a:buClr>
                <a:schemeClr val="bg2">
                  <a:lumMod val="50000"/>
                </a:schemeClr>
              </a:buClr>
              <a:buNone/>
              <a:defRPr/>
            </a:pPr>
            <a:br>
              <a:rPr lang="fr-FR" sz="1400" b="1" dirty="0"/>
            </a:br>
            <a:r>
              <a:rPr lang="fr-FR" sz="14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www.selection.bio</a:t>
            </a:r>
            <a:endParaRPr lang="fr-FR" sz="1400" b="1" dirty="0"/>
          </a:p>
          <a:p>
            <a:pPr marL="0" indent="0">
              <a:buClr>
                <a:schemeClr val="bg2">
                  <a:lumMod val="50000"/>
                </a:schemeClr>
              </a:buClr>
              <a:buNone/>
              <a:defRPr/>
            </a:pPr>
            <a:r>
              <a:rPr lang="fr-FR" sz="14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www.biotopia.com</a:t>
            </a:r>
            <a:endParaRPr lang="fr-FR" sz="1400" b="1" dirty="0"/>
          </a:p>
          <a:p>
            <a:pPr marL="0" indent="0">
              <a:buClr>
                <a:schemeClr val="bg2">
                  <a:lumMod val="50000"/>
                </a:schemeClr>
              </a:buClr>
              <a:buNone/>
              <a:defRPr/>
            </a:pPr>
            <a:endParaRPr lang="fr-FR" sz="1400" b="1" dirty="0"/>
          </a:p>
          <a:p>
            <a:pPr>
              <a:buClr>
                <a:srgbClr val="FF0066"/>
              </a:buClr>
              <a:defRPr/>
            </a:pP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4873819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793</Words>
  <Application>Microsoft Office PowerPoint</Application>
  <PresentationFormat>Grand écran</PresentationFormat>
  <Paragraphs>114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SELECTION CONSOMMATEURS BIO 2019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SELECTION BIO 2019</dc:title>
  <dc:creator>Philippe bioalaune</dc:creator>
  <cp:lastModifiedBy>julia</cp:lastModifiedBy>
  <cp:revision>13</cp:revision>
  <dcterms:created xsi:type="dcterms:W3CDTF">2018-12-14T09:40:06Z</dcterms:created>
  <dcterms:modified xsi:type="dcterms:W3CDTF">2019-01-07T14:08:45Z</dcterms:modified>
</cp:coreProperties>
</file>