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8" r:id="rId2"/>
    <p:sldId id="264" r:id="rId3"/>
    <p:sldId id="263" r:id="rId4"/>
    <p:sldId id="266" r:id="rId5"/>
    <p:sldId id="268" r:id="rId6"/>
    <p:sldId id="271" r:id="rId7"/>
    <p:sldId id="267" r:id="rId8"/>
    <p:sldId id="269" r:id="rId9"/>
    <p:sldId id="270" r:id="rId10"/>
    <p:sldId id="265" r:id="rId11"/>
    <p:sldId id="259"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0" d="100"/>
          <a:sy n="80" d="100"/>
        </p:scale>
        <p:origin x="-2344"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C110B27-A335-6648-A1A2-83CAD2C9BFE5}" type="doc">
      <dgm:prSet loTypeId="urn:microsoft.com/office/officeart/2005/8/layout/hierarchy4" loCatId="" qsTypeId="urn:microsoft.com/office/officeart/2005/8/quickstyle/3D7" qsCatId="3D" csTypeId="urn:microsoft.com/office/officeart/2005/8/colors/accent1_2" csCatId="accent1" phldr="1"/>
      <dgm:spPr/>
      <dgm:t>
        <a:bodyPr/>
        <a:lstStyle/>
        <a:p>
          <a:endParaRPr lang="en-US"/>
        </a:p>
      </dgm:t>
    </dgm:pt>
    <dgm:pt modelId="{1F5978BE-F324-2D46-8934-4E29FDF1BE8F}">
      <dgm:prSet phldrT="[Text]" custT="1"/>
      <dgm:spPr/>
      <dgm:t>
        <a:bodyPr/>
        <a:lstStyle/>
        <a:p>
          <a:r>
            <a:rPr lang="en-US" sz="1800" b="1" dirty="0" smtClean="0"/>
            <a:t>SOFTWARE DEVELOPED FOR GLOBAL CARRIERS TO IMPLEMENT AND MANAGE THEIR EXTENDED NETWORK </a:t>
          </a:r>
          <a:endParaRPr lang="en-US" sz="1800" b="1" dirty="0"/>
        </a:p>
      </dgm:t>
    </dgm:pt>
    <dgm:pt modelId="{EDA7DDDE-6AD7-7E43-B42B-39AB4C0F1469}" type="parTrans" cxnId="{9141428D-A24C-304A-B5F4-02F09FB736EC}">
      <dgm:prSet/>
      <dgm:spPr/>
      <dgm:t>
        <a:bodyPr/>
        <a:lstStyle/>
        <a:p>
          <a:endParaRPr lang="en-US"/>
        </a:p>
      </dgm:t>
    </dgm:pt>
    <dgm:pt modelId="{E60D6147-EFD7-5947-BD87-4103D8889E8C}" type="sibTrans" cxnId="{9141428D-A24C-304A-B5F4-02F09FB736EC}">
      <dgm:prSet/>
      <dgm:spPr/>
      <dgm:t>
        <a:bodyPr/>
        <a:lstStyle/>
        <a:p>
          <a:endParaRPr lang="en-US"/>
        </a:p>
      </dgm:t>
    </dgm:pt>
    <dgm:pt modelId="{CAF3937F-52F1-4242-83E0-2A62D7322358}">
      <dgm:prSet phldrT="[Text]" custT="1"/>
      <dgm:spPr/>
      <dgm:t>
        <a:bodyPr/>
        <a:lstStyle/>
        <a:p>
          <a:r>
            <a:rPr lang="en-US" sz="1400" b="1" dirty="0" smtClean="0"/>
            <a:t>RULES TO SUPPORT CARRIER SELECTION</a:t>
          </a:r>
          <a:endParaRPr lang="en-US" sz="1400" b="1" dirty="0"/>
        </a:p>
      </dgm:t>
    </dgm:pt>
    <dgm:pt modelId="{60B6635F-F8BA-F445-BAB7-18283D501D80}" type="parTrans" cxnId="{AC2C7323-2F6E-EA45-BDCA-44D3CE653263}">
      <dgm:prSet/>
      <dgm:spPr/>
      <dgm:t>
        <a:bodyPr/>
        <a:lstStyle/>
        <a:p>
          <a:endParaRPr lang="en-US"/>
        </a:p>
      </dgm:t>
    </dgm:pt>
    <dgm:pt modelId="{04F98BA9-065F-B44D-9C68-D867CE47328C}" type="sibTrans" cxnId="{AC2C7323-2F6E-EA45-BDCA-44D3CE653263}">
      <dgm:prSet/>
      <dgm:spPr/>
      <dgm:t>
        <a:bodyPr/>
        <a:lstStyle/>
        <a:p>
          <a:endParaRPr lang="en-US"/>
        </a:p>
      </dgm:t>
    </dgm:pt>
    <dgm:pt modelId="{0541E91D-6A75-AF42-A92E-1AD01C178471}">
      <dgm:prSet custT="1"/>
      <dgm:spPr/>
      <dgm:t>
        <a:bodyPr/>
        <a:lstStyle/>
        <a:p>
          <a:r>
            <a:rPr lang="en-US" sz="1200" b="0" dirty="0" smtClean="0"/>
            <a:t>LABEL PRODUCTION </a:t>
          </a:r>
          <a:endParaRPr lang="en-US" sz="1200" b="0" dirty="0"/>
        </a:p>
      </dgm:t>
    </dgm:pt>
    <dgm:pt modelId="{8A9CB76F-3ACA-6A41-AAF0-F82ED7978403}" type="parTrans" cxnId="{7D12E0AD-92C0-FD4D-8088-B058CA3FD284}">
      <dgm:prSet/>
      <dgm:spPr/>
      <dgm:t>
        <a:bodyPr/>
        <a:lstStyle/>
        <a:p>
          <a:endParaRPr lang="en-US"/>
        </a:p>
      </dgm:t>
    </dgm:pt>
    <dgm:pt modelId="{8D3E1114-D08D-FA40-BA93-8529AD345CA9}" type="sibTrans" cxnId="{7D12E0AD-92C0-FD4D-8088-B058CA3FD284}">
      <dgm:prSet/>
      <dgm:spPr/>
      <dgm:t>
        <a:bodyPr/>
        <a:lstStyle/>
        <a:p>
          <a:endParaRPr lang="en-US"/>
        </a:p>
      </dgm:t>
    </dgm:pt>
    <dgm:pt modelId="{E82EB492-189B-F94C-A785-D819D79BDFDF}">
      <dgm:prSet phldrT="[Text]" custT="1"/>
      <dgm:spPr/>
      <dgm:t>
        <a:bodyPr/>
        <a:lstStyle/>
        <a:p>
          <a:r>
            <a:rPr lang="en-US" sz="1400" b="1" dirty="0" smtClean="0"/>
            <a:t>SECURE DATA EXCHANGE</a:t>
          </a:r>
          <a:endParaRPr lang="en-US" sz="1400" b="1" dirty="0"/>
        </a:p>
      </dgm:t>
    </dgm:pt>
    <dgm:pt modelId="{2B9DA271-ED1D-E040-9B07-B25C1D1FBC4B}" type="parTrans" cxnId="{EBE13BB3-997A-1448-8010-EC149EC0E8C5}">
      <dgm:prSet/>
      <dgm:spPr/>
      <dgm:t>
        <a:bodyPr/>
        <a:lstStyle/>
        <a:p>
          <a:endParaRPr lang="en-US"/>
        </a:p>
      </dgm:t>
    </dgm:pt>
    <dgm:pt modelId="{0C5241CC-9A75-0946-B7B8-BF711172D907}" type="sibTrans" cxnId="{EBE13BB3-997A-1448-8010-EC149EC0E8C5}">
      <dgm:prSet/>
      <dgm:spPr/>
      <dgm:t>
        <a:bodyPr/>
        <a:lstStyle/>
        <a:p>
          <a:endParaRPr lang="en-US"/>
        </a:p>
      </dgm:t>
    </dgm:pt>
    <dgm:pt modelId="{214103AD-7293-BF40-94EB-B790FEC1990B}">
      <dgm:prSet custT="1"/>
      <dgm:spPr/>
      <dgm:t>
        <a:bodyPr/>
        <a:lstStyle/>
        <a:p>
          <a:r>
            <a:rPr lang="en-US" sz="1400" b="1" dirty="0" smtClean="0"/>
            <a:t>SORTATION RULES </a:t>
          </a:r>
          <a:endParaRPr lang="en-US" sz="1400" b="1" dirty="0"/>
        </a:p>
      </dgm:t>
    </dgm:pt>
    <dgm:pt modelId="{86F8451C-5203-5B49-A048-0188116D2EAF}" type="parTrans" cxnId="{ACA5422B-FD1F-4142-9A3E-7A8D79F07182}">
      <dgm:prSet/>
      <dgm:spPr/>
      <dgm:t>
        <a:bodyPr/>
        <a:lstStyle/>
        <a:p>
          <a:endParaRPr lang="en-US"/>
        </a:p>
      </dgm:t>
    </dgm:pt>
    <dgm:pt modelId="{634F6F04-3201-9144-AA20-0E5C5EDC7C4B}" type="sibTrans" cxnId="{ACA5422B-FD1F-4142-9A3E-7A8D79F07182}">
      <dgm:prSet/>
      <dgm:spPr/>
      <dgm:t>
        <a:bodyPr/>
        <a:lstStyle/>
        <a:p>
          <a:endParaRPr lang="en-US"/>
        </a:p>
      </dgm:t>
    </dgm:pt>
    <dgm:pt modelId="{EEA04841-A6C1-E644-99C1-4F46C6011F86}">
      <dgm:prSet custT="1"/>
      <dgm:spPr/>
      <dgm:t>
        <a:bodyPr/>
        <a:lstStyle/>
        <a:p>
          <a:r>
            <a:rPr lang="en-US" sz="1200" b="1" dirty="0" smtClean="0"/>
            <a:t>SERVICE MANAGEMENT TOOLS</a:t>
          </a:r>
          <a:endParaRPr lang="en-US" sz="1200" b="1" dirty="0"/>
        </a:p>
      </dgm:t>
    </dgm:pt>
    <dgm:pt modelId="{F5B1A90E-BF13-5049-83E1-EBBE5705E745}" type="parTrans" cxnId="{5DE89AC7-C810-C545-AE1D-BFA0903F6EE9}">
      <dgm:prSet/>
      <dgm:spPr/>
      <dgm:t>
        <a:bodyPr/>
        <a:lstStyle/>
        <a:p>
          <a:endParaRPr lang="en-US"/>
        </a:p>
      </dgm:t>
    </dgm:pt>
    <dgm:pt modelId="{8DE293ED-7DEF-014D-B88E-D461A95EC4D2}" type="sibTrans" cxnId="{5DE89AC7-C810-C545-AE1D-BFA0903F6EE9}">
      <dgm:prSet/>
      <dgm:spPr/>
      <dgm:t>
        <a:bodyPr/>
        <a:lstStyle/>
        <a:p>
          <a:endParaRPr lang="en-US"/>
        </a:p>
      </dgm:t>
    </dgm:pt>
    <dgm:pt modelId="{9585848D-9668-294D-BED5-DA6BBE717A2B}">
      <dgm:prSet custT="1"/>
      <dgm:spPr/>
      <dgm:t>
        <a:bodyPr/>
        <a:lstStyle/>
        <a:p>
          <a:r>
            <a:rPr lang="en-US" sz="1400" b="1" dirty="0" smtClean="0"/>
            <a:t>ACTIVITY REPORTING</a:t>
          </a:r>
          <a:endParaRPr lang="en-US" sz="1400" b="1" dirty="0"/>
        </a:p>
      </dgm:t>
    </dgm:pt>
    <dgm:pt modelId="{92CAB6C1-B3F4-D54E-A34F-AC118E9F5955}" type="parTrans" cxnId="{CEB42679-BCAB-494B-B116-871F828F6AD8}">
      <dgm:prSet/>
      <dgm:spPr/>
      <dgm:t>
        <a:bodyPr/>
        <a:lstStyle/>
        <a:p>
          <a:endParaRPr lang="en-US"/>
        </a:p>
      </dgm:t>
    </dgm:pt>
    <dgm:pt modelId="{05896252-1194-7C40-AE1A-D4267AA184B3}" type="sibTrans" cxnId="{CEB42679-BCAB-494B-B116-871F828F6AD8}">
      <dgm:prSet/>
      <dgm:spPr/>
      <dgm:t>
        <a:bodyPr/>
        <a:lstStyle/>
        <a:p>
          <a:endParaRPr lang="en-US"/>
        </a:p>
      </dgm:t>
    </dgm:pt>
    <dgm:pt modelId="{A90F46B6-E7E2-184F-8258-002A4C0F8741}">
      <dgm:prSet phldrT="[Text]" custT="1"/>
      <dgm:spPr/>
      <dgm:t>
        <a:bodyPr/>
        <a:lstStyle/>
        <a:p>
          <a:r>
            <a:rPr lang="en-US" sz="1400" b="1" dirty="0" smtClean="0"/>
            <a:t>SELECTING CARRIERS </a:t>
          </a:r>
          <a:endParaRPr lang="en-US" sz="1400" b="1" dirty="0"/>
        </a:p>
      </dgm:t>
    </dgm:pt>
    <dgm:pt modelId="{AC01D735-C46D-254D-97F8-F84FEDCA08F8}" type="sibTrans" cxnId="{7ABEDE32-5E62-FF4E-8E44-5105505D2471}">
      <dgm:prSet/>
      <dgm:spPr/>
      <dgm:t>
        <a:bodyPr/>
        <a:lstStyle/>
        <a:p>
          <a:endParaRPr lang="en-US"/>
        </a:p>
      </dgm:t>
    </dgm:pt>
    <dgm:pt modelId="{C1CB49CA-C3AA-F447-BBAB-4AEC76C44A1A}" type="parTrans" cxnId="{7ABEDE32-5E62-FF4E-8E44-5105505D2471}">
      <dgm:prSet/>
      <dgm:spPr/>
      <dgm:t>
        <a:bodyPr/>
        <a:lstStyle/>
        <a:p>
          <a:endParaRPr lang="en-US"/>
        </a:p>
      </dgm:t>
    </dgm:pt>
    <dgm:pt modelId="{49E92A0A-DD60-A74C-BEE4-90851AC8A540}">
      <dgm:prSet phldrT="[Text]" custT="1"/>
      <dgm:spPr/>
      <dgm:t>
        <a:bodyPr/>
        <a:lstStyle/>
        <a:p>
          <a:r>
            <a:rPr lang="en-US" sz="1400" b="1" dirty="0" smtClean="0"/>
            <a:t>WAREHOUSE MANAGEMENT TOOLS </a:t>
          </a:r>
          <a:endParaRPr lang="en-US" sz="1400" b="1" dirty="0"/>
        </a:p>
      </dgm:t>
    </dgm:pt>
    <dgm:pt modelId="{ADAB7062-80F2-E04A-85BD-5FCD2744D576}" type="sibTrans" cxnId="{C1E19D95-1558-334B-B43D-6DD39717BE0A}">
      <dgm:prSet/>
      <dgm:spPr/>
      <dgm:t>
        <a:bodyPr/>
        <a:lstStyle/>
        <a:p>
          <a:endParaRPr lang="en-US"/>
        </a:p>
      </dgm:t>
    </dgm:pt>
    <dgm:pt modelId="{1A2D86EC-FC95-0842-82FB-8DC345DACD90}" type="parTrans" cxnId="{C1E19D95-1558-334B-B43D-6DD39717BE0A}">
      <dgm:prSet/>
      <dgm:spPr/>
      <dgm:t>
        <a:bodyPr/>
        <a:lstStyle/>
        <a:p>
          <a:endParaRPr lang="en-US"/>
        </a:p>
      </dgm:t>
    </dgm:pt>
    <dgm:pt modelId="{FC3AB19A-8AFD-C040-85D1-1E79FE5E80B4}" type="pres">
      <dgm:prSet presAssocID="{AC110B27-A335-6648-A1A2-83CAD2C9BFE5}" presName="Name0" presStyleCnt="0">
        <dgm:presLayoutVars>
          <dgm:chPref val="1"/>
          <dgm:dir/>
          <dgm:animOne val="branch"/>
          <dgm:animLvl val="lvl"/>
          <dgm:resizeHandles/>
        </dgm:presLayoutVars>
      </dgm:prSet>
      <dgm:spPr/>
      <dgm:t>
        <a:bodyPr/>
        <a:lstStyle/>
        <a:p>
          <a:endParaRPr lang="en-US"/>
        </a:p>
      </dgm:t>
    </dgm:pt>
    <dgm:pt modelId="{9113765C-12BC-2640-8EB6-850458263EED}" type="pres">
      <dgm:prSet presAssocID="{1F5978BE-F324-2D46-8934-4E29FDF1BE8F}" presName="vertOne" presStyleCnt="0"/>
      <dgm:spPr/>
    </dgm:pt>
    <dgm:pt modelId="{4D2A6D18-743D-1C40-AAFB-2492F9D7AF58}" type="pres">
      <dgm:prSet presAssocID="{1F5978BE-F324-2D46-8934-4E29FDF1BE8F}" presName="txOne" presStyleLbl="node0" presStyleIdx="0" presStyleCnt="1">
        <dgm:presLayoutVars>
          <dgm:chPref val="3"/>
        </dgm:presLayoutVars>
      </dgm:prSet>
      <dgm:spPr/>
      <dgm:t>
        <a:bodyPr/>
        <a:lstStyle/>
        <a:p>
          <a:endParaRPr lang="en-US"/>
        </a:p>
      </dgm:t>
    </dgm:pt>
    <dgm:pt modelId="{99E4B69B-E5FE-9040-A181-1E8A92037258}" type="pres">
      <dgm:prSet presAssocID="{1F5978BE-F324-2D46-8934-4E29FDF1BE8F}" presName="parTransOne" presStyleCnt="0"/>
      <dgm:spPr/>
    </dgm:pt>
    <dgm:pt modelId="{D532EF46-34AE-CC41-959E-D9A371E10C1A}" type="pres">
      <dgm:prSet presAssocID="{1F5978BE-F324-2D46-8934-4E29FDF1BE8F}" presName="horzOne" presStyleCnt="0"/>
      <dgm:spPr/>
    </dgm:pt>
    <dgm:pt modelId="{7AB20C41-F285-B641-AEB2-65FC342F9E52}" type="pres">
      <dgm:prSet presAssocID="{0541E91D-6A75-AF42-A92E-1AD01C178471}" presName="vertTwo" presStyleCnt="0"/>
      <dgm:spPr/>
    </dgm:pt>
    <dgm:pt modelId="{EC3E0AB4-8E86-D24D-B71E-127729128D27}" type="pres">
      <dgm:prSet presAssocID="{0541E91D-6A75-AF42-A92E-1AD01C178471}" presName="txTwo" presStyleLbl="node2" presStyleIdx="0" presStyleCnt="5">
        <dgm:presLayoutVars>
          <dgm:chPref val="3"/>
        </dgm:presLayoutVars>
      </dgm:prSet>
      <dgm:spPr/>
      <dgm:t>
        <a:bodyPr/>
        <a:lstStyle/>
        <a:p>
          <a:endParaRPr lang="en-US"/>
        </a:p>
      </dgm:t>
    </dgm:pt>
    <dgm:pt modelId="{8DFEA208-7F5A-C64E-BBF4-0A8D3BBECF45}" type="pres">
      <dgm:prSet presAssocID="{0541E91D-6A75-AF42-A92E-1AD01C178471}" presName="horzTwo" presStyleCnt="0"/>
      <dgm:spPr/>
    </dgm:pt>
    <dgm:pt modelId="{61795779-9D86-244B-AF06-4D207C9DF6CE}" type="pres">
      <dgm:prSet presAssocID="{8D3E1114-D08D-FA40-BA93-8529AD345CA9}" presName="sibSpaceTwo" presStyleCnt="0"/>
      <dgm:spPr/>
    </dgm:pt>
    <dgm:pt modelId="{CD42F75C-0C56-AF4E-963A-C0B3DDB5A907}" type="pres">
      <dgm:prSet presAssocID="{A90F46B6-E7E2-184F-8258-002A4C0F8741}" presName="vertTwo" presStyleCnt="0"/>
      <dgm:spPr/>
    </dgm:pt>
    <dgm:pt modelId="{6AD17FAF-472D-FE46-BDE6-00BA5B837D35}" type="pres">
      <dgm:prSet presAssocID="{A90F46B6-E7E2-184F-8258-002A4C0F8741}" presName="txTwo" presStyleLbl="node2" presStyleIdx="1" presStyleCnt="5" custLinFactNeighborX="869">
        <dgm:presLayoutVars>
          <dgm:chPref val="3"/>
        </dgm:presLayoutVars>
      </dgm:prSet>
      <dgm:spPr/>
      <dgm:t>
        <a:bodyPr/>
        <a:lstStyle/>
        <a:p>
          <a:endParaRPr lang="en-US"/>
        </a:p>
      </dgm:t>
    </dgm:pt>
    <dgm:pt modelId="{DF050353-BFF2-1447-B364-7D54282B056D}" type="pres">
      <dgm:prSet presAssocID="{A90F46B6-E7E2-184F-8258-002A4C0F8741}" presName="horzTwo" presStyleCnt="0"/>
      <dgm:spPr/>
    </dgm:pt>
    <dgm:pt modelId="{E5E3B1CD-420B-444C-B69E-5A241D193231}" type="pres">
      <dgm:prSet presAssocID="{AC01D735-C46D-254D-97F8-F84FEDCA08F8}" presName="sibSpaceTwo" presStyleCnt="0"/>
      <dgm:spPr/>
    </dgm:pt>
    <dgm:pt modelId="{0272E5B0-A21F-CC47-A989-9B49EC0EA78B}" type="pres">
      <dgm:prSet presAssocID="{49E92A0A-DD60-A74C-BEE4-90851AC8A540}" presName="vertTwo" presStyleCnt="0"/>
      <dgm:spPr/>
    </dgm:pt>
    <dgm:pt modelId="{1FF02B4E-BF6B-BD4C-BE8E-9D49AE9F8A30}" type="pres">
      <dgm:prSet presAssocID="{49E92A0A-DD60-A74C-BEE4-90851AC8A540}" presName="txTwo" presStyleLbl="node2" presStyleIdx="2" presStyleCnt="5">
        <dgm:presLayoutVars>
          <dgm:chPref val="3"/>
        </dgm:presLayoutVars>
      </dgm:prSet>
      <dgm:spPr/>
      <dgm:t>
        <a:bodyPr/>
        <a:lstStyle/>
        <a:p>
          <a:endParaRPr lang="en-US"/>
        </a:p>
      </dgm:t>
    </dgm:pt>
    <dgm:pt modelId="{C248CACC-2261-0848-B6E5-F63BC5979A1B}" type="pres">
      <dgm:prSet presAssocID="{49E92A0A-DD60-A74C-BEE4-90851AC8A540}" presName="parTransTwo" presStyleCnt="0"/>
      <dgm:spPr/>
    </dgm:pt>
    <dgm:pt modelId="{F5597FD2-4DA2-8647-9EB8-44B0C8D419D9}" type="pres">
      <dgm:prSet presAssocID="{49E92A0A-DD60-A74C-BEE4-90851AC8A540}" presName="horzTwo" presStyleCnt="0"/>
      <dgm:spPr/>
    </dgm:pt>
    <dgm:pt modelId="{B7ACB8FB-9CCA-7B4B-8C41-5B42544DDBEE}" type="pres">
      <dgm:prSet presAssocID="{CAF3937F-52F1-4242-83E0-2A62D7322358}" presName="vertThree" presStyleCnt="0"/>
      <dgm:spPr/>
    </dgm:pt>
    <dgm:pt modelId="{4989ECF9-1869-6845-88BF-7831F2EA3B03}" type="pres">
      <dgm:prSet presAssocID="{CAF3937F-52F1-4242-83E0-2A62D7322358}" presName="txThree" presStyleLbl="node3" presStyleIdx="0" presStyleCnt="3">
        <dgm:presLayoutVars>
          <dgm:chPref val="3"/>
        </dgm:presLayoutVars>
      </dgm:prSet>
      <dgm:spPr/>
      <dgm:t>
        <a:bodyPr/>
        <a:lstStyle/>
        <a:p>
          <a:endParaRPr lang="en-US"/>
        </a:p>
      </dgm:t>
    </dgm:pt>
    <dgm:pt modelId="{1884A52B-ADC6-0C4C-954B-D9196761B4FF}" type="pres">
      <dgm:prSet presAssocID="{CAF3937F-52F1-4242-83E0-2A62D7322358}" presName="horzThree" presStyleCnt="0"/>
      <dgm:spPr/>
    </dgm:pt>
    <dgm:pt modelId="{12C8A9FF-2DAA-E04E-8E30-20A94D6108B6}" type="pres">
      <dgm:prSet presAssocID="{04F98BA9-065F-B44D-9C68-D867CE47328C}" presName="sibSpaceThree" presStyleCnt="0"/>
      <dgm:spPr/>
    </dgm:pt>
    <dgm:pt modelId="{3C5D153D-5F8A-D64E-A448-CCCA8F86929B}" type="pres">
      <dgm:prSet presAssocID="{214103AD-7293-BF40-94EB-B790FEC1990B}" presName="vertThree" presStyleCnt="0"/>
      <dgm:spPr/>
    </dgm:pt>
    <dgm:pt modelId="{277D4C8A-A035-4F4A-8470-D50382719E40}" type="pres">
      <dgm:prSet presAssocID="{214103AD-7293-BF40-94EB-B790FEC1990B}" presName="txThree" presStyleLbl="node3" presStyleIdx="1" presStyleCnt="3">
        <dgm:presLayoutVars>
          <dgm:chPref val="3"/>
        </dgm:presLayoutVars>
      </dgm:prSet>
      <dgm:spPr/>
      <dgm:t>
        <a:bodyPr/>
        <a:lstStyle/>
        <a:p>
          <a:endParaRPr lang="en-US"/>
        </a:p>
      </dgm:t>
    </dgm:pt>
    <dgm:pt modelId="{96244847-41A9-5F49-A29D-1B374EE33BB8}" type="pres">
      <dgm:prSet presAssocID="{214103AD-7293-BF40-94EB-B790FEC1990B}" presName="horzThree" presStyleCnt="0"/>
      <dgm:spPr/>
    </dgm:pt>
    <dgm:pt modelId="{CC3A46A3-C4DC-4B41-A680-4D0C1B22770E}" type="pres">
      <dgm:prSet presAssocID="{634F6F04-3201-9144-AA20-0E5C5EDC7C4B}" presName="sibSpaceThree" presStyleCnt="0"/>
      <dgm:spPr/>
    </dgm:pt>
    <dgm:pt modelId="{DDF574B1-037B-2941-8899-4464218E005B}" type="pres">
      <dgm:prSet presAssocID="{9585848D-9668-294D-BED5-DA6BBE717A2B}" presName="vertThree" presStyleCnt="0"/>
      <dgm:spPr/>
    </dgm:pt>
    <dgm:pt modelId="{3BCDBF61-1505-1342-849C-4ADC97D9FB7C}" type="pres">
      <dgm:prSet presAssocID="{9585848D-9668-294D-BED5-DA6BBE717A2B}" presName="txThree" presStyleLbl="node3" presStyleIdx="2" presStyleCnt="3" custLinFactNeighborY="2026">
        <dgm:presLayoutVars>
          <dgm:chPref val="3"/>
        </dgm:presLayoutVars>
      </dgm:prSet>
      <dgm:spPr/>
      <dgm:t>
        <a:bodyPr/>
        <a:lstStyle/>
        <a:p>
          <a:endParaRPr lang="en-US"/>
        </a:p>
      </dgm:t>
    </dgm:pt>
    <dgm:pt modelId="{CF553794-25EA-7C4C-B314-BCB7366651E2}" type="pres">
      <dgm:prSet presAssocID="{9585848D-9668-294D-BED5-DA6BBE717A2B}" presName="horzThree" presStyleCnt="0"/>
      <dgm:spPr/>
    </dgm:pt>
    <dgm:pt modelId="{25EA1296-526F-0B4A-B44F-C108A7FC448C}" type="pres">
      <dgm:prSet presAssocID="{ADAB7062-80F2-E04A-85BD-5FCD2744D576}" presName="sibSpaceTwo" presStyleCnt="0"/>
      <dgm:spPr/>
    </dgm:pt>
    <dgm:pt modelId="{F39AEE58-9FAB-D24B-8492-F44E3A269C53}" type="pres">
      <dgm:prSet presAssocID="{E82EB492-189B-F94C-A785-D819D79BDFDF}" presName="vertTwo" presStyleCnt="0"/>
      <dgm:spPr/>
    </dgm:pt>
    <dgm:pt modelId="{CCB10DA7-C1F5-0B49-A00F-40845967071E}" type="pres">
      <dgm:prSet presAssocID="{E82EB492-189B-F94C-A785-D819D79BDFDF}" presName="txTwo" presStyleLbl="node2" presStyleIdx="3" presStyleCnt="5">
        <dgm:presLayoutVars>
          <dgm:chPref val="3"/>
        </dgm:presLayoutVars>
      </dgm:prSet>
      <dgm:spPr/>
      <dgm:t>
        <a:bodyPr/>
        <a:lstStyle/>
        <a:p>
          <a:endParaRPr lang="en-US"/>
        </a:p>
      </dgm:t>
    </dgm:pt>
    <dgm:pt modelId="{5DD766D0-2775-1D4C-A0BE-5DFFDA937009}" type="pres">
      <dgm:prSet presAssocID="{E82EB492-189B-F94C-A785-D819D79BDFDF}" presName="horzTwo" presStyleCnt="0"/>
      <dgm:spPr/>
    </dgm:pt>
    <dgm:pt modelId="{D2C18AE0-B75C-6E4A-8015-45B3A5A4FF25}" type="pres">
      <dgm:prSet presAssocID="{0C5241CC-9A75-0946-B7B8-BF711172D907}" presName="sibSpaceTwo" presStyleCnt="0"/>
      <dgm:spPr/>
    </dgm:pt>
    <dgm:pt modelId="{30DF6027-D214-1D4E-9F48-3D964ADB6141}" type="pres">
      <dgm:prSet presAssocID="{EEA04841-A6C1-E644-99C1-4F46C6011F86}" presName="vertTwo" presStyleCnt="0"/>
      <dgm:spPr/>
    </dgm:pt>
    <dgm:pt modelId="{87350A95-1A8C-8B49-82ED-874497427D80}" type="pres">
      <dgm:prSet presAssocID="{EEA04841-A6C1-E644-99C1-4F46C6011F86}" presName="txTwo" presStyleLbl="node2" presStyleIdx="4" presStyleCnt="5">
        <dgm:presLayoutVars>
          <dgm:chPref val="3"/>
        </dgm:presLayoutVars>
      </dgm:prSet>
      <dgm:spPr/>
      <dgm:t>
        <a:bodyPr/>
        <a:lstStyle/>
        <a:p>
          <a:endParaRPr lang="en-US"/>
        </a:p>
      </dgm:t>
    </dgm:pt>
    <dgm:pt modelId="{790C61E1-774B-C84D-B4A2-819C11F16674}" type="pres">
      <dgm:prSet presAssocID="{EEA04841-A6C1-E644-99C1-4F46C6011F86}" presName="horzTwo" presStyleCnt="0"/>
      <dgm:spPr/>
    </dgm:pt>
  </dgm:ptLst>
  <dgm:cxnLst>
    <dgm:cxn modelId="{1B0515D8-BD4D-184F-9351-643C2D8D7346}" type="presOf" srcId="{214103AD-7293-BF40-94EB-B790FEC1990B}" destId="{277D4C8A-A035-4F4A-8470-D50382719E40}" srcOrd="0" destOrd="0" presId="urn:microsoft.com/office/officeart/2005/8/layout/hierarchy4"/>
    <dgm:cxn modelId="{ACA5422B-FD1F-4142-9A3E-7A8D79F07182}" srcId="{49E92A0A-DD60-A74C-BEE4-90851AC8A540}" destId="{214103AD-7293-BF40-94EB-B790FEC1990B}" srcOrd="1" destOrd="0" parTransId="{86F8451C-5203-5B49-A048-0188116D2EAF}" sibTransId="{634F6F04-3201-9144-AA20-0E5C5EDC7C4B}"/>
    <dgm:cxn modelId="{DB483B65-1E8C-AC4B-A8EF-03277A6F7382}" type="presOf" srcId="{EEA04841-A6C1-E644-99C1-4F46C6011F86}" destId="{87350A95-1A8C-8B49-82ED-874497427D80}" srcOrd="0" destOrd="0" presId="urn:microsoft.com/office/officeart/2005/8/layout/hierarchy4"/>
    <dgm:cxn modelId="{9141428D-A24C-304A-B5F4-02F09FB736EC}" srcId="{AC110B27-A335-6648-A1A2-83CAD2C9BFE5}" destId="{1F5978BE-F324-2D46-8934-4E29FDF1BE8F}" srcOrd="0" destOrd="0" parTransId="{EDA7DDDE-6AD7-7E43-B42B-39AB4C0F1469}" sibTransId="{E60D6147-EFD7-5947-BD87-4103D8889E8C}"/>
    <dgm:cxn modelId="{EA43B9A4-0445-6F4A-8CBD-D1A524AA9569}" type="presOf" srcId="{E82EB492-189B-F94C-A785-D819D79BDFDF}" destId="{CCB10DA7-C1F5-0B49-A00F-40845967071E}" srcOrd="0" destOrd="0" presId="urn:microsoft.com/office/officeart/2005/8/layout/hierarchy4"/>
    <dgm:cxn modelId="{C1E19D95-1558-334B-B43D-6DD39717BE0A}" srcId="{1F5978BE-F324-2D46-8934-4E29FDF1BE8F}" destId="{49E92A0A-DD60-A74C-BEE4-90851AC8A540}" srcOrd="2" destOrd="0" parTransId="{1A2D86EC-FC95-0842-82FB-8DC345DACD90}" sibTransId="{ADAB7062-80F2-E04A-85BD-5FCD2744D576}"/>
    <dgm:cxn modelId="{49A9EA84-0F5B-014C-8657-36B5301AE8D6}" type="presOf" srcId="{49E92A0A-DD60-A74C-BEE4-90851AC8A540}" destId="{1FF02B4E-BF6B-BD4C-BE8E-9D49AE9F8A30}" srcOrd="0" destOrd="0" presId="urn:microsoft.com/office/officeart/2005/8/layout/hierarchy4"/>
    <dgm:cxn modelId="{AC2C7323-2F6E-EA45-BDCA-44D3CE653263}" srcId="{49E92A0A-DD60-A74C-BEE4-90851AC8A540}" destId="{CAF3937F-52F1-4242-83E0-2A62D7322358}" srcOrd="0" destOrd="0" parTransId="{60B6635F-F8BA-F445-BAB7-18283D501D80}" sibTransId="{04F98BA9-065F-B44D-9C68-D867CE47328C}"/>
    <dgm:cxn modelId="{CEB42679-BCAB-494B-B116-871F828F6AD8}" srcId="{49E92A0A-DD60-A74C-BEE4-90851AC8A540}" destId="{9585848D-9668-294D-BED5-DA6BBE717A2B}" srcOrd="2" destOrd="0" parTransId="{92CAB6C1-B3F4-D54E-A34F-AC118E9F5955}" sibTransId="{05896252-1194-7C40-AE1A-D4267AA184B3}"/>
    <dgm:cxn modelId="{A3590F76-E734-2B46-89EB-5818F2C747DB}" type="presOf" srcId="{9585848D-9668-294D-BED5-DA6BBE717A2B}" destId="{3BCDBF61-1505-1342-849C-4ADC97D9FB7C}" srcOrd="0" destOrd="0" presId="urn:microsoft.com/office/officeart/2005/8/layout/hierarchy4"/>
    <dgm:cxn modelId="{4677F54F-AEDB-B242-A7D3-6EE6DEF93E86}" type="presOf" srcId="{CAF3937F-52F1-4242-83E0-2A62D7322358}" destId="{4989ECF9-1869-6845-88BF-7831F2EA3B03}" srcOrd="0" destOrd="0" presId="urn:microsoft.com/office/officeart/2005/8/layout/hierarchy4"/>
    <dgm:cxn modelId="{B6478AF6-4687-094F-ABDB-B4154C495DF6}" type="presOf" srcId="{AC110B27-A335-6648-A1A2-83CAD2C9BFE5}" destId="{FC3AB19A-8AFD-C040-85D1-1E79FE5E80B4}" srcOrd="0" destOrd="0" presId="urn:microsoft.com/office/officeart/2005/8/layout/hierarchy4"/>
    <dgm:cxn modelId="{EBE13BB3-997A-1448-8010-EC149EC0E8C5}" srcId="{1F5978BE-F324-2D46-8934-4E29FDF1BE8F}" destId="{E82EB492-189B-F94C-A785-D819D79BDFDF}" srcOrd="3" destOrd="0" parTransId="{2B9DA271-ED1D-E040-9B07-B25C1D1FBC4B}" sibTransId="{0C5241CC-9A75-0946-B7B8-BF711172D907}"/>
    <dgm:cxn modelId="{86175309-2EC3-1846-B2EA-98DC1C35C7B6}" type="presOf" srcId="{0541E91D-6A75-AF42-A92E-1AD01C178471}" destId="{EC3E0AB4-8E86-D24D-B71E-127729128D27}" srcOrd="0" destOrd="0" presId="urn:microsoft.com/office/officeart/2005/8/layout/hierarchy4"/>
    <dgm:cxn modelId="{5DE89AC7-C810-C545-AE1D-BFA0903F6EE9}" srcId="{1F5978BE-F324-2D46-8934-4E29FDF1BE8F}" destId="{EEA04841-A6C1-E644-99C1-4F46C6011F86}" srcOrd="4" destOrd="0" parTransId="{F5B1A90E-BF13-5049-83E1-EBBE5705E745}" sibTransId="{8DE293ED-7DEF-014D-B88E-D461A95EC4D2}"/>
    <dgm:cxn modelId="{7ABEDE32-5E62-FF4E-8E44-5105505D2471}" srcId="{1F5978BE-F324-2D46-8934-4E29FDF1BE8F}" destId="{A90F46B6-E7E2-184F-8258-002A4C0F8741}" srcOrd="1" destOrd="0" parTransId="{C1CB49CA-C3AA-F447-BBAB-4AEC76C44A1A}" sibTransId="{AC01D735-C46D-254D-97F8-F84FEDCA08F8}"/>
    <dgm:cxn modelId="{C88086D5-6D8B-6C44-AADA-89E432040D64}" type="presOf" srcId="{1F5978BE-F324-2D46-8934-4E29FDF1BE8F}" destId="{4D2A6D18-743D-1C40-AAFB-2492F9D7AF58}" srcOrd="0" destOrd="0" presId="urn:microsoft.com/office/officeart/2005/8/layout/hierarchy4"/>
    <dgm:cxn modelId="{28572E34-ED94-2048-94E1-53243D559A73}" type="presOf" srcId="{A90F46B6-E7E2-184F-8258-002A4C0F8741}" destId="{6AD17FAF-472D-FE46-BDE6-00BA5B837D35}" srcOrd="0" destOrd="0" presId="urn:microsoft.com/office/officeart/2005/8/layout/hierarchy4"/>
    <dgm:cxn modelId="{7D12E0AD-92C0-FD4D-8088-B058CA3FD284}" srcId="{1F5978BE-F324-2D46-8934-4E29FDF1BE8F}" destId="{0541E91D-6A75-AF42-A92E-1AD01C178471}" srcOrd="0" destOrd="0" parTransId="{8A9CB76F-3ACA-6A41-AAF0-F82ED7978403}" sibTransId="{8D3E1114-D08D-FA40-BA93-8529AD345CA9}"/>
    <dgm:cxn modelId="{173CF69E-FC82-414A-9991-4B0968999B6D}" type="presParOf" srcId="{FC3AB19A-8AFD-C040-85D1-1E79FE5E80B4}" destId="{9113765C-12BC-2640-8EB6-850458263EED}" srcOrd="0" destOrd="0" presId="urn:microsoft.com/office/officeart/2005/8/layout/hierarchy4"/>
    <dgm:cxn modelId="{6723952B-726B-7D4F-A966-A6EBD78CC57A}" type="presParOf" srcId="{9113765C-12BC-2640-8EB6-850458263EED}" destId="{4D2A6D18-743D-1C40-AAFB-2492F9D7AF58}" srcOrd="0" destOrd="0" presId="urn:microsoft.com/office/officeart/2005/8/layout/hierarchy4"/>
    <dgm:cxn modelId="{065D79A9-2384-804A-992D-F6ACE9DDC62B}" type="presParOf" srcId="{9113765C-12BC-2640-8EB6-850458263EED}" destId="{99E4B69B-E5FE-9040-A181-1E8A92037258}" srcOrd="1" destOrd="0" presId="urn:microsoft.com/office/officeart/2005/8/layout/hierarchy4"/>
    <dgm:cxn modelId="{6812AD01-3A1C-914B-89AD-E8CA2E998C57}" type="presParOf" srcId="{9113765C-12BC-2640-8EB6-850458263EED}" destId="{D532EF46-34AE-CC41-959E-D9A371E10C1A}" srcOrd="2" destOrd="0" presId="urn:microsoft.com/office/officeart/2005/8/layout/hierarchy4"/>
    <dgm:cxn modelId="{7AC6A52D-5AEC-424B-BDE2-A90365C2FAAC}" type="presParOf" srcId="{D532EF46-34AE-CC41-959E-D9A371E10C1A}" destId="{7AB20C41-F285-B641-AEB2-65FC342F9E52}" srcOrd="0" destOrd="0" presId="urn:microsoft.com/office/officeart/2005/8/layout/hierarchy4"/>
    <dgm:cxn modelId="{931E6FC8-8D20-6944-9B33-57981D7768F7}" type="presParOf" srcId="{7AB20C41-F285-B641-AEB2-65FC342F9E52}" destId="{EC3E0AB4-8E86-D24D-B71E-127729128D27}" srcOrd="0" destOrd="0" presId="urn:microsoft.com/office/officeart/2005/8/layout/hierarchy4"/>
    <dgm:cxn modelId="{206C86EC-C894-8F48-BD7B-900EB693B955}" type="presParOf" srcId="{7AB20C41-F285-B641-AEB2-65FC342F9E52}" destId="{8DFEA208-7F5A-C64E-BBF4-0A8D3BBECF45}" srcOrd="1" destOrd="0" presId="urn:microsoft.com/office/officeart/2005/8/layout/hierarchy4"/>
    <dgm:cxn modelId="{D5E0FBB2-381C-014B-9829-CCE79376A9EE}" type="presParOf" srcId="{D532EF46-34AE-CC41-959E-D9A371E10C1A}" destId="{61795779-9D86-244B-AF06-4D207C9DF6CE}" srcOrd="1" destOrd="0" presId="urn:microsoft.com/office/officeart/2005/8/layout/hierarchy4"/>
    <dgm:cxn modelId="{3ADD49D3-7CC4-984E-B533-9F86621B281D}" type="presParOf" srcId="{D532EF46-34AE-CC41-959E-D9A371E10C1A}" destId="{CD42F75C-0C56-AF4E-963A-C0B3DDB5A907}" srcOrd="2" destOrd="0" presId="urn:microsoft.com/office/officeart/2005/8/layout/hierarchy4"/>
    <dgm:cxn modelId="{0B28CF0F-F5EF-864B-AAB5-5B2022792B6A}" type="presParOf" srcId="{CD42F75C-0C56-AF4E-963A-C0B3DDB5A907}" destId="{6AD17FAF-472D-FE46-BDE6-00BA5B837D35}" srcOrd="0" destOrd="0" presId="urn:microsoft.com/office/officeart/2005/8/layout/hierarchy4"/>
    <dgm:cxn modelId="{74E39A61-7861-9A43-A69F-1C157F5A7949}" type="presParOf" srcId="{CD42F75C-0C56-AF4E-963A-C0B3DDB5A907}" destId="{DF050353-BFF2-1447-B364-7D54282B056D}" srcOrd="1" destOrd="0" presId="urn:microsoft.com/office/officeart/2005/8/layout/hierarchy4"/>
    <dgm:cxn modelId="{6B606412-75EF-CD45-9AC9-53A65189D463}" type="presParOf" srcId="{D532EF46-34AE-CC41-959E-D9A371E10C1A}" destId="{E5E3B1CD-420B-444C-B69E-5A241D193231}" srcOrd="3" destOrd="0" presId="urn:microsoft.com/office/officeart/2005/8/layout/hierarchy4"/>
    <dgm:cxn modelId="{C71A4C78-8018-9246-9A18-C62D4C32EBF1}" type="presParOf" srcId="{D532EF46-34AE-CC41-959E-D9A371E10C1A}" destId="{0272E5B0-A21F-CC47-A989-9B49EC0EA78B}" srcOrd="4" destOrd="0" presId="urn:microsoft.com/office/officeart/2005/8/layout/hierarchy4"/>
    <dgm:cxn modelId="{72A8BA00-9E56-064C-960E-8D3AD3DD21CD}" type="presParOf" srcId="{0272E5B0-A21F-CC47-A989-9B49EC0EA78B}" destId="{1FF02B4E-BF6B-BD4C-BE8E-9D49AE9F8A30}" srcOrd="0" destOrd="0" presId="urn:microsoft.com/office/officeart/2005/8/layout/hierarchy4"/>
    <dgm:cxn modelId="{0A2D7846-437F-DC44-90BE-3B505CA07334}" type="presParOf" srcId="{0272E5B0-A21F-CC47-A989-9B49EC0EA78B}" destId="{C248CACC-2261-0848-B6E5-F63BC5979A1B}" srcOrd="1" destOrd="0" presId="urn:microsoft.com/office/officeart/2005/8/layout/hierarchy4"/>
    <dgm:cxn modelId="{5C0E7338-6625-3F40-B078-DC46CEA93FC0}" type="presParOf" srcId="{0272E5B0-A21F-CC47-A989-9B49EC0EA78B}" destId="{F5597FD2-4DA2-8647-9EB8-44B0C8D419D9}" srcOrd="2" destOrd="0" presId="urn:microsoft.com/office/officeart/2005/8/layout/hierarchy4"/>
    <dgm:cxn modelId="{50991673-F8C1-964E-8357-EDA13602241A}" type="presParOf" srcId="{F5597FD2-4DA2-8647-9EB8-44B0C8D419D9}" destId="{B7ACB8FB-9CCA-7B4B-8C41-5B42544DDBEE}" srcOrd="0" destOrd="0" presId="urn:microsoft.com/office/officeart/2005/8/layout/hierarchy4"/>
    <dgm:cxn modelId="{858C7745-327A-C243-8BF0-B08E215E5DBF}" type="presParOf" srcId="{B7ACB8FB-9CCA-7B4B-8C41-5B42544DDBEE}" destId="{4989ECF9-1869-6845-88BF-7831F2EA3B03}" srcOrd="0" destOrd="0" presId="urn:microsoft.com/office/officeart/2005/8/layout/hierarchy4"/>
    <dgm:cxn modelId="{3FEEF126-720E-8143-BDE4-1A8A9EC95CA8}" type="presParOf" srcId="{B7ACB8FB-9CCA-7B4B-8C41-5B42544DDBEE}" destId="{1884A52B-ADC6-0C4C-954B-D9196761B4FF}" srcOrd="1" destOrd="0" presId="urn:microsoft.com/office/officeart/2005/8/layout/hierarchy4"/>
    <dgm:cxn modelId="{612B8CC1-5CAD-4D46-970C-24630B38169D}" type="presParOf" srcId="{F5597FD2-4DA2-8647-9EB8-44B0C8D419D9}" destId="{12C8A9FF-2DAA-E04E-8E30-20A94D6108B6}" srcOrd="1" destOrd="0" presId="urn:microsoft.com/office/officeart/2005/8/layout/hierarchy4"/>
    <dgm:cxn modelId="{CC9EB4C7-438E-0644-8EBE-551A87DBB8D9}" type="presParOf" srcId="{F5597FD2-4DA2-8647-9EB8-44B0C8D419D9}" destId="{3C5D153D-5F8A-D64E-A448-CCCA8F86929B}" srcOrd="2" destOrd="0" presId="urn:microsoft.com/office/officeart/2005/8/layout/hierarchy4"/>
    <dgm:cxn modelId="{03E29F5B-8182-7546-A6B5-03BBD34F82DB}" type="presParOf" srcId="{3C5D153D-5F8A-D64E-A448-CCCA8F86929B}" destId="{277D4C8A-A035-4F4A-8470-D50382719E40}" srcOrd="0" destOrd="0" presId="urn:microsoft.com/office/officeart/2005/8/layout/hierarchy4"/>
    <dgm:cxn modelId="{15AE8C87-F4F3-084A-A6AB-84D91516B9C5}" type="presParOf" srcId="{3C5D153D-5F8A-D64E-A448-CCCA8F86929B}" destId="{96244847-41A9-5F49-A29D-1B374EE33BB8}" srcOrd="1" destOrd="0" presId="urn:microsoft.com/office/officeart/2005/8/layout/hierarchy4"/>
    <dgm:cxn modelId="{A0A36318-03B7-4F43-A822-381776B5FA4D}" type="presParOf" srcId="{F5597FD2-4DA2-8647-9EB8-44B0C8D419D9}" destId="{CC3A46A3-C4DC-4B41-A680-4D0C1B22770E}" srcOrd="3" destOrd="0" presId="urn:microsoft.com/office/officeart/2005/8/layout/hierarchy4"/>
    <dgm:cxn modelId="{F11DD380-FEE2-774C-A0DB-3BBF06B55087}" type="presParOf" srcId="{F5597FD2-4DA2-8647-9EB8-44B0C8D419D9}" destId="{DDF574B1-037B-2941-8899-4464218E005B}" srcOrd="4" destOrd="0" presId="urn:microsoft.com/office/officeart/2005/8/layout/hierarchy4"/>
    <dgm:cxn modelId="{31E32947-EFEC-B842-8EE2-BEC00F6B570B}" type="presParOf" srcId="{DDF574B1-037B-2941-8899-4464218E005B}" destId="{3BCDBF61-1505-1342-849C-4ADC97D9FB7C}" srcOrd="0" destOrd="0" presId="urn:microsoft.com/office/officeart/2005/8/layout/hierarchy4"/>
    <dgm:cxn modelId="{7E842B05-C510-5449-9BDE-7950C16245EC}" type="presParOf" srcId="{DDF574B1-037B-2941-8899-4464218E005B}" destId="{CF553794-25EA-7C4C-B314-BCB7366651E2}" srcOrd="1" destOrd="0" presId="urn:microsoft.com/office/officeart/2005/8/layout/hierarchy4"/>
    <dgm:cxn modelId="{48A8F207-CB1A-DA4A-AB48-FB9706AB67C9}" type="presParOf" srcId="{D532EF46-34AE-CC41-959E-D9A371E10C1A}" destId="{25EA1296-526F-0B4A-B44F-C108A7FC448C}" srcOrd="5" destOrd="0" presId="urn:microsoft.com/office/officeart/2005/8/layout/hierarchy4"/>
    <dgm:cxn modelId="{6404352E-DA12-624E-8739-14E9BB96F5A1}" type="presParOf" srcId="{D532EF46-34AE-CC41-959E-D9A371E10C1A}" destId="{F39AEE58-9FAB-D24B-8492-F44E3A269C53}" srcOrd="6" destOrd="0" presId="urn:microsoft.com/office/officeart/2005/8/layout/hierarchy4"/>
    <dgm:cxn modelId="{B427DCCB-7DDD-F249-B1A8-08B591EAA454}" type="presParOf" srcId="{F39AEE58-9FAB-D24B-8492-F44E3A269C53}" destId="{CCB10DA7-C1F5-0B49-A00F-40845967071E}" srcOrd="0" destOrd="0" presId="urn:microsoft.com/office/officeart/2005/8/layout/hierarchy4"/>
    <dgm:cxn modelId="{41D90A97-7EA4-4446-BEA3-EBD31A80EEC4}" type="presParOf" srcId="{F39AEE58-9FAB-D24B-8492-F44E3A269C53}" destId="{5DD766D0-2775-1D4C-A0BE-5DFFDA937009}" srcOrd="1" destOrd="0" presId="urn:microsoft.com/office/officeart/2005/8/layout/hierarchy4"/>
    <dgm:cxn modelId="{5A61E376-884A-374A-A4A1-BA1C485D7122}" type="presParOf" srcId="{D532EF46-34AE-CC41-959E-D9A371E10C1A}" destId="{D2C18AE0-B75C-6E4A-8015-45B3A5A4FF25}" srcOrd="7" destOrd="0" presId="urn:microsoft.com/office/officeart/2005/8/layout/hierarchy4"/>
    <dgm:cxn modelId="{1A3F87D0-7A7D-D54B-8A8B-AEDB6E7C2C75}" type="presParOf" srcId="{D532EF46-34AE-CC41-959E-D9A371E10C1A}" destId="{30DF6027-D214-1D4E-9F48-3D964ADB6141}" srcOrd="8" destOrd="0" presId="urn:microsoft.com/office/officeart/2005/8/layout/hierarchy4"/>
    <dgm:cxn modelId="{E8210F1F-920D-A44C-8B7B-5356A24B4D60}" type="presParOf" srcId="{30DF6027-D214-1D4E-9F48-3D964ADB6141}" destId="{87350A95-1A8C-8B49-82ED-874497427D80}" srcOrd="0" destOrd="0" presId="urn:microsoft.com/office/officeart/2005/8/layout/hierarchy4"/>
    <dgm:cxn modelId="{93E7B6A7-CCA6-BD46-B3AE-6C8807766DE2}" type="presParOf" srcId="{30DF6027-D214-1D4E-9F48-3D964ADB6141}" destId="{790C61E1-774B-C84D-B4A2-819C11F16674}" srcOrd="1" destOrd="0" presId="urn:microsoft.com/office/officeart/2005/8/layout/hierarchy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C110B27-A335-6648-A1A2-83CAD2C9BFE5}" type="doc">
      <dgm:prSet loTypeId="urn:microsoft.com/office/officeart/2005/8/layout/hierarchy4" loCatId="" qsTypeId="urn:microsoft.com/office/officeart/2005/8/quickstyle/3D7" qsCatId="3D" csTypeId="urn:microsoft.com/office/officeart/2005/8/colors/accent1_2" csCatId="accent1" phldr="1"/>
      <dgm:spPr/>
      <dgm:t>
        <a:bodyPr/>
        <a:lstStyle/>
        <a:p>
          <a:endParaRPr lang="en-US"/>
        </a:p>
      </dgm:t>
    </dgm:pt>
    <dgm:pt modelId="{1F5978BE-F324-2D46-8934-4E29FDF1BE8F}">
      <dgm:prSet phldrT="[Text]" custT="1"/>
      <dgm:spPr/>
      <dgm:t>
        <a:bodyPr/>
        <a:lstStyle/>
        <a:p>
          <a:r>
            <a:rPr lang="en-US" sz="1800" b="1" dirty="0" smtClean="0"/>
            <a:t>SOFTWARE DEVELOPED FOR RETAILERS TO IMPLEMENT AND MANAGE THEIR DELIVERY NETWORK </a:t>
          </a:r>
          <a:endParaRPr lang="en-US" sz="1800" b="1" dirty="0"/>
        </a:p>
      </dgm:t>
    </dgm:pt>
    <dgm:pt modelId="{EDA7DDDE-6AD7-7E43-B42B-39AB4C0F1469}" type="parTrans" cxnId="{9141428D-A24C-304A-B5F4-02F09FB736EC}">
      <dgm:prSet/>
      <dgm:spPr/>
      <dgm:t>
        <a:bodyPr/>
        <a:lstStyle/>
        <a:p>
          <a:endParaRPr lang="en-US"/>
        </a:p>
      </dgm:t>
    </dgm:pt>
    <dgm:pt modelId="{E60D6147-EFD7-5947-BD87-4103D8889E8C}" type="sibTrans" cxnId="{9141428D-A24C-304A-B5F4-02F09FB736EC}">
      <dgm:prSet/>
      <dgm:spPr/>
      <dgm:t>
        <a:bodyPr/>
        <a:lstStyle/>
        <a:p>
          <a:endParaRPr lang="en-US"/>
        </a:p>
      </dgm:t>
    </dgm:pt>
    <dgm:pt modelId="{CAF3937F-52F1-4242-83E0-2A62D7322358}">
      <dgm:prSet phldrT="[Text]" custT="1"/>
      <dgm:spPr/>
      <dgm:t>
        <a:bodyPr/>
        <a:lstStyle/>
        <a:p>
          <a:r>
            <a:rPr lang="en-US" sz="1400" b="1" dirty="0" smtClean="0"/>
            <a:t>RULES TO SUPPORT CARRIER SELECTION</a:t>
          </a:r>
          <a:endParaRPr lang="en-US" sz="1400" b="1" dirty="0"/>
        </a:p>
      </dgm:t>
    </dgm:pt>
    <dgm:pt modelId="{60B6635F-F8BA-F445-BAB7-18283D501D80}" type="parTrans" cxnId="{AC2C7323-2F6E-EA45-BDCA-44D3CE653263}">
      <dgm:prSet/>
      <dgm:spPr/>
      <dgm:t>
        <a:bodyPr/>
        <a:lstStyle/>
        <a:p>
          <a:endParaRPr lang="en-US"/>
        </a:p>
      </dgm:t>
    </dgm:pt>
    <dgm:pt modelId="{04F98BA9-065F-B44D-9C68-D867CE47328C}" type="sibTrans" cxnId="{AC2C7323-2F6E-EA45-BDCA-44D3CE653263}">
      <dgm:prSet/>
      <dgm:spPr/>
      <dgm:t>
        <a:bodyPr/>
        <a:lstStyle/>
        <a:p>
          <a:endParaRPr lang="en-US"/>
        </a:p>
      </dgm:t>
    </dgm:pt>
    <dgm:pt modelId="{0541E91D-6A75-AF42-A92E-1AD01C178471}">
      <dgm:prSet custT="1"/>
      <dgm:spPr/>
      <dgm:t>
        <a:bodyPr/>
        <a:lstStyle/>
        <a:p>
          <a:r>
            <a:rPr lang="en-US" sz="1200" b="0" dirty="0" smtClean="0"/>
            <a:t>LABEL PRODUCTION </a:t>
          </a:r>
          <a:endParaRPr lang="en-US" sz="1200" b="0" dirty="0"/>
        </a:p>
      </dgm:t>
    </dgm:pt>
    <dgm:pt modelId="{8A9CB76F-3ACA-6A41-AAF0-F82ED7978403}" type="parTrans" cxnId="{7D12E0AD-92C0-FD4D-8088-B058CA3FD284}">
      <dgm:prSet/>
      <dgm:spPr/>
      <dgm:t>
        <a:bodyPr/>
        <a:lstStyle/>
        <a:p>
          <a:endParaRPr lang="en-US"/>
        </a:p>
      </dgm:t>
    </dgm:pt>
    <dgm:pt modelId="{8D3E1114-D08D-FA40-BA93-8529AD345CA9}" type="sibTrans" cxnId="{7D12E0AD-92C0-FD4D-8088-B058CA3FD284}">
      <dgm:prSet/>
      <dgm:spPr/>
      <dgm:t>
        <a:bodyPr/>
        <a:lstStyle/>
        <a:p>
          <a:endParaRPr lang="en-US"/>
        </a:p>
      </dgm:t>
    </dgm:pt>
    <dgm:pt modelId="{E82EB492-189B-F94C-A785-D819D79BDFDF}">
      <dgm:prSet phldrT="[Text]" custT="1"/>
      <dgm:spPr/>
      <dgm:t>
        <a:bodyPr/>
        <a:lstStyle/>
        <a:p>
          <a:r>
            <a:rPr lang="en-US" sz="1400" b="1" dirty="0" smtClean="0"/>
            <a:t>SECURE DATA EXCHANGE</a:t>
          </a:r>
          <a:endParaRPr lang="en-US" sz="1400" b="1" dirty="0"/>
        </a:p>
      </dgm:t>
    </dgm:pt>
    <dgm:pt modelId="{2B9DA271-ED1D-E040-9B07-B25C1D1FBC4B}" type="parTrans" cxnId="{EBE13BB3-997A-1448-8010-EC149EC0E8C5}">
      <dgm:prSet/>
      <dgm:spPr/>
      <dgm:t>
        <a:bodyPr/>
        <a:lstStyle/>
        <a:p>
          <a:endParaRPr lang="en-US"/>
        </a:p>
      </dgm:t>
    </dgm:pt>
    <dgm:pt modelId="{0C5241CC-9A75-0946-B7B8-BF711172D907}" type="sibTrans" cxnId="{EBE13BB3-997A-1448-8010-EC149EC0E8C5}">
      <dgm:prSet/>
      <dgm:spPr/>
      <dgm:t>
        <a:bodyPr/>
        <a:lstStyle/>
        <a:p>
          <a:endParaRPr lang="en-US"/>
        </a:p>
      </dgm:t>
    </dgm:pt>
    <dgm:pt modelId="{214103AD-7293-BF40-94EB-B790FEC1990B}">
      <dgm:prSet custT="1"/>
      <dgm:spPr/>
      <dgm:t>
        <a:bodyPr/>
        <a:lstStyle/>
        <a:p>
          <a:r>
            <a:rPr lang="en-US" sz="1400" b="1" dirty="0" smtClean="0"/>
            <a:t>SORTATION RULES </a:t>
          </a:r>
          <a:endParaRPr lang="en-US" sz="1400" b="1" dirty="0"/>
        </a:p>
      </dgm:t>
    </dgm:pt>
    <dgm:pt modelId="{86F8451C-5203-5B49-A048-0188116D2EAF}" type="parTrans" cxnId="{ACA5422B-FD1F-4142-9A3E-7A8D79F07182}">
      <dgm:prSet/>
      <dgm:spPr/>
      <dgm:t>
        <a:bodyPr/>
        <a:lstStyle/>
        <a:p>
          <a:endParaRPr lang="en-US"/>
        </a:p>
      </dgm:t>
    </dgm:pt>
    <dgm:pt modelId="{634F6F04-3201-9144-AA20-0E5C5EDC7C4B}" type="sibTrans" cxnId="{ACA5422B-FD1F-4142-9A3E-7A8D79F07182}">
      <dgm:prSet/>
      <dgm:spPr/>
      <dgm:t>
        <a:bodyPr/>
        <a:lstStyle/>
        <a:p>
          <a:endParaRPr lang="en-US"/>
        </a:p>
      </dgm:t>
    </dgm:pt>
    <dgm:pt modelId="{EEA04841-A6C1-E644-99C1-4F46C6011F86}">
      <dgm:prSet custT="1"/>
      <dgm:spPr/>
      <dgm:t>
        <a:bodyPr/>
        <a:lstStyle/>
        <a:p>
          <a:r>
            <a:rPr lang="en-US" sz="1200" b="1" dirty="0" smtClean="0"/>
            <a:t>SERVICE MANAGEMENT TOOLS</a:t>
          </a:r>
          <a:endParaRPr lang="en-US" sz="1200" b="1" dirty="0"/>
        </a:p>
      </dgm:t>
    </dgm:pt>
    <dgm:pt modelId="{F5B1A90E-BF13-5049-83E1-EBBE5705E745}" type="parTrans" cxnId="{5DE89AC7-C810-C545-AE1D-BFA0903F6EE9}">
      <dgm:prSet/>
      <dgm:spPr/>
      <dgm:t>
        <a:bodyPr/>
        <a:lstStyle/>
        <a:p>
          <a:endParaRPr lang="en-US"/>
        </a:p>
      </dgm:t>
    </dgm:pt>
    <dgm:pt modelId="{8DE293ED-7DEF-014D-B88E-D461A95EC4D2}" type="sibTrans" cxnId="{5DE89AC7-C810-C545-AE1D-BFA0903F6EE9}">
      <dgm:prSet/>
      <dgm:spPr/>
      <dgm:t>
        <a:bodyPr/>
        <a:lstStyle/>
        <a:p>
          <a:endParaRPr lang="en-US"/>
        </a:p>
      </dgm:t>
    </dgm:pt>
    <dgm:pt modelId="{9585848D-9668-294D-BED5-DA6BBE717A2B}">
      <dgm:prSet custT="1"/>
      <dgm:spPr/>
      <dgm:t>
        <a:bodyPr/>
        <a:lstStyle/>
        <a:p>
          <a:r>
            <a:rPr lang="en-US" sz="1400" b="1" dirty="0" smtClean="0"/>
            <a:t>ACTIVITY REPORTING</a:t>
          </a:r>
          <a:endParaRPr lang="en-US" sz="1400" b="1" dirty="0"/>
        </a:p>
      </dgm:t>
    </dgm:pt>
    <dgm:pt modelId="{92CAB6C1-B3F4-D54E-A34F-AC118E9F5955}" type="parTrans" cxnId="{CEB42679-BCAB-494B-B116-871F828F6AD8}">
      <dgm:prSet/>
      <dgm:spPr/>
      <dgm:t>
        <a:bodyPr/>
        <a:lstStyle/>
        <a:p>
          <a:endParaRPr lang="en-US"/>
        </a:p>
      </dgm:t>
    </dgm:pt>
    <dgm:pt modelId="{05896252-1194-7C40-AE1A-D4267AA184B3}" type="sibTrans" cxnId="{CEB42679-BCAB-494B-B116-871F828F6AD8}">
      <dgm:prSet/>
      <dgm:spPr/>
      <dgm:t>
        <a:bodyPr/>
        <a:lstStyle/>
        <a:p>
          <a:endParaRPr lang="en-US"/>
        </a:p>
      </dgm:t>
    </dgm:pt>
    <dgm:pt modelId="{A90F46B6-E7E2-184F-8258-002A4C0F8741}">
      <dgm:prSet phldrT="[Text]" custT="1"/>
      <dgm:spPr/>
      <dgm:t>
        <a:bodyPr/>
        <a:lstStyle/>
        <a:p>
          <a:r>
            <a:rPr lang="en-US" sz="1400" b="1" dirty="0" smtClean="0"/>
            <a:t>SELECTING CARRIERS </a:t>
          </a:r>
          <a:endParaRPr lang="en-US" sz="1400" b="1" dirty="0"/>
        </a:p>
      </dgm:t>
    </dgm:pt>
    <dgm:pt modelId="{AC01D735-C46D-254D-97F8-F84FEDCA08F8}" type="sibTrans" cxnId="{7ABEDE32-5E62-FF4E-8E44-5105505D2471}">
      <dgm:prSet/>
      <dgm:spPr/>
      <dgm:t>
        <a:bodyPr/>
        <a:lstStyle/>
        <a:p>
          <a:endParaRPr lang="en-US"/>
        </a:p>
      </dgm:t>
    </dgm:pt>
    <dgm:pt modelId="{C1CB49CA-C3AA-F447-BBAB-4AEC76C44A1A}" type="parTrans" cxnId="{7ABEDE32-5E62-FF4E-8E44-5105505D2471}">
      <dgm:prSet/>
      <dgm:spPr/>
      <dgm:t>
        <a:bodyPr/>
        <a:lstStyle/>
        <a:p>
          <a:endParaRPr lang="en-US"/>
        </a:p>
      </dgm:t>
    </dgm:pt>
    <dgm:pt modelId="{49E92A0A-DD60-A74C-BEE4-90851AC8A540}">
      <dgm:prSet phldrT="[Text]" custT="1"/>
      <dgm:spPr/>
      <dgm:t>
        <a:bodyPr/>
        <a:lstStyle/>
        <a:p>
          <a:r>
            <a:rPr lang="en-US" sz="1400" b="1" dirty="0" smtClean="0"/>
            <a:t>WAREHOUSE MANAGEMENT TOOLS </a:t>
          </a:r>
          <a:endParaRPr lang="en-US" sz="1400" b="1" dirty="0"/>
        </a:p>
      </dgm:t>
    </dgm:pt>
    <dgm:pt modelId="{ADAB7062-80F2-E04A-85BD-5FCD2744D576}" type="sibTrans" cxnId="{C1E19D95-1558-334B-B43D-6DD39717BE0A}">
      <dgm:prSet/>
      <dgm:spPr/>
      <dgm:t>
        <a:bodyPr/>
        <a:lstStyle/>
        <a:p>
          <a:endParaRPr lang="en-US"/>
        </a:p>
      </dgm:t>
    </dgm:pt>
    <dgm:pt modelId="{1A2D86EC-FC95-0842-82FB-8DC345DACD90}" type="parTrans" cxnId="{C1E19D95-1558-334B-B43D-6DD39717BE0A}">
      <dgm:prSet/>
      <dgm:spPr/>
      <dgm:t>
        <a:bodyPr/>
        <a:lstStyle/>
        <a:p>
          <a:endParaRPr lang="en-US"/>
        </a:p>
      </dgm:t>
    </dgm:pt>
    <dgm:pt modelId="{FC3AB19A-8AFD-C040-85D1-1E79FE5E80B4}" type="pres">
      <dgm:prSet presAssocID="{AC110B27-A335-6648-A1A2-83CAD2C9BFE5}" presName="Name0" presStyleCnt="0">
        <dgm:presLayoutVars>
          <dgm:chPref val="1"/>
          <dgm:dir/>
          <dgm:animOne val="branch"/>
          <dgm:animLvl val="lvl"/>
          <dgm:resizeHandles/>
        </dgm:presLayoutVars>
      </dgm:prSet>
      <dgm:spPr/>
      <dgm:t>
        <a:bodyPr/>
        <a:lstStyle/>
        <a:p>
          <a:endParaRPr lang="en-US"/>
        </a:p>
      </dgm:t>
    </dgm:pt>
    <dgm:pt modelId="{9113765C-12BC-2640-8EB6-850458263EED}" type="pres">
      <dgm:prSet presAssocID="{1F5978BE-F324-2D46-8934-4E29FDF1BE8F}" presName="vertOne" presStyleCnt="0"/>
      <dgm:spPr/>
    </dgm:pt>
    <dgm:pt modelId="{4D2A6D18-743D-1C40-AAFB-2492F9D7AF58}" type="pres">
      <dgm:prSet presAssocID="{1F5978BE-F324-2D46-8934-4E29FDF1BE8F}" presName="txOne" presStyleLbl="node0" presStyleIdx="0" presStyleCnt="1">
        <dgm:presLayoutVars>
          <dgm:chPref val="3"/>
        </dgm:presLayoutVars>
      </dgm:prSet>
      <dgm:spPr/>
      <dgm:t>
        <a:bodyPr/>
        <a:lstStyle/>
        <a:p>
          <a:endParaRPr lang="en-US"/>
        </a:p>
      </dgm:t>
    </dgm:pt>
    <dgm:pt modelId="{99E4B69B-E5FE-9040-A181-1E8A92037258}" type="pres">
      <dgm:prSet presAssocID="{1F5978BE-F324-2D46-8934-4E29FDF1BE8F}" presName="parTransOne" presStyleCnt="0"/>
      <dgm:spPr/>
    </dgm:pt>
    <dgm:pt modelId="{D532EF46-34AE-CC41-959E-D9A371E10C1A}" type="pres">
      <dgm:prSet presAssocID="{1F5978BE-F324-2D46-8934-4E29FDF1BE8F}" presName="horzOne" presStyleCnt="0"/>
      <dgm:spPr/>
    </dgm:pt>
    <dgm:pt modelId="{7AB20C41-F285-B641-AEB2-65FC342F9E52}" type="pres">
      <dgm:prSet presAssocID="{0541E91D-6A75-AF42-A92E-1AD01C178471}" presName="vertTwo" presStyleCnt="0"/>
      <dgm:spPr/>
    </dgm:pt>
    <dgm:pt modelId="{EC3E0AB4-8E86-D24D-B71E-127729128D27}" type="pres">
      <dgm:prSet presAssocID="{0541E91D-6A75-AF42-A92E-1AD01C178471}" presName="txTwo" presStyleLbl="node2" presStyleIdx="0" presStyleCnt="5">
        <dgm:presLayoutVars>
          <dgm:chPref val="3"/>
        </dgm:presLayoutVars>
      </dgm:prSet>
      <dgm:spPr/>
      <dgm:t>
        <a:bodyPr/>
        <a:lstStyle/>
        <a:p>
          <a:endParaRPr lang="en-US"/>
        </a:p>
      </dgm:t>
    </dgm:pt>
    <dgm:pt modelId="{8DFEA208-7F5A-C64E-BBF4-0A8D3BBECF45}" type="pres">
      <dgm:prSet presAssocID="{0541E91D-6A75-AF42-A92E-1AD01C178471}" presName="horzTwo" presStyleCnt="0"/>
      <dgm:spPr/>
    </dgm:pt>
    <dgm:pt modelId="{61795779-9D86-244B-AF06-4D207C9DF6CE}" type="pres">
      <dgm:prSet presAssocID="{8D3E1114-D08D-FA40-BA93-8529AD345CA9}" presName="sibSpaceTwo" presStyleCnt="0"/>
      <dgm:spPr/>
    </dgm:pt>
    <dgm:pt modelId="{CD42F75C-0C56-AF4E-963A-C0B3DDB5A907}" type="pres">
      <dgm:prSet presAssocID="{A90F46B6-E7E2-184F-8258-002A4C0F8741}" presName="vertTwo" presStyleCnt="0"/>
      <dgm:spPr/>
    </dgm:pt>
    <dgm:pt modelId="{6AD17FAF-472D-FE46-BDE6-00BA5B837D35}" type="pres">
      <dgm:prSet presAssocID="{A90F46B6-E7E2-184F-8258-002A4C0F8741}" presName="txTwo" presStyleLbl="node2" presStyleIdx="1" presStyleCnt="5" custLinFactNeighborX="869">
        <dgm:presLayoutVars>
          <dgm:chPref val="3"/>
        </dgm:presLayoutVars>
      </dgm:prSet>
      <dgm:spPr/>
      <dgm:t>
        <a:bodyPr/>
        <a:lstStyle/>
        <a:p>
          <a:endParaRPr lang="en-US"/>
        </a:p>
      </dgm:t>
    </dgm:pt>
    <dgm:pt modelId="{DF050353-BFF2-1447-B364-7D54282B056D}" type="pres">
      <dgm:prSet presAssocID="{A90F46B6-E7E2-184F-8258-002A4C0F8741}" presName="horzTwo" presStyleCnt="0"/>
      <dgm:spPr/>
    </dgm:pt>
    <dgm:pt modelId="{E5E3B1CD-420B-444C-B69E-5A241D193231}" type="pres">
      <dgm:prSet presAssocID="{AC01D735-C46D-254D-97F8-F84FEDCA08F8}" presName="sibSpaceTwo" presStyleCnt="0"/>
      <dgm:spPr/>
    </dgm:pt>
    <dgm:pt modelId="{0272E5B0-A21F-CC47-A989-9B49EC0EA78B}" type="pres">
      <dgm:prSet presAssocID="{49E92A0A-DD60-A74C-BEE4-90851AC8A540}" presName="vertTwo" presStyleCnt="0"/>
      <dgm:spPr/>
    </dgm:pt>
    <dgm:pt modelId="{1FF02B4E-BF6B-BD4C-BE8E-9D49AE9F8A30}" type="pres">
      <dgm:prSet presAssocID="{49E92A0A-DD60-A74C-BEE4-90851AC8A540}" presName="txTwo" presStyleLbl="node2" presStyleIdx="2" presStyleCnt="5">
        <dgm:presLayoutVars>
          <dgm:chPref val="3"/>
        </dgm:presLayoutVars>
      </dgm:prSet>
      <dgm:spPr/>
      <dgm:t>
        <a:bodyPr/>
        <a:lstStyle/>
        <a:p>
          <a:endParaRPr lang="en-US"/>
        </a:p>
      </dgm:t>
    </dgm:pt>
    <dgm:pt modelId="{C248CACC-2261-0848-B6E5-F63BC5979A1B}" type="pres">
      <dgm:prSet presAssocID="{49E92A0A-DD60-A74C-BEE4-90851AC8A540}" presName="parTransTwo" presStyleCnt="0"/>
      <dgm:spPr/>
    </dgm:pt>
    <dgm:pt modelId="{F5597FD2-4DA2-8647-9EB8-44B0C8D419D9}" type="pres">
      <dgm:prSet presAssocID="{49E92A0A-DD60-A74C-BEE4-90851AC8A540}" presName="horzTwo" presStyleCnt="0"/>
      <dgm:spPr/>
    </dgm:pt>
    <dgm:pt modelId="{B7ACB8FB-9CCA-7B4B-8C41-5B42544DDBEE}" type="pres">
      <dgm:prSet presAssocID="{CAF3937F-52F1-4242-83E0-2A62D7322358}" presName="vertThree" presStyleCnt="0"/>
      <dgm:spPr/>
    </dgm:pt>
    <dgm:pt modelId="{4989ECF9-1869-6845-88BF-7831F2EA3B03}" type="pres">
      <dgm:prSet presAssocID="{CAF3937F-52F1-4242-83E0-2A62D7322358}" presName="txThree" presStyleLbl="node3" presStyleIdx="0" presStyleCnt="3">
        <dgm:presLayoutVars>
          <dgm:chPref val="3"/>
        </dgm:presLayoutVars>
      </dgm:prSet>
      <dgm:spPr/>
      <dgm:t>
        <a:bodyPr/>
        <a:lstStyle/>
        <a:p>
          <a:endParaRPr lang="en-US"/>
        </a:p>
      </dgm:t>
    </dgm:pt>
    <dgm:pt modelId="{1884A52B-ADC6-0C4C-954B-D9196761B4FF}" type="pres">
      <dgm:prSet presAssocID="{CAF3937F-52F1-4242-83E0-2A62D7322358}" presName="horzThree" presStyleCnt="0"/>
      <dgm:spPr/>
    </dgm:pt>
    <dgm:pt modelId="{12C8A9FF-2DAA-E04E-8E30-20A94D6108B6}" type="pres">
      <dgm:prSet presAssocID="{04F98BA9-065F-B44D-9C68-D867CE47328C}" presName="sibSpaceThree" presStyleCnt="0"/>
      <dgm:spPr/>
    </dgm:pt>
    <dgm:pt modelId="{3C5D153D-5F8A-D64E-A448-CCCA8F86929B}" type="pres">
      <dgm:prSet presAssocID="{214103AD-7293-BF40-94EB-B790FEC1990B}" presName="vertThree" presStyleCnt="0"/>
      <dgm:spPr/>
    </dgm:pt>
    <dgm:pt modelId="{277D4C8A-A035-4F4A-8470-D50382719E40}" type="pres">
      <dgm:prSet presAssocID="{214103AD-7293-BF40-94EB-B790FEC1990B}" presName="txThree" presStyleLbl="node3" presStyleIdx="1" presStyleCnt="3">
        <dgm:presLayoutVars>
          <dgm:chPref val="3"/>
        </dgm:presLayoutVars>
      </dgm:prSet>
      <dgm:spPr/>
      <dgm:t>
        <a:bodyPr/>
        <a:lstStyle/>
        <a:p>
          <a:endParaRPr lang="en-US"/>
        </a:p>
      </dgm:t>
    </dgm:pt>
    <dgm:pt modelId="{96244847-41A9-5F49-A29D-1B374EE33BB8}" type="pres">
      <dgm:prSet presAssocID="{214103AD-7293-BF40-94EB-B790FEC1990B}" presName="horzThree" presStyleCnt="0"/>
      <dgm:spPr/>
    </dgm:pt>
    <dgm:pt modelId="{CC3A46A3-C4DC-4B41-A680-4D0C1B22770E}" type="pres">
      <dgm:prSet presAssocID="{634F6F04-3201-9144-AA20-0E5C5EDC7C4B}" presName="sibSpaceThree" presStyleCnt="0"/>
      <dgm:spPr/>
    </dgm:pt>
    <dgm:pt modelId="{DDF574B1-037B-2941-8899-4464218E005B}" type="pres">
      <dgm:prSet presAssocID="{9585848D-9668-294D-BED5-DA6BBE717A2B}" presName="vertThree" presStyleCnt="0"/>
      <dgm:spPr/>
    </dgm:pt>
    <dgm:pt modelId="{3BCDBF61-1505-1342-849C-4ADC97D9FB7C}" type="pres">
      <dgm:prSet presAssocID="{9585848D-9668-294D-BED5-DA6BBE717A2B}" presName="txThree" presStyleLbl="node3" presStyleIdx="2" presStyleCnt="3" custLinFactNeighborY="2026">
        <dgm:presLayoutVars>
          <dgm:chPref val="3"/>
        </dgm:presLayoutVars>
      </dgm:prSet>
      <dgm:spPr/>
      <dgm:t>
        <a:bodyPr/>
        <a:lstStyle/>
        <a:p>
          <a:endParaRPr lang="en-US"/>
        </a:p>
      </dgm:t>
    </dgm:pt>
    <dgm:pt modelId="{CF553794-25EA-7C4C-B314-BCB7366651E2}" type="pres">
      <dgm:prSet presAssocID="{9585848D-9668-294D-BED5-DA6BBE717A2B}" presName="horzThree" presStyleCnt="0"/>
      <dgm:spPr/>
    </dgm:pt>
    <dgm:pt modelId="{25EA1296-526F-0B4A-B44F-C108A7FC448C}" type="pres">
      <dgm:prSet presAssocID="{ADAB7062-80F2-E04A-85BD-5FCD2744D576}" presName="sibSpaceTwo" presStyleCnt="0"/>
      <dgm:spPr/>
    </dgm:pt>
    <dgm:pt modelId="{F39AEE58-9FAB-D24B-8492-F44E3A269C53}" type="pres">
      <dgm:prSet presAssocID="{E82EB492-189B-F94C-A785-D819D79BDFDF}" presName="vertTwo" presStyleCnt="0"/>
      <dgm:spPr/>
    </dgm:pt>
    <dgm:pt modelId="{CCB10DA7-C1F5-0B49-A00F-40845967071E}" type="pres">
      <dgm:prSet presAssocID="{E82EB492-189B-F94C-A785-D819D79BDFDF}" presName="txTwo" presStyleLbl="node2" presStyleIdx="3" presStyleCnt="5">
        <dgm:presLayoutVars>
          <dgm:chPref val="3"/>
        </dgm:presLayoutVars>
      </dgm:prSet>
      <dgm:spPr/>
      <dgm:t>
        <a:bodyPr/>
        <a:lstStyle/>
        <a:p>
          <a:endParaRPr lang="en-US"/>
        </a:p>
      </dgm:t>
    </dgm:pt>
    <dgm:pt modelId="{5DD766D0-2775-1D4C-A0BE-5DFFDA937009}" type="pres">
      <dgm:prSet presAssocID="{E82EB492-189B-F94C-A785-D819D79BDFDF}" presName="horzTwo" presStyleCnt="0"/>
      <dgm:spPr/>
    </dgm:pt>
    <dgm:pt modelId="{D2C18AE0-B75C-6E4A-8015-45B3A5A4FF25}" type="pres">
      <dgm:prSet presAssocID="{0C5241CC-9A75-0946-B7B8-BF711172D907}" presName="sibSpaceTwo" presStyleCnt="0"/>
      <dgm:spPr/>
    </dgm:pt>
    <dgm:pt modelId="{30DF6027-D214-1D4E-9F48-3D964ADB6141}" type="pres">
      <dgm:prSet presAssocID="{EEA04841-A6C1-E644-99C1-4F46C6011F86}" presName="vertTwo" presStyleCnt="0"/>
      <dgm:spPr/>
    </dgm:pt>
    <dgm:pt modelId="{87350A95-1A8C-8B49-82ED-874497427D80}" type="pres">
      <dgm:prSet presAssocID="{EEA04841-A6C1-E644-99C1-4F46C6011F86}" presName="txTwo" presStyleLbl="node2" presStyleIdx="4" presStyleCnt="5">
        <dgm:presLayoutVars>
          <dgm:chPref val="3"/>
        </dgm:presLayoutVars>
      </dgm:prSet>
      <dgm:spPr/>
      <dgm:t>
        <a:bodyPr/>
        <a:lstStyle/>
        <a:p>
          <a:endParaRPr lang="en-US"/>
        </a:p>
      </dgm:t>
    </dgm:pt>
    <dgm:pt modelId="{790C61E1-774B-C84D-B4A2-819C11F16674}" type="pres">
      <dgm:prSet presAssocID="{EEA04841-A6C1-E644-99C1-4F46C6011F86}" presName="horzTwo" presStyleCnt="0"/>
      <dgm:spPr/>
    </dgm:pt>
  </dgm:ptLst>
  <dgm:cxnLst>
    <dgm:cxn modelId="{ACA5422B-FD1F-4142-9A3E-7A8D79F07182}" srcId="{49E92A0A-DD60-A74C-BEE4-90851AC8A540}" destId="{214103AD-7293-BF40-94EB-B790FEC1990B}" srcOrd="1" destOrd="0" parTransId="{86F8451C-5203-5B49-A048-0188116D2EAF}" sibTransId="{634F6F04-3201-9144-AA20-0E5C5EDC7C4B}"/>
    <dgm:cxn modelId="{9141428D-A24C-304A-B5F4-02F09FB736EC}" srcId="{AC110B27-A335-6648-A1A2-83CAD2C9BFE5}" destId="{1F5978BE-F324-2D46-8934-4E29FDF1BE8F}" srcOrd="0" destOrd="0" parTransId="{EDA7DDDE-6AD7-7E43-B42B-39AB4C0F1469}" sibTransId="{E60D6147-EFD7-5947-BD87-4103D8889E8C}"/>
    <dgm:cxn modelId="{33483B3A-F3A0-004E-8F0B-5B523C13905A}" type="presOf" srcId="{49E92A0A-DD60-A74C-BEE4-90851AC8A540}" destId="{1FF02B4E-BF6B-BD4C-BE8E-9D49AE9F8A30}" srcOrd="0" destOrd="0" presId="urn:microsoft.com/office/officeart/2005/8/layout/hierarchy4"/>
    <dgm:cxn modelId="{C77B2550-492E-9648-AB18-7BA71E9585DB}" type="presOf" srcId="{EEA04841-A6C1-E644-99C1-4F46C6011F86}" destId="{87350A95-1A8C-8B49-82ED-874497427D80}" srcOrd="0" destOrd="0" presId="urn:microsoft.com/office/officeart/2005/8/layout/hierarchy4"/>
    <dgm:cxn modelId="{C1E19D95-1558-334B-B43D-6DD39717BE0A}" srcId="{1F5978BE-F324-2D46-8934-4E29FDF1BE8F}" destId="{49E92A0A-DD60-A74C-BEE4-90851AC8A540}" srcOrd="2" destOrd="0" parTransId="{1A2D86EC-FC95-0842-82FB-8DC345DACD90}" sibTransId="{ADAB7062-80F2-E04A-85BD-5FCD2744D576}"/>
    <dgm:cxn modelId="{57A5CBAE-0487-FF4C-BA94-C8D59BD76FDE}" type="presOf" srcId="{CAF3937F-52F1-4242-83E0-2A62D7322358}" destId="{4989ECF9-1869-6845-88BF-7831F2EA3B03}" srcOrd="0" destOrd="0" presId="urn:microsoft.com/office/officeart/2005/8/layout/hierarchy4"/>
    <dgm:cxn modelId="{68C28F32-40A1-6149-B2A8-EBDD0C4A1DA4}" type="presOf" srcId="{A90F46B6-E7E2-184F-8258-002A4C0F8741}" destId="{6AD17FAF-472D-FE46-BDE6-00BA5B837D35}" srcOrd="0" destOrd="0" presId="urn:microsoft.com/office/officeart/2005/8/layout/hierarchy4"/>
    <dgm:cxn modelId="{AC2C7323-2F6E-EA45-BDCA-44D3CE653263}" srcId="{49E92A0A-DD60-A74C-BEE4-90851AC8A540}" destId="{CAF3937F-52F1-4242-83E0-2A62D7322358}" srcOrd="0" destOrd="0" parTransId="{60B6635F-F8BA-F445-BAB7-18283D501D80}" sibTransId="{04F98BA9-065F-B44D-9C68-D867CE47328C}"/>
    <dgm:cxn modelId="{F7A04D1A-B2B1-B54E-9D4D-665FD875C434}" type="presOf" srcId="{0541E91D-6A75-AF42-A92E-1AD01C178471}" destId="{EC3E0AB4-8E86-D24D-B71E-127729128D27}" srcOrd="0" destOrd="0" presId="urn:microsoft.com/office/officeart/2005/8/layout/hierarchy4"/>
    <dgm:cxn modelId="{CEB42679-BCAB-494B-B116-871F828F6AD8}" srcId="{49E92A0A-DD60-A74C-BEE4-90851AC8A540}" destId="{9585848D-9668-294D-BED5-DA6BBE717A2B}" srcOrd="2" destOrd="0" parTransId="{92CAB6C1-B3F4-D54E-A34F-AC118E9F5955}" sibTransId="{05896252-1194-7C40-AE1A-D4267AA184B3}"/>
    <dgm:cxn modelId="{BA970F14-85DA-AB45-9138-FB1301912487}" type="presOf" srcId="{214103AD-7293-BF40-94EB-B790FEC1990B}" destId="{277D4C8A-A035-4F4A-8470-D50382719E40}" srcOrd="0" destOrd="0" presId="urn:microsoft.com/office/officeart/2005/8/layout/hierarchy4"/>
    <dgm:cxn modelId="{EBE13BB3-997A-1448-8010-EC149EC0E8C5}" srcId="{1F5978BE-F324-2D46-8934-4E29FDF1BE8F}" destId="{E82EB492-189B-F94C-A785-D819D79BDFDF}" srcOrd="3" destOrd="0" parTransId="{2B9DA271-ED1D-E040-9B07-B25C1D1FBC4B}" sibTransId="{0C5241CC-9A75-0946-B7B8-BF711172D907}"/>
    <dgm:cxn modelId="{2B8BEA07-58F4-3744-9BB4-708C0C935ACB}" type="presOf" srcId="{E82EB492-189B-F94C-A785-D819D79BDFDF}" destId="{CCB10DA7-C1F5-0B49-A00F-40845967071E}" srcOrd="0" destOrd="0" presId="urn:microsoft.com/office/officeart/2005/8/layout/hierarchy4"/>
    <dgm:cxn modelId="{5DE89AC7-C810-C545-AE1D-BFA0903F6EE9}" srcId="{1F5978BE-F324-2D46-8934-4E29FDF1BE8F}" destId="{EEA04841-A6C1-E644-99C1-4F46C6011F86}" srcOrd="4" destOrd="0" parTransId="{F5B1A90E-BF13-5049-83E1-EBBE5705E745}" sibTransId="{8DE293ED-7DEF-014D-B88E-D461A95EC4D2}"/>
    <dgm:cxn modelId="{7ABEDE32-5E62-FF4E-8E44-5105505D2471}" srcId="{1F5978BE-F324-2D46-8934-4E29FDF1BE8F}" destId="{A90F46B6-E7E2-184F-8258-002A4C0F8741}" srcOrd="1" destOrd="0" parTransId="{C1CB49CA-C3AA-F447-BBAB-4AEC76C44A1A}" sibTransId="{AC01D735-C46D-254D-97F8-F84FEDCA08F8}"/>
    <dgm:cxn modelId="{09BC8FD5-479B-A443-99D9-64CDFA50DA3E}" type="presOf" srcId="{AC110B27-A335-6648-A1A2-83CAD2C9BFE5}" destId="{FC3AB19A-8AFD-C040-85D1-1E79FE5E80B4}" srcOrd="0" destOrd="0" presId="urn:microsoft.com/office/officeart/2005/8/layout/hierarchy4"/>
    <dgm:cxn modelId="{78F4C821-6D1F-D24C-9DE6-BF0871DA2382}" type="presOf" srcId="{1F5978BE-F324-2D46-8934-4E29FDF1BE8F}" destId="{4D2A6D18-743D-1C40-AAFB-2492F9D7AF58}" srcOrd="0" destOrd="0" presId="urn:microsoft.com/office/officeart/2005/8/layout/hierarchy4"/>
    <dgm:cxn modelId="{7D12E0AD-92C0-FD4D-8088-B058CA3FD284}" srcId="{1F5978BE-F324-2D46-8934-4E29FDF1BE8F}" destId="{0541E91D-6A75-AF42-A92E-1AD01C178471}" srcOrd="0" destOrd="0" parTransId="{8A9CB76F-3ACA-6A41-AAF0-F82ED7978403}" sibTransId="{8D3E1114-D08D-FA40-BA93-8529AD345CA9}"/>
    <dgm:cxn modelId="{29E0FA2B-83F4-1943-A025-683FF3117143}" type="presOf" srcId="{9585848D-9668-294D-BED5-DA6BBE717A2B}" destId="{3BCDBF61-1505-1342-849C-4ADC97D9FB7C}" srcOrd="0" destOrd="0" presId="urn:microsoft.com/office/officeart/2005/8/layout/hierarchy4"/>
    <dgm:cxn modelId="{0B5231A8-66F5-4B47-A075-60C47A857F63}" type="presParOf" srcId="{FC3AB19A-8AFD-C040-85D1-1E79FE5E80B4}" destId="{9113765C-12BC-2640-8EB6-850458263EED}" srcOrd="0" destOrd="0" presId="urn:microsoft.com/office/officeart/2005/8/layout/hierarchy4"/>
    <dgm:cxn modelId="{BC0FDF18-BD7F-9044-A492-02144127C87D}" type="presParOf" srcId="{9113765C-12BC-2640-8EB6-850458263EED}" destId="{4D2A6D18-743D-1C40-AAFB-2492F9D7AF58}" srcOrd="0" destOrd="0" presId="urn:microsoft.com/office/officeart/2005/8/layout/hierarchy4"/>
    <dgm:cxn modelId="{1AF7B1EC-6B62-7644-AE73-92F74286E0BB}" type="presParOf" srcId="{9113765C-12BC-2640-8EB6-850458263EED}" destId="{99E4B69B-E5FE-9040-A181-1E8A92037258}" srcOrd="1" destOrd="0" presId="urn:microsoft.com/office/officeart/2005/8/layout/hierarchy4"/>
    <dgm:cxn modelId="{890223D8-0A11-E541-AC63-7803AB89C95D}" type="presParOf" srcId="{9113765C-12BC-2640-8EB6-850458263EED}" destId="{D532EF46-34AE-CC41-959E-D9A371E10C1A}" srcOrd="2" destOrd="0" presId="urn:microsoft.com/office/officeart/2005/8/layout/hierarchy4"/>
    <dgm:cxn modelId="{EBD1EA6B-F6E2-8F47-BB4C-AE6AEA990B15}" type="presParOf" srcId="{D532EF46-34AE-CC41-959E-D9A371E10C1A}" destId="{7AB20C41-F285-B641-AEB2-65FC342F9E52}" srcOrd="0" destOrd="0" presId="urn:microsoft.com/office/officeart/2005/8/layout/hierarchy4"/>
    <dgm:cxn modelId="{3824E5CC-5131-2A48-A55A-05BD02D2AB3D}" type="presParOf" srcId="{7AB20C41-F285-B641-AEB2-65FC342F9E52}" destId="{EC3E0AB4-8E86-D24D-B71E-127729128D27}" srcOrd="0" destOrd="0" presId="urn:microsoft.com/office/officeart/2005/8/layout/hierarchy4"/>
    <dgm:cxn modelId="{6AB63590-0CD7-A445-BA72-B0FA8745F84E}" type="presParOf" srcId="{7AB20C41-F285-B641-AEB2-65FC342F9E52}" destId="{8DFEA208-7F5A-C64E-BBF4-0A8D3BBECF45}" srcOrd="1" destOrd="0" presId="urn:microsoft.com/office/officeart/2005/8/layout/hierarchy4"/>
    <dgm:cxn modelId="{E226AA7A-3B1F-BB44-9BE2-381C57A4B9A5}" type="presParOf" srcId="{D532EF46-34AE-CC41-959E-D9A371E10C1A}" destId="{61795779-9D86-244B-AF06-4D207C9DF6CE}" srcOrd="1" destOrd="0" presId="urn:microsoft.com/office/officeart/2005/8/layout/hierarchy4"/>
    <dgm:cxn modelId="{EE7C1EC5-9576-C14E-823E-9BB80DCDA6DD}" type="presParOf" srcId="{D532EF46-34AE-CC41-959E-D9A371E10C1A}" destId="{CD42F75C-0C56-AF4E-963A-C0B3DDB5A907}" srcOrd="2" destOrd="0" presId="urn:microsoft.com/office/officeart/2005/8/layout/hierarchy4"/>
    <dgm:cxn modelId="{1BB9B72E-7718-F341-94A7-F4386E78F4B2}" type="presParOf" srcId="{CD42F75C-0C56-AF4E-963A-C0B3DDB5A907}" destId="{6AD17FAF-472D-FE46-BDE6-00BA5B837D35}" srcOrd="0" destOrd="0" presId="urn:microsoft.com/office/officeart/2005/8/layout/hierarchy4"/>
    <dgm:cxn modelId="{6EC83720-9A1A-2A4C-ABC9-428886F29E3E}" type="presParOf" srcId="{CD42F75C-0C56-AF4E-963A-C0B3DDB5A907}" destId="{DF050353-BFF2-1447-B364-7D54282B056D}" srcOrd="1" destOrd="0" presId="urn:microsoft.com/office/officeart/2005/8/layout/hierarchy4"/>
    <dgm:cxn modelId="{C172AF91-F17B-5C44-8218-F69E04755F85}" type="presParOf" srcId="{D532EF46-34AE-CC41-959E-D9A371E10C1A}" destId="{E5E3B1CD-420B-444C-B69E-5A241D193231}" srcOrd="3" destOrd="0" presId="urn:microsoft.com/office/officeart/2005/8/layout/hierarchy4"/>
    <dgm:cxn modelId="{ACF24F88-FF54-ED45-A629-524072A8BA9D}" type="presParOf" srcId="{D532EF46-34AE-CC41-959E-D9A371E10C1A}" destId="{0272E5B0-A21F-CC47-A989-9B49EC0EA78B}" srcOrd="4" destOrd="0" presId="urn:microsoft.com/office/officeart/2005/8/layout/hierarchy4"/>
    <dgm:cxn modelId="{5D23612A-ADF4-F342-A32B-3EBA9B618015}" type="presParOf" srcId="{0272E5B0-A21F-CC47-A989-9B49EC0EA78B}" destId="{1FF02B4E-BF6B-BD4C-BE8E-9D49AE9F8A30}" srcOrd="0" destOrd="0" presId="urn:microsoft.com/office/officeart/2005/8/layout/hierarchy4"/>
    <dgm:cxn modelId="{577F0AA6-080B-1646-91F3-5C2393FF853B}" type="presParOf" srcId="{0272E5B0-A21F-CC47-A989-9B49EC0EA78B}" destId="{C248CACC-2261-0848-B6E5-F63BC5979A1B}" srcOrd="1" destOrd="0" presId="urn:microsoft.com/office/officeart/2005/8/layout/hierarchy4"/>
    <dgm:cxn modelId="{7377797E-F55A-924C-9DFE-22B8A327F3A9}" type="presParOf" srcId="{0272E5B0-A21F-CC47-A989-9B49EC0EA78B}" destId="{F5597FD2-4DA2-8647-9EB8-44B0C8D419D9}" srcOrd="2" destOrd="0" presId="urn:microsoft.com/office/officeart/2005/8/layout/hierarchy4"/>
    <dgm:cxn modelId="{433D13FC-57AD-4543-A71C-3A96CEF69AB3}" type="presParOf" srcId="{F5597FD2-4DA2-8647-9EB8-44B0C8D419D9}" destId="{B7ACB8FB-9CCA-7B4B-8C41-5B42544DDBEE}" srcOrd="0" destOrd="0" presId="urn:microsoft.com/office/officeart/2005/8/layout/hierarchy4"/>
    <dgm:cxn modelId="{17FF500D-52D3-6445-A286-972E5B9634FD}" type="presParOf" srcId="{B7ACB8FB-9CCA-7B4B-8C41-5B42544DDBEE}" destId="{4989ECF9-1869-6845-88BF-7831F2EA3B03}" srcOrd="0" destOrd="0" presId="urn:microsoft.com/office/officeart/2005/8/layout/hierarchy4"/>
    <dgm:cxn modelId="{24C3A358-F413-1F4E-A5CD-8DF51B1BA94E}" type="presParOf" srcId="{B7ACB8FB-9CCA-7B4B-8C41-5B42544DDBEE}" destId="{1884A52B-ADC6-0C4C-954B-D9196761B4FF}" srcOrd="1" destOrd="0" presId="urn:microsoft.com/office/officeart/2005/8/layout/hierarchy4"/>
    <dgm:cxn modelId="{39ACDA0F-B7A6-3548-A8BC-0D2590DFE6FD}" type="presParOf" srcId="{F5597FD2-4DA2-8647-9EB8-44B0C8D419D9}" destId="{12C8A9FF-2DAA-E04E-8E30-20A94D6108B6}" srcOrd="1" destOrd="0" presId="urn:microsoft.com/office/officeart/2005/8/layout/hierarchy4"/>
    <dgm:cxn modelId="{E97A5EA9-2789-A044-8D9E-A278040AC3FF}" type="presParOf" srcId="{F5597FD2-4DA2-8647-9EB8-44B0C8D419D9}" destId="{3C5D153D-5F8A-D64E-A448-CCCA8F86929B}" srcOrd="2" destOrd="0" presId="urn:microsoft.com/office/officeart/2005/8/layout/hierarchy4"/>
    <dgm:cxn modelId="{6E0B51FA-EAC0-CA42-B9EE-BE111A8706F2}" type="presParOf" srcId="{3C5D153D-5F8A-D64E-A448-CCCA8F86929B}" destId="{277D4C8A-A035-4F4A-8470-D50382719E40}" srcOrd="0" destOrd="0" presId="urn:microsoft.com/office/officeart/2005/8/layout/hierarchy4"/>
    <dgm:cxn modelId="{78C2B5FB-3DE3-D64B-AC6E-83AE5F7F7D18}" type="presParOf" srcId="{3C5D153D-5F8A-D64E-A448-CCCA8F86929B}" destId="{96244847-41A9-5F49-A29D-1B374EE33BB8}" srcOrd="1" destOrd="0" presId="urn:microsoft.com/office/officeart/2005/8/layout/hierarchy4"/>
    <dgm:cxn modelId="{E4ED0AFA-D6E4-0944-93F1-8B33FB5EB9EB}" type="presParOf" srcId="{F5597FD2-4DA2-8647-9EB8-44B0C8D419D9}" destId="{CC3A46A3-C4DC-4B41-A680-4D0C1B22770E}" srcOrd="3" destOrd="0" presId="urn:microsoft.com/office/officeart/2005/8/layout/hierarchy4"/>
    <dgm:cxn modelId="{FDAA4422-25A8-C74D-8D5C-8109B3B555E8}" type="presParOf" srcId="{F5597FD2-4DA2-8647-9EB8-44B0C8D419D9}" destId="{DDF574B1-037B-2941-8899-4464218E005B}" srcOrd="4" destOrd="0" presId="urn:microsoft.com/office/officeart/2005/8/layout/hierarchy4"/>
    <dgm:cxn modelId="{AAF54070-065F-F34D-B393-150BAFB620DF}" type="presParOf" srcId="{DDF574B1-037B-2941-8899-4464218E005B}" destId="{3BCDBF61-1505-1342-849C-4ADC97D9FB7C}" srcOrd="0" destOrd="0" presId="urn:microsoft.com/office/officeart/2005/8/layout/hierarchy4"/>
    <dgm:cxn modelId="{F01CB30A-87AA-EC42-A4B0-09754D04E4B0}" type="presParOf" srcId="{DDF574B1-037B-2941-8899-4464218E005B}" destId="{CF553794-25EA-7C4C-B314-BCB7366651E2}" srcOrd="1" destOrd="0" presId="urn:microsoft.com/office/officeart/2005/8/layout/hierarchy4"/>
    <dgm:cxn modelId="{4ED7AAD3-B66D-434B-A93F-B3144707A57E}" type="presParOf" srcId="{D532EF46-34AE-CC41-959E-D9A371E10C1A}" destId="{25EA1296-526F-0B4A-B44F-C108A7FC448C}" srcOrd="5" destOrd="0" presId="urn:microsoft.com/office/officeart/2005/8/layout/hierarchy4"/>
    <dgm:cxn modelId="{16D6FD77-5FB4-D149-A691-47EF5BA37C3F}" type="presParOf" srcId="{D532EF46-34AE-CC41-959E-D9A371E10C1A}" destId="{F39AEE58-9FAB-D24B-8492-F44E3A269C53}" srcOrd="6" destOrd="0" presId="urn:microsoft.com/office/officeart/2005/8/layout/hierarchy4"/>
    <dgm:cxn modelId="{57B74D9B-25F9-2C48-A2CA-674097A8D197}" type="presParOf" srcId="{F39AEE58-9FAB-D24B-8492-F44E3A269C53}" destId="{CCB10DA7-C1F5-0B49-A00F-40845967071E}" srcOrd="0" destOrd="0" presId="urn:microsoft.com/office/officeart/2005/8/layout/hierarchy4"/>
    <dgm:cxn modelId="{09DC6768-7D26-D242-8434-A8D5D690D634}" type="presParOf" srcId="{F39AEE58-9FAB-D24B-8492-F44E3A269C53}" destId="{5DD766D0-2775-1D4C-A0BE-5DFFDA937009}" srcOrd="1" destOrd="0" presId="urn:microsoft.com/office/officeart/2005/8/layout/hierarchy4"/>
    <dgm:cxn modelId="{CA60CF75-FE82-2A48-A762-FA0BA2D9F51E}" type="presParOf" srcId="{D532EF46-34AE-CC41-959E-D9A371E10C1A}" destId="{D2C18AE0-B75C-6E4A-8015-45B3A5A4FF25}" srcOrd="7" destOrd="0" presId="urn:microsoft.com/office/officeart/2005/8/layout/hierarchy4"/>
    <dgm:cxn modelId="{BCE63DE0-A257-7D4E-BC59-7159193AEAF8}" type="presParOf" srcId="{D532EF46-34AE-CC41-959E-D9A371E10C1A}" destId="{30DF6027-D214-1D4E-9F48-3D964ADB6141}" srcOrd="8" destOrd="0" presId="urn:microsoft.com/office/officeart/2005/8/layout/hierarchy4"/>
    <dgm:cxn modelId="{061DF2F6-4ADF-8045-AC85-F9759D167710}" type="presParOf" srcId="{30DF6027-D214-1D4E-9F48-3D964ADB6141}" destId="{87350A95-1A8C-8B49-82ED-874497427D80}" srcOrd="0" destOrd="0" presId="urn:microsoft.com/office/officeart/2005/8/layout/hierarchy4"/>
    <dgm:cxn modelId="{60D82A1B-2721-5B41-9CD0-960FEC047AFB}" type="presParOf" srcId="{30DF6027-D214-1D4E-9F48-3D964ADB6141}" destId="{790C61E1-774B-C84D-B4A2-819C11F16674}" srcOrd="1" destOrd="0" presId="urn:microsoft.com/office/officeart/2005/8/layout/hierarchy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2A6D18-743D-1C40-AAFB-2492F9D7AF58}">
      <dsp:nvSpPr>
        <dsp:cNvPr id="0" name=""/>
        <dsp:cNvSpPr/>
      </dsp:nvSpPr>
      <dsp:spPr>
        <a:xfrm>
          <a:off x="173" y="1534"/>
          <a:ext cx="8875662" cy="930403"/>
        </a:xfrm>
        <a:prstGeom prst="roundRect">
          <a:avLst>
            <a:gd name="adj" fmla="val 10000"/>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plastic">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t>SOFTWARE DEVELOPED FOR GLOBAL CARRIERS TO IMPLEMENT AND MANAGE THEIR EXTENDED NETWORK </a:t>
          </a:r>
          <a:endParaRPr lang="en-US" sz="1800" b="1" kern="1200" dirty="0"/>
        </a:p>
      </dsp:txBody>
      <dsp:txXfrm>
        <a:off x="27424" y="28785"/>
        <a:ext cx="8821160" cy="875901"/>
      </dsp:txXfrm>
    </dsp:sp>
    <dsp:sp modelId="{EC3E0AB4-8E86-D24D-B71E-127729128D27}">
      <dsp:nvSpPr>
        <dsp:cNvPr id="0" name=""/>
        <dsp:cNvSpPr/>
      </dsp:nvSpPr>
      <dsp:spPr>
        <a:xfrm>
          <a:off x="173" y="1081442"/>
          <a:ext cx="1196180" cy="930403"/>
        </a:xfrm>
        <a:prstGeom prst="roundRect">
          <a:avLst>
            <a:gd name="adj" fmla="val 10000"/>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plastic">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0" kern="1200" dirty="0" smtClean="0"/>
            <a:t>LABEL PRODUCTION </a:t>
          </a:r>
          <a:endParaRPr lang="en-US" sz="1200" b="0" kern="1200" dirty="0"/>
        </a:p>
      </dsp:txBody>
      <dsp:txXfrm>
        <a:off x="27424" y="1108693"/>
        <a:ext cx="1141678" cy="875901"/>
      </dsp:txXfrm>
    </dsp:sp>
    <dsp:sp modelId="{6AD17FAF-472D-FE46-BDE6-00BA5B837D35}">
      <dsp:nvSpPr>
        <dsp:cNvPr id="0" name=""/>
        <dsp:cNvSpPr/>
      </dsp:nvSpPr>
      <dsp:spPr>
        <a:xfrm>
          <a:off x="1307228" y="1081442"/>
          <a:ext cx="1196180" cy="930403"/>
        </a:xfrm>
        <a:prstGeom prst="roundRect">
          <a:avLst>
            <a:gd name="adj" fmla="val 10000"/>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plastic">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t>SELECTING CARRIERS </a:t>
          </a:r>
          <a:endParaRPr lang="en-US" sz="1400" b="1" kern="1200" dirty="0"/>
        </a:p>
      </dsp:txBody>
      <dsp:txXfrm>
        <a:off x="1334479" y="1108693"/>
        <a:ext cx="1141678" cy="875901"/>
      </dsp:txXfrm>
    </dsp:sp>
    <dsp:sp modelId="{1FF02B4E-BF6B-BD4C-BE8E-9D49AE9F8A30}">
      <dsp:nvSpPr>
        <dsp:cNvPr id="0" name=""/>
        <dsp:cNvSpPr/>
      </dsp:nvSpPr>
      <dsp:spPr>
        <a:xfrm>
          <a:off x="2593493" y="1081442"/>
          <a:ext cx="3689021" cy="930403"/>
        </a:xfrm>
        <a:prstGeom prst="roundRect">
          <a:avLst>
            <a:gd name="adj" fmla="val 10000"/>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plastic">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t>WAREHOUSE MANAGEMENT TOOLS </a:t>
          </a:r>
          <a:endParaRPr lang="en-US" sz="1400" b="1" kern="1200" dirty="0"/>
        </a:p>
      </dsp:txBody>
      <dsp:txXfrm>
        <a:off x="2620744" y="1108693"/>
        <a:ext cx="3634519" cy="875901"/>
      </dsp:txXfrm>
    </dsp:sp>
    <dsp:sp modelId="{4989ECF9-1869-6845-88BF-7831F2EA3B03}">
      <dsp:nvSpPr>
        <dsp:cNvPr id="0" name=""/>
        <dsp:cNvSpPr/>
      </dsp:nvSpPr>
      <dsp:spPr>
        <a:xfrm>
          <a:off x="2593493" y="2161350"/>
          <a:ext cx="1196180" cy="930403"/>
        </a:xfrm>
        <a:prstGeom prst="roundRect">
          <a:avLst>
            <a:gd name="adj" fmla="val 10000"/>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plastic">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t>RULES TO SUPPORT CARRIER SELECTION</a:t>
          </a:r>
          <a:endParaRPr lang="en-US" sz="1400" b="1" kern="1200" dirty="0"/>
        </a:p>
      </dsp:txBody>
      <dsp:txXfrm>
        <a:off x="2620744" y="2188601"/>
        <a:ext cx="1141678" cy="875901"/>
      </dsp:txXfrm>
    </dsp:sp>
    <dsp:sp modelId="{277D4C8A-A035-4F4A-8470-D50382719E40}">
      <dsp:nvSpPr>
        <dsp:cNvPr id="0" name=""/>
        <dsp:cNvSpPr/>
      </dsp:nvSpPr>
      <dsp:spPr>
        <a:xfrm>
          <a:off x="3839914" y="2161350"/>
          <a:ext cx="1196180" cy="930403"/>
        </a:xfrm>
        <a:prstGeom prst="roundRect">
          <a:avLst>
            <a:gd name="adj" fmla="val 10000"/>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plastic">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t>SORTATION RULES </a:t>
          </a:r>
          <a:endParaRPr lang="en-US" sz="1400" b="1" kern="1200" dirty="0"/>
        </a:p>
      </dsp:txBody>
      <dsp:txXfrm>
        <a:off x="3867165" y="2188601"/>
        <a:ext cx="1141678" cy="875901"/>
      </dsp:txXfrm>
    </dsp:sp>
    <dsp:sp modelId="{3BCDBF61-1505-1342-849C-4ADC97D9FB7C}">
      <dsp:nvSpPr>
        <dsp:cNvPr id="0" name=""/>
        <dsp:cNvSpPr/>
      </dsp:nvSpPr>
      <dsp:spPr>
        <a:xfrm>
          <a:off x="5086334" y="2162884"/>
          <a:ext cx="1196180" cy="930403"/>
        </a:xfrm>
        <a:prstGeom prst="roundRect">
          <a:avLst>
            <a:gd name="adj" fmla="val 10000"/>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plastic">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t>ACTIVITY REPORTING</a:t>
          </a:r>
          <a:endParaRPr lang="en-US" sz="1400" b="1" kern="1200" dirty="0"/>
        </a:p>
      </dsp:txBody>
      <dsp:txXfrm>
        <a:off x="5113585" y="2190135"/>
        <a:ext cx="1141678" cy="875901"/>
      </dsp:txXfrm>
    </dsp:sp>
    <dsp:sp modelId="{CCB10DA7-C1F5-0B49-A00F-40845967071E}">
      <dsp:nvSpPr>
        <dsp:cNvPr id="0" name=""/>
        <dsp:cNvSpPr/>
      </dsp:nvSpPr>
      <dsp:spPr>
        <a:xfrm>
          <a:off x="6382994" y="1081442"/>
          <a:ext cx="1196180" cy="930403"/>
        </a:xfrm>
        <a:prstGeom prst="roundRect">
          <a:avLst>
            <a:gd name="adj" fmla="val 10000"/>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plastic">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t>SECURE DATA EXCHANGE</a:t>
          </a:r>
          <a:endParaRPr lang="en-US" sz="1400" b="1" kern="1200" dirty="0"/>
        </a:p>
      </dsp:txBody>
      <dsp:txXfrm>
        <a:off x="6410245" y="1108693"/>
        <a:ext cx="1141678" cy="875901"/>
      </dsp:txXfrm>
    </dsp:sp>
    <dsp:sp modelId="{87350A95-1A8C-8B49-82ED-874497427D80}">
      <dsp:nvSpPr>
        <dsp:cNvPr id="0" name=""/>
        <dsp:cNvSpPr/>
      </dsp:nvSpPr>
      <dsp:spPr>
        <a:xfrm>
          <a:off x="7679654" y="1081442"/>
          <a:ext cx="1196180" cy="930403"/>
        </a:xfrm>
        <a:prstGeom prst="roundRect">
          <a:avLst>
            <a:gd name="adj" fmla="val 10000"/>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plastic">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1" kern="1200" dirty="0" smtClean="0"/>
            <a:t>SERVICE MANAGEMENT TOOLS</a:t>
          </a:r>
          <a:endParaRPr lang="en-US" sz="1200" b="1" kern="1200" dirty="0"/>
        </a:p>
      </dsp:txBody>
      <dsp:txXfrm>
        <a:off x="7706905" y="1108693"/>
        <a:ext cx="1141678" cy="87590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2A6D18-743D-1C40-AAFB-2492F9D7AF58}">
      <dsp:nvSpPr>
        <dsp:cNvPr id="0" name=""/>
        <dsp:cNvSpPr/>
      </dsp:nvSpPr>
      <dsp:spPr>
        <a:xfrm>
          <a:off x="167" y="1493"/>
          <a:ext cx="8581235" cy="933423"/>
        </a:xfrm>
        <a:prstGeom prst="roundRect">
          <a:avLst>
            <a:gd name="adj" fmla="val 10000"/>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plastic">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b="1" kern="1200" dirty="0" smtClean="0"/>
            <a:t>SOFTWARE DEVELOPED FOR RETAILERS TO IMPLEMENT AND MANAGE THEIR DELIVERY NETWORK </a:t>
          </a:r>
          <a:endParaRPr lang="en-US" sz="1800" b="1" kern="1200" dirty="0"/>
        </a:p>
      </dsp:txBody>
      <dsp:txXfrm>
        <a:off x="27506" y="28832"/>
        <a:ext cx="8526557" cy="878745"/>
      </dsp:txXfrm>
    </dsp:sp>
    <dsp:sp modelId="{EC3E0AB4-8E86-D24D-B71E-127729128D27}">
      <dsp:nvSpPr>
        <dsp:cNvPr id="0" name=""/>
        <dsp:cNvSpPr/>
      </dsp:nvSpPr>
      <dsp:spPr>
        <a:xfrm>
          <a:off x="167" y="1079932"/>
          <a:ext cx="1156500" cy="933423"/>
        </a:xfrm>
        <a:prstGeom prst="roundRect">
          <a:avLst>
            <a:gd name="adj" fmla="val 10000"/>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plastic">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0" kern="1200" dirty="0" smtClean="0"/>
            <a:t>LABEL PRODUCTION </a:t>
          </a:r>
          <a:endParaRPr lang="en-US" sz="1200" b="0" kern="1200" dirty="0"/>
        </a:p>
      </dsp:txBody>
      <dsp:txXfrm>
        <a:off x="27506" y="1107271"/>
        <a:ext cx="1101822" cy="878745"/>
      </dsp:txXfrm>
    </dsp:sp>
    <dsp:sp modelId="{6AD17FAF-472D-FE46-BDE6-00BA5B837D35}">
      <dsp:nvSpPr>
        <dsp:cNvPr id="0" name=""/>
        <dsp:cNvSpPr/>
      </dsp:nvSpPr>
      <dsp:spPr>
        <a:xfrm>
          <a:off x="1263864" y="1079932"/>
          <a:ext cx="1156500" cy="933423"/>
        </a:xfrm>
        <a:prstGeom prst="roundRect">
          <a:avLst>
            <a:gd name="adj" fmla="val 10000"/>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plastic">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t>SELECTING CARRIERS </a:t>
          </a:r>
          <a:endParaRPr lang="en-US" sz="1400" b="1" kern="1200" dirty="0"/>
        </a:p>
      </dsp:txBody>
      <dsp:txXfrm>
        <a:off x="1291203" y="1107271"/>
        <a:ext cx="1101822" cy="878745"/>
      </dsp:txXfrm>
    </dsp:sp>
    <dsp:sp modelId="{1FF02B4E-BF6B-BD4C-BE8E-9D49AE9F8A30}">
      <dsp:nvSpPr>
        <dsp:cNvPr id="0" name=""/>
        <dsp:cNvSpPr/>
      </dsp:nvSpPr>
      <dsp:spPr>
        <a:xfrm>
          <a:off x="2507461" y="1079932"/>
          <a:ext cx="3566648" cy="933423"/>
        </a:xfrm>
        <a:prstGeom prst="roundRect">
          <a:avLst>
            <a:gd name="adj" fmla="val 10000"/>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plastic">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t>WAREHOUSE MANAGEMENT TOOLS </a:t>
          </a:r>
          <a:endParaRPr lang="en-US" sz="1400" b="1" kern="1200" dirty="0"/>
        </a:p>
      </dsp:txBody>
      <dsp:txXfrm>
        <a:off x="2534800" y="1107271"/>
        <a:ext cx="3511970" cy="878745"/>
      </dsp:txXfrm>
    </dsp:sp>
    <dsp:sp modelId="{4989ECF9-1869-6845-88BF-7831F2EA3B03}">
      <dsp:nvSpPr>
        <dsp:cNvPr id="0" name=""/>
        <dsp:cNvSpPr/>
      </dsp:nvSpPr>
      <dsp:spPr>
        <a:xfrm>
          <a:off x="2507461" y="2158371"/>
          <a:ext cx="1156500" cy="933423"/>
        </a:xfrm>
        <a:prstGeom prst="roundRect">
          <a:avLst>
            <a:gd name="adj" fmla="val 10000"/>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plastic">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t>RULES TO SUPPORT CARRIER SELECTION</a:t>
          </a:r>
          <a:endParaRPr lang="en-US" sz="1400" b="1" kern="1200" dirty="0"/>
        </a:p>
      </dsp:txBody>
      <dsp:txXfrm>
        <a:off x="2534800" y="2185710"/>
        <a:ext cx="1101822" cy="878745"/>
      </dsp:txXfrm>
    </dsp:sp>
    <dsp:sp modelId="{277D4C8A-A035-4F4A-8470-D50382719E40}">
      <dsp:nvSpPr>
        <dsp:cNvPr id="0" name=""/>
        <dsp:cNvSpPr/>
      </dsp:nvSpPr>
      <dsp:spPr>
        <a:xfrm>
          <a:off x="3712535" y="2158371"/>
          <a:ext cx="1156500" cy="933423"/>
        </a:xfrm>
        <a:prstGeom prst="roundRect">
          <a:avLst>
            <a:gd name="adj" fmla="val 10000"/>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plastic">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t>SORTATION RULES </a:t>
          </a:r>
          <a:endParaRPr lang="en-US" sz="1400" b="1" kern="1200" dirty="0"/>
        </a:p>
      </dsp:txBody>
      <dsp:txXfrm>
        <a:off x="3739874" y="2185710"/>
        <a:ext cx="1101822" cy="878745"/>
      </dsp:txXfrm>
    </dsp:sp>
    <dsp:sp modelId="{3BCDBF61-1505-1342-849C-4ADC97D9FB7C}">
      <dsp:nvSpPr>
        <dsp:cNvPr id="0" name=""/>
        <dsp:cNvSpPr/>
      </dsp:nvSpPr>
      <dsp:spPr>
        <a:xfrm>
          <a:off x="4917608" y="2159864"/>
          <a:ext cx="1156500" cy="933423"/>
        </a:xfrm>
        <a:prstGeom prst="roundRect">
          <a:avLst>
            <a:gd name="adj" fmla="val 10000"/>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plastic">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t>ACTIVITY REPORTING</a:t>
          </a:r>
          <a:endParaRPr lang="en-US" sz="1400" b="1" kern="1200" dirty="0"/>
        </a:p>
      </dsp:txBody>
      <dsp:txXfrm>
        <a:off x="4944947" y="2187203"/>
        <a:ext cx="1101822" cy="878745"/>
      </dsp:txXfrm>
    </dsp:sp>
    <dsp:sp modelId="{CCB10DA7-C1F5-0B49-A00F-40845967071E}">
      <dsp:nvSpPr>
        <dsp:cNvPr id="0" name=""/>
        <dsp:cNvSpPr/>
      </dsp:nvSpPr>
      <dsp:spPr>
        <a:xfrm>
          <a:off x="6171255" y="1079932"/>
          <a:ext cx="1156500" cy="933423"/>
        </a:xfrm>
        <a:prstGeom prst="roundRect">
          <a:avLst>
            <a:gd name="adj" fmla="val 10000"/>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plastic">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t>SECURE DATA EXCHANGE</a:t>
          </a:r>
          <a:endParaRPr lang="en-US" sz="1400" b="1" kern="1200" dirty="0"/>
        </a:p>
      </dsp:txBody>
      <dsp:txXfrm>
        <a:off x="6198594" y="1107271"/>
        <a:ext cx="1101822" cy="878745"/>
      </dsp:txXfrm>
    </dsp:sp>
    <dsp:sp modelId="{87350A95-1A8C-8B49-82ED-874497427D80}">
      <dsp:nvSpPr>
        <dsp:cNvPr id="0" name=""/>
        <dsp:cNvSpPr/>
      </dsp:nvSpPr>
      <dsp:spPr>
        <a:xfrm>
          <a:off x="7424902" y="1079932"/>
          <a:ext cx="1156500" cy="933423"/>
        </a:xfrm>
        <a:prstGeom prst="roundRect">
          <a:avLst>
            <a:gd name="adj" fmla="val 10000"/>
          </a:avLst>
        </a:prstGeom>
        <a:solidFill>
          <a:schemeClr val="accent1">
            <a:hueOff val="0"/>
            <a:satOff val="0"/>
            <a:lumOff val="0"/>
            <a:alphaOff val="0"/>
          </a:schemeClr>
        </a:solidFill>
        <a:ln>
          <a:noFill/>
        </a:ln>
        <a:effectLst>
          <a:outerShdw blurRad="40000" dist="20000" dir="5400000" rotWithShape="0">
            <a:srgbClr val="000000">
              <a:alpha val="38000"/>
            </a:srgbClr>
          </a:outerShdw>
        </a:effectLst>
        <a:sp3d extrusionH="50600" prstMaterial="plastic">
          <a:bevelT w="101600" h="80600" prst="relaxedInset"/>
          <a:bevelB w="80600" h="80600" prst="relaxedInset"/>
        </a:sp3d>
      </dsp:spPr>
      <dsp:style>
        <a:lnRef idx="0">
          <a:scrgbClr r="0" g="0" b="0"/>
        </a:lnRef>
        <a:fillRef idx="1">
          <a:scrgbClr r="0" g="0" b="0"/>
        </a:fillRef>
        <a:effectRef idx="1">
          <a:scrgbClr r="0" g="0" b="0"/>
        </a:effectRef>
        <a:fontRef idx="minor">
          <a:schemeClr val="dk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1" kern="1200" dirty="0" smtClean="0"/>
            <a:t>SERVICE MANAGEMENT TOOLS</a:t>
          </a:r>
          <a:endParaRPr lang="en-US" sz="1200" b="1" kern="1200" dirty="0"/>
        </a:p>
      </dsp:txBody>
      <dsp:txXfrm>
        <a:off x="7452241" y="1107271"/>
        <a:ext cx="1101822" cy="87874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7">
  <dgm:title val=""/>
  <dgm:desc val=""/>
  <dgm:catLst>
    <dgm:cat type="3D" pri="11700"/>
  </dgm:catLst>
  <dgm:scene3d>
    <a:camera prst="perspectiveLeft" zoom="91000"/>
    <a:lightRig rig="threePt" dir="t">
      <a:rot lat="0" lon="0" rev="20640000"/>
    </a:lightRig>
  </dgm:scene3d>
  <dgm:styleLbl name="node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lnNod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vennNode1">
    <dgm:scene3d>
      <a:camera prst="orthographicFront"/>
      <a:lightRig rig="threePt" dir="t"/>
    </dgm:scene3d>
    <dgm:sp3d extrusionH="50600" prstMaterial="clear">
      <a:bevelT w="101600" h="80600" prst="relaxedInset"/>
      <a:bevelB w="80600" h="80600" prst="relaxedInset"/>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50600" prstMaterial="metal">
      <a:bevelT w="101600" h="80600" prst="relaxedInset"/>
      <a:bevelB w="80600" h="80600" prst="relaxedInset"/>
    </dgm:sp3d>
    <dgm:txPr/>
    <dgm:style>
      <a:lnRef idx="1">
        <a:scrgbClr r="0" g="0" b="0"/>
      </a:lnRef>
      <a:fillRef idx="1">
        <a:scrgbClr r="0" g="0" b="0"/>
      </a:fillRef>
      <a:effectRef idx="1">
        <a:scrgbClr r="0" g="0" b="0"/>
      </a:effectRef>
      <a:fontRef idx="minor">
        <a:schemeClr val="dk1"/>
      </a:fontRef>
    </dgm:style>
  </dgm:styleLbl>
  <dgm:styleLbl name="node1">
    <dgm:scene3d>
      <a:camera prst="orthographicFront"/>
      <a:lightRig rig="threePt" dir="t"/>
    </dgm:scene3d>
    <dgm:sp3d extrusionH="50600" prstMaterial="metal">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node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fgImgPlace1">
    <dgm:scene3d>
      <a:camera prst="orthographicFront"/>
      <a:lightRig rig="threePt" dir="t"/>
    </dgm:scene3d>
    <dgm:sp3d z="572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alignImgPlace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dgm:style>
  </dgm:styleLbl>
  <dgm:styleLbl name="bgImgPlace1">
    <dgm:scene3d>
      <a:camera prst="orthographicFront"/>
      <a:lightRig rig="threePt" dir="t"/>
    </dgm:scene3d>
    <dgm:sp3d z="-211800" extrusionH="10600" prstMaterial="plastic">
      <a:bevelT w="101600" h="8600" prst="relaxedInset"/>
      <a:bevelB w="8600" h="8600" prst="relaxedInset"/>
    </dgm:sp3d>
    <dgm:txPr/>
    <dgm:style>
      <a:lnRef idx="0">
        <a:scrgbClr r="0" g="0" b="0"/>
      </a:lnRef>
      <a:fillRef idx="1">
        <a:scrgbClr r="0" g="0" b="0"/>
      </a:fillRef>
      <a:effectRef idx="1">
        <a:scrgbClr r="0" g="0" b="0"/>
      </a:effectRef>
      <a:fontRef idx="minor"/>
    </dgm:style>
  </dgm:styleLbl>
  <dgm:styleLbl name="sibTrans2D1">
    <dgm:scene3d>
      <a:camera prst="orthographicFront"/>
      <a:lightRig rig="threePt" dir="t"/>
    </dgm:scene3d>
    <dgm:sp3d z="-110000">
      <a:bevelT w="40600" h="20600" prst="relaxedInset"/>
    </dgm:sp3d>
    <dgm:txPr/>
    <dgm:style>
      <a:lnRef idx="0">
        <a:scrgbClr r="0" g="0" b="0"/>
      </a:lnRef>
      <a:fillRef idx="1">
        <a:scrgbClr r="0" g="0" b="0"/>
      </a:fillRef>
      <a:effectRef idx="2">
        <a:scrgbClr r="0" g="0" b="0"/>
      </a:effectRef>
      <a:fontRef idx="minor"/>
    </dgm:style>
  </dgm:styleLbl>
  <dgm:styleLbl name="fgSibTrans2D1">
    <dgm:scene3d>
      <a:camera prst="orthographicFront"/>
      <a:lightRig rig="threePt" dir="t"/>
    </dgm:scene3d>
    <dgm:sp3d z="10600">
      <a:bevelT w="40600" h="20600" prst="relaxedInset"/>
    </dgm:sp3d>
    <dgm:txPr/>
    <dgm:style>
      <a:lnRef idx="0">
        <a:scrgbClr r="0" g="0" b="0"/>
      </a:lnRef>
      <a:fillRef idx="1">
        <a:scrgbClr r="0" g="0" b="0"/>
      </a:fillRef>
      <a:effectRef idx="2">
        <a:scrgbClr r="0" g="0" b="0"/>
      </a:effectRef>
      <a:fontRef idx="minor"/>
    </dgm:style>
  </dgm:styleLbl>
  <dgm:styleLbl name="bgSibTrans2D1">
    <dgm:scene3d>
      <a:camera prst="orthographicFront"/>
      <a:lightRig rig="threePt" dir="t"/>
    </dgm:scene3d>
    <dgm:sp3d z="-211800">
      <a:bevelT w="40600" h="20600" prst="relaxedInset"/>
    </dgm:sp3d>
    <dgm:txPr/>
    <dgm:style>
      <a:lnRef idx="0">
        <a:scrgbClr r="0" g="0" b="0"/>
      </a:lnRef>
      <a:fillRef idx="1">
        <a:scrgbClr r="0" g="0" b="0"/>
      </a:fillRef>
      <a:effectRef idx="2">
        <a:scrgbClr r="0" g="0" b="0"/>
      </a:effectRef>
      <a:fontRef idx="minor"/>
    </dgm:style>
  </dgm:styleLbl>
  <dgm:styleLbl name="sibTrans1D1">
    <dgm:scene3d>
      <a:camera prst="orthographicFront"/>
      <a:lightRig rig="threePt" dir="t"/>
    </dgm:scene3d>
    <dgm:sp3d z="-110000"/>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0000"/>
    <dgm:txPr/>
    <dgm:style>
      <a:lnRef idx="1">
        <a:scrgbClr r="0" g="0" b="0"/>
      </a:lnRef>
      <a:fillRef idx="1">
        <a:scrgbClr r="0" g="0" b="0"/>
      </a:fillRef>
      <a:effectRef idx="0">
        <a:scrgbClr r="0" g="0" b="0"/>
      </a:effectRef>
      <a:fontRef idx="minor"/>
    </dgm:style>
  </dgm:styleLbl>
  <dgm:styleLbl name="asst0">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1">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2">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3">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asst4">
    <dgm:scene3d>
      <a:camera prst="orthographicFront"/>
      <a:lightRig rig="threePt" dir="t"/>
    </dgm:scene3d>
    <dgm:sp3d extrusionH="50600" prstMaterial="plastic">
      <a:bevelT w="101600" h="80600" prst="relaxedInset"/>
      <a:bevelB w="80600" h="80600" prst="relaxedInset"/>
    </dgm:sp3d>
    <dgm:txPr/>
    <dgm:style>
      <a:lnRef idx="0">
        <a:scrgbClr r="0" g="0" b="0"/>
      </a:lnRef>
      <a:fillRef idx="1">
        <a:scrgbClr r="0" g="0" b="0"/>
      </a:fillRef>
      <a:effectRef idx="1">
        <a:scrgbClr r="0" g="0" b="0"/>
      </a:effectRef>
      <a:fontRef idx="minor">
        <a:schemeClr val="dk1"/>
      </a:fontRef>
    </dgm:style>
  </dgm:styleLbl>
  <dgm:styleLbl name="parChTrans2D1">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2">
    <dgm:scene3d>
      <a:camera prst="orthographicFront"/>
      <a:lightRig rig="threePt" dir="t"/>
    </dgm:scene3d>
    <dgm:sp3d z="-110000">
      <a:bevelT w="40600" h="20600" prst="relaxedInset"/>
    </dgm:sp3d>
    <dgm:txPr/>
    <dgm:style>
      <a:lnRef idx="0">
        <a:scrgbClr r="0" g="0" b="0"/>
      </a:lnRef>
      <a:fillRef idx="1">
        <a:scrgbClr r="0" g="0" b="0"/>
      </a:fillRef>
      <a:effectRef idx="0">
        <a:scrgbClr r="0" g="0" b="0"/>
      </a:effectRef>
      <a:fontRef idx="minor"/>
    </dgm:style>
  </dgm:styleLbl>
  <dgm:styleLbl name="parChTrans2D3">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2D4">
    <dgm:scene3d>
      <a:camera prst="orthographicFront"/>
      <a:lightRig rig="threePt" dir="t"/>
    </dgm:scene3d>
    <dgm:sp3d z="-110000"/>
    <dgm:txPr/>
    <dgm:style>
      <a:lnRef idx="0">
        <a:scrgbClr r="0" g="0" b="0"/>
      </a:lnRef>
      <a:fillRef idx="1">
        <a:scrgbClr r="0" g="0" b="0"/>
      </a:fillRef>
      <a:effectRef idx="0">
        <a:scrgbClr r="0" g="0" b="0"/>
      </a:effectRef>
      <a:fontRef idx="minor"/>
    </dgm:style>
  </dgm:styleLbl>
  <dgm:styleLbl name="parChTrans1D1">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110000"/>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50600">
      <a:bevelT w="101600" h="80600"/>
      <a:bevelB w="80600" h="80600"/>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50600">
      <a:bevelT w="101600" h="80600"/>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161800" extrusionH="10600" prstMaterial="matte">
      <a:bevelT w="90600" h="18600" prst="softRound"/>
      <a:bevelB w="48600" h="8600" prst="relaxedInset"/>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solidBgAcc1">
    <dgm:scene3d>
      <a:camera prst="orthographicFront"/>
      <a:lightRig rig="threePt" dir="t"/>
    </dgm:scene3d>
    <dgm:sp3d z="-161800" extrusionH="10600" contourW="3000">
      <a:bevelT w="48600" h="8600" prst="softRound"/>
      <a:bevelB w="48600" h="8600" prst="relaxedInset"/>
    </dgm:sp3d>
    <dgm:txPr/>
    <dgm:style>
      <a:lnRef idx="0">
        <a:scrgbClr r="0" g="0" b="0"/>
      </a:lnRef>
      <a:fillRef idx="1">
        <a:scrgbClr r="0" g="0" b="0"/>
      </a:fillRef>
      <a:effectRef idx="0">
        <a:scrgbClr r="0" g="0" b="0"/>
      </a:effectRef>
      <a:fontRef idx="minor"/>
    </dgm:style>
  </dgm:styleLbl>
  <dgm:styleLbl name="fgAccFollowNode1">
    <dgm:scene3d>
      <a:camera prst="orthographicFront"/>
      <a:lightRig rig="threePt" dir="t"/>
    </dgm:scene3d>
    <dgm:sp3d z="572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50600" contourW="3000">
      <a:bevelT w="101600" h="80600" prst="relaxedInset"/>
      <a:bevelB w="80600" h="80600" prst="relaxedInset"/>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161800" extrusionH="10600" contourW="3000">
      <a:bevelT w="48600" h="8600" prst="relaxedInset"/>
      <a:bevelB w="48600" h="8600" prst="relaxedInset"/>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200" extrusionH="600" contourW="3000">
      <a:bevelT w="48600" h="18600" prst="relaxedInset"/>
      <a:bevelB w="48600" h="8600" prst="relaxedInset"/>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61800" extrusionH="600" contourW="3000">
      <a:bevelT w="48600" h="18600" prst="relaxedInset"/>
      <a:bevelB w="48600" h="8600" prst="relaxedInset"/>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50600">
      <a:bevelT w="80600" h="80600" prst="relaxedInset"/>
      <a:bevelB w="80600" h="80600" prst="relaxedInset"/>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200" extrusionH="600" contourW="3000" prstMaterial="plastic">
      <a:bevelT w="80600" h="18600" prst="relaxedInset"/>
      <a:bevelB w="80600" h="8600" prst="relaxedInset"/>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4D717C-985F-984A-A57B-7BFAD03B9331}" type="datetimeFigureOut">
              <a:rPr lang="en-US" smtClean="0"/>
              <a:t>09/12/18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49793D0-DDCE-1B40-9C30-BC1E1141B00D}" type="slidenum">
              <a:rPr lang="en-US" smtClean="0"/>
              <a:t>‹#›</a:t>
            </a:fld>
            <a:endParaRPr lang="en-US" dirty="0"/>
          </a:p>
        </p:txBody>
      </p:sp>
    </p:spTree>
    <p:extLst>
      <p:ext uri="{BB962C8B-B14F-4D97-AF65-F5344CB8AC3E}">
        <p14:creationId xmlns:p14="http://schemas.microsoft.com/office/powerpoint/2010/main" val="353838918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Home</a:t>
            </a:r>
            <a:r>
              <a:rPr lang="en-US" baseline="0" dirty="0" smtClean="0"/>
              <a:t> page light to the point need to work on this … </a:t>
            </a:r>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Blue boxes link to the relevant pages </a:t>
            </a:r>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Track my parcel button – can land on a track my parcel page </a:t>
            </a:r>
            <a:endParaRPr lang="en-US" dirty="0"/>
          </a:p>
        </p:txBody>
      </p:sp>
      <p:sp>
        <p:nvSpPr>
          <p:cNvPr id="4" name="Slide Number Placeholder 3"/>
          <p:cNvSpPr>
            <a:spLocks noGrp="1"/>
          </p:cNvSpPr>
          <p:nvPr>
            <p:ph type="sldNum" sz="quarter" idx="10"/>
          </p:nvPr>
        </p:nvSpPr>
        <p:spPr/>
        <p:txBody>
          <a:bodyPr/>
          <a:lstStyle/>
          <a:p>
            <a:fld id="{149793D0-DDCE-1B40-9C30-BC1E1141B00D}" type="slidenum">
              <a:rPr lang="en-US" smtClean="0"/>
              <a:t>2</a:t>
            </a:fld>
            <a:endParaRPr lang="en-US" dirty="0"/>
          </a:p>
        </p:txBody>
      </p:sp>
    </p:spTree>
    <p:extLst>
      <p:ext uri="{BB962C8B-B14F-4D97-AF65-F5344CB8AC3E}">
        <p14:creationId xmlns:p14="http://schemas.microsoft.com/office/powerpoint/2010/main" val="18819314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latin typeface="+mn-lt"/>
                <a:ea typeface="+mn-ea"/>
                <a:cs typeface="+mn-cs"/>
              </a:rPr>
              <a:t>Software is purely developed to support all the key requirements Global Carriers need from label productions through to the full management of service until job is closed; </a:t>
            </a:r>
            <a:r>
              <a:rPr lang="en-US" sz="1200" b="1" kern="1200" dirty="0" smtClean="0">
                <a:solidFill>
                  <a:schemeClr val="tx1"/>
                </a:solidFill>
                <a:latin typeface="+mn-lt"/>
                <a:ea typeface="+mn-ea"/>
                <a:cs typeface="+mn-cs"/>
              </a:rPr>
              <a:t>equally important management tools have been built in for key departments to access and extract relevant management data to suit what they need to complete tasks. Overall Dash board to see all activity in one place. </a:t>
            </a:r>
            <a:endParaRPr lang="en-US" b="1" dirty="0"/>
          </a:p>
        </p:txBody>
      </p:sp>
      <p:sp>
        <p:nvSpPr>
          <p:cNvPr id="4" name="Slide Number Placeholder 3"/>
          <p:cNvSpPr>
            <a:spLocks noGrp="1"/>
          </p:cNvSpPr>
          <p:nvPr>
            <p:ph type="sldNum" sz="quarter" idx="10"/>
          </p:nvPr>
        </p:nvSpPr>
        <p:spPr/>
        <p:txBody>
          <a:bodyPr/>
          <a:lstStyle/>
          <a:p>
            <a:fld id="{149793D0-DDCE-1B40-9C30-BC1E1141B00D}" type="slidenum">
              <a:rPr lang="en-US" smtClean="0"/>
              <a:t>3</a:t>
            </a:fld>
            <a:endParaRPr lang="en-US" dirty="0"/>
          </a:p>
        </p:txBody>
      </p:sp>
    </p:spTree>
    <p:extLst>
      <p:ext uri="{BB962C8B-B14F-4D97-AF65-F5344CB8AC3E}">
        <p14:creationId xmlns:p14="http://schemas.microsoft.com/office/powerpoint/2010/main" val="36047940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Existing platforms selecting modules to plug &amp; play</a:t>
            </a:r>
          </a:p>
          <a:p>
            <a:pPr marL="0" indent="0">
              <a:buNone/>
            </a:pPr>
            <a:r>
              <a:rPr lang="en-US" sz="1200" dirty="0" smtClean="0"/>
              <a:t>Working closely with our customers </a:t>
            </a:r>
          </a:p>
          <a:p>
            <a:pPr>
              <a:buFont typeface="Wingdings" charset="2"/>
              <a:buChar char="²"/>
            </a:pPr>
            <a:r>
              <a:rPr lang="en-US" sz="1200" dirty="0" smtClean="0"/>
              <a:t>Retailers integrating directly carriers </a:t>
            </a:r>
          </a:p>
          <a:p>
            <a:pPr>
              <a:buFont typeface="Wingdings" charset="2"/>
              <a:buChar char="²"/>
            </a:pPr>
            <a:r>
              <a:rPr lang="en-US" sz="1200" dirty="0" smtClean="0"/>
              <a:t>Global Carriers enhancing their delivery network </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Retailers wanting to integrate with their Carriers directly  - manage their full end to end integrations </a:t>
            </a:r>
          </a:p>
          <a:p>
            <a:r>
              <a:rPr lang="en-US" sz="1200" kern="1200" dirty="0" smtClean="0">
                <a:solidFill>
                  <a:schemeClr val="tx1"/>
                </a:solidFill>
                <a:latin typeface="+mn-lt"/>
                <a:ea typeface="+mn-ea"/>
                <a:cs typeface="+mn-cs"/>
              </a:rPr>
              <a:t>Global Carriers wanting to integrate and manage last mile carriers</a:t>
            </a:r>
          </a:p>
          <a:p>
            <a:r>
              <a:rPr lang="en-US" sz="1200" kern="1200" dirty="0" smtClean="0">
                <a:solidFill>
                  <a:schemeClr val="tx1"/>
                </a:solidFill>
                <a:latin typeface="+mn-lt"/>
                <a:ea typeface="+mn-ea"/>
                <a:cs typeface="+mn-cs"/>
              </a:rPr>
              <a:t>3PL companies – integrating carriers and providing a full end to end to solution for their clients </a:t>
            </a:r>
          </a:p>
          <a:p>
            <a:r>
              <a:rPr lang="en-US" sz="1200" kern="1200" dirty="0" smtClean="0">
                <a:solidFill>
                  <a:schemeClr val="tx1"/>
                </a:solidFill>
                <a:latin typeface="+mn-lt"/>
                <a:ea typeface="+mn-ea"/>
                <a:cs typeface="+mn-cs"/>
              </a:rPr>
              <a:t>Existing platforms ( platforms developed in-house / carriers / 3PL’s)  – may want to select certain modules from software to enhance existing set up </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rPr>
              <a:t>Software purely developed for Global Carriers ticking boxes for the key requirements within the delivery service supply chain from </a:t>
            </a:r>
            <a:r>
              <a:rPr lang="en-US" sz="1200" dirty="0" smtClean="0">
                <a:solidFill>
                  <a:schemeClr val="tx1"/>
                </a:solidFill>
              </a:rPr>
              <a:t>selecting  label productions through to the full management of service until job is closed.</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Equally important management tools have been built in for departments to access, extract relevant management data to suit to complete daily tasks. Overall Dash board to see all activity in one place. </a:t>
            </a:r>
          </a:p>
          <a:p>
            <a:endParaRPr lang="en-US" dirty="0"/>
          </a:p>
        </p:txBody>
      </p:sp>
      <p:sp>
        <p:nvSpPr>
          <p:cNvPr id="4" name="Slide Number Placeholder 3"/>
          <p:cNvSpPr>
            <a:spLocks noGrp="1"/>
          </p:cNvSpPr>
          <p:nvPr>
            <p:ph type="sldNum" sz="quarter" idx="10"/>
          </p:nvPr>
        </p:nvSpPr>
        <p:spPr/>
        <p:txBody>
          <a:bodyPr/>
          <a:lstStyle/>
          <a:p>
            <a:fld id="{149793D0-DDCE-1B40-9C30-BC1E1141B00D}" type="slidenum">
              <a:rPr lang="en-US" smtClean="0"/>
              <a:t>4</a:t>
            </a:fld>
            <a:endParaRPr lang="en-US" dirty="0"/>
          </a:p>
        </p:txBody>
      </p:sp>
    </p:spTree>
    <p:extLst>
      <p:ext uri="{BB962C8B-B14F-4D97-AF65-F5344CB8AC3E}">
        <p14:creationId xmlns:p14="http://schemas.microsoft.com/office/powerpoint/2010/main" val="36047940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Existing platforms selecting modules to plug &amp; play</a:t>
            </a:r>
          </a:p>
          <a:p>
            <a:pPr marL="0" indent="0">
              <a:buNone/>
            </a:pPr>
            <a:r>
              <a:rPr lang="en-US" sz="1200" dirty="0" smtClean="0"/>
              <a:t>Working closely with our customers </a:t>
            </a:r>
          </a:p>
          <a:p>
            <a:pPr>
              <a:buFont typeface="Wingdings" charset="2"/>
              <a:buChar char="²"/>
            </a:pPr>
            <a:r>
              <a:rPr lang="en-US" sz="1200" dirty="0" smtClean="0"/>
              <a:t>Retailers integrating directly carriers </a:t>
            </a:r>
          </a:p>
          <a:p>
            <a:pPr>
              <a:buFont typeface="Wingdings" charset="2"/>
              <a:buChar char="²"/>
            </a:pPr>
            <a:r>
              <a:rPr lang="en-US" sz="1200" dirty="0" smtClean="0"/>
              <a:t>Global Carriers enhancing their delivery network </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Retailers wanting to integrate with their Carriers directly  - manage their full end to end integrations </a:t>
            </a:r>
          </a:p>
          <a:p>
            <a:r>
              <a:rPr lang="en-US" sz="1200" kern="1200" dirty="0" smtClean="0">
                <a:solidFill>
                  <a:schemeClr val="tx1"/>
                </a:solidFill>
                <a:latin typeface="+mn-lt"/>
                <a:ea typeface="+mn-ea"/>
                <a:cs typeface="+mn-cs"/>
              </a:rPr>
              <a:t>Global Carriers wanting to integrate and manage last mile carriers</a:t>
            </a:r>
          </a:p>
          <a:p>
            <a:r>
              <a:rPr lang="en-US" sz="1200" kern="1200" dirty="0" smtClean="0">
                <a:solidFill>
                  <a:schemeClr val="tx1"/>
                </a:solidFill>
                <a:latin typeface="+mn-lt"/>
                <a:ea typeface="+mn-ea"/>
                <a:cs typeface="+mn-cs"/>
              </a:rPr>
              <a:t>3PL companies – integrating carriers and providing a full end to end to solution for their clients </a:t>
            </a:r>
          </a:p>
          <a:p>
            <a:r>
              <a:rPr lang="en-US" sz="1200" kern="1200" dirty="0" smtClean="0">
                <a:solidFill>
                  <a:schemeClr val="tx1"/>
                </a:solidFill>
                <a:latin typeface="+mn-lt"/>
                <a:ea typeface="+mn-ea"/>
                <a:cs typeface="+mn-cs"/>
              </a:rPr>
              <a:t>Existing platforms ( platforms developed in-house / carriers / 3PL’s)  – may want to select certain modules from software to enhance existing set up </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rPr>
              <a:t>Software purely developed for Global Carriers ticking boxes for the key requirements within the delivery service supply chain from </a:t>
            </a:r>
            <a:r>
              <a:rPr lang="en-US" sz="1200" dirty="0" smtClean="0">
                <a:solidFill>
                  <a:schemeClr val="tx1"/>
                </a:solidFill>
              </a:rPr>
              <a:t>selecting  label productions through to the full management of service until job is closed.</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Equally important management tools have been built in for departments to access, extract relevant management data to suit to complete daily tasks. Overall Dash board to see all activity in one place. </a:t>
            </a:r>
          </a:p>
          <a:p>
            <a:endParaRPr lang="en-US" dirty="0"/>
          </a:p>
        </p:txBody>
      </p:sp>
      <p:sp>
        <p:nvSpPr>
          <p:cNvPr id="4" name="Slide Number Placeholder 3"/>
          <p:cNvSpPr>
            <a:spLocks noGrp="1"/>
          </p:cNvSpPr>
          <p:nvPr>
            <p:ph type="sldNum" sz="quarter" idx="10"/>
          </p:nvPr>
        </p:nvSpPr>
        <p:spPr/>
        <p:txBody>
          <a:bodyPr/>
          <a:lstStyle/>
          <a:p>
            <a:fld id="{149793D0-DDCE-1B40-9C30-BC1E1141B00D}" type="slidenum">
              <a:rPr lang="en-US" smtClean="0"/>
              <a:t>5</a:t>
            </a:fld>
            <a:endParaRPr lang="en-US" dirty="0"/>
          </a:p>
        </p:txBody>
      </p:sp>
    </p:spTree>
    <p:extLst>
      <p:ext uri="{BB962C8B-B14F-4D97-AF65-F5344CB8AC3E}">
        <p14:creationId xmlns:p14="http://schemas.microsoft.com/office/powerpoint/2010/main" val="36047940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Existing platforms selecting modules to plug &amp; play</a:t>
            </a:r>
          </a:p>
          <a:p>
            <a:pPr marL="0" indent="0">
              <a:buNone/>
            </a:pPr>
            <a:r>
              <a:rPr lang="en-US" sz="1200" dirty="0" smtClean="0"/>
              <a:t>Working closely with our customers </a:t>
            </a:r>
          </a:p>
          <a:p>
            <a:pPr>
              <a:buFont typeface="Wingdings" charset="2"/>
              <a:buChar char="²"/>
            </a:pPr>
            <a:r>
              <a:rPr lang="en-US" sz="1200" dirty="0" smtClean="0"/>
              <a:t>Retailers integrating directly carriers </a:t>
            </a:r>
          </a:p>
          <a:p>
            <a:pPr>
              <a:buFont typeface="Wingdings" charset="2"/>
              <a:buChar char="²"/>
            </a:pPr>
            <a:r>
              <a:rPr lang="en-US" sz="1200" dirty="0" smtClean="0"/>
              <a:t>Global Carriers enhancing their delivery network </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Retailers wanting to integrate with their Carriers directly  - manage their full end to end integrations </a:t>
            </a:r>
          </a:p>
          <a:p>
            <a:r>
              <a:rPr lang="en-US" sz="1200" kern="1200" dirty="0" smtClean="0">
                <a:solidFill>
                  <a:schemeClr val="tx1"/>
                </a:solidFill>
                <a:latin typeface="+mn-lt"/>
                <a:ea typeface="+mn-ea"/>
                <a:cs typeface="+mn-cs"/>
              </a:rPr>
              <a:t>Global Carriers wanting to integrate and manage last mile carriers</a:t>
            </a:r>
          </a:p>
          <a:p>
            <a:r>
              <a:rPr lang="en-US" sz="1200" kern="1200" dirty="0" smtClean="0">
                <a:solidFill>
                  <a:schemeClr val="tx1"/>
                </a:solidFill>
                <a:latin typeface="+mn-lt"/>
                <a:ea typeface="+mn-ea"/>
                <a:cs typeface="+mn-cs"/>
              </a:rPr>
              <a:t>3PL companies – integrating carriers and providing a full end to end to solution for their clients </a:t>
            </a:r>
          </a:p>
          <a:p>
            <a:r>
              <a:rPr lang="en-US" sz="1200" kern="1200" dirty="0" smtClean="0">
                <a:solidFill>
                  <a:schemeClr val="tx1"/>
                </a:solidFill>
                <a:latin typeface="+mn-lt"/>
                <a:ea typeface="+mn-ea"/>
                <a:cs typeface="+mn-cs"/>
              </a:rPr>
              <a:t>Existing platforms ( platforms developed in-house / carriers / 3PL’s)  – may want to select certain modules from software to enhance existing set up </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rPr>
              <a:t>Software purely developed for Global Carriers ticking boxes for the key requirements within the delivery service supply chain from </a:t>
            </a:r>
            <a:r>
              <a:rPr lang="en-US" sz="1200" dirty="0" smtClean="0">
                <a:solidFill>
                  <a:schemeClr val="tx1"/>
                </a:solidFill>
              </a:rPr>
              <a:t>selecting  label productions through to the full management of service until job is closed.</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Equally important management tools have been built in for departments to access, extract relevant management data to suit to complete daily tasks. Overall Dash board to see all activity in one place. </a:t>
            </a:r>
          </a:p>
          <a:p>
            <a:endParaRPr lang="en-US" dirty="0"/>
          </a:p>
        </p:txBody>
      </p:sp>
      <p:sp>
        <p:nvSpPr>
          <p:cNvPr id="4" name="Slide Number Placeholder 3"/>
          <p:cNvSpPr>
            <a:spLocks noGrp="1"/>
          </p:cNvSpPr>
          <p:nvPr>
            <p:ph type="sldNum" sz="quarter" idx="10"/>
          </p:nvPr>
        </p:nvSpPr>
        <p:spPr/>
        <p:txBody>
          <a:bodyPr/>
          <a:lstStyle/>
          <a:p>
            <a:fld id="{149793D0-DDCE-1B40-9C30-BC1E1141B00D}" type="slidenum">
              <a:rPr lang="en-US" smtClean="0"/>
              <a:t>6</a:t>
            </a:fld>
            <a:endParaRPr lang="en-US" dirty="0"/>
          </a:p>
        </p:txBody>
      </p:sp>
    </p:spTree>
    <p:extLst>
      <p:ext uri="{BB962C8B-B14F-4D97-AF65-F5344CB8AC3E}">
        <p14:creationId xmlns:p14="http://schemas.microsoft.com/office/powerpoint/2010/main" val="36047940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D255F23E-D2ED-054F-8711-9BE351E98C20}" type="datetimeFigureOut">
              <a:rPr lang="en-US" smtClean="0"/>
              <a:t>09/12/18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D14E9A0-DC4C-1645-ACAE-D401E5B45A76}" type="slidenum">
              <a:rPr lang="en-US" smtClean="0"/>
              <a:t>‹#›</a:t>
            </a:fld>
            <a:endParaRPr lang="en-US" dirty="0"/>
          </a:p>
        </p:txBody>
      </p:sp>
    </p:spTree>
    <p:extLst>
      <p:ext uri="{BB962C8B-B14F-4D97-AF65-F5344CB8AC3E}">
        <p14:creationId xmlns:p14="http://schemas.microsoft.com/office/powerpoint/2010/main" val="2185589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D255F23E-D2ED-054F-8711-9BE351E98C20}" type="datetimeFigureOut">
              <a:rPr lang="en-US" smtClean="0"/>
              <a:t>09/12/18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D14E9A0-DC4C-1645-ACAE-D401E5B45A76}" type="slidenum">
              <a:rPr lang="en-US" smtClean="0"/>
              <a:t>‹#›</a:t>
            </a:fld>
            <a:endParaRPr lang="en-US" dirty="0"/>
          </a:p>
        </p:txBody>
      </p:sp>
    </p:spTree>
    <p:extLst>
      <p:ext uri="{BB962C8B-B14F-4D97-AF65-F5344CB8AC3E}">
        <p14:creationId xmlns:p14="http://schemas.microsoft.com/office/powerpoint/2010/main" val="31441967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D255F23E-D2ED-054F-8711-9BE351E98C20}" type="datetimeFigureOut">
              <a:rPr lang="en-US" smtClean="0"/>
              <a:t>09/12/18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D14E9A0-DC4C-1645-ACAE-D401E5B45A76}" type="slidenum">
              <a:rPr lang="en-US" smtClean="0"/>
              <a:t>‹#›</a:t>
            </a:fld>
            <a:endParaRPr lang="en-US" dirty="0"/>
          </a:p>
        </p:txBody>
      </p:sp>
    </p:spTree>
    <p:extLst>
      <p:ext uri="{BB962C8B-B14F-4D97-AF65-F5344CB8AC3E}">
        <p14:creationId xmlns:p14="http://schemas.microsoft.com/office/powerpoint/2010/main" val="23727671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D255F23E-D2ED-054F-8711-9BE351E98C20}" type="datetimeFigureOut">
              <a:rPr lang="en-US" smtClean="0"/>
              <a:t>09/12/18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D14E9A0-DC4C-1645-ACAE-D401E5B45A76}" type="slidenum">
              <a:rPr lang="en-US" smtClean="0"/>
              <a:t>‹#›</a:t>
            </a:fld>
            <a:endParaRPr lang="en-US" dirty="0"/>
          </a:p>
        </p:txBody>
      </p:sp>
    </p:spTree>
    <p:extLst>
      <p:ext uri="{BB962C8B-B14F-4D97-AF65-F5344CB8AC3E}">
        <p14:creationId xmlns:p14="http://schemas.microsoft.com/office/powerpoint/2010/main" val="29314314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D255F23E-D2ED-054F-8711-9BE351E98C20}" type="datetimeFigureOut">
              <a:rPr lang="en-US" smtClean="0"/>
              <a:t>09/12/18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D14E9A0-DC4C-1645-ACAE-D401E5B45A76}" type="slidenum">
              <a:rPr lang="en-US" smtClean="0"/>
              <a:t>‹#›</a:t>
            </a:fld>
            <a:endParaRPr lang="en-US" dirty="0"/>
          </a:p>
        </p:txBody>
      </p:sp>
    </p:spTree>
    <p:extLst>
      <p:ext uri="{BB962C8B-B14F-4D97-AF65-F5344CB8AC3E}">
        <p14:creationId xmlns:p14="http://schemas.microsoft.com/office/powerpoint/2010/main" val="1417430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D255F23E-D2ED-054F-8711-9BE351E98C20}" type="datetimeFigureOut">
              <a:rPr lang="en-US" smtClean="0"/>
              <a:t>09/12/18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D14E9A0-DC4C-1645-ACAE-D401E5B45A76}" type="slidenum">
              <a:rPr lang="en-US" smtClean="0"/>
              <a:t>‹#›</a:t>
            </a:fld>
            <a:endParaRPr lang="en-US" dirty="0"/>
          </a:p>
        </p:txBody>
      </p:sp>
    </p:spTree>
    <p:extLst>
      <p:ext uri="{BB962C8B-B14F-4D97-AF65-F5344CB8AC3E}">
        <p14:creationId xmlns:p14="http://schemas.microsoft.com/office/powerpoint/2010/main" val="6658907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D255F23E-D2ED-054F-8711-9BE351E98C20}" type="datetimeFigureOut">
              <a:rPr lang="en-US" smtClean="0"/>
              <a:t>09/12/18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CD14E9A0-DC4C-1645-ACAE-D401E5B45A76}" type="slidenum">
              <a:rPr lang="en-US" smtClean="0"/>
              <a:t>‹#›</a:t>
            </a:fld>
            <a:endParaRPr lang="en-US" dirty="0"/>
          </a:p>
        </p:txBody>
      </p:sp>
    </p:spTree>
    <p:extLst>
      <p:ext uri="{BB962C8B-B14F-4D97-AF65-F5344CB8AC3E}">
        <p14:creationId xmlns:p14="http://schemas.microsoft.com/office/powerpoint/2010/main" val="24129137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D255F23E-D2ED-054F-8711-9BE351E98C20}" type="datetimeFigureOut">
              <a:rPr lang="en-US" smtClean="0"/>
              <a:t>09/12/18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D14E9A0-DC4C-1645-ACAE-D401E5B45A76}" type="slidenum">
              <a:rPr lang="en-US" smtClean="0"/>
              <a:t>‹#›</a:t>
            </a:fld>
            <a:endParaRPr lang="en-US" dirty="0"/>
          </a:p>
        </p:txBody>
      </p:sp>
    </p:spTree>
    <p:extLst>
      <p:ext uri="{BB962C8B-B14F-4D97-AF65-F5344CB8AC3E}">
        <p14:creationId xmlns:p14="http://schemas.microsoft.com/office/powerpoint/2010/main" val="148309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55F23E-D2ED-054F-8711-9BE351E98C20}" type="datetimeFigureOut">
              <a:rPr lang="en-US" smtClean="0"/>
              <a:t>09/12/18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D14E9A0-DC4C-1645-ACAE-D401E5B45A76}" type="slidenum">
              <a:rPr lang="en-US" smtClean="0"/>
              <a:t>‹#›</a:t>
            </a:fld>
            <a:endParaRPr lang="en-US" dirty="0"/>
          </a:p>
        </p:txBody>
      </p:sp>
    </p:spTree>
    <p:extLst>
      <p:ext uri="{BB962C8B-B14F-4D97-AF65-F5344CB8AC3E}">
        <p14:creationId xmlns:p14="http://schemas.microsoft.com/office/powerpoint/2010/main" val="141984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D255F23E-D2ED-054F-8711-9BE351E98C20}" type="datetimeFigureOut">
              <a:rPr lang="en-US" smtClean="0"/>
              <a:t>09/12/18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D14E9A0-DC4C-1645-ACAE-D401E5B45A76}" type="slidenum">
              <a:rPr lang="en-US" smtClean="0"/>
              <a:t>‹#›</a:t>
            </a:fld>
            <a:endParaRPr lang="en-US" dirty="0"/>
          </a:p>
        </p:txBody>
      </p:sp>
    </p:spTree>
    <p:extLst>
      <p:ext uri="{BB962C8B-B14F-4D97-AF65-F5344CB8AC3E}">
        <p14:creationId xmlns:p14="http://schemas.microsoft.com/office/powerpoint/2010/main" val="4500294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D255F23E-D2ED-054F-8711-9BE351E98C20}" type="datetimeFigureOut">
              <a:rPr lang="en-US" smtClean="0"/>
              <a:t>09/12/18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D14E9A0-DC4C-1645-ACAE-D401E5B45A76}" type="slidenum">
              <a:rPr lang="en-US" smtClean="0"/>
              <a:t>‹#›</a:t>
            </a:fld>
            <a:endParaRPr lang="en-US" dirty="0"/>
          </a:p>
        </p:txBody>
      </p:sp>
    </p:spTree>
    <p:extLst>
      <p:ext uri="{BB962C8B-B14F-4D97-AF65-F5344CB8AC3E}">
        <p14:creationId xmlns:p14="http://schemas.microsoft.com/office/powerpoint/2010/main" val="218664203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55F23E-D2ED-054F-8711-9BE351E98C20}" type="datetimeFigureOut">
              <a:rPr lang="en-US" smtClean="0"/>
              <a:t>09/12/18</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14E9A0-DC4C-1645-ACAE-D401E5B45A76}" type="slidenum">
              <a:rPr lang="en-US" smtClean="0"/>
              <a:t>‹#›</a:t>
            </a:fld>
            <a:endParaRPr lang="en-US" dirty="0"/>
          </a:p>
        </p:txBody>
      </p:sp>
    </p:spTree>
    <p:extLst>
      <p:ext uri="{BB962C8B-B14F-4D97-AF65-F5344CB8AC3E}">
        <p14:creationId xmlns:p14="http://schemas.microsoft.com/office/powerpoint/2010/main" val="9144638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g"/><Relationship Id="rId3" Type="http://schemas.openxmlformats.org/officeDocument/2006/relationships/image" Target="../media/image2.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jpg"/></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4" Type="http://schemas.openxmlformats.org/officeDocument/2006/relationships/diagramLayout" Target="../diagrams/layout2.xml"/><Relationship Id="rId5" Type="http://schemas.openxmlformats.org/officeDocument/2006/relationships/diagramQuickStyle" Target="../diagrams/quickStyle2.xml"/><Relationship Id="rId6" Type="http://schemas.openxmlformats.org/officeDocument/2006/relationships/diagramColors" Target="../diagrams/colors2.xml"/><Relationship Id="rId7" Type="http://schemas.microsoft.com/office/2007/relationships/diagramDrawing" Target="../diagrams/drawing2.xml"/><Relationship Id="rId8" Type="http://schemas.openxmlformats.org/officeDocument/2006/relationships/image" Target="../media/image1.jpg"/><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1.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77446"/>
            <a:ext cx="8229600" cy="4525963"/>
          </a:xfrm>
        </p:spPr>
        <p:txBody>
          <a:bodyPr>
            <a:normAutofit/>
          </a:bodyPr>
          <a:lstStyle/>
          <a:p>
            <a:pPr marL="0" indent="0">
              <a:buNone/>
            </a:pPr>
            <a:r>
              <a:rPr lang="en-US" sz="1800" dirty="0" err="1"/>
              <a:t>Sent.Technology</a:t>
            </a:r>
            <a:r>
              <a:rPr lang="en-US" sz="1800" dirty="0"/>
              <a:t> </a:t>
            </a:r>
            <a:r>
              <a:rPr lang="mr-IN" sz="1800" dirty="0" smtClean="0"/>
              <a:t>…</a:t>
            </a:r>
            <a:r>
              <a:rPr lang="en-GB" sz="1800" dirty="0" smtClean="0"/>
              <a:t>  Our Focus</a:t>
            </a:r>
            <a:endParaRPr lang="en-US" sz="1800" dirty="0" smtClean="0"/>
          </a:p>
          <a:p>
            <a:pPr marL="0" indent="0">
              <a:buNone/>
            </a:pPr>
            <a:endParaRPr lang="en-US" sz="1800" dirty="0"/>
          </a:p>
          <a:p>
            <a:pPr marL="0" indent="0">
              <a:buNone/>
            </a:pPr>
            <a:r>
              <a:rPr lang="en-US" sz="1800" dirty="0" smtClean="0"/>
              <a:t>We provide advanced software solutions to ensure you connect with global e commerce delivery carriers</a:t>
            </a:r>
            <a:endParaRPr lang="en-US" sz="1400" dirty="0"/>
          </a:p>
          <a:p>
            <a:pPr marL="0" indent="0">
              <a:buNone/>
            </a:pPr>
            <a:r>
              <a:rPr lang="en-US" sz="1800" dirty="0" smtClean="0"/>
              <a:t>You can manage </a:t>
            </a:r>
            <a:r>
              <a:rPr lang="en-US" sz="1800" dirty="0"/>
              <a:t>your Global </a:t>
            </a:r>
            <a:r>
              <a:rPr lang="en-US" sz="1800" dirty="0" smtClean="0"/>
              <a:t>Delivery Network</a:t>
            </a:r>
            <a:r>
              <a:rPr lang="en-US" sz="1800" dirty="0"/>
              <a:t> </a:t>
            </a:r>
            <a:r>
              <a:rPr lang="en-US" sz="1800" dirty="0" smtClean="0"/>
              <a:t>in one place, with </a:t>
            </a:r>
            <a:endParaRPr lang="en-US" sz="1800" dirty="0"/>
          </a:p>
          <a:p>
            <a:pPr marL="0" indent="0">
              <a:buNone/>
            </a:pPr>
            <a:r>
              <a:rPr lang="en-US" sz="1800" dirty="0" smtClean="0"/>
              <a:t>Our software will enable you </a:t>
            </a:r>
            <a:r>
              <a:rPr lang="en-US" sz="1800" dirty="0"/>
              <a:t>monitor </a:t>
            </a:r>
            <a:r>
              <a:rPr lang="en-US" sz="1800" dirty="0" smtClean="0"/>
              <a:t>the productivity and reporting</a:t>
            </a:r>
            <a:r>
              <a:rPr lang="en-US" sz="1800" dirty="0"/>
              <a:t> </a:t>
            </a:r>
            <a:r>
              <a:rPr lang="en-US" sz="1800" dirty="0" smtClean="0"/>
              <a:t>of your e commerce deliveries</a:t>
            </a:r>
          </a:p>
          <a:p>
            <a:pPr marL="0" indent="0">
              <a:buNone/>
            </a:pPr>
            <a:r>
              <a:rPr lang="en-US" sz="1800" dirty="0" smtClean="0"/>
              <a:t>Manage your carriers, your delivery speeds, and your costs</a:t>
            </a:r>
            <a:r>
              <a:rPr lang="en-US" sz="1800" dirty="0" smtClean="0"/>
              <a:t> </a:t>
            </a:r>
          </a:p>
          <a:p>
            <a:pPr marL="0" indent="0">
              <a:buNone/>
            </a:pPr>
            <a:endParaRPr lang="en-US" sz="1800" dirty="0"/>
          </a:p>
          <a:p>
            <a:pPr marL="0" indent="0">
              <a:buNone/>
            </a:pPr>
            <a:endParaRPr lang="en-US" sz="1800" dirty="0" smtClean="0"/>
          </a:p>
          <a:p>
            <a:pPr marL="0" indent="0">
              <a:buNone/>
            </a:pPr>
            <a:r>
              <a:rPr lang="en-US" sz="1800" dirty="0" smtClean="0"/>
              <a:t>(scrolling videos in background as per brief list)</a:t>
            </a:r>
            <a:endParaRPr lang="en-US" sz="1800" dirty="0"/>
          </a:p>
          <a:p>
            <a:pPr marL="0" indent="0">
              <a:buNone/>
            </a:pPr>
            <a:endParaRPr lang="en-US" sz="1800" dirty="0"/>
          </a:p>
          <a:p>
            <a:pPr marL="0" indent="0">
              <a:buNone/>
            </a:pPr>
            <a:endParaRPr lang="en-US" sz="1800" dirty="0"/>
          </a:p>
        </p:txBody>
      </p:sp>
      <p:pic>
        <p:nvPicPr>
          <p:cNvPr id="5" name="Picture 4" descr="Sent-Technology.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3251" y="0"/>
            <a:ext cx="3111500" cy="2333626"/>
          </a:xfrm>
          <a:prstGeom prst="rect">
            <a:avLst/>
          </a:prstGeom>
        </p:spPr>
      </p:pic>
      <p:sp>
        <p:nvSpPr>
          <p:cNvPr id="6" name="TextBox 5"/>
          <p:cNvSpPr txBox="1"/>
          <p:nvPr/>
        </p:nvSpPr>
        <p:spPr>
          <a:xfrm>
            <a:off x="457200" y="603250"/>
            <a:ext cx="1638300" cy="369332"/>
          </a:xfrm>
          <a:prstGeom prst="rect">
            <a:avLst/>
          </a:prstGeom>
          <a:noFill/>
        </p:spPr>
        <p:txBody>
          <a:bodyPr wrap="square" rtlCol="0">
            <a:spAutoFit/>
          </a:bodyPr>
          <a:lstStyle/>
          <a:p>
            <a:r>
              <a:rPr lang="en-US" dirty="0" smtClean="0"/>
              <a:t>Landing page</a:t>
            </a:r>
            <a:endParaRPr lang="en-US" dirty="0"/>
          </a:p>
        </p:txBody>
      </p:sp>
    </p:spTree>
    <p:extLst>
      <p:ext uri="{BB962C8B-B14F-4D97-AF65-F5344CB8AC3E}">
        <p14:creationId xmlns:p14="http://schemas.microsoft.com/office/powerpoint/2010/main" val="2734931038"/>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2389" y="1716814"/>
            <a:ext cx="8229600" cy="3894146"/>
          </a:xfrm>
        </p:spPr>
        <p:txBody>
          <a:bodyPr>
            <a:normAutofit/>
          </a:bodyPr>
          <a:lstStyle/>
          <a:p>
            <a:pPr marL="0" indent="0">
              <a:buNone/>
            </a:pPr>
            <a:r>
              <a:rPr lang="en-US" sz="1800" dirty="0" smtClean="0"/>
              <a:t>Track my Sent-Parcels </a:t>
            </a:r>
          </a:p>
          <a:p>
            <a:pPr marL="0" indent="0">
              <a:buNone/>
            </a:pPr>
            <a:endParaRPr lang="en-US" sz="1800" dirty="0"/>
          </a:p>
          <a:p>
            <a:pPr marL="0" indent="0">
              <a:buNone/>
            </a:pPr>
            <a:r>
              <a:rPr lang="en-US" sz="1800" dirty="0" smtClean="0"/>
              <a:t>										</a:t>
            </a:r>
          </a:p>
          <a:p>
            <a:pPr marL="0" indent="0">
              <a:buNone/>
            </a:pPr>
            <a:endParaRPr lang="en-US" sz="1800" dirty="0"/>
          </a:p>
          <a:p>
            <a:pPr marL="0" indent="0">
              <a:buNone/>
            </a:pPr>
            <a:endParaRPr lang="en-US" sz="1800" dirty="0" smtClean="0"/>
          </a:p>
        </p:txBody>
      </p:sp>
      <p:sp>
        <p:nvSpPr>
          <p:cNvPr id="5" name="TextBox 4"/>
          <p:cNvSpPr txBox="1"/>
          <p:nvPr/>
        </p:nvSpPr>
        <p:spPr>
          <a:xfrm>
            <a:off x="3410049" y="474624"/>
            <a:ext cx="964702" cy="276999"/>
          </a:xfrm>
          <a:prstGeom prst="rect">
            <a:avLst/>
          </a:prstGeom>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en-US" sz="1200" dirty="0" smtClean="0"/>
              <a:t>HOME PAGE </a:t>
            </a:r>
            <a:endParaRPr lang="en-US" sz="1200" dirty="0"/>
          </a:p>
        </p:txBody>
      </p:sp>
      <p:sp>
        <p:nvSpPr>
          <p:cNvPr id="6" name="TextBox 5"/>
          <p:cNvSpPr txBox="1"/>
          <p:nvPr/>
        </p:nvSpPr>
        <p:spPr>
          <a:xfrm>
            <a:off x="4567189" y="474624"/>
            <a:ext cx="906393" cy="276999"/>
          </a:xfrm>
          <a:prstGeom prst="rect">
            <a:avLst/>
          </a:prstGeom>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en-US" sz="1200" dirty="0" smtClean="0"/>
              <a:t>SOLUTIONS </a:t>
            </a:r>
            <a:endParaRPr lang="en-US" sz="1200" dirty="0"/>
          </a:p>
        </p:txBody>
      </p:sp>
      <p:sp>
        <p:nvSpPr>
          <p:cNvPr id="7" name="TextBox 6"/>
          <p:cNvSpPr txBox="1"/>
          <p:nvPr/>
        </p:nvSpPr>
        <p:spPr>
          <a:xfrm>
            <a:off x="6036523" y="420774"/>
            <a:ext cx="1115284" cy="276999"/>
          </a:xfrm>
          <a:prstGeom prst="rect">
            <a:avLst/>
          </a:prstGeom>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en-US" sz="1200" dirty="0" smtClean="0"/>
              <a:t>TESTIMONIALS</a:t>
            </a:r>
            <a:endParaRPr lang="en-US" sz="1200" dirty="0"/>
          </a:p>
        </p:txBody>
      </p:sp>
      <p:sp>
        <p:nvSpPr>
          <p:cNvPr id="8" name="TextBox 7"/>
          <p:cNvSpPr txBox="1"/>
          <p:nvPr/>
        </p:nvSpPr>
        <p:spPr>
          <a:xfrm>
            <a:off x="7858568" y="433601"/>
            <a:ext cx="993256" cy="276999"/>
          </a:xfrm>
          <a:prstGeom prst="rect">
            <a:avLst/>
          </a:prstGeom>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en-US" sz="1200" dirty="0" smtClean="0"/>
              <a:t>CONTACT US </a:t>
            </a:r>
            <a:endParaRPr lang="en-US" sz="1200" dirty="0"/>
          </a:p>
        </p:txBody>
      </p:sp>
      <p:sp>
        <p:nvSpPr>
          <p:cNvPr id="9" name="TextBox 8"/>
          <p:cNvSpPr txBox="1"/>
          <p:nvPr/>
        </p:nvSpPr>
        <p:spPr>
          <a:xfrm>
            <a:off x="4567189" y="902950"/>
            <a:ext cx="1415772" cy="276999"/>
          </a:xfrm>
          <a:prstGeom prst="rect">
            <a:avLst/>
          </a:prstGeom>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en-US" sz="1200" dirty="0" smtClean="0"/>
              <a:t>SENT TECHNOLOGY</a:t>
            </a:r>
            <a:endParaRPr lang="en-US" sz="1200" dirty="0"/>
          </a:p>
        </p:txBody>
      </p:sp>
      <p:sp>
        <p:nvSpPr>
          <p:cNvPr id="10" name="TextBox 9"/>
          <p:cNvSpPr txBox="1"/>
          <p:nvPr/>
        </p:nvSpPr>
        <p:spPr>
          <a:xfrm>
            <a:off x="4567189" y="1349742"/>
            <a:ext cx="1415772" cy="276999"/>
          </a:xfrm>
          <a:prstGeom prst="rect">
            <a:avLst/>
          </a:prstGeom>
          <a:ln/>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sz="1200" dirty="0" smtClean="0"/>
              <a:t>SENT PARCELS </a:t>
            </a:r>
            <a:endParaRPr lang="en-US" sz="1200" dirty="0"/>
          </a:p>
        </p:txBody>
      </p:sp>
      <p:sp>
        <p:nvSpPr>
          <p:cNvPr id="11" name="TextBox 10"/>
          <p:cNvSpPr txBox="1"/>
          <p:nvPr/>
        </p:nvSpPr>
        <p:spPr>
          <a:xfrm>
            <a:off x="6047082" y="792563"/>
            <a:ext cx="1218563" cy="276999"/>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1200" dirty="0" smtClean="0"/>
              <a:t>SECURE LOGIN </a:t>
            </a:r>
            <a:endParaRPr lang="en-US" sz="1200" dirty="0"/>
          </a:p>
        </p:txBody>
      </p:sp>
      <p:sp>
        <p:nvSpPr>
          <p:cNvPr id="15" name="TextBox 14"/>
          <p:cNvSpPr txBox="1"/>
          <p:nvPr/>
        </p:nvSpPr>
        <p:spPr>
          <a:xfrm>
            <a:off x="101017" y="4272132"/>
            <a:ext cx="8580971" cy="1754327"/>
          </a:xfrm>
          <a:prstGeom prst="rect">
            <a:avLst/>
          </a:prstGeom>
          <a:noFill/>
          <a:ln>
            <a:solidFill>
              <a:srgbClr val="17375E"/>
            </a:solidFill>
          </a:ln>
        </p:spPr>
        <p:txBody>
          <a:bodyPr wrap="square" rtlCol="0">
            <a:spAutoFit/>
          </a:bodyPr>
          <a:lstStyle/>
          <a:p>
            <a:r>
              <a:rPr lang="en-US" dirty="0" smtClean="0"/>
              <a:t>Customer Support Team </a:t>
            </a:r>
          </a:p>
          <a:p>
            <a:endParaRPr lang="en-US" dirty="0" smtClean="0"/>
          </a:p>
          <a:p>
            <a:r>
              <a:rPr lang="en-US" dirty="0" smtClean="0"/>
              <a:t>If you have any questions about Sent Parcels</a:t>
            </a:r>
            <a:endParaRPr lang="en-US" dirty="0"/>
          </a:p>
          <a:p>
            <a:endParaRPr lang="en-US" dirty="0" smtClean="0"/>
          </a:p>
          <a:p>
            <a:r>
              <a:rPr lang="en-US" dirty="0" smtClean="0"/>
              <a:t>Users of Sent Parcels please </a:t>
            </a:r>
          </a:p>
          <a:p>
            <a:r>
              <a:rPr lang="en-US" dirty="0" smtClean="0"/>
              <a:t> </a:t>
            </a:r>
            <a:endParaRPr lang="en-US" dirty="0"/>
          </a:p>
        </p:txBody>
      </p:sp>
      <p:sp>
        <p:nvSpPr>
          <p:cNvPr id="17" name="TextBox 16"/>
          <p:cNvSpPr txBox="1"/>
          <p:nvPr/>
        </p:nvSpPr>
        <p:spPr>
          <a:xfrm flipH="1">
            <a:off x="3410049" y="5394824"/>
            <a:ext cx="1738085" cy="369332"/>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dirty="0" smtClean="0">
                <a:ln>
                  <a:solidFill>
                    <a:schemeClr val="accent6">
                      <a:lumMod val="75000"/>
                    </a:schemeClr>
                  </a:solidFill>
                </a:ln>
              </a:rPr>
              <a:t>Click to message </a:t>
            </a:r>
            <a:endParaRPr lang="en-US" dirty="0"/>
          </a:p>
        </p:txBody>
      </p:sp>
      <p:sp>
        <p:nvSpPr>
          <p:cNvPr id="19" name="TextBox 18"/>
          <p:cNvSpPr txBox="1"/>
          <p:nvPr/>
        </p:nvSpPr>
        <p:spPr>
          <a:xfrm>
            <a:off x="6047083" y="1349742"/>
            <a:ext cx="1655130" cy="276999"/>
          </a:xfrm>
          <a:prstGeom prst="rect">
            <a:avLst/>
          </a:prstGeom>
          <a:ln/>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sz="1200" dirty="0" smtClean="0"/>
              <a:t>Track my parcel …. </a:t>
            </a:r>
            <a:endParaRPr lang="en-US" sz="1200" dirty="0"/>
          </a:p>
        </p:txBody>
      </p:sp>
      <p:sp>
        <p:nvSpPr>
          <p:cNvPr id="20" name="Rectangle 19"/>
          <p:cNvSpPr/>
          <p:nvPr/>
        </p:nvSpPr>
        <p:spPr>
          <a:xfrm>
            <a:off x="2830519" y="2125623"/>
            <a:ext cx="3283857" cy="308429"/>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smtClean="0"/>
              <a:t>Please entre tracking ref </a:t>
            </a:r>
            <a:endParaRPr lang="en-US" dirty="0"/>
          </a:p>
        </p:txBody>
      </p:sp>
      <p:sp>
        <p:nvSpPr>
          <p:cNvPr id="21" name="Rectangle 20"/>
          <p:cNvSpPr/>
          <p:nvPr/>
        </p:nvSpPr>
        <p:spPr>
          <a:xfrm>
            <a:off x="2830519" y="2586452"/>
            <a:ext cx="3283857" cy="308429"/>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dirty="0" smtClean="0"/>
              <a:t>PLEASE ENTRE ……… </a:t>
            </a:r>
            <a:endParaRPr lang="en-US" dirty="0"/>
          </a:p>
        </p:txBody>
      </p:sp>
      <p:sp>
        <p:nvSpPr>
          <p:cNvPr id="22" name="TextBox 21"/>
          <p:cNvSpPr txBox="1"/>
          <p:nvPr/>
        </p:nvSpPr>
        <p:spPr>
          <a:xfrm>
            <a:off x="7858568" y="863000"/>
            <a:ext cx="993256" cy="276999"/>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1200" dirty="0" smtClean="0"/>
              <a:t>FAQ”S</a:t>
            </a:r>
            <a:endParaRPr lang="en-US" sz="1200" dirty="0"/>
          </a:p>
        </p:txBody>
      </p:sp>
      <p:pic>
        <p:nvPicPr>
          <p:cNvPr id="2" name="Picture 1" descr="Sent Parcels.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8189"/>
            <a:ext cx="2264833" cy="1698625"/>
          </a:xfrm>
          <a:prstGeom prst="rect">
            <a:avLst/>
          </a:prstGeom>
        </p:spPr>
      </p:pic>
    </p:spTree>
    <p:extLst>
      <p:ext uri="{BB962C8B-B14F-4D97-AF65-F5344CB8AC3E}">
        <p14:creationId xmlns:p14="http://schemas.microsoft.com/office/powerpoint/2010/main" val="3016343481"/>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8487" y="167790"/>
            <a:ext cx="8628186" cy="1470025"/>
          </a:xfrm>
        </p:spPr>
        <p:txBody>
          <a:bodyPr/>
          <a:lstStyle/>
          <a:p>
            <a:r>
              <a:rPr lang="en-US" dirty="0" smtClean="0"/>
              <a:t>SENT LIMITED </a:t>
            </a:r>
            <a:endParaRPr lang="en-US" dirty="0"/>
          </a:p>
        </p:txBody>
      </p:sp>
      <p:sp>
        <p:nvSpPr>
          <p:cNvPr id="3" name="Subtitle 2"/>
          <p:cNvSpPr>
            <a:spLocks noGrp="1"/>
          </p:cNvSpPr>
          <p:nvPr>
            <p:ph type="subTitle" idx="1"/>
          </p:nvPr>
        </p:nvSpPr>
        <p:spPr>
          <a:xfrm>
            <a:off x="486387" y="1474596"/>
            <a:ext cx="7788436" cy="1283356"/>
          </a:xfrm>
        </p:spPr>
        <p:txBody>
          <a:bodyPr/>
          <a:lstStyle/>
          <a:p>
            <a:r>
              <a:rPr lang="en-US" dirty="0" smtClean="0"/>
              <a:t>INTRO SCRIPT </a:t>
            </a:r>
            <a:endParaRPr lang="en-US" dirty="0"/>
          </a:p>
        </p:txBody>
      </p:sp>
      <p:pic>
        <p:nvPicPr>
          <p:cNvPr id="6" name="Picture 5" descr="Sent-Technology.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82711" y="2645213"/>
            <a:ext cx="2338358" cy="1753769"/>
          </a:xfrm>
          <a:prstGeom prst="rect">
            <a:avLst/>
          </a:prstGeom>
        </p:spPr>
      </p:pic>
      <p:pic>
        <p:nvPicPr>
          <p:cNvPr id="7" name="Picture 6" descr="Sent Parcels.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01751" y="2550929"/>
            <a:ext cx="2390546" cy="1792910"/>
          </a:xfrm>
          <a:prstGeom prst="rect">
            <a:avLst/>
          </a:prstGeom>
        </p:spPr>
      </p:pic>
    </p:spTree>
    <p:extLst>
      <p:ext uri="{BB962C8B-B14F-4D97-AF65-F5344CB8AC3E}">
        <p14:creationId xmlns:p14="http://schemas.microsoft.com/office/powerpoint/2010/main" val="35704086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4961" y="2446677"/>
            <a:ext cx="8686800" cy="3894146"/>
          </a:xfrm>
        </p:spPr>
        <p:txBody>
          <a:bodyPr>
            <a:normAutofit/>
          </a:bodyPr>
          <a:lstStyle/>
          <a:p>
            <a:pPr marL="0" indent="0">
              <a:buNone/>
            </a:pPr>
            <a:endParaRPr lang="en-US" sz="1800" dirty="0" smtClean="0"/>
          </a:p>
          <a:p>
            <a:pPr marL="0" indent="0">
              <a:buNone/>
            </a:pPr>
            <a:r>
              <a:rPr lang="en-US" sz="1800" dirty="0" smtClean="0"/>
              <a:t>Working closely with Ecommerce, </a:t>
            </a:r>
            <a:r>
              <a:rPr lang="en-US" sz="1800" dirty="0" smtClean="0"/>
              <a:t>Sent. </a:t>
            </a:r>
            <a:r>
              <a:rPr lang="en-US" sz="1800" dirty="0" smtClean="0"/>
              <a:t>Technology</a:t>
            </a:r>
            <a:r>
              <a:rPr lang="en-US" sz="1800" dirty="0" smtClean="0"/>
              <a:t> </a:t>
            </a:r>
            <a:r>
              <a:rPr lang="en-US" sz="1800" dirty="0" smtClean="0"/>
              <a:t>have developed solutions purely focused on delivering what’s required within </a:t>
            </a:r>
            <a:r>
              <a:rPr lang="en-US" sz="1800" dirty="0" smtClean="0"/>
              <a:t>the global delivery </a:t>
            </a:r>
            <a:r>
              <a:rPr lang="en-US" sz="1800" dirty="0" smtClean="0"/>
              <a:t>marketplace. </a:t>
            </a:r>
            <a:r>
              <a:rPr lang="en-US" sz="1800" dirty="0" smtClean="0"/>
              <a:t>Meeting all needs and more for </a:t>
            </a:r>
            <a:r>
              <a:rPr lang="en-US" sz="1800" dirty="0" smtClean="0"/>
              <a:t>Retailers and Global Delivery Solution </a:t>
            </a:r>
            <a:r>
              <a:rPr lang="en-US" sz="1800" dirty="0" smtClean="0"/>
              <a:t>providers </a:t>
            </a:r>
            <a:endParaRPr lang="en-US" sz="1800" dirty="0" smtClean="0"/>
          </a:p>
          <a:p>
            <a:pPr marL="0" indent="0">
              <a:buNone/>
            </a:pPr>
            <a:endParaRPr lang="en-US" sz="1800" dirty="0" smtClean="0"/>
          </a:p>
          <a:p>
            <a:pPr marL="0" indent="0">
              <a:buNone/>
            </a:pPr>
            <a:r>
              <a:rPr lang="en-US" sz="1800" dirty="0" smtClean="0"/>
              <a:t>Allowing customers to grow at a fast pace; most importantly providing tools to help them manage their global delivery network supported by “Dynamic Real Time Visibility” management tools</a:t>
            </a:r>
          </a:p>
          <a:p>
            <a:pPr marL="0" indent="0">
              <a:buNone/>
            </a:pPr>
            <a:endParaRPr lang="en-US" sz="1800" dirty="0" smtClean="0"/>
          </a:p>
          <a:p>
            <a:pPr marL="0" indent="0">
              <a:buNone/>
            </a:pPr>
            <a:r>
              <a:rPr lang="en-US" sz="1800" dirty="0" smtClean="0"/>
              <a:t>Ensuring                                                                          solutions evolve to suit our customers business requirements  </a:t>
            </a:r>
          </a:p>
          <a:p>
            <a:pPr marL="0" indent="0">
              <a:buNone/>
            </a:pPr>
            <a:endParaRPr lang="en-US" sz="1800" dirty="0" smtClean="0"/>
          </a:p>
          <a:p>
            <a:pPr marL="0" indent="0">
              <a:buNone/>
            </a:pPr>
            <a:endParaRPr lang="en-US" sz="1800" dirty="0" smtClean="0"/>
          </a:p>
        </p:txBody>
      </p:sp>
      <p:sp>
        <p:nvSpPr>
          <p:cNvPr id="4" name="TextBox 3"/>
          <p:cNvSpPr txBox="1"/>
          <p:nvPr/>
        </p:nvSpPr>
        <p:spPr>
          <a:xfrm>
            <a:off x="457200" y="328441"/>
            <a:ext cx="2493512" cy="369332"/>
          </a:xfrm>
          <a:prstGeom prst="rect">
            <a:avLst/>
          </a:prstGeom>
          <a:noFill/>
        </p:spPr>
        <p:txBody>
          <a:bodyPr wrap="square" rtlCol="0">
            <a:spAutoFit/>
          </a:bodyPr>
          <a:lstStyle/>
          <a:p>
            <a:r>
              <a:rPr lang="en-US" dirty="0" smtClean="0"/>
              <a:t> </a:t>
            </a:r>
            <a:endParaRPr lang="en-US" dirty="0"/>
          </a:p>
        </p:txBody>
      </p:sp>
      <p:sp>
        <p:nvSpPr>
          <p:cNvPr id="5" name="TextBox 4"/>
          <p:cNvSpPr txBox="1"/>
          <p:nvPr/>
        </p:nvSpPr>
        <p:spPr>
          <a:xfrm>
            <a:off x="3410049" y="474624"/>
            <a:ext cx="964702" cy="276999"/>
          </a:xfrm>
          <a:prstGeom prst="rect">
            <a:avLst/>
          </a:prstGeom>
          <a:ln/>
        </p:spPr>
        <p:style>
          <a:lnRef idx="1">
            <a:schemeClr val="accent2"/>
          </a:lnRef>
          <a:fillRef idx="2">
            <a:schemeClr val="accent2"/>
          </a:fillRef>
          <a:effectRef idx="1">
            <a:schemeClr val="accent2"/>
          </a:effectRef>
          <a:fontRef idx="minor">
            <a:schemeClr val="dk1"/>
          </a:fontRef>
        </p:style>
        <p:txBody>
          <a:bodyPr wrap="none" rtlCol="0">
            <a:spAutoFit/>
          </a:bodyPr>
          <a:lstStyle/>
          <a:p>
            <a:r>
              <a:rPr lang="en-US" sz="1200" dirty="0" smtClean="0"/>
              <a:t>HOME PAGE </a:t>
            </a:r>
            <a:endParaRPr lang="en-US" sz="1200" dirty="0"/>
          </a:p>
        </p:txBody>
      </p:sp>
      <p:sp>
        <p:nvSpPr>
          <p:cNvPr id="6" name="TextBox 5"/>
          <p:cNvSpPr txBox="1"/>
          <p:nvPr/>
        </p:nvSpPr>
        <p:spPr>
          <a:xfrm>
            <a:off x="4567189" y="474624"/>
            <a:ext cx="906393" cy="276999"/>
          </a:xfrm>
          <a:prstGeom prst="rect">
            <a:avLst/>
          </a:prstGeom>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en-US" sz="1200" dirty="0" smtClean="0"/>
              <a:t>SOLUTIONS </a:t>
            </a:r>
            <a:endParaRPr lang="en-US" sz="1200" dirty="0"/>
          </a:p>
        </p:txBody>
      </p:sp>
      <p:sp>
        <p:nvSpPr>
          <p:cNvPr id="7" name="TextBox 6"/>
          <p:cNvSpPr txBox="1"/>
          <p:nvPr/>
        </p:nvSpPr>
        <p:spPr>
          <a:xfrm>
            <a:off x="6036523" y="420774"/>
            <a:ext cx="1481145" cy="276999"/>
          </a:xfrm>
          <a:prstGeom prst="rect">
            <a:avLst/>
          </a:prstGeom>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en-US" sz="1200" dirty="0" smtClean="0"/>
              <a:t>TESTIMONIAL LOGIN</a:t>
            </a:r>
            <a:endParaRPr lang="en-US" sz="1200" dirty="0"/>
          </a:p>
        </p:txBody>
      </p:sp>
      <p:sp>
        <p:nvSpPr>
          <p:cNvPr id="8" name="TextBox 7"/>
          <p:cNvSpPr txBox="1"/>
          <p:nvPr/>
        </p:nvSpPr>
        <p:spPr>
          <a:xfrm>
            <a:off x="7858568" y="433601"/>
            <a:ext cx="993256" cy="276999"/>
          </a:xfrm>
          <a:prstGeom prst="rect">
            <a:avLst/>
          </a:prstGeom>
        </p:spPr>
        <p:style>
          <a:lnRef idx="1">
            <a:schemeClr val="accent1"/>
          </a:lnRef>
          <a:fillRef idx="2">
            <a:schemeClr val="accent1"/>
          </a:fillRef>
          <a:effectRef idx="1">
            <a:schemeClr val="accent1"/>
          </a:effectRef>
          <a:fontRef idx="minor">
            <a:schemeClr val="dk1"/>
          </a:fontRef>
        </p:style>
        <p:txBody>
          <a:bodyPr wrap="none" rtlCol="0">
            <a:spAutoFit/>
          </a:bodyPr>
          <a:lstStyle/>
          <a:p>
            <a:r>
              <a:rPr lang="en-US" sz="1200" dirty="0" smtClean="0"/>
              <a:t>CONTACT US </a:t>
            </a:r>
            <a:endParaRPr lang="en-US" sz="1200" dirty="0"/>
          </a:p>
        </p:txBody>
      </p:sp>
      <p:sp>
        <p:nvSpPr>
          <p:cNvPr id="9" name="TextBox 8"/>
          <p:cNvSpPr txBox="1"/>
          <p:nvPr/>
        </p:nvSpPr>
        <p:spPr>
          <a:xfrm>
            <a:off x="4374751" y="870152"/>
            <a:ext cx="1415772" cy="276999"/>
          </a:xfrm>
          <a:prstGeom prst="rect">
            <a:avLst/>
          </a:prstGeom>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en-US" sz="1200" dirty="0" smtClean="0"/>
              <a:t>SENT TECHNOLOGY</a:t>
            </a:r>
            <a:endParaRPr lang="en-US" sz="1200" dirty="0"/>
          </a:p>
        </p:txBody>
      </p:sp>
      <p:sp>
        <p:nvSpPr>
          <p:cNvPr id="10" name="TextBox 9"/>
          <p:cNvSpPr txBox="1"/>
          <p:nvPr/>
        </p:nvSpPr>
        <p:spPr>
          <a:xfrm>
            <a:off x="4374751" y="1233340"/>
            <a:ext cx="1415772" cy="276999"/>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1200" dirty="0" smtClean="0"/>
              <a:t>SENT PARCELS </a:t>
            </a:r>
            <a:endParaRPr lang="en-US" sz="1200" dirty="0"/>
          </a:p>
        </p:txBody>
      </p:sp>
      <p:sp>
        <p:nvSpPr>
          <p:cNvPr id="11" name="TextBox 10"/>
          <p:cNvSpPr txBox="1"/>
          <p:nvPr/>
        </p:nvSpPr>
        <p:spPr>
          <a:xfrm>
            <a:off x="6047083" y="819416"/>
            <a:ext cx="1218563" cy="276999"/>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1200" dirty="0" smtClean="0"/>
              <a:t>Secure Login </a:t>
            </a:r>
            <a:endParaRPr lang="en-US" sz="1200" dirty="0"/>
          </a:p>
        </p:txBody>
      </p:sp>
      <p:sp>
        <p:nvSpPr>
          <p:cNvPr id="13" name="Content Placeholder 2"/>
          <p:cNvSpPr txBox="1">
            <a:spLocks/>
          </p:cNvSpPr>
          <p:nvPr/>
        </p:nvSpPr>
        <p:spPr>
          <a:xfrm>
            <a:off x="441090" y="1713046"/>
            <a:ext cx="8229600" cy="563010"/>
          </a:xfrm>
          <a:prstGeom prst="rect">
            <a:avLst/>
          </a:prstGeom>
          <a:ln>
            <a:solidFill>
              <a:schemeClr val="accent5">
                <a:lumMod val="75000"/>
              </a:schemeClr>
            </a:solidFill>
          </a:ln>
        </p:spPr>
        <p:txBody>
          <a:bodyPr vert="horz" lIns="91440" tIns="45720" rIns="91440" bIns="45720" rtlCol="0" anchor="t">
            <a:normAutofit fontScale="70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endParaRPr lang="en-US" sz="2000" dirty="0" smtClean="0"/>
          </a:p>
          <a:p>
            <a:pPr marL="0" indent="0" algn="ctr">
              <a:buFont typeface="Arial"/>
              <a:buNone/>
            </a:pPr>
            <a:r>
              <a:rPr lang="en-US" sz="2100" dirty="0" smtClean="0"/>
              <a:t>Sent. Technology and Parcel Solutions </a:t>
            </a:r>
            <a:r>
              <a:rPr lang="en-US" sz="2100" dirty="0" smtClean="0"/>
              <a:t>Built </a:t>
            </a:r>
            <a:r>
              <a:rPr lang="en-US" sz="2100" dirty="0"/>
              <a:t>T</a:t>
            </a:r>
            <a:r>
              <a:rPr lang="en-US" sz="2100" dirty="0" smtClean="0"/>
              <a:t>o </a:t>
            </a:r>
            <a:r>
              <a:rPr lang="en-US" sz="2100" dirty="0"/>
              <a:t>H</a:t>
            </a:r>
            <a:r>
              <a:rPr lang="en-US" sz="2100" dirty="0" smtClean="0"/>
              <a:t>elp </a:t>
            </a:r>
            <a:r>
              <a:rPr lang="en-US" sz="2100" dirty="0"/>
              <a:t>D</a:t>
            </a:r>
            <a:r>
              <a:rPr lang="en-US" sz="2100" dirty="0" smtClean="0"/>
              <a:t>evelop &amp; Manage Your Global </a:t>
            </a:r>
            <a:r>
              <a:rPr lang="en-US" sz="2100" dirty="0" smtClean="0"/>
              <a:t>Delivery Network </a:t>
            </a:r>
            <a:endParaRPr lang="en-US" sz="2100" dirty="0"/>
          </a:p>
        </p:txBody>
      </p:sp>
      <p:sp>
        <p:nvSpPr>
          <p:cNvPr id="14" name="TextBox 13"/>
          <p:cNvSpPr txBox="1"/>
          <p:nvPr/>
        </p:nvSpPr>
        <p:spPr>
          <a:xfrm>
            <a:off x="6047083" y="1241941"/>
            <a:ext cx="1655130" cy="276999"/>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1200" dirty="0" smtClean="0"/>
              <a:t>Track my parcel …. </a:t>
            </a:r>
            <a:endParaRPr lang="en-US" sz="1200" dirty="0"/>
          </a:p>
        </p:txBody>
      </p:sp>
      <p:sp>
        <p:nvSpPr>
          <p:cNvPr id="15" name="TextBox 14"/>
          <p:cNvSpPr txBox="1"/>
          <p:nvPr/>
        </p:nvSpPr>
        <p:spPr>
          <a:xfrm flipH="1">
            <a:off x="1392873" y="5162101"/>
            <a:ext cx="1490659" cy="307777"/>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sz="1400" dirty="0" smtClean="0">
                <a:ln>
                  <a:solidFill>
                    <a:schemeClr val="accent6">
                      <a:lumMod val="75000"/>
                    </a:schemeClr>
                  </a:solidFill>
                </a:ln>
              </a:rPr>
              <a:t>SENT PARCEL </a:t>
            </a:r>
            <a:endParaRPr lang="en-US" sz="1400" dirty="0"/>
          </a:p>
        </p:txBody>
      </p:sp>
      <p:sp>
        <p:nvSpPr>
          <p:cNvPr id="16" name="TextBox 15"/>
          <p:cNvSpPr txBox="1"/>
          <p:nvPr/>
        </p:nvSpPr>
        <p:spPr>
          <a:xfrm flipH="1">
            <a:off x="3022404" y="5162101"/>
            <a:ext cx="1738086" cy="307777"/>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sz="1400" dirty="0" smtClean="0">
                <a:ln>
                  <a:solidFill>
                    <a:schemeClr val="accent6">
                      <a:lumMod val="75000"/>
                    </a:schemeClr>
                  </a:solidFill>
                </a:ln>
              </a:rPr>
              <a:t>SENT TECHNOLOGY     </a:t>
            </a:r>
            <a:endParaRPr lang="en-US" sz="1400" dirty="0"/>
          </a:p>
        </p:txBody>
      </p:sp>
      <p:sp>
        <p:nvSpPr>
          <p:cNvPr id="17" name="TextBox 16"/>
          <p:cNvSpPr txBox="1"/>
          <p:nvPr/>
        </p:nvSpPr>
        <p:spPr>
          <a:xfrm>
            <a:off x="7858568" y="863000"/>
            <a:ext cx="993256" cy="276999"/>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1200" dirty="0" smtClean="0"/>
              <a:t>FAQ”S</a:t>
            </a:r>
            <a:endParaRPr lang="en-US" sz="1200" dirty="0"/>
          </a:p>
        </p:txBody>
      </p:sp>
      <p:pic>
        <p:nvPicPr>
          <p:cNvPr id="2" name="Picture 1" descr="Sent-Technology.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961" y="49803"/>
            <a:ext cx="1762125" cy="1321594"/>
          </a:xfrm>
          <a:prstGeom prst="rect">
            <a:avLst/>
          </a:prstGeom>
        </p:spPr>
      </p:pic>
    </p:spTree>
    <p:extLst>
      <p:ext uri="{BB962C8B-B14F-4D97-AF65-F5344CB8AC3E}">
        <p14:creationId xmlns:p14="http://schemas.microsoft.com/office/powerpoint/2010/main" val="260593710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1090" y="1713046"/>
            <a:ext cx="8229600" cy="563010"/>
          </a:xfrm>
          <a:ln>
            <a:solidFill>
              <a:schemeClr val="accent5">
                <a:lumMod val="75000"/>
              </a:schemeClr>
            </a:solidFill>
          </a:ln>
        </p:spPr>
        <p:txBody>
          <a:bodyPr anchor="t">
            <a:normAutofit fontScale="77500" lnSpcReduction="20000"/>
          </a:bodyPr>
          <a:lstStyle/>
          <a:p>
            <a:pPr marL="0" indent="0">
              <a:buNone/>
            </a:pPr>
            <a:endParaRPr lang="en-US" sz="2000" dirty="0" smtClean="0"/>
          </a:p>
          <a:p>
            <a:pPr marL="0" indent="0">
              <a:buNone/>
            </a:pPr>
            <a:r>
              <a:rPr lang="en-US" sz="2100" dirty="0"/>
              <a:t>S</a:t>
            </a:r>
            <a:r>
              <a:rPr lang="en-US" sz="2100" dirty="0" smtClean="0"/>
              <a:t>olution Developed </a:t>
            </a:r>
            <a:r>
              <a:rPr lang="en-US" sz="2100" dirty="0"/>
              <a:t>T</a:t>
            </a:r>
            <a:r>
              <a:rPr lang="en-US" sz="2100" dirty="0" smtClean="0"/>
              <a:t>o </a:t>
            </a:r>
            <a:r>
              <a:rPr lang="en-US" sz="2100" dirty="0"/>
              <a:t>H</a:t>
            </a:r>
            <a:r>
              <a:rPr lang="en-US" sz="2100" dirty="0" smtClean="0"/>
              <a:t>elp you Build &amp; Manage </a:t>
            </a:r>
            <a:r>
              <a:rPr lang="en-US" sz="2100" dirty="0"/>
              <a:t>Y</a:t>
            </a:r>
            <a:r>
              <a:rPr lang="en-US" sz="2100" dirty="0" smtClean="0"/>
              <a:t>our Global Delivery  Network </a:t>
            </a:r>
            <a:endParaRPr lang="en-US" sz="2100" dirty="0"/>
          </a:p>
        </p:txBody>
      </p:sp>
      <p:sp>
        <p:nvSpPr>
          <p:cNvPr id="5" name="TextBox 4"/>
          <p:cNvSpPr txBox="1"/>
          <p:nvPr/>
        </p:nvSpPr>
        <p:spPr>
          <a:xfrm>
            <a:off x="3410049" y="474624"/>
            <a:ext cx="964702" cy="276999"/>
          </a:xfrm>
          <a:prstGeom prst="rect">
            <a:avLst/>
          </a:prstGeom>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en-US" sz="1200" dirty="0" smtClean="0"/>
              <a:t>HOME PAGE </a:t>
            </a:r>
            <a:endParaRPr lang="en-US" sz="1200" dirty="0"/>
          </a:p>
        </p:txBody>
      </p:sp>
      <p:sp>
        <p:nvSpPr>
          <p:cNvPr id="6" name="TextBox 5"/>
          <p:cNvSpPr txBox="1"/>
          <p:nvPr/>
        </p:nvSpPr>
        <p:spPr>
          <a:xfrm>
            <a:off x="4567189" y="474624"/>
            <a:ext cx="922398" cy="276999"/>
          </a:xfrm>
          <a:prstGeom prst="rect">
            <a:avLst/>
          </a:prstGeom>
          <a:ln/>
        </p:spPr>
        <p:style>
          <a:lnRef idx="1">
            <a:schemeClr val="accent2"/>
          </a:lnRef>
          <a:fillRef idx="2">
            <a:schemeClr val="accent2"/>
          </a:fillRef>
          <a:effectRef idx="1">
            <a:schemeClr val="accent2"/>
          </a:effectRef>
          <a:fontRef idx="minor">
            <a:schemeClr val="dk1"/>
          </a:fontRef>
        </p:style>
        <p:txBody>
          <a:bodyPr wrap="none" rtlCol="0">
            <a:spAutoFit/>
          </a:bodyPr>
          <a:lstStyle/>
          <a:p>
            <a:r>
              <a:rPr lang="en-US" sz="1200" b="1" dirty="0" smtClean="0"/>
              <a:t>SOLUTIONS</a:t>
            </a:r>
            <a:r>
              <a:rPr lang="en-US" sz="1200" dirty="0" smtClean="0"/>
              <a:t> </a:t>
            </a:r>
            <a:endParaRPr lang="en-US" sz="1200" dirty="0"/>
          </a:p>
        </p:txBody>
      </p:sp>
      <p:sp>
        <p:nvSpPr>
          <p:cNvPr id="7" name="TextBox 6"/>
          <p:cNvSpPr txBox="1"/>
          <p:nvPr/>
        </p:nvSpPr>
        <p:spPr>
          <a:xfrm>
            <a:off x="6036522" y="474624"/>
            <a:ext cx="1665691" cy="461665"/>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1200" dirty="0"/>
              <a:t>TESTIMONIALS</a:t>
            </a:r>
          </a:p>
          <a:p>
            <a:r>
              <a:rPr lang="en-US" sz="1200" dirty="0" smtClean="0"/>
              <a:t>LOGIN</a:t>
            </a:r>
            <a:endParaRPr lang="en-US" sz="1200" dirty="0"/>
          </a:p>
        </p:txBody>
      </p:sp>
      <p:sp>
        <p:nvSpPr>
          <p:cNvPr id="8" name="TextBox 7"/>
          <p:cNvSpPr txBox="1"/>
          <p:nvPr/>
        </p:nvSpPr>
        <p:spPr>
          <a:xfrm>
            <a:off x="7858568" y="433601"/>
            <a:ext cx="993256" cy="276999"/>
          </a:xfrm>
          <a:prstGeom prst="rect">
            <a:avLst/>
          </a:prstGeom>
        </p:spPr>
        <p:style>
          <a:lnRef idx="1">
            <a:schemeClr val="accent1"/>
          </a:lnRef>
          <a:fillRef idx="2">
            <a:schemeClr val="accent1"/>
          </a:fillRef>
          <a:effectRef idx="1">
            <a:schemeClr val="accent1"/>
          </a:effectRef>
          <a:fontRef idx="minor">
            <a:schemeClr val="dk1"/>
          </a:fontRef>
        </p:style>
        <p:txBody>
          <a:bodyPr wrap="none" rtlCol="0">
            <a:spAutoFit/>
          </a:bodyPr>
          <a:lstStyle/>
          <a:p>
            <a:r>
              <a:rPr lang="en-US" sz="1200" dirty="0" smtClean="0"/>
              <a:t>CONTACT US </a:t>
            </a:r>
            <a:endParaRPr lang="en-US" sz="1200" dirty="0"/>
          </a:p>
        </p:txBody>
      </p:sp>
      <p:sp>
        <p:nvSpPr>
          <p:cNvPr id="9" name="TextBox 8"/>
          <p:cNvSpPr txBox="1"/>
          <p:nvPr/>
        </p:nvSpPr>
        <p:spPr>
          <a:xfrm>
            <a:off x="4469502" y="893146"/>
            <a:ext cx="1441420" cy="276999"/>
          </a:xfrm>
          <a:prstGeom prst="rect">
            <a:avLst/>
          </a:prstGeom>
          <a:ln/>
        </p:spPr>
        <p:style>
          <a:lnRef idx="1">
            <a:schemeClr val="accent2"/>
          </a:lnRef>
          <a:fillRef idx="2">
            <a:schemeClr val="accent2"/>
          </a:fillRef>
          <a:effectRef idx="1">
            <a:schemeClr val="accent2"/>
          </a:effectRef>
          <a:fontRef idx="minor">
            <a:schemeClr val="dk1"/>
          </a:fontRef>
        </p:style>
        <p:txBody>
          <a:bodyPr wrap="none" rtlCol="0">
            <a:spAutoFit/>
          </a:bodyPr>
          <a:lstStyle/>
          <a:p>
            <a:r>
              <a:rPr lang="en-US" sz="1200" b="1" dirty="0" smtClean="0"/>
              <a:t>SENT TECHNOLOGY</a:t>
            </a:r>
            <a:endParaRPr lang="en-US" sz="1200" b="1" dirty="0"/>
          </a:p>
        </p:txBody>
      </p:sp>
      <p:sp>
        <p:nvSpPr>
          <p:cNvPr id="10" name="TextBox 9"/>
          <p:cNvSpPr txBox="1"/>
          <p:nvPr/>
        </p:nvSpPr>
        <p:spPr>
          <a:xfrm>
            <a:off x="4469502" y="1266150"/>
            <a:ext cx="1415772" cy="276999"/>
          </a:xfrm>
          <a:prstGeom prst="rect">
            <a:avLst/>
          </a:prstGeom>
          <a:noFill/>
          <a:ln>
            <a:solidFill>
              <a:srgbClr val="1F497D"/>
            </a:solidFill>
          </a:ln>
        </p:spPr>
        <p:txBody>
          <a:bodyPr wrap="square" rtlCol="0">
            <a:spAutoFit/>
          </a:bodyPr>
          <a:lstStyle/>
          <a:p>
            <a:r>
              <a:rPr lang="en-US" sz="1200" dirty="0" smtClean="0"/>
              <a:t>SENT PARCELS </a:t>
            </a:r>
            <a:endParaRPr lang="en-US" sz="1200" dirty="0"/>
          </a:p>
        </p:txBody>
      </p:sp>
      <p:sp>
        <p:nvSpPr>
          <p:cNvPr id="11" name="TextBox 10"/>
          <p:cNvSpPr txBox="1"/>
          <p:nvPr/>
        </p:nvSpPr>
        <p:spPr>
          <a:xfrm>
            <a:off x="6063642" y="893146"/>
            <a:ext cx="1638571" cy="276999"/>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1200" dirty="0" smtClean="0"/>
              <a:t>SECURE LOGIN  </a:t>
            </a:r>
            <a:endParaRPr lang="en-US" sz="1200" dirty="0"/>
          </a:p>
        </p:txBody>
      </p:sp>
      <p:sp>
        <p:nvSpPr>
          <p:cNvPr id="13" name="Isosceles Triangle 12"/>
          <p:cNvSpPr/>
          <p:nvPr/>
        </p:nvSpPr>
        <p:spPr>
          <a:xfrm rot="5400000">
            <a:off x="7498879" y="1835600"/>
            <a:ext cx="391525" cy="327854"/>
          </a:xfrm>
          <a:prstGeom prst="triangl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4" name="TextBox 13"/>
          <p:cNvSpPr txBox="1"/>
          <p:nvPr/>
        </p:nvSpPr>
        <p:spPr>
          <a:xfrm>
            <a:off x="201976" y="2563917"/>
            <a:ext cx="3195257" cy="369332"/>
          </a:xfrm>
          <a:prstGeom prst="rect">
            <a:avLst/>
          </a:prstGeom>
          <a:noFill/>
          <a:ln>
            <a:solidFill>
              <a:schemeClr val="bg1"/>
            </a:solidFill>
          </a:ln>
        </p:spPr>
        <p:txBody>
          <a:bodyPr wrap="square" rtlCol="0">
            <a:spAutoFit/>
          </a:bodyPr>
          <a:lstStyle/>
          <a:p>
            <a:r>
              <a:rPr lang="en-US" dirty="0" smtClean="0"/>
              <a:t>Solution tailored to suit: </a:t>
            </a:r>
            <a:endParaRPr lang="en-US" dirty="0"/>
          </a:p>
        </p:txBody>
      </p:sp>
      <p:sp>
        <p:nvSpPr>
          <p:cNvPr id="18" name="TextBox 17"/>
          <p:cNvSpPr txBox="1"/>
          <p:nvPr/>
        </p:nvSpPr>
        <p:spPr>
          <a:xfrm flipH="1">
            <a:off x="201976" y="2961304"/>
            <a:ext cx="2748736" cy="369332"/>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dirty="0" smtClean="0">
                <a:ln>
                  <a:solidFill>
                    <a:schemeClr val="accent6">
                      <a:lumMod val="75000"/>
                    </a:schemeClr>
                  </a:solidFill>
                </a:ln>
              </a:rPr>
              <a:t>Logistic Service Providers </a:t>
            </a:r>
            <a:endParaRPr lang="en-US" dirty="0"/>
          </a:p>
        </p:txBody>
      </p:sp>
      <p:sp>
        <p:nvSpPr>
          <p:cNvPr id="19" name="TextBox 18"/>
          <p:cNvSpPr txBox="1"/>
          <p:nvPr/>
        </p:nvSpPr>
        <p:spPr>
          <a:xfrm flipH="1">
            <a:off x="3975154" y="2961304"/>
            <a:ext cx="4651552" cy="369332"/>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dirty="0" smtClean="0">
                <a:ln>
                  <a:solidFill>
                    <a:schemeClr val="accent6">
                      <a:lumMod val="75000"/>
                    </a:schemeClr>
                  </a:solidFill>
                </a:ln>
              </a:rPr>
              <a:t>Retailers managing their delivery network </a:t>
            </a:r>
            <a:endParaRPr lang="en-US" dirty="0"/>
          </a:p>
        </p:txBody>
      </p:sp>
      <p:sp>
        <p:nvSpPr>
          <p:cNvPr id="20" name="TextBox 19"/>
          <p:cNvSpPr txBox="1"/>
          <p:nvPr/>
        </p:nvSpPr>
        <p:spPr>
          <a:xfrm>
            <a:off x="3975154" y="3584360"/>
            <a:ext cx="5134430" cy="1200329"/>
          </a:xfrm>
          <a:prstGeom prst="rect">
            <a:avLst/>
          </a:prstGeom>
          <a:noFill/>
          <a:ln>
            <a:solidFill>
              <a:srgbClr val="31859C"/>
            </a:solidFill>
          </a:ln>
        </p:spPr>
        <p:txBody>
          <a:bodyPr wrap="square" rtlCol="0">
            <a:spAutoFit/>
          </a:bodyPr>
          <a:lstStyle/>
          <a:p>
            <a:r>
              <a:rPr lang="en-US" dirty="0" smtClean="0"/>
              <a:t>Sent Technology gives retailers the ability to implement and manage their own carrier network</a:t>
            </a:r>
          </a:p>
          <a:p>
            <a:r>
              <a:rPr lang="en-US" dirty="0" smtClean="0"/>
              <a:t>Full end to end solution covering all key elements of managing the delivery supply chain   </a:t>
            </a:r>
            <a:endParaRPr lang="en-US" dirty="0"/>
          </a:p>
        </p:txBody>
      </p:sp>
      <p:sp>
        <p:nvSpPr>
          <p:cNvPr id="21" name="TextBox 20"/>
          <p:cNvSpPr txBox="1"/>
          <p:nvPr/>
        </p:nvSpPr>
        <p:spPr>
          <a:xfrm>
            <a:off x="117706" y="3584360"/>
            <a:ext cx="3784877" cy="2308324"/>
          </a:xfrm>
          <a:prstGeom prst="rect">
            <a:avLst/>
          </a:prstGeom>
          <a:noFill/>
          <a:ln>
            <a:solidFill>
              <a:srgbClr val="31859C"/>
            </a:solidFill>
          </a:ln>
        </p:spPr>
        <p:txBody>
          <a:bodyPr wrap="square" rtlCol="0">
            <a:spAutoFit/>
          </a:bodyPr>
          <a:lstStyle/>
          <a:p>
            <a:r>
              <a:rPr lang="en-US" dirty="0" smtClean="0"/>
              <a:t>Sent Technology gives logistic companies to enhance their platform to implement and manage their extended delivery partners. </a:t>
            </a:r>
          </a:p>
          <a:p>
            <a:r>
              <a:rPr lang="en-US" dirty="0" smtClean="0"/>
              <a:t>Full end to end solution covers all the key elements, allowing Carriers to implement services manage all delivery activities via 1 single platform </a:t>
            </a:r>
            <a:endParaRPr lang="en-US" dirty="0"/>
          </a:p>
        </p:txBody>
      </p:sp>
      <p:sp>
        <p:nvSpPr>
          <p:cNvPr id="24" name="TextBox 23"/>
          <p:cNvSpPr txBox="1"/>
          <p:nvPr/>
        </p:nvSpPr>
        <p:spPr>
          <a:xfrm>
            <a:off x="435429" y="6084590"/>
            <a:ext cx="8416395" cy="646331"/>
          </a:xfrm>
          <a:prstGeom prst="rect">
            <a:avLst/>
          </a:prstGeom>
          <a:noFill/>
        </p:spPr>
        <p:txBody>
          <a:bodyPr wrap="square" rtlCol="0">
            <a:spAutoFit/>
          </a:bodyPr>
          <a:lstStyle/>
          <a:p>
            <a:r>
              <a:rPr lang="en-US" dirty="0" smtClean="0"/>
              <a:t>FLEXIBILITY  - working </a:t>
            </a:r>
            <a:r>
              <a:rPr lang="en-US" dirty="0"/>
              <a:t>with </a:t>
            </a:r>
            <a:r>
              <a:rPr lang="en-US" dirty="0" smtClean="0"/>
              <a:t>you to ensure Sent Technology solution is </a:t>
            </a:r>
            <a:r>
              <a:rPr lang="en-US" dirty="0"/>
              <a:t>tailored to suit </a:t>
            </a:r>
            <a:r>
              <a:rPr lang="en-US" dirty="0" smtClean="0"/>
              <a:t>your business needs</a:t>
            </a:r>
            <a:endParaRPr lang="en-US" dirty="0"/>
          </a:p>
        </p:txBody>
      </p:sp>
      <p:sp>
        <p:nvSpPr>
          <p:cNvPr id="25" name="TextBox 24"/>
          <p:cNvSpPr txBox="1"/>
          <p:nvPr/>
        </p:nvSpPr>
        <p:spPr>
          <a:xfrm>
            <a:off x="6047083" y="1269913"/>
            <a:ext cx="1655130" cy="276999"/>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1200" dirty="0" smtClean="0"/>
              <a:t>Track my parcel …. </a:t>
            </a:r>
            <a:endParaRPr lang="en-US" sz="1200" dirty="0"/>
          </a:p>
        </p:txBody>
      </p:sp>
      <p:sp>
        <p:nvSpPr>
          <p:cNvPr id="26" name="TextBox 25"/>
          <p:cNvSpPr txBox="1"/>
          <p:nvPr/>
        </p:nvSpPr>
        <p:spPr>
          <a:xfrm>
            <a:off x="7858568" y="863000"/>
            <a:ext cx="993256" cy="276999"/>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1200" dirty="0" smtClean="0"/>
              <a:t>FAQ”S</a:t>
            </a:r>
            <a:endParaRPr lang="en-US" sz="1200" dirty="0"/>
          </a:p>
        </p:txBody>
      </p:sp>
      <p:pic>
        <p:nvPicPr>
          <p:cNvPr id="22" name="Picture 21" descr="Sent-Technology.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961" y="49803"/>
            <a:ext cx="1762125" cy="1321594"/>
          </a:xfrm>
          <a:prstGeom prst="rect">
            <a:avLst/>
          </a:prstGeom>
        </p:spPr>
      </p:pic>
    </p:spTree>
    <p:extLst>
      <p:ext uri="{BB962C8B-B14F-4D97-AF65-F5344CB8AC3E}">
        <p14:creationId xmlns:p14="http://schemas.microsoft.com/office/powerpoint/2010/main" val="82615088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41090" y="1713046"/>
            <a:ext cx="8229600" cy="563010"/>
          </a:xfrm>
          <a:ln>
            <a:solidFill>
              <a:schemeClr val="accent5">
                <a:lumMod val="75000"/>
              </a:schemeClr>
            </a:solidFill>
          </a:ln>
        </p:spPr>
        <p:txBody>
          <a:bodyPr anchor="t">
            <a:normAutofit fontScale="85000" lnSpcReduction="20000"/>
          </a:bodyPr>
          <a:lstStyle/>
          <a:p>
            <a:pPr marL="0" indent="0">
              <a:buNone/>
            </a:pPr>
            <a:endParaRPr lang="en-US" sz="1800" dirty="0" smtClean="0"/>
          </a:p>
          <a:p>
            <a:pPr marL="0" indent="0" algn="ctr">
              <a:buNone/>
            </a:pPr>
            <a:r>
              <a:rPr lang="en-US" sz="2000" dirty="0" smtClean="0"/>
              <a:t>Solution Developed To Help you Build &amp; Manage Your Global Delivery  Network </a:t>
            </a:r>
          </a:p>
          <a:p>
            <a:pPr marL="0" indent="0" algn="ctr">
              <a:buNone/>
            </a:pPr>
            <a:endParaRPr lang="en-US" sz="2000" dirty="0" smtClean="0"/>
          </a:p>
        </p:txBody>
      </p:sp>
      <p:sp>
        <p:nvSpPr>
          <p:cNvPr id="4" name="TextBox 3"/>
          <p:cNvSpPr txBox="1"/>
          <p:nvPr/>
        </p:nvSpPr>
        <p:spPr>
          <a:xfrm>
            <a:off x="457200" y="328441"/>
            <a:ext cx="2493512" cy="646331"/>
          </a:xfrm>
          <a:prstGeom prst="rect">
            <a:avLst/>
          </a:prstGeom>
          <a:noFill/>
        </p:spPr>
        <p:txBody>
          <a:bodyPr wrap="square" rtlCol="0">
            <a:spAutoFit/>
          </a:bodyPr>
          <a:lstStyle/>
          <a:p>
            <a:r>
              <a:rPr lang="en-US" dirty="0" smtClean="0"/>
              <a:t>SENT TECHNOLOGY LOGO </a:t>
            </a:r>
            <a:endParaRPr lang="en-US" dirty="0"/>
          </a:p>
        </p:txBody>
      </p:sp>
      <p:sp>
        <p:nvSpPr>
          <p:cNvPr id="5" name="TextBox 4"/>
          <p:cNvSpPr txBox="1"/>
          <p:nvPr/>
        </p:nvSpPr>
        <p:spPr>
          <a:xfrm>
            <a:off x="3410049" y="474624"/>
            <a:ext cx="964702" cy="276999"/>
          </a:xfrm>
          <a:prstGeom prst="rect">
            <a:avLst/>
          </a:prstGeom>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en-US" sz="1200" dirty="0" smtClean="0"/>
              <a:t>HOME PAGE </a:t>
            </a:r>
            <a:endParaRPr lang="en-US" sz="1200" dirty="0"/>
          </a:p>
        </p:txBody>
      </p:sp>
      <p:sp>
        <p:nvSpPr>
          <p:cNvPr id="6" name="TextBox 5"/>
          <p:cNvSpPr txBox="1"/>
          <p:nvPr/>
        </p:nvSpPr>
        <p:spPr>
          <a:xfrm>
            <a:off x="4567189" y="474624"/>
            <a:ext cx="922398" cy="276999"/>
          </a:xfrm>
          <a:prstGeom prst="rect">
            <a:avLst/>
          </a:prstGeom>
          <a:ln/>
        </p:spPr>
        <p:style>
          <a:lnRef idx="1">
            <a:schemeClr val="accent2"/>
          </a:lnRef>
          <a:fillRef idx="2">
            <a:schemeClr val="accent2"/>
          </a:fillRef>
          <a:effectRef idx="1">
            <a:schemeClr val="accent2"/>
          </a:effectRef>
          <a:fontRef idx="minor">
            <a:schemeClr val="dk1"/>
          </a:fontRef>
        </p:style>
        <p:txBody>
          <a:bodyPr wrap="none" rtlCol="0">
            <a:spAutoFit/>
          </a:bodyPr>
          <a:lstStyle/>
          <a:p>
            <a:r>
              <a:rPr lang="en-US" sz="1200" b="1" dirty="0" smtClean="0"/>
              <a:t>SOLUTIONS</a:t>
            </a:r>
            <a:r>
              <a:rPr lang="en-US" sz="1200" dirty="0" smtClean="0"/>
              <a:t> </a:t>
            </a:r>
            <a:endParaRPr lang="en-US" sz="1200" dirty="0"/>
          </a:p>
        </p:txBody>
      </p:sp>
      <p:sp>
        <p:nvSpPr>
          <p:cNvPr id="7" name="TextBox 6"/>
          <p:cNvSpPr txBox="1"/>
          <p:nvPr/>
        </p:nvSpPr>
        <p:spPr>
          <a:xfrm>
            <a:off x="6036523" y="420774"/>
            <a:ext cx="1115284" cy="461665"/>
          </a:xfrm>
          <a:prstGeom prst="rect">
            <a:avLst/>
          </a:prstGeom>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en-US" sz="1200" dirty="0"/>
              <a:t>TESTIMONIALS</a:t>
            </a:r>
          </a:p>
          <a:p>
            <a:r>
              <a:rPr lang="en-US" sz="1200" dirty="0" smtClean="0"/>
              <a:t>LOGIN</a:t>
            </a:r>
            <a:endParaRPr lang="en-US" sz="1200" dirty="0"/>
          </a:p>
        </p:txBody>
      </p:sp>
      <p:sp>
        <p:nvSpPr>
          <p:cNvPr id="8" name="TextBox 7"/>
          <p:cNvSpPr txBox="1"/>
          <p:nvPr/>
        </p:nvSpPr>
        <p:spPr>
          <a:xfrm>
            <a:off x="7858568" y="433601"/>
            <a:ext cx="993256" cy="276999"/>
          </a:xfrm>
          <a:prstGeom prst="rect">
            <a:avLst/>
          </a:prstGeom>
        </p:spPr>
        <p:style>
          <a:lnRef idx="1">
            <a:schemeClr val="accent1"/>
          </a:lnRef>
          <a:fillRef idx="2">
            <a:schemeClr val="accent1"/>
          </a:fillRef>
          <a:effectRef idx="1">
            <a:schemeClr val="accent1"/>
          </a:effectRef>
          <a:fontRef idx="minor">
            <a:schemeClr val="dk1"/>
          </a:fontRef>
        </p:style>
        <p:txBody>
          <a:bodyPr wrap="none" rtlCol="0">
            <a:spAutoFit/>
          </a:bodyPr>
          <a:lstStyle/>
          <a:p>
            <a:r>
              <a:rPr lang="en-US" sz="1200" dirty="0" smtClean="0"/>
              <a:t>CONTACT US </a:t>
            </a:r>
            <a:endParaRPr lang="en-US" sz="1200" dirty="0"/>
          </a:p>
        </p:txBody>
      </p:sp>
      <p:sp>
        <p:nvSpPr>
          <p:cNvPr id="9" name="TextBox 8"/>
          <p:cNvSpPr txBox="1"/>
          <p:nvPr/>
        </p:nvSpPr>
        <p:spPr>
          <a:xfrm>
            <a:off x="4374751" y="841357"/>
            <a:ext cx="1441420" cy="276999"/>
          </a:xfrm>
          <a:prstGeom prst="rect">
            <a:avLst/>
          </a:prstGeom>
          <a:ln/>
        </p:spPr>
        <p:style>
          <a:lnRef idx="1">
            <a:schemeClr val="accent2"/>
          </a:lnRef>
          <a:fillRef idx="2">
            <a:schemeClr val="accent2"/>
          </a:fillRef>
          <a:effectRef idx="1">
            <a:schemeClr val="accent2"/>
          </a:effectRef>
          <a:fontRef idx="minor">
            <a:schemeClr val="dk1"/>
          </a:fontRef>
        </p:style>
        <p:txBody>
          <a:bodyPr wrap="none" rtlCol="0">
            <a:spAutoFit/>
          </a:bodyPr>
          <a:lstStyle/>
          <a:p>
            <a:r>
              <a:rPr lang="en-US" sz="1200" b="1" dirty="0" smtClean="0"/>
              <a:t>SENT TECHNOLOGY</a:t>
            </a:r>
            <a:endParaRPr lang="en-US" sz="1200" b="1" dirty="0"/>
          </a:p>
        </p:txBody>
      </p:sp>
      <p:sp>
        <p:nvSpPr>
          <p:cNvPr id="10" name="TextBox 9"/>
          <p:cNvSpPr txBox="1"/>
          <p:nvPr/>
        </p:nvSpPr>
        <p:spPr>
          <a:xfrm>
            <a:off x="4374751" y="1269913"/>
            <a:ext cx="1415772" cy="276999"/>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1200" dirty="0" smtClean="0"/>
              <a:t>SENT PARCELS </a:t>
            </a:r>
            <a:endParaRPr lang="en-US" sz="1200" dirty="0"/>
          </a:p>
        </p:txBody>
      </p:sp>
      <p:sp>
        <p:nvSpPr>
          <p:cNvPr id="11" name="TextBox 10"/>
          <p:cNvSpPr txBox="1"/>
          <p:nvPr/>
        </p:nvSpPr>
        <p:spPr>
          <a:xfrm>
            <a:off x="6047083" y="830321"/>
            <a:ext cx="1655130" cy="276999"/>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1200" dirty="0" smtClean="0"/>
              <a:t>SECURE LOGIN </a:t>
            </a:r>
            <a:endParaRPr lang="en-US" sz="1200" dirty="0"/>
          </a:p>
        </p:txBody>
      </p:sp>
      <p:sp>
        <p:nvSpPr>
          <p:cNvPr id="18" name="TextBox 17"/>
          <p:cNvSpPr txBox="1"/>
          <p:nvPr/>
        </p:nvSpPr>
        <p:spPr>
          <a:xfrm flipH="1">
            <a:off x="457200" y="1528380"/>
            <a:ext cx="2748736" cy="369332"/>
          </a:xfrm>
          <a:prstGeom prst="rect">
            <a:avLst/>
          </a:prstGeom>
          <a:solidFill>
            <a:schemeClr val="bg1"/>
          </a:solidFill>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dirty="0" smtClean="0">
                <a:ln>
                  <a:solidFill>
                    <a:schemeClr val="accent6">
                      <a:lumMod val="75000"/>
                    </a:schemeClr>
                  </a:solidFill>
                </a:ln>
              </a:rPr>
              <a:t>Logistic Service Providers </a:t>
            </a:r>
            <a:endParaRPr lang="en-US" dirty="0"/>
          </a:p>
        </p:txBody>
      </p:sp>
      <p:graphicFrame>
        <p:nvGraphicFramePr>
          <p:cNvPr id="25" name="Diagram 24"/>
          <p:cNvGraphicFramePr/>
          <p:nvPr>
            <p:extLst>
              <p:ext uri="{D42A27DB-BD31-4B8C-83A1-F6EECF244321}">
                <p14:modId xmlns:p14="http://schemas.microsoft.com/office/powerpoint/2010/main" val="2583727995"/>
              </p:ext>
            </p:extLst>
          </p:nvPr>
        </p:nvGraphicFramePr>
        <p:xfrm>
          <a:off x="267991" y="2439481"/>
          <a:ext cx="8876009" cy="30932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6" name="TextBox 25"/>
          <p:cNvSpPr txBox="1"/>
          <p:nvPr/>
        </p:nvSpPr>
        <p:spPr>
          <a:xfrm>
            <a:off x="457200" y="5532769"/>
            <a:ext cx="8394624" cy="369332"/>
          </a:xfrm>
          <a:prstGeom prst="rect">
            <a:avLst/>
          </a:prstGeom>
          <a:noFill/>
        </p:spPr>
        <p:txBody>
          <a:bodyPr wrap="square" rtlCol="0">
            <a:spAutoFit/>
          </a:bodyPr>
          <a:lstStyle/>
          <a:p>
            <a:r>
              <a:rPr lang="en-US" dirty="0" smtClean="0"/>
              <a:t>“Plug &amp; Play” approach helping Logistics Partners enhance their </a:t>
            </a:r>
            <a:r>
              <a:rPr lang="en-US" dirty="0"/>
              <a:t>P</a:t>
            </a:r>
            <a:r>
              <a:rPr lang="en-US" dirty="0" smtClean="0"/>
              <a:t>latforms.</a:t>
            </a:r>
            <a:endParaRPr lang="en-US" dirty="0"/>
          </a:p>
        </p:txBody>
      </p:sp>
      <p:sp>
        <p:nvSpPr>
          <p:cNvPr id="27" name="TextBox 26"/>
          <p:cNvSpPr txBox="1"/>
          <p:nvPr/>
        </p:nvSpPr>
        <p:spPr>
          <a:xfrm flipH="1">
            <a:off x="7369338" y="6447850"/>
            <a:ext cx="1738085" cy="369332"/>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dirty="0" smtClean="0">
                <a:ln>
                  <a:solidFill>
                    <a:schemeClr val="accent6">
                      <a:lumMod val="75000"/>
                    </a:schemeClr>
                  </a:solidFill>
                </a:ln>
              </a:rPr>
              <a:t>Click to message </a:t>
            </a:r>
            <a:endParaRPr lang="en-US" dirty="0"/>
          </a:p>
        </p:txBody>
      </p:sp>
      <p:sp>
        <p:nvSpPr>
          <p:cNvPr id="28" name="TextBox 27"/>
          <p:cNvSpPr txBox="1"/>
          <p:nvPr/>
        </p:nvSpPr>
        <p:spPr>
          <a:xfrm>
            <a:off x="263180" y="6078518"/>
            <a:ext cx="7374735" cy="369332"/>
          </a:xfrm>
          <a:prstGeom prst="rect">
            <a:avLst/>
          </a:prstGeom>
          <a:noFill/>
        </p:spPr>
        <p:txBody>
          <a:bodyPr wrap="none" rtlCol="0">
            <a:spAutoFit/>
          </a:bodyPr>
          <a:lstStyle/>
          <a:p>
            <a:r>
              <a:rPr lang="en-US" dirty="0" smtClean="0"/>
              <a:t>Interested to explore how Sent Technology can work for you, let’s connect  … </a:t>
            </a:r>
            <a:endParaRPr lang="en-US" dirty="0"/>
          </a:p>
        </p:txBody>
      </p:sp>
      <p:sp>
        <p:nvSpPr>
          <p:cNvPr id="29" name="TextBox 28"/>
          <p:cNvSpPr txBox="1"/>
          <p:nvPr/>
        </p:nvSpPr>
        <p:spPr>
          <a:xfrm>
            <a:off x="6036523" y="1269913"/>
            <a:ext cx="1655130" cy="276999"/>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1200" dirty="0" smtClean="0"/>
              <a:t>Track my parcel …. </a:t>
            </a:r>
            <a:endParaRPr lang="en-US" sz="1200" dirty="0"/>
          </a:p>
        </p:txBody>
      </p:sp>
      <p:sp>
        <p:nvSpPr>
          <p:cNvPr id="31" name="TextBox 30"/>
          <p:cNvSpPr txBox="1"/>
          <p:nvPr/>
        </p:nvSpPr>
        <p:spPr>
          <a:xfrm>
            <a:off x="9481079" y="2536763"/>
            <a:ext cx="3769309" cy="3693319"/>
          </a:xfrm>
          <a:prstGeom prst="rect">
            <a:avLst/>
          </a:prstGeom>
          <a:noFill/>
        </p:spPr>
        <p:txBody>
          <a:bodyPr wrap="square" rtlCol="0">
            <a:spAutoFit/>
          </a:bodyPr>
          <a:lstStyle/>
          <a:p>
            <a:r>
              <a:rPr lang="en-US" dirty="0" smtClean="0"/>
              <a:t>This buttons can be hyper links to info. So when the click label production drop down info comes up relating to Label production </a:t>
            </a:r>
          </a:p>
          <a:p>
            <a:r>
              <a:rPr lang="en-US" dirty="0" smtClean="0"/>
              <a:t>Experience  - integrated with over 50 + Global carriers &amp; with leading UK Carriers    </a:t>
            </a:r>
          </a:p>
          <a:p>
            <a:r>
              <a:rPr lang="en-US" dirty="0" smtClean="0"/>
              <a:t>API / SFPT set up / IN COUNTRY CHARACTERS  </a:t>
            </a:r>
          </a:p>
          <a:p>
            <a:endParaRPr lang="en-US" dirty="0"/>
          </a:p>
          <a:p>
            <a:r>
              <a:rPr lang="en-US" dirty="0" smtClean="0"/>
              <a:t>** THIS IS OUR BRAGG PAGE ** Equivalent  TO GRAVITY PRODUCT PAGE*** </a:t>
            </a:r>
            <a:endParaRPr lang="en-US" dirty="0"/>
          </a:p>
        </p:txBody>
      </p:sp>
      <p:sp>
        <p:nvSpPr>
          <p:cNvPr id="32" name="TextBox 31"/>
          <p:cNvSpPr txBox="1"/>
          <p:nvPr/>
        </p:nvSpPr>
        <p:spPr>
          <a:xfrm>
            <a:off x="7858568" y="863000"/>
            <a:ext cx="993256" cy="276999"/>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1200" dirty="0" smtClean="0"/>
              <a:t>FAQ”S</a:t>
            </a:r>
            <a:endParaRPr lang="en-US" sz="1200" dirty="0"/>
          </a:p>
        </p:txBody>
      </p:sp>
    </p:spTree>
    <p:extLst>
      <p:ext uri="{BB962C8B-B14F-4D97-AF65-F5344CB8AC3E}">
        <p14:creationId xmlns:p14="http://schemas.microsoft.com/office/powerpoint/2010/main" val="3647114239"/>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714" y="1897712"/>
            <a:ext cx="8229600" cy="563010"/>
          </a:xfrm>
          <a:ln>
            <a:solidFill>
              <a:schemeClr val="accent5">
                <a:lumMod val="75000"/>
              </a:schemeClr>
            </a:solidFill>
          </a:ln>
        </p:spPr>
        <p:txBody>
          <a:bodyPr anchor="t">
            <a:normAutofit fontScale="85000" lnSpcReduction="20000"/>
          </a:bodyPr>
          <a:lstStyle/>
          <a:p>
            <a:pPr marL="0" indent="0" algn="ctr">
              <a:buNone/>
            </a:pPr>
            <a:endParaRPr lang="en-US" sz="1800" dirty="0" smtClean="0"/>
          </a:p>
          <a:p>
            <a:pPr marL="0" indent="0" algn="ctr">
              <a:buNone/>
            </a:pPr>
            <a:r>
              <a:rPr lang="en-US" sz="2000" dirty="0" smtClean="0"/>
              <a:t>Solution Developed To Help you Build &amp; Manage Your Global Delivery  Network </a:t>
            </a:r>
          </a:p>
          <a:p>
            <a:pPr marL="0" indent="0" algn="ctr">
              <a:buNone/>
            </a:pPr>
            <a:endParaRPr lang="en-US" sz="2000" dirty="0" smtClean="0"/>
          </a:p>
        </p:txBody>
      </p:sp>
      <p:sp>
        <p:nvSpPr>
          <p:cNvPr id="5" name="TextBox 4"/>
          <p:cNvSpPr txBox="1"/>
          <p:nvPr/>
        </p:nvSpPr>
        <p:spPr>
          <a:xfrm>
            <a:off x="3410049" y="474624"/>
            <a:ext cx="964702" cy="276999"/>
          </a:xfrm>
          <a:prstGeom prst="rect">
            <a:avLst/>
          </a:prstGeom>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en-US" sz="1200" dirty="0" smtClean="0"/>
              <a:t>HOME PAGE </a:t>
            </a:r>
            <a:endParaRPr lang="en-US" sz="1200" dirty="0"/>
          </a:p>
        </p:txBody>
      </p:sp>
      <p:sp>
        <p:nvSpPr>
          <p:cNvPr id="6" name="TextBox 5"/>
          <p:cNvSpPr txBox="1"/>
          <p:nvPr/>
        </p:nvSpPr>
        <p:spPr>
          <a:xfrm>
            <a:off x="4582514" y="420774"/>
            <a:ext cx="922398" cy="276999"/>
          </a:xfrm>
          <a:prstGeom prst="rect">
            <a:avLst/>
          </a:prstGeom>
          <a:ln/>
        </p:spPr>
        <p:style>
          <a:lnRef idx="1">
            <a:schemeClr val="accent2"/>
          </a:lnRef>
          <a:fillRef idx="2">
            <a:schemeClr val="accent2"/>
          </a:fillRef>
          <a:effectRef idx="1">
            <a:schemeClr val="accent2"/>
          </a:effectRef>
          <a:fontRef idx="minor">
            <a:schemeClr val="dk1"/>
          </a:fontRef>
        </p:style>
        <p:txBody>
          <a:bodyPr wrap="none" rtlCol="0">
            <a:spAutoFit/>
          </a:bodyPr>
          <a:lstStyle/>
          <a:p>
            <a:r>
              <a:rPr lang="en-US" sz="1200" b="1" dirty="0" smtClean="0"/>
              <a:t>SOLUTIONS</a:t>
            </a:r>
            <a:r>
              <a:rPr lang="en-US" sz="1200" dirty="0" smtClean="0"/>
              <a:t> </a:t>
            </a:r>
            <a:endParaRPr lang="en-US" sz="1200" dirty="0"/>
          </a:p>
        </p:txBody>
      </p:sp>
      <p:sp>
        <p:nvSpPr>
          <p:cNvPr id="7" name="TextBox 6"/>
          <p:cNvSpPr txBox="1"/>
          <p:nvPr/>
        </p:nvSpPr>
        <p:spPr>
          <a:xfrm>
            <a:off x="6036523" y="420774"/>
            <a:ext cx="1115284" cy="461665"/>
          </a:xfrm>
          <a:prstGeom prst="rect">
            <a:avLst/>
          </a:prstGeom>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en-US" sz="1200" dirty="0"/>
              <a:t>TESTIMONIALS</a:t>
            </a:r>
          </a:p>
          <a:p>
            <a:r>
              <a:rPr lang="en-US" sz="1200" dirty="0" smtClean="0"/>
              <a:t>LOGIN</a:t>
            </a:r>
            <a:endParaRPr lang="en-US" sz="1200" dirty="0"/>
          </a:p>
        </p:txBody>
      </p:sp>
      <p:sp>
        <p:nvSpPr>
          <p:cNvPr id="8" name="TextBox 7"/>
          <p:cNvSpPr txBox="1"/>
          <p:nvPr/>
        </p:nvSpPr>
        <p:spPr>
          <a:xfrm>
            <a:off x="7858568" y="433601"/>
            <a:ext cx="993256" cy="276999"/>
          </a:xfrm>
          <a:prstGeom prst="rect">
            <a:avLst/>
          </a:prstGeom>
        </p:spPr>
        <p:style>
          <a:lnRef idx="1">
            <a:schemeClr val="accent1"/>
          </a:lnRef>
          <a:fillRef idx="2">
            <a:schemeClr val="accent1"/>
          </a:fillRef>
          <a:effectRef idx="1">
            <a:schemeClr val="accent1"/>
          </a:effectRef>
          <a:fontRef idx="minor">
            <a:schemeClr val="dk1"/>
          </a:fontRef>
        </p:style>
        <p:txBody>
          <a:bodyPr wrap="none" rtlCol="0">
            <a:spAutoFit/>
          </a:bodyPr>
          <a:lstStyle/>
          <a:p>
            <a:r>
              <a:rPr lang="en-US" sz="1200" dirty="0" smtClean="0"/>
              <a:t>CONTACT US </a:t>
            </a:r>
            <a:endParaRPr lang="en-US" sz="1200" dirty="0"/>
          </a:p>
        </p:txBody>
      </p:sp>
      <p:sp>
        <p:nvSpPr>
          <p:cNvPr id="9" name="TextBox 8"/>
          <p:cNvSpPr txBox="1"/>
          <p:nvPr/>
        </p:nvSpPr>
        <p:spPr>
          <a:xfrm>
            <a:off x="4516893" y="818793"/>
            <a:ext cx="1441420" cy="276999"/>
          </a:xfrm>
          <a:prstGeom prst="rect">
            <a:avLst/>
          </a:prstGeom>
          <a:ln/>
        </p:spPr>
        <p:style>
          <a:lnRef idx="1">
            <a:schemeClr val="accent2"/>
          </a:lnRef>
          <a:fillRef idx="2">
            <a:schemeClr val="accent2"/>
          </a:fillRef>
          <a:effectRef idx="1">
            <a:schemeClr val="accent2"/>
          </a:effectRef>
          <a:fontRef idx="minor">
            <a:schemeClr val="dk1"/>
          </a:fontRef>
        </p:style>
        <p:txBody>
          <a:bodyPr wrap="none" rtlCol="0">
            <a:spAutoFit/>
          </a:bodyPr>
          <a:lstStyle/>
          <a:p>
            <a:r>
              <a:rPr lang="en-US" sz="1200" b="1" dirty="0" smtClean="0"/>
              <a:t>SENT TECHNOLOGY</a:t>
            </a:r>
            <a:endParaRPr lang="en-US" sz="1200" b="1" dirty="0"/>
          </a:p>
        </p:txBody>
      </p:sp>
      <p:sp>
        <p:nvSpPr>
          <p:cNvPr id="10" name="TextBox 9"/>
          <p:cNvSpPr txBox="1"/>
          <p:nvPr/>
        </p:nvSpPr>
        <p:spPr>
          <a:xfrm>
            <a:off x="4469502" y="1251771"/>
            <a:ext cx="1415772" cy="276999"/>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1200" dirty="0" smtClean="0"/>
              <a:t>SENT PARCELS </a:t>
            </a:r>
            <a:endParaRPr lang="en-US" sz="1200" dirty="0"/>
          </a:p>
        </p:txBody>
      </p:sp>
      <p:sp>
        <p:nvSpPr>
          <p:cNvPr id="11" name="TextBox 10"/>
          <p:cNvSpPr txBox="1"/>
          <p:nvPr/>
        </p:nvSpPr>
        <p:spPr>
          <a:xfrm>
            <a:off x="6047083" y="818793"/>
            <a:ext cx="1655130" cy="276999"/>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1200" dirty="0" smtClean="0"/>
              <a:t>SECURE LOGIN </a:t>
            </a:r>
            <a:endParaRPr lang="en-US" sz="1200" dirty="0"/>
          </a:p>
        </p:txBody>
      </p:sp>
      <p:sp>
        <p:nvSpPr>
          <p:cNvPr id="18" name="TextBox 17"/>
          <p:cNvSpPr txBox="1"/>
          <p:nvPr/>
        </p:nvSpPr>
        <p:spPr>
          <a:xfrm flipH="1">
            <a:off x="457198" y="1713046"/>
            <a:ext cx="4586515" cy="369332"/>
          </a:xfrm>
          <a:prstGeom prst="rect">
            <a:avLst/>
          </a:prstGeom>
          <a:solidFill>
            <a:schemeClr val="bg1"/>
          </a:solidFill>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dirty="0" smtClean="0">
                <a:ln>
                  <a:solidFill>
                    <a:schemeClr val="accent6">
                      <a:lumMod val="75000"/>
                    </a:schemeClr>
                  </a:solidFill>
                </a:ln>
              </a:rPr>
              <a:t>Retailers Managing their delivery network </a:t>
            </a:r>
            <a:endParaRPr lang="en-US" dirty="0"/>
          </a:p>
        </p:txBody>
      </p:sp>
      <p:graphicFrame>
        <p:nvGraphicFramePr>
          <p:cNvPr id="25" name="Diagram 24"/>
          <p:cNvGraphicFramePr/>
          <p:nvPr>
            <p:extLst>
              <p:ext uri="{D42A27DB-BD31-4B8C-83A1-F6EECF244321}">
                <p14:modId xmlns:p14="http://schemas.microsoft.com/office/powerpoint/2010/main" val="3500085393"/>
              </p:ext>
            </p:extLst>
          </p:nvPr>
        </p:nvGraphicFramePr>
        <p:xfrm>
          <a:off x="0" y="2475766"/>
          <a:ext cx="8581571" cy="30932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6" name="TextBox 25"/>
          <p:cNvSpPr txBox="1"/>
          <p:nvPr/>
        </p:nvSpPr>
        <p:spPr>
          <a:xfrm>
            <a:off x="263180" y="5496482"/>
            <a:ext cx="8880820" cy="646331"/>
          </a:xfrm>
          <a:prstGeom prst="rect">
            <a:avLst/>
          </a:prstGeom>
          <a:noFill/>
          <a:ln>
            <a:solidFill>
              <a:srgbClr val="B7DEE8"/>
            </a:solidFill>
          </a:ln>
        </p:spPr>
        <p:txBody>
          <a:bodyPr wrap="square" rtlCol="0">
            <a:spAutoFit/>
          </a:bodyPr>
          <a:lstStyle/>
          <a:p>
            <a:r>
              <a:rPr lang="en-US" dirty="0" smtClean="0"/>
              <a:t>Plug &amp; Play – Select the relevant modules </a:t>
            </a:r>
          </a:p>
          <a:p>
            <a:r>
              <a:rPr lang="en-US" dirty="0" smtClean="0"/>
              <a:t>Helping Retailers enhance existing platform to “Grow” &amp; “Manage” Global Delivery Network </a:t>
            </a:r>
            <a:endParaRPr lang="en-US" dirty="0"/>
          </a:p>
        </p:txBody>
      </p:sp>
      <p:sp>
        <p:nvSpPr>
          <p:cNvPr id="27" name="TextBox 26"/>
          <p:cNvSpPr txBox="1"/>
          <p:nvPr/>
        </p:nvSpPr>
        <p:spPr>
          <a:xfrm flipH="1">
            <a:off x="7276775" y="6427299"/>
            <a:ext cx="1738085" cy="369332"/>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dirty="0" smtClean="0">
                <a:ln>
                  <a:solidFill>
                    <a:schemeClr val="accent6">
                      <a:lumMod val="75000"/>
                    </a:schemeClr>
                  </a:solidFill>
                </a:ln>
              </a:rPr>
              <a:t>Click to message </a:t>
            </a:r>
            <a:endParaRPr lang="en-US" dirty="0"/>
          </a:p>
        </p:txBody>
      </p:sp>
      <p:sp>
        <p:nvSpPr>
          <p:cNvPr id="28" name="TextBox 27"/>
          <p:cNvSpPr txBox="1"/>
          <p:nvPr/>
        </p:nvSpPr>
        <p:spPr>
          <a:xfrm>
            <a:off x="263180" y="6204717"/>
            <a:ext cx="7424103" cy="369332"/>
          </a:xfrm>
          <a:prstGeom prst="rect">
            <a:avLst/>
          </a:prstGeom>
          <a:noFill/>
          <a:ln>
            <a:solidFill>
              <a:schemeClr val="accent5">
                <a:lumMod val="40000"/>
                <a:lumOff val="60000"/>
              </a:schemeClr>
            </a:solidFill>
          </a:ln>
        </p:spPr>
        <p:txBody>
          <a:bodyPr wrap="none" rtlCol="0">
            <a:spAutoFit/>
          </a:bodyPr>
          <a:lstStyle/>
          <a:p>
            <a:r>
              <a:rPr lang="en-US" dirty="0" smtClean="0"/>
              <a:t>Interested to explore how Sent Technology can work for you?  let’s connect… </a:t>
            </a:r>
            <a:endParaRPr lang="en-US" dirty="0"/>
          </a:p>
        </p:txBody>
      </p:sp>
      <p:sp>
        <p:nvSpPr>
          <p:cNvPr id="29" name="TextBox 28"/>
          <p:cNvSpPr txBox="1"/>
          <p:nvPr/>
        </p:nvSpPr>
        <p:spPr>
          <a:xfrm>
            <a:off x="6047083" y="1349742"/>
            <a:ext cx="1655130" cy="276999"/>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1200" dirty="0" smtClean="0"/>
              <a:t>Track my parcel …. </a:t>
            </a:r>
            <a:endParaRPr lang="en-US" sz="1200" dirty="0"/>
          </a:p>
        </p:txBody>
      </p:sp>
      <p:sp>
        <p:nvSpPr>
          <p:cNvPr id="19" name="TextBox 18"/>
          <p:cNvSpPr txBox="1"/>
          <p:nvPr/>
        </p:nvSpPr>
        <p:spPr>
          <a:xfrm>
            <a:off x="9481079" y="2536763"/>
            <a:ext cx="3769309" cy="3693319"/>
          </a:xfrm>
          <a:prstGeom prst="rect">
            <a:avLst/>
          </a:prstGeom>
          <a:noFill/>
        </p:spPr>
        <p:txBody>
          <a:bodyPr wrap="square" rtlCol="0">
            <a:spAutoFit/>
          </a:bodyPr>
          <a:lstStyle/>
          <a:p>
            <a:r>
              <a:rPr lang="en-US" dirty="0" smtClean="0"/>
              <a:t>This buttons can be hyper links to info. So when the click label production drop down info comes up relating to Label production </a:t>
            </a:r>
          </a:p>
          <a:p>
            <a:r>
              <a:rPr lang="en-US" dirty="0" smtClean="0"/>
              <a:t>Experience  - integrated with over 50 + Global carriers &amp; with leading UK Carriers    </a:t>
            </a:r>
          </a:p>
          <a:p>
            <a:r>
              <a:rPr lang="en-US" dirty="0" smtClean="0"/>
              <a:t>API / SFPT set up / IN COUNTRY CHARACTERS  </a:t>
            </a:r>
          </a:p>
          <a:p>
            <a:endParaRPr lang="en-US" dirty="0"/>
          </a:p>
          <a:p>
            <a:r>
              <a:rPr lang="en-US" dirty="0" smtClean="0"/>
              <a:t>** THIS IS OUR BRAGG PAGE ** Equivalent  TO GRAVITY PRODUCT PAGE*** </a:t>
            </a:r>
            <a:endParaRPr lang="en-US" dirty="0"/>
          </a:p>
        </p:txBody>
      </p:sp>
      <p:sp>
        <p:nvSpPr>
          <p:cNvPr id="20" name="TextBox 19"/>
          <p:cNvSpPr txBox="1"/>
          <p:nvPr/>
        </p:nvSpPr>
        <p:spPr>
          <a:xfrm>
            <a:off x="7858568" y="863000"/>
            <a:ext cx="993256" cy="276999"/>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1200" dirty="0" smtClean="0"/>
              <a:t>FAQ”S</a:t>
            </a:r>
            <a:endParaRPr lang="en-US" sz="1200" dirty="0"/>
          </a:p>
        </p:txBody>
      </p:sp>
      <p:pic>
        <p:nvPicPr>
          <p:cNvPr id="21" name="Picture 20" descr="Sent-Technology.jpg"/>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24961" y="49803"/>
            <a:ext cx="1762125" cy="1321594"/>
          </a:xfrm>
          <a:prstGeom prst="rect">
            <a:avLst/>
          </a:prstGeom>
        </p:spPr>
      </p:pic>
    </p:spTree>
    <p:extLst>
      <p:ext uri="{BB962C8B-B14F-4D97-AF65-F5344CB8AC3E}">
        <p14:creationId xmlns:p14="http://schemas.microsoft.com/office/powerpoint/2010/main" val="1856604063"/>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714" y="1897712"/>
            <a:ext cx="8229600" cy="563010"/>
          </a:xfrm>
          <a:ln>
            <a:solidFill>
              <a:schemeClr val="accent5">
                <a:lumMod val="75000"/>
              </a:schemeClr>
            </a:solidFill>
          </a:ln>
        </p:spPr>
        <p:txBody>
          <a:bodyPr anchor="t">
            <a:normAutofit fontScale="92500" lnSpcReduction="20000"/>
          </a:bodyPr>
          <a:lstStyle/>
          <a:p>
            <a:pPr marL="0" indent="0">
              <a:buNone/>
            </a:pPr>
            <a:r>
              <a:rPr lang="en-US" sz="2100" dirty="0" smtClean="0"/>
              <a:t>SENT PARCELS DELIVERING TO COMPLEX LANES PROVIDING A FULLY MANAGED SECURE DELIVERY EXPERIENCE</a:t>
            </a:r>
            <a:endParaRPr lang="en-US" sz="2100" dirty="0"/>
          </a:p>
        </p:txBody>
      </p:sp>
      <p:sp>
        <p:nvSpPr>
          <p:cNvPr id="5" name="TextBox 4"/>
          <p:cNvSpPr txBox="1"/>
          <p:nvPr/>
        </p:nvSpPr>
        <p:spPr>
          <a:xfrm>
            <a:off x="3410049" y="474624"/>
            <a:ext cx="964702" cy="276999"/>
          </a:xfrm>
          <a:prstGeom prst="rect">
            <a:avLst/>
          </a:prstGeom>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en-US" sz="1200" dirty="0" smtClean="0"/>
              <a:t>HOME PAGE </a:t>
            </a:r>
            <a:endParaRPr lang="en-US" sz="1200" dirty="0"/>
          </a:p>
        </p:txBody>
      </p:sp>
      <p:sp>
        <p:nvSpPr>
          <p:cNvPr id="6" name="TextBox 5"/>
          <p:cNvSpPr txBox="1"/>
          <p:nvPr/>
        </p:nvSpPr>
        <p:spPr>
          <a:xfrm>
            <a:off x="4582514" y="420774"/>
            <a:ext cx="922398" cy="276999"/>
          </a:xfrm>
          <a:prstGeom prst="rect">
            <a:avLst/>
          </a:prstGeom>
          <a:ln/>
        </p:spPr>
        <p:style>
          <a:lnRef idx="1">
            <a:schemeClr val="accent2"/>
          </a:lnRef>
          <a:fillRef idx="2">
            <a:schemeClr val="accent2"/>
          </a:fillRef>
          <a:effectRef idx="1">
            <a:schemeClr val="accent2"/>
          </a:effectRef>
          <a:fontRef idx="minor">
            <a:schemeClr val="dk1"/>
          </a:fontRef>
        </p:style>
        <p:txBody>
          <a:bodyPr wrap="none" rtlCol="0">
            <a:spAutoFit/>
          </a:bodyPr>
          <a:lstStyle/>
          <a:p>
            <a:r>
              <a:rPr lang="en-US" sz="1200" b="1" dirty="0" smtClean="0"/>
              <a:t>SOLUTIONS</a:t>
            </a:r>
            <a:r>
              <a:rPr lang="en-US" sz="1200" dirty="0" smtClean="0"/>
              <a:t> </a:t>
            </a:r>
            <a:endParaRPr lang="en-US" sz="1200" dirty="0"/>
          </a:p>
        </p:txBody>
      </p:sp>
      <p:sp>
        <p:nvSpPr>
          <p:cNvPr id="7" name="TextBox 6"/>
          <p:cNvSpPr txBox="1"/>
          <p:nvPr/>
        </p:nvSpPr>
        <p:spPr>
          <a:xfrm>
            <a:off x="6036523" y="420774"/>
            <a:ext cx="1115284" cy="461665"/>
          </a:xfrm>
          <a:prstGeom prst="rect">
            <a:avLst/>
          </a:prstGeom>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en-US" sz="1200" dirty="0"/>
              <a:t>TESTIMONIALS</a:t>
            </a:r>
          </a:p>
          <a:p>
            <a:r>
              <a:rPr lang="en-US" sz="1200" dirty="0" smtClean="0"/>
              <a:t>LOGIN</a:t>
            </a:r>
            <a:endParaRPr lang="en-US" sz="1200" dirty="0"/>
          </a:p>
        </p:txBody>
      </p:sp>
      <p:sp>
        <p:nvSpPr>
          <p:cNvPr id="8" name="TextBox 7"/>
          <p:cNvSpPr txBox="1"/>
          <p:nvPr/>
        </p:nvSpPr>
        <p:spPr>
          <a:xfrm>
            <a:off x="7858568" y="433601"/>
            <a:ext cx="993256" cy="276999"/>
          </a:xfrm>
          <a:prstGeom prst="rect">
            <a:avLst/>
          </a:prstGeom>
        </p:spPr>
        <p:style>
          <a:lnRef idx="1">
            <a:schemeClr val="accent1"/>
          </a:lnRef>
          <a:fillRef idx="2">
            <a:schemeClr val="accent1"/>
          </a:fillRef>
          <a:effectRef idx="1">
            <a:schemeClr val="accent1"/>
          </a:effectRef>
          <a:fontRef idx="minor">
            <a:schemeClr val="dk1"/>
          </a:fontRef>
        </p:style>
        <p:txBody>
          <a:bodyPr wrap="none" rtlCol="0">
            <a:spAutoFit/>
          </a:bodyPr>
          <a:lstStyle/>
          <a:p>
            <a:r>
              <a:rPr lang="en-US" sz="1200" dirty="0" smtClean="0"/>
              <a:t>CONTACT US </a:t>
            </a:r>
            <a:endParaRPr lang="en-US" sz="1200" dirty="0"/>
          </a:p>
        </p:txBody>
      </p:sp>
      <p:sp>
        <p:nvSpPr>
          <p:cNvPr id="9" name="TextBox 8"/>
          <p:cNvSpPr txBox="1"/>
          <p:nvPr/>
        </p:nvSpPr>
        <p:spPr>
          <a:xfrm>
            <a:off x="4516893" y="818793"/>
            <a:ext cx="1441420" cy="276999"/>
          </a:xfrm>
          <a:prstGeom prst="rect">
            <a:avLst/>
          </a:prstGeom>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en-US" sz="1200" b="1" dirty="0" smtClean="0"/>
              <a:t>SENT TECHNOLOGY</a:t>
            </a:r>
            <a:endParaRPr lang="en-US" sz="1200" b="1" dirty="0"/>
          </a:p>
        </p:txBody>
      </p:sp>
      <p:sp>
        <p:nvSpPr>
          <p:cNvPr id="10" name="TextBox 9"/>
          <p:cNvSpPr txBox="1"/>
          <p:nvPr/>
        </p:nvSpPr>
        <p:spPr>
          <a:xfrm>
            <a:off x="4469502" y="1251771"/>
            <a:ext cx="1415772" cy="276999"/>
          </a:xfrm>
          <a:prstGeom prst="rect">
            <a:avLst/>
          </a:prstGeom>
          <a:ln/>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sz="1200" dirty="0" smtClean="0"/>
              <a:t>SENT PARCELS </a:t>
            </a:r>
            <a:endParaRPr lang="en-US" sz="1200" dirty="0"/>
          </a:p>
        </p:txBody>
      </p:sp>
      <p:sp>
        <p:nvSpPr>
          <p:cNvPr id="11" name="TextBox 10"/>
          <p:cNvSpPr txBox="1"/>
          <p:nvPr/>
        </p:nvSpPr>
        <p:spPr>
          <a:xfrm>
            <a:off x="6047083" y="818793"/>
            <a:ext cx="1655130" cy="276999"/>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1200" dirty="0" smtClean="0"/>
              <a:t>SECURE LOGIN </a:t>
            </a:r>
            <a:endParaRPr lang="en-US" sz="1200" dirty="0"/>
          </a:p>
        </p:txBody>
      </p:sp>
      <p:sp>
        <p:nvSpPr>
          <p:cNvPr id="26" name="TextBox 25"/>
          <p:cNvSpPr txBox="1"/>
          <p:nvPr/>
        </p:nvSpPr>
        <p:spPr>
          <a:xfrm>
            <a:off x="142104" y="5743052"/>
            <a:ext cx="8880820" cy="646331"/>
          </a:xfrm>
          <a:prstGeom prst="rect">
            <a:avLst/>
          </a:prstGeom>
          <a:noFill/>
          <a:ln>
            <a:solidFill>
              <a:srgbClr val="B7DEE8"/>
            </a:solidFill>
          </a:ln>
        </p:spPr>
        <p:txBody>
          <a:bodyPr wrap="square" rtlCol="0">
            <a:spAutoFit/>
          </a:bodyPr>
          <a:lstStyle/>
          <a:p>
            <a:r>
              <a:rPr lang="en-US" dirty="0" smtClean="0"/>
              <a:t>FLEXIBILITY – GIVING OUR CUSTOMERS THE OPTION TO CHERRY PICK WHAT THEY NEED FROM OUR DELIVERY  SOLUTIONS </a:t>
            </a:r>
            <a:endParaRPr lang="en-US" dirty="0"/>
          </a:p>
        </p:txBody>
      </p:sp>
      <p:sp>
        <p:nvSpPr>
          <p:cNvPr id="27" name="TextBox 26"/>
          <p:cNvSpPr txBox="1"/>
          <p:nvPr/>
        </p:nvSpPr>
        <p:spPr>
          <a:xfrm flipH="1">
            <a:off x="7113739" y="6410547"/>
            <a:ext cx="1738085" cy="369332"/>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dirty="0" smtClean="0">
                <a:ln>
                  <a:solidFill>
                    <a:schemeClr val="accent6">
                      <a:lumMod val="75000"/>
                    </a:schemeClr>
                  </a:solidFill>
                </a:ln>
              </a:rPr>
              <a:t>Click to message </a:t>
            </a:r>
            <a:endParaRPr lang="en-US" dirty="0"/>
          </a:p>
        </p:txBody>
      </p:sp>
      <p:sp>
        <p:nvSpPr>
          <p:cNvPr id="28" name="TextBox 27"/>
          <p:cNvSpPr txBox="1"/>
          <p:nvPr/>
        </p:nvSpPr>
        <p:spPr>
          <a:xfrm>
            <a:off x="263180" y="6389383"/>
            <a:ext cx="6962100" cy="369332"/>
          </a:xfrm>
          <a:prstGeom prst="rect">
            <a:avLst/>
          </a:prstGeom>
          <a:noFill/>
          <a:ln>
            <a:solidFill>
              <a:schemeClr val="accent5">
                <a:lumMod val="40000"/>
                <a:lumOff val="60000"/>
              </a:schemeClr>
            </a:solidFill>
          </a:ln>
        </p:spPr>
        <p:txBody>
          <a:bodyPr wrap="none" rtlCol="0">
            <a:spAutoFit/>
          </a:bodyPr>
          <a:lstStyle/>
          <a:p>
            <a:r>
              <a:rPr lang="en-US" dirty="0" smtClean="0"/>
              <a:t>Interested to explore how Sent Parcels can work for you? Let’s connect… </a:t>
            </a:r>
            <a:endParaRPr lang="en-US" dirty="0"/>
          </a:p>
        </p:txBody>
      </p:sp>
      <p:sp>
        <p:nvSpPr>
          <p:cNvPr id="29" name="TextBox 28"/>
          <p:cNvSpPr txBox="1"/>
          <p:nvPr/>
        </p:nvSpPr>
        <p:spPr>
          <a:xfrm>
            <a:off x="6047083" y="1349742"/>
            <a:ext cx="1655130" cy="276999"/>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1200" dirty="0" smtClean="0"/>
              <a:t>Track my parcel …. </a:t>
            </a:r>
            <a:endParaRPr lang="en-US" sz="1200" dirty="0"/>
          </a:p>
        </p:txBody>
      </p:sp>
      <p:sp>
        <p:nvSpPr>
          <p:cNvPr id="2" name="TextBox 1"/>
          <p:cNvSpPr txBox="1"/>
          <p:nvPr/>
        </p:nvSpPr>
        <p:spPr>
          <a:xfrm>
            <a:off x="467714" y="2460722"/>
            <a:ext cx="6255548" cy="369332"/>
          </a:xfrm>
          <a:prstGeom prst="rect">
            <a:avLst/>
          </a:prstGeom>
          <a:noFill/>
        </p:spPr>
        <p:txBody>
          <a:bodyPr wrap="square" rtlCol="0">
            <a:spAutoFit/>
          </a:bodyPr>
          <a:lstStyle/>
          <a:p>
            <a:r>
              <a:rPr lang="en-US" dirty="0" smtClean="0"/>
              <a:t>INSERT MAP WITH POINTS </a:t>
            </a:r>
            <a:endParaRPr lang="en-US" dirty="0"/>
          </a:p>
        </p:txBody>
      </p:sp>
      <p:sp>
        <p:nvSpPr>
          <p:cNvPr id="12" name="TextBox 11"/>
          <p:cNvSpPr txBox="1"/>
          <p:nvPr/>
        </p:nvSpPr>
        <p:spPr>
          <a:xfrm>
            <a:off x="263181" y="2854531"/>
            <a:ext cx="8005026" cy="3139321"/>
          </a:xfrm>
          <a:prstGeom prst="rect">
            <a:avLst/>
          </a:prstGeom>
          <a:noFill/>
        </p:spPr>
        <p:txBody>
          <a:bodyPr wrap="square" rtlCol="0">
            <a:spAutoFit/>
          </a:bodyPr>
          <a:lstStyle/>
          <a:p>
            <a:pPr marL="285750" indent="-285750">
              <a:buFont typeface="Wingdings" charset="2"/>
              <a:buChar char="ü"/>
            </a:pPr>
            <a:r>
              <a:rPr lang="en-US" dirty="0" smtClean="0"/>
              <a:t>FULLY MANAGED END TO END DELIVERY SOLUTION</a:t>
            </a:r>
          </a:p>
          <a:p>
            <a:pPr marL="285750" indent="-285750">
              <a:buFont typeface="Wingdings" charset="2"/>
              <a:buChar char="ü"/>
            </a:pPr>
            <a:r>
              <a:rPr lang="en-US" dirty="0" smtClean="0"/>
              <a:t>DELIVERY SOLUTION SUITED FOR LOCAL CONSUMERS </a:t>
            </a:r>
          </a:p>
          <a:p>
            <a:pPr marL="285750" indent="-285750">
              <a:buFont typeface="Wingdings" charset="2"/>
              <a:buChar char="ü"/>
            </a:pPr>
            <a:r>
              <a:rPr lang="en-US" dirty="0" smtClean="0"/>
              <a:t>LAST MILE PRINTED AT PACK BENCH</a:t>
            </a:r>
          </a:p>
          <a:p>
            <a:pPr marL="285750" indent="-285750">
              <a:buFont typeface="Wingdings" charset="2"/>
              <a:buChar char="ü"/>
            </a:pPr>
            <a:r>
              <a:rPr lang="en-US" dirty="0" smtClean="0"/>
              <a:t>SUPPORTED BY END TO END TRACKING </a:t>
            </a:r>
          </a:p>
          <a:p>
            <a:pPr marL="285750" indent="-285750">
              <a:buFont typeface="Wingdings" charset="2"/>
              <a:buChar char="ü"/>
            </a:pPr>
            <a:r>
              <a:rPr lang="en-US" dirty="0" smtClean="0"/>
              <a:t>SECURE CUSTOMS SET UP </a:t>
            </a:r>
          </a:p>
          <a:p>
            <a:pPr marL="285750" indent="-285750">
              <a:buFont typeface="Wingdings" charset="2"/>
              <a:buChar char="ü"/>
            </a:pPr>
            <a:r>
              <a:rPr lang="en-US" dirty="0" smtClean="0"/>
              <a:t>SERVICE SUPPORTED BY ACCOUNT MANAGEMENT TOOLS </a:t>
            </a:r>
          </a:p>
          <a:p>
            <a:pPr marL="285750" indent="-285750">
              <a:buFont typeface="Wingdings" charset="2"/>
              <a:buChar char="ü"/>
            </a:pPr>
            <a:r>
              <a:rPr lang="en-US" dirty="0" smtClean="0"/>
              <a:t>SERVICE MANAGED BT SENT PARCELS SERVICE SUPPORT TEAM </a:t>
            </a:r>
          </a:p>
          <a:p>
            <a:endParaRPr lang="en-US" dirty="0" smtClean="0"/>
          </a:p>
          <a:p>
            <a:r>
              <a:rPr lang="en-US" dirty="0" smtClean="0"/>
              <a:t>ADDITION TO DELIVERY SERVICE  (insert images) </a:t>
            </a:r>
            <a:r>
              <a:rPr lang="en-US" dirty="0" err="1" smtClean="0"/>
              <a:t>WeChat</a:t>
            </a:r>
            <a:r>
              <a:rPr lang="en-US" dirty="0" smtClean="0"/>
              <a:t> for Online platforms and at  In-Store Checkout </a:t>
            </a:r>
          </a:p>
          <a:p>
            <a:r>
              <a:rPr lang="en-US" dirty="0" smtClean="0"/>
              <a:t> </a:t>
            </a:r>
            <a:endParaRPr lang="en-US" dirty="0"/>
          </a:p>
        </p:txBody>
      </p:sp>
      <p:sp>
        <p:nvSpPr>
          <p:cNvPr id="20" name="TextBox 19"/>
          <p:cNvSpPr txBox="1"/>
          <p:nvPr/>
        </p:nvSpPr>
        <p:spPr>
          <a:xfrm>
            <a:off x="7858568" y="863000"/>
            <a:ext cx="993256" cy="276999"/>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1200" dirty="0" smtClean="0"/>
              <a:t>FAQ”S</a:t>
            </a:r>
            <a:endParaRPr lang="en-US" sz="1200" dirty="0"/>
          </a:p>
        </p:txBody>
      </p:sp>
      <p:pic>
        <p:nvPicPr>
          <p:cNvPr id="18" name="Picture 17" descr="Sent-Technology.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961" y="49803"/>
            <a:ext cx="1762125" cy="1321594"/>
          </a:xfrm>
          <a:prstGeom prst="rect">
            <a:avLst/>
          </a:prstGeom>
        </p:spPr>
      </p:pic>
    </p:spTree>
    <p:extLst>
      <p:ext uri="{BB962C8B-B14F-4D97-AF65-F5344CB8AC3E}">
        <p14:creationId xmlns:p14="http://schemas.microsoft.com/office/powerpoint/2010/main" val="3767676586"/>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16813"/>
            <a:ext cx="8528042" cy="4690937"/>
          </a:xfrm>
        </p:spPr>
        <p:txBody>
          <a:bodyPr>
            <a:normAutofit/>
          </a:bodyPr>
          <a:lstStyle/>
          <a:p>
            <a:pPr marL="0" indent="0">
              <a:buNone/>
            </a:pPr>
            <a:r>
              <a:rPr lang="en-US" sz="1800" dirty="0" smtClean="0"/>
              <a:t>Connect with us to find out more about Sent Parcels and Sent Technology solutions </a:t>
            </a:r>
          </a:p>
          <a:p>
            <a:pPr marL="0" indent="0">
              <a:buNone/>
            </a:pPr>
            <a:endParaRPr lang="en-US" sz="1800" dirty="0" smtClean="0"/>
          </a:p>
          <a:p>
            <a:pPr marL="0" indent="0">
              <a:buNone/>
            </a:pPr>
            <a:r>
              <a:rPr lang="en-US" sz="1400" dirty="0" smtClean="0"/>
              <a:t>Send us a message … 								Customer Support </a:t>
            </a:r>
          </a:p>
          <a:p>
            <a:pPr marL="0" indent="0">
              <a:buNone/>
            </a:pPr>
            <a:endParaRPr lang="en-US" sz="1400" dirty="0" smtClean="0"/>
          </a:p>
          <a:p>
            <a:pPr marL="0" indent="0">
              <a:buNone/>
            </a:pPr>
            <a:r>
              <a:rPr lang="en-US" sz="1400" dirty="0" smtClean="0"/>
              <a:t>Interested in connecting to explore how </a:t>
            </a:r>
          </a:p>
          <a:p>
            <a:pPr marL="0" indent="0">
              <a:buNone/>
            </a:pPr>
            <a:r>
              <a:rPr lang="en-US" sz="1400" dirty="0" smtClean="0"/>
              <a:t>Sent Ltd can work for your business</a:t>
            </a:r>
          </a:p>
          <a:p>
            <a:pPr marL="0" indent="0">
              <a:buNone/>
            </a:pPr>
            <a:r>
              <a:rPr lang="en-US" sz="1400" dirty="0" smtClean="0"/>
              <a:t>Message us we’ll connect you with </a:t>
            </a:r>
          </a:p>
          <a:p>
            <a:pPr marL="0" indent="0">
              <a:buNone/>
            </a:pPr>
            <a:r>
              <a:rPr lang="en-US" sz="1400" dirty="0"/>
              <a:t>t</a:t>
            </a:r>
            <a:r>
              <a:rPr lang="en-US" sz="1400" dirty="0" smtClean="0"/>
              <a:t>he right person </a:t>
            </a:r>
          </a:p>
          <a:p>
            <a:pPr marL="0" indent="0">
              <a:buNone/>
            </a:pPr>
            <a:endParaRPr lang="en-US" sz="1800" dirty="0"/>
          </a:p>
          <a:p>
            <a:pPr marL="0" indent="0">
              <a:buNone/>
            </a:pPr>
            <a:endParaRPr lang="en-US" sz="1800" dirty="0" smtClean="0"/>
          </a:p>
        </p:txBody>
      </p:sp>
      <p:sp>
        <p:nvSpPr>
          <p:cNvPr id="4" name="TextBox 3"/>
          <p:cNvSpPr txBox="1"/>
          <p:nvPr/>
        </p:nvSpPr>
        <p:spPr>
          <a:xfrm>
            <a:off x="457200" y="328441"/>
            <a:ext cx="2493512" cy="369332"/>
          </a:xfrm>
          <a:prstGeom prst="rect">
            <a:avLst/>
          </a:prstGeom>
          <a:noFill/>
        </p:spPr>
        <p:txBody>
          <a:bodyPr wrap="square" rtlCol="0">
            <a:spAutoFit/>
          </a:bodyPr>
          <a:lstStyle/>
          <a:p>
            <a:r>
              <a:rPr lang="en-US" dirty="0" smtClean="0"/>
              <a:t>SENT LOGO </a:t>
            </a:r>
            <a:endParaRPr lang="en-US" dirty="0"/>
          </a:p>
        </p:txBody>
      </p:sp>
      <p:sp>
        <p:nvSpPr>
          <p:cNvPr id="5" name="TextBox 4"/>
          <p:cNvSpPr txBox="1"/>
          <p:nvPr/>
        </p:nvSpPr>
        <p:spPr>
          <a:xfrm>
            <a:off x="3410049" y="474624"/>
            <a:ext cx="964702" cy="276999"/>
          </a:xfrm>
          <a:prstGeom prst="rect">
            <a:avLst/>
          </a:prstGeom>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en-US" sz="1200" dirty="0" smtClean="0"/>
              <a:t>HOME PAGE </a:t>
            </a:r>
            <a:endParaRPr lang="en-US" sz="1200" dirty="0"/>
          </a:p>
        </p:txBody>
      </p:sp>
      <p:sp>
        <p:nvSpPr>
          <p:cNvPr id="6" name="TextBox 5"/>
          <p:cNvSpPr txBox="1"/>
          <p:nvPr/>
        </p:nvSpPr>
        <p:spPr>
          <a:xfrm>
            <a:off x="4567189" y="474624"/>
            <a:ext cx="906393" cy="276999"/>
          </a:xfrm>
          <a:prstGeom prst="rect">
            <a:avLst/>
          </a:prstGeom>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en-US" sz="1200" dirty="0" smtClean="0"/>
              <a:t>SOLUTIONS </a:t>
            </a:r>
            <a:endParaRPr lang="en-US" sz="1200" dirty="0"/>
          </a:p>
        </p:txBody>
      </p:sp>
      <p:sp>
        <p:nvSpPr>
          <p:cNvPr id="7" name="TextBox 6"/>
          <p:cNvSpPr txBox="1"/>
          <p:nvPr/>
        </p:nvSpPr>
        <p:spPr>
          <a:xfrm>
            <a:off x="6036523" y="420774"/>
            <a:ext cx="1413266" cy="276999"/>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1200" dirty="0" smtClean="0"/>
              <a:t>TESTIMONIALS</a:t>
            </a:r>
            <a:endParaRPr lang="en-US" sz="1200" dirty="0"/>
          </a:p>
        </p:txBody>
      </p:sp>
      <p:sp>
        <p:nvSpPr>
          <p:cNvPr id="8" name="TextBox 7"/>
          <p:cNvSpPr txBox="1"/>
          <p:nvPr/>
        </p:nvSpPr>
        <p:spPr>
          <a:xfrm>
            <a:off x="7858568" y="433601"/>
            <a:ext cx="993256" cy="276999"/>
          </a:xfrm>
          <a:prstGeom prst="rect">
            <a:avLst/>
          </a:prstGeom>
          <a:ln/>
        </p:spPr>
        <p:style>
          <a:lnRef idx="1">
            <a:schemeClr val="accent2"/>
          </a:lnRef>
          <a:fillRef idx="2">
            <a:schemeClr val="accent2"/>
          </a:fillRef>
          <a:effectRef idx="1">
            <a:schemeClr val="accent2"/>
          </a:effectRef>
          <a:fontRef idx="minor">
            <a:schemeClr val="dk1"/>
          </a:fontRef>
        </p:style>
        <p:txBody>
          <a:bodyPr wrap="none" rtlCol="0">
            <a:spAutoFit/>
          </a:bodyPr>
          <a:lstStyle/>
          <a:p>
            <a:r>
              <a:rPr lang="en-US" sz="1200" dirty="0" smtClean="0"/>
              <a:t>CONTACT US </a:t>
            </a:r>
            <a:endParaRPr lang="en-US" sz="1200" dirty="0"/>
          </a:p>
        </p:txBody>
      </p:sp>
      <p:sp>
        <p:nvSpPr>
          <p:cNvPr id="9" name="TextBox 8"/>
          <p:cNvSpPr txBox="1"/>
          <p:nvPr/>
        </p:nvSpPr>
        <p:spPr>
          <a:xfrm>
            <a:off x="4470736" y="902950"/>
            <a:ext cx="1415772" cy="276999"/>
          </a:xfrm>
          <a:prstGeom prst="rect">
            <a:avLst/>
          </a:prstGeom>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en-US" sz="1200" dirty="0" smtClean="0"/>
              <a:t>SENT TECHNOLOGY</a:t>
            </a:r>
            <a:endParaRPr lang="en-US" sz="1200" dirty="0"/>
          </a:p>
        </p:txBody>
      </p:sp>
      <p:sp>
        <p:nvSpPr>
          <p:cNvPr id="10" name="TextBox 9"/>
          <p:cNvSpPr txBox="1"/>
          <p:nvPr/>
        </p:nvSpPr>
        <p:spPr>
          <a:xfrm>
            <a:off x="4470736" y="1313456"/>
            <a:ext cx="1415772" cy="276999"/>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1200" dirty="0" smtClean="0"/>
              <a:t>SENT PARCELS </a:t>
            </a:r>
            <a:endParaRPr lang="en-US" sz="1200" dirty="0"/>
          </a:p>
        </p:txBody>
      </p:sp>
      <p:sp>
        <p:nvSpPr>
          <p:cNvPr id="11" name="TextBox 10"/>
          <p:cNvSpPr txBox="1"/>
          <p:nvPr/>
        </p:nvSpPr>
        <p:spPr>
          <a:xfrm>
            <a:off x="6084903" y="835376"/>
            <a:ext cx="1364886" cy="276999"/>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1200" dirty="0" smtClean="0"/>
              <a:t>SECURE LOGIN </a:t>
            </a:r>
            <a:endParaRPr lang="en-US" sz="1200" dirty="0"/>
          </a:p>
        </p:txBody>
      </p:sp>
      <p:sp>
        <p:nvSpPr>
          <p:cNvPr id="14" name="TextBox 13"/>
          <p:cNvSpPr txBox="1"/>
          <p:nvPr/>
        </p:nvSpPr>
        <p:spPr>
          <a:xfrm flipH="1">
            <a:off x="488656" y="4017325"/>
            <a:ext cx="1465209" cy="307777"/>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sz="1400" dirty="0" smtClean="0">
                <a:ln>
                  <a:solidFill>
                    <a:schemeClr val="accent6">
                      <a:lumMod val="75000"/>
                    </a:schemeClr>
                  </a:solidFill>
                </a:ln>
              </a:rPr>
              <a:t>Click to message </a:t>
            </a:r>
            <a:endParaRPr lang="en-US" sz="1400" dirty="0"/>
          </a:p>
        </p:txBody>
      </p:sp>
      <p:sp>
        <p:nvSpPr>
          <p:cNvPr id="15" name="TextBox 14"/>
          <p:cNvSpPr txBox="1"/>
          <p:nvPr/>
        </p:nvSpPr>
        <p:spPr>
          <a:xfrm>
            <a:off x="3758304" y="2693886"/>
            <a:ext cx="4653197" cy="2031325"/>
          </a:xfrm>
          <a:prstGeom prst="rect">
            <a:avLst/>
          </a:prstGeom>
          <a:noFill/>
        </p:spPr>
        <p:txBody>
          <a:bodyPr wrap="square" rtlCol="0">
            <a:spAutoFit/>
          </a:bodyPr>
          <a:lstStyle/>
          <a:p>
            <a:r>
              <a:rPr lang="en-US" sz="1400" dirty="0" smtClean="0"/>
              <a:t>If you have any questions about Sent Parcels or Sent Technology; we are here to help. </a:t>
            </a:r>
          </a:p>
          <a:p>
            <a:endParaRPr lang="en-US" sz="1400" dirty="0" smtClean="0"/>
          </a:p>
          <a:p>
            <a:endParaRPr lang="en-US" sz="1400" dirty="0" smtClean="0"/>
          </a:p>
          <a:p>
            <a:r>
              <a:rPr lang="en-US" sz="1400" dirty="0" smtClean="0"/>
              <a:t>Users of Sent Technology can connect 24/7</a:t>
            </a:r>
          </a:p>
          <a:p>
            <a:endParaRPr lang="en-US" sz="1400" dirty="0"/>
          </a:p>
          <a:p>
            <a:endParaRPr lang="en-US" sz="1400" dirty="0"/>
          </a:p>
          <a:p>
            <a:r>
              <a:rPr lang="en-US" sz="1400" dirty="0" smtClean="0"/>
              <a:t>Users of Sent Parcels please </a:t>
            </a:r>
          </a:p>
          <a:p>
            <a:r>
              <a:rPr lang="en-US" sz="1400" dirty="0" smtClean="0"/>
              <a:t> </a:t>
            </a:r>
            <a:endParaRPr lang="en-US" sz="1400" dirty="0"/>
          </a:p>
        </p:txBody>
      </p:sp>
      <p:sp>
        <p:nvSpPr>
          <p:cNvPr id="16" name="TextBox 15"/>
          <p:cNvSpPr txBox="1"/>
          <p:nvPr/>
        </p:nvSpPr>
        <p:spPr>
          <a:xfrm flipH="1">
            <a:off x="7405914" y="3555660"/>
            <a:ext cx="1445909" cy="307777"/>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sz="1400" dirty="0" smtClean="0">
                <a:ln>
                  <a:solidFill>
                    <a:schemeClr val="accent6">
                      <a:lumMod val="75000"/>
                    </a:schemeClr>
                  </a:solidFill>
                </a:ln>
              </a:rPr>
              <a:t>Click to message </a:t>
            </a:r>
            <a:endParaRPr lang="en-US" sz="1400" dirty="0"/>
          </a:p>
        </p:txBody>
      </p:sp>
      <p:sp>
        <p:nvSpPr>
          <p:cNvPr id="17" name="TextBox 16"/>
          <p:cNvSpPr txBox="1"/>
          <p:nvPr/>
        </p:nvSpPr>
        <p:spPr>
          <a:xfrm flipH="1">
            <a:off x="6139439" y="4175077"/>
            <a:ext cx="1738085" cy="307777"/>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sz="1400" dirty="0" smtClean="0">
                <a:ln>
                  <a:solidFill>
                    <a:schemeClr val="accent6">
                      <a:lumMod val="75000"/>
                    </a:schemeClr>
                  </a:solidFill>
                </a:ln>
              </a:rPr>
              <a:t>Click to message </a:t>
            </a:r>
            <a:endParaRPr lang="en-US" sz="1400" dirty="0"/>
          </a:p>
        </p:txBody>
      </p:sp>
      <p:sp>
        <p:nvSpPr>
          <p:cNvPr id="18" name="TextBox 17"/>
          <p:cNvSpPr txBox="1"/>
          <p:nvPr/>
        </p:nvSpPr>
        <p:spPr>
          <a:xfrm>
            <a:off x="6047083" y="1313456"/>
            <a:ext cx="1655130" cy="276999"/>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1200" dirty="0" smtClean="0"/>
              <a:t>Track my parcel …. </a:t>
            </a:r>
            <a:endParaRPr lang="en-US" sz="1200" dirty="0"/>
          </a:p>
        </p:txBody>
      </p:sp>
      <p:sp>
        <p:nvSpPr>
          <p:cNvPr id="19" name="TextBox 18"/>
          <p:cNvSpPr txBox="1"/>
          <p:nvPr/>
        </p:nvSpPr>
        <p:spPr>
          <a:xfrm>
            <a:off x="7858568" y="844042"/>
            <a:ext cx="993256" cy="276999"/>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1200" dirty="0" smtClean="0"/>
              <a:t>FAQ”S</a:t>
            </a:r>
            <a:endParaRPr lang="en-US" sz="1200" dirty="0"/>
          </a:p>
        </p:txBody>
      </p:sp>
    </p:spTree>
    <p:extLst>
      <p:ext uri="{BB962C8B-B14F-4D97-AF65-F5344CB8AC3E}">
        <p14:creationId xmlns:p14="http://schemas.microsoft.com/office/powerpoint/2010/main" val="119587416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16814"/>
            <a:ext cx="8229600" cy="3155352"/>
          </a:xfrm>
          <a:ln>
            <a:solidFill>
              <a:schemeClr val="tx2">
                <a:lumMod val="60000"/>
                <a:lumOff val="40000"/>
              </a:schemeClr>
            </a:solidFill>
          </a:ln>
        </p:spPr>
        <p:txBody>
          <a:bodyPr>
            <a:normAutofit lnSpcReduction="10000"/>
          </a:bodyPr>
          <a:lstStyle/>
          <a:p>
            <a:pPr marL="0" indent="0">
              <a:buNone/>
            </a:pPr>
            <a:r>
              <a:rPr lang="en-US" sz="1400" dirty="0" smtClean="0"/>
              <a:t>FAQ’S Sent Technology solutions </a:t>
            </a:r>
          </a:p>
          <a:p>
            <a:pPr marL="0" indent="0">
              <a:buNone/>
            </a:pPr>
            <a:endParaRPr lang="en-US" sz="1400" dirty="0"/>
          </a:p>
          <a:p>
            <a:pPr marL="0" indent="0">
              <a:buNone/>
            </a:pPr>
            <a:r>
              <a:rPr lang="en-US" sz="1400" dirty="0" smtClean="0"/>
              <a:t>CAN I CUSTOMISE BRANDING? </a:t>
            </a:r>
            <a:r>
              <a:rPr lang="en-US" sz="1400" dirty="0" smtClean="0">
                <a:latin typeface="Webdings"/>
                <a:ea typeface="Webdings"/>
                <a:cs typeface="Webdings"/>
                <a:sym typeface="Webdings"/>
              </a:rPr>
              <a:t></a:t>
            </a:r>
          </a:p>
          <a:p>
            <a:pPr marL="0" indent="0">
              <a:buNone/>
            </a:pPr>
            <a:endParaRPr lang="en-US" sz="1400" dirty="0">
              <a:latin typeface="Webdings"/>
              <a:ea typeface="Webdings"/>
              <a:cs typeface="Webdings"/>
              <a:sym typeface="Webdings"/>
            </a:endParaRPr>
          </a:p>
          <a:p>
            <a:pPr marL="0" indent="0">
              <a:buNone/>
            </a:pPr>
            <a:r>
              <a:rPr lang="en-US" sz="1400" dirty="0" smtClean="0"/>
              <a:t>CAN I IMPLEMENT MODULES INTO EXISTING PLATFORM? </a:t>
            </a:r>
            <a:r>
              <a:rPr lang="en-US" sz="1400" dirty="0" smtClean="0">
                <a:latin typeface="Webdings"/>
                <a:ea typeface="Webdings"/>
                <a:cs typeface="Webdings"/>
                <a:sym typeface="Webdings"/>
              </a:rPr>
              <a:t></a:t>
            </a:r>
          </a:p>
          <a:p>
            <a:pPr marL="0" indent="0">
              <a:buNone/>
            </a:pPr>
            <a:endParaRPr lang="en-US" sz="1400" dirty="0" smtClean="0"/>
          </a:p>
          <a:p>
            <a:pPr marL="0" indent="0">
              <a:buNone/>
            </a:pPr>
            <a:r>
              <a:rPr lang="en-US" sz="1400" dirty="0" smtClean="0"/>
              <a:t>WHAT BROWSER OR OS DO I NEED? </a:t>
            </a:r>
            <a:r>
              <a:rPr lang="en-US" sz="1400" dirty="0" smtClean="0">
                <a:latin typeface="Webdings"/>
                <a:ea typeface="Webdings"/>
                <a:cs typeface="Webdings"/>
                <a:sym typeface="Webdings"/>
              </a:rPr>
              <a:t></a:t>
            </a:r>
          </a:p>
          <a:p>
            <a:pPr marL="0" indent="0">
              <a:buNone/>
            </a:pPr>
            <a:endParaRPr lang="en-US" sz="1400" dirty="0" smtClean="0"/>
          </a:p>
          <a:p>
            <a:pPr marL="0" indent="0">
              <a:buNone/>
            </a:pPr>
            <a:r>
              <a:rPr lang="en-US" sz="1400" dirty="0" smtClean="0"/>
              <a:t>WILL MY DATA BE SECURE? </a:t>
            </a:r>
            <a:r>
              <a:rPr lang="en-US" sz="1400" dirty="0" smtClean="0">
                <a:latin typeface="Webdings"/>
                <a:ea typeface="Webdings"/>
                <a:cs typeface="Webdings"/>
                <a:sym typeface="Webdings"/>
              </a:rPr>
              <a:t></a:t>
            </a:r>
          </a:p>
          <a:p>
            <a:pPr marL="0" indent="0">
              <a:buNone/>
            </a:pPr>
            <a:endParaRPr lang="en-US" sz="1400" dirty="0"/>
          </a:p>
          <a:p>
            <a:pPr marL="0" indent="0">
              <a:buNone/>
            </a:pPr>
            <a:r>
              <a:rPr lang="en-US" sz="1400" dirty="0" smtClean="0"/>
              <a:t>HOW LONG WILL THE DATA BE STORED?  </a:t>
            </a:r>
            <a:r>
              <a:rPr lang="en-US" sz="1400" dirty="0" smtClean="0">
                <a:latin typeface="Webdings"/>
                <a:ea typeface="Webdings"/>
                <a:cs typeface="Webdings"/>
                <a:sym typeface="Webdings"/>
              </a:rPr>
              <a:t></a:t>
            </a:r>
          </a:p>
          <a:p>
            <a:pPr marL="0" indent="0">
              <a:buNone/>
            </a:pPr>
            <a:endParaRPr lang="en-US" sz="1400" dirty="0"/>
          </a:p>
          <a:p>
            <a:pPr marL="0" indent="0">
              <a:buNone/>
            </a:pPr>
            <a:r>
              <a:rPr lang="en-US" sz="1400" dirty="0" smtClean="0"/>
              <a:t>					</a:t>
            </a:r>
            <a:endParaRPr lang="en-US" sz="1400" dirty="0"/>
          </a:p>
          <a:p>
            <a:pPr marL="0" indent="0">
              <a:buNone/>
            </a:pPr>
            <a:endParaRPr lang="en-US" sz="1400" dirty="0" smtClean="0"/>
          </a:p>
        </p:txBody>
      </p:sp>
      <p:sp>
        <p:nvSpPr>
          <p:cNvPr id="5" name="TextBox 4"/>
          <p:cNvSpPr txBox="1"/>
          <p:nvPr/>
        </p:nvSpPr>
        <p:spPr>
          <a:xfrm>
            <a:off x="3410049" y="474624"/>
            <a:ext cx="964702" cy="276999"/>
          </a:xfrm>
          <a:prstGeom prst="rect">
            <a:avLst/>
          </a:prstGeom>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en-US" sz="1200" dirty="0" smtClean="0"/>
              <a:t>HOME PAGE </a:t>
            </a:r>
            <a:endParaRPr lang="en-US" sz="1200" dirty="0"/>
          </a:p>
        </p:txBody>
      </p:sp>
      <p:sp>
        <p:nvSpPr>
          <p:cNvPr id="6" name="TextBox 5"/>
          <p:cNvSpPr txBox="1"/>
          <p:nvPr/>
        </p:nvSpPr>
        <p:spPr>
          <a:xfrm>
            <a:off x="4567189" y="474624"/>
            <a:ext cx="906393" cy="276999"/>
          </a:xfrm>
          <a:prstGeom prst="rect">
            <a:avLst/>
          </a:prstGeom>
          <a:ln/>
        </p:spPr>
        <p:style>
          <a:lnRef idx="1">
            <a:schemeClr val="accent2"/>
          </a:lnRef>
          <a:fillRef idx="2">
            <a:schemeClr val="accent2"/>
          </a:fillRef>
          <a:effectRef idx="1">
            <a:schemeClr val="accent2"/>
          </a:effectRef>
          <a:fontRef idx="minor">
            <a:schemeClr val="dk1"/>
          </a:fontRef>
        </p:style>
        <p:txBody>
          <a:bodyPr wrap="none" rtlCol="0">
            <a:spAutoFit/>
          </a:bodyPr>
          <a:lstStyle/>
          <a:p>
            <a:r>
              <a:rPr lang="en-US" sz="1200" dirty="0" smtClean="0"/>
              <a:t>SOLUTIONS </a:t>
            </a:r>
            <a:endParaRPr lang="en-US" sz="1200" dirty="0"/>
          </a:p>
        </p:txBody>
      </p:sp>
      <p:sp>
        <p:nvSpPr>
          <p:cNvPr id="7" name="TextBox 6"/>
          <p:cNvSpPr txBox="1"/>
          <p:nvPr/>
        </p:nvSpPr>
        <p:spPr>
          <a:xfrm>
            <a:off x="6036523" y="420774"/>
            <a:ext cx="1413266" cy="276999"/>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1200" dirty="0" smtClean="0"/>
              <a:t>TESTIMONIALS</a:t>
            </a:r>
            <a:endParaRPr lang="en-US" sz="1200" dirty="0"/>
          </a:p>
        </p:txBody>
      </p:sp>
      <p:sp>
        <p:nvSpPr>
          <p:cNvPr id="8" name="TextBox 7"/>
          <p:cNvSpPr txBox="1"/>
          <p:nvPr/>
        </p:nvSpPr>
        <p:spPr>
          <a:xfrm>
            <a:off x="7858568" y="433601"/>
            <a:ext cx="993256" cy="276999"/>
          </a:xfrm>
          <a:prstGeom prst="rect">
            <a:avLst/>
          </a:prstGeom>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en-US" sz="1200" dirty="0" smtClean="0"/>
              <a:t>CONTACT US </a:t>
            </a:r>
            <a:endParaRPr lang="en-US" sz="1200" dirty="0"/>
          </a:p>
        </p:txBody>
      </p:sp>
      <p:sp>
        <p:nvSpPr>
          <p:cNvPr id="9" name="TextBox 8"/>
          <p:cNvSpPr txBox="1"/>
          <p:nvPr/>
        </p:nvSpPr>
        <p:spPr>
          <a:xfrm>
            <a:off x="4470736" y="902950"/>
            <a:ext cx="1415772" cy="276999"/>
          </a:xfrm>
          <a:prstGeom prst="rect">
            <a:avLst/>
          </a:prstGeom>
          <a:ln/>
        </p:spPr>
        <p:style>
          <a:lnRef idx="1">
            <a:schemeClr val="accent2"/>
          </a:lnRef>
          <a:fillRef idx="2">
            <a:schemeClr val="accent2"/>
          </a:fillRef>
          <a:effectRef idx="1">
            <a:schemeClr val="accent2"/>
          </a:effectRef>
          <a:fontRef idx="minor">
            <a:schemeClr val="dk1"/>
          </a:fontRef>
        </p:style>
        <p:txBody>
          <a:bodyPr wrap="none" rtlCol="0">
            <a:spAutoFit/>
          </a:bodyPr>
          <a:lstStyle/>
          <a:p>
            <a:r>
              <a:rPr lang="en-US" sz="1200" dirty="0" smtClean="0"/>
              <a:t>SENT TECHNOLOGY</a:t>
            </a:r>
            <a:endParaRPr lang="en-US" sz="1200" dirty="0"/>
          </a:p>
        </p:txBody>
      </p:sp>
      <p:sp>
        <p:nvSpPr>
          <p:cNvPr id="10" name="TextBox 9"/>
          <p:cNvSpPr txBox="1"/>
          <p:nvPr/>
        </p:nvSpPr>
        <p:spPr>
          <a:xfrm>
            <a:off x="4470736" y="1313456"/>
            <a:ext cx="1415772" cy="276999"/>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1200" dirty="0" smtClean="0"/>
              <a:t>SENT PARCELS </a:t>
            </a:r>
            <a:endParaRPr lang="en-US" sz="1200" dirty="0"/>
          </a:p>
        </p:txBody>
      </p:sp>
      <p:sp>
        <p:nvSpPr>
          <p:cNvPr id="11" name="TextBox 10"/>
          <p:cNvSpPr txBox="1"/>
          <p:nvPr/>
        </p:nvSpPr>
        <p:spPr>
          <a:xfrm>
            <a:off x="6084903" y="835376"/>
            <a:ext cx="1364886" cy="276999"/>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1200" dirty="0" smtClean="0"/>
              <a:t>SECURE LOGIN </a:t>
            </a:r>
            <a:endParaRPr lang="en-US" sz="1200" dirty="0"/>
          </a:p>
        </p:txBody>
      </p:sp>
      <p:sp>
        <p:nvSpPr>
          <p:cNvPr id="15" name="TextBox 14"/>
          <p:cNvSpPr txBox="1"/>
          <p:nvPr/>
        </p:nvSpPr>
        <p:spPr>
          <a:xfrm>
            <a:off x="163498" y="5208719"/>
            <a:ext cx="8523302" cy="1569660"/>
          </a:xfrm>
          <a:prstGeom prst="rect">
            <a:avLst/>
          </a:prstGeom>
          <a:noFill/>
          <a:ln>
            <a:solidFill>
              <a:srgbClr val="558ED5"/>
            </a:solidFill>
          </a:ln>
        </p:spPr>
        <p:txBody>
          <a:bodyPr wrap="square" rtlCol="0">
            <a:spAutoFit/>
          </a:bodyPr>
          <a:lstStyle/>
          <a:p>
            <a:r>
              <a:rPr lang="en-US" sz="1600" dirty="0" smtClean="0"/>
              <a:t>If you have any questions about Sent Technology; we are here to help. </a:t>
            </a:r>
          </a:p>
          <a:p>
            <a:endParaRPr lang="en-US" sz="1600" dirty="0" smtClean="0"/>
          </a:p>
          <a:p>
            <a:r>
              <a:rPr lang="en-US" sz="1600" dirty="0" smtClean="0"/>
              <a:t>Users of Sent Technology can connect 24/7</a:t>
            </a:r>
          </a:p>
          <a:p>
            <a:endParaRPr lang="en-US" sz="1600" dirty="0"/>
          </a:p>
          <a:p>
            <a:endParaRPr lang="en-US" sz="1600" dirty="0" smtClean="0"/>
          </a:p>
          <a:p>
            <a:r>
              <a:rPr lang="en-US" sz="1600" dirty="0" smtClean="0"/>
              <a:t> </a:t>
            </a:r>
            <a:endParaRPr lang="en-US" sz="1600" dirty="0"/>
          </a:p>
        </p:txBody>
      </p:sp>
      <p:sp>
        <p:nvSpPr>
          <p:cNvPr id="16" name="TextBox 15"/>
          <p:cNvSpPr txBox="1"/>
          <p:nvPr/>
        </p:nvSpPr>
        <p:spPr>
          <a:xfrm flipH="1">
            <a:off x="4374751" y="5716551"/>
            <a:ext cx="1738085" cy="369332"/>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dirty="0" smtClean="0">
                <a:ln>
                  <a:solidFill>
                    <a:schemeClr val="accent6">
                      <a:lumMod val="75000"/>
                    </a:schemeClr>
                  </a:solidFill>
                </a:ln>
              </a:rPr>
              <a:t>Click to message </a:t>
            </a:r>
            <a:endParaRPr lang="en-US" dirty="0"/>
          </a:p>
        </p:txBody>
      </p:sp>
      <p:sp>
        <p:nvSpPr>
          <p:cNvPr id="18" name="TextBox 17"/>
          <p:cNvSpPr txBox="1"/>
          <p:nvPr/>
        </p:nvSpPr>
        <p:spPr>
          <a:xfrm>
            <a:off x="6047083" y="1313456"/>
            <a:ext cx="1655130" cy="276999"/>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1200" dirty="0" smtClean="0"/>
              <a:t>Track my parcel …. </a:t>
            </a:r>
            <a:endParaRPr lang="en-US" sz="1200" dirty="0"/>
          </a:p>
        </p:txBody>
      </p:sp>
      <p:sp>
        <p:nvSpPr>
          <p:cNvPr id="19" name="TextBox 18"/>
          <p:cNvSpPr txBox="1"/>
          <p:nvPr/>
        </p:nvSpPr>
        <p:spPr>
          <a:xfrm>
            <a:off x="7858568" y="863000"/>
            <a:ext cx="993256" cy="276999"/>
          </a:xfrm>
          <a:prstGeom prst="rect">
            <a:avLst/>
          </a:prstGeom>
          <a:ln/>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sz="1200" dirty="0" smtClean="0"/>
              <a:t>FAQ”S</a:t>
            </a:r>
            <a:endParaRPr lang="en-US" sz="1200" dirty="0"/>
          </a:p>
        </p:txBody>
      </p:sp>
      <p:sp>
        <p:nvSpPr>
          <p:cNvPr id="20" name="TextBox 19"/>
          <p:cNvSpPr txBox="1"/>
          <p:nvPr/>
        </p:nvSpPr>
        <p:spPr>
          <a:xfrm>
            <a:off x="5389879" y="1849547"/>
            <a:ext cx="2059909" cy="276999"/>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1200" dirty="0" smtClean="0"/>
              <a:t>FAQ’s Sent Parcel </a:t>
            </a:r>
            <a:endParaRPr lang="en-US" sz="1200" dirty="0"/>
          </a:p>
        </p:txBody>
      </p:sp>
      <p:pic>
        <p:nvPicPr>
          <p:cNvPr id="17" name="Picture 16" descr="Sent-Technology.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4961" y="49803"/>
            <a:ext cx="1762125" cy="1321594"/>
          </a:xfrm>
          <a:prstGeom prst="rect">
            <a:avLst/>
          </a:prstGeom>
        </p:spPr>
      </p:pic>
    </p:spTree>
    <p:extLst>
      <p:ext uri="{BB962C8B-B14F-4D97-AF65-F5344CB8AC3E}">
        <p14:creationId xmlns:p14="http://schemas.microsoft.com/office/powerpoint/2010/main" val="289308995"/>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85064"/>
            <a:ext cx="8229600" cy="3155352"/>
          </a:xfrm>
          <a:ln>
            <a:solidFill>
              <a:schemeClr val="tx2">
                <a:lumMod val="60000"/>
                <a:lumOff val="40000"/>
              </a:schemeClr>
            </a:solidFill>
          </a:ln>
        </p:spPr>
        <p:txBody>
          <a:bodyPr>
            <a:normAutofit lnSpcReduction="10000"/>
          </a:bodyPr>
          <a:lstStyle/>
          <a:p>
            <a:pPr marL="0" indent="0">
              <a:buNone/>
            </a:pPr>
            <a:r>
              <a:rPr lang="en-US" sz="1400" dirty="0" smtClean="0"/>
              <a:t>FAQ’S SENT PARCELS </a:t>
            </a:r>
          </a:p>
          <a:p>
            <a:pPr marL="0" indent="0">
              <a:buNone/>
            </a:pPr>
            <a:endParaRPr lang="en-US" sz="1400" dirty="0"/>
          </a:p>
          <a:p>
            <a:pPr marL="0" indent="0">
              <a:buNone/>
            </a:pPr>
            <a:r>
              <a:rPr lang="en-US" sz="1400" dirty="0" smtClean="0"/>
              <a:t>CAN I PRODUCE LAST MILE LABEL AT MY PACK BENCH? </a:t>
            </a:r>
            <a:r>
              <a:rPr lang="en-US" sz="1400" dirty="0" smtClean="0">
                <a:latin typeface="Webdings"/>
                <a:ea typeface="Webdings"/>
                <a:cs typeface="Webdings"/>
                <a:sym typeface="Webdings"/>
              </a:rPr>
              <a:t></a:t>
            </a:r>
          </a:p>
          <a:p>
            <a:pPr marL="0" indent="0">
              <a:buNone/>
            </a:pPr>
            <a:endParaRPr lang="en-US" sz="1400" dirty="0" smtClean="0"/>
          </a:p>
          <a:p>
            <a:pPr marL="0" indent="0">
              <a:buNone/>
            </a:pPr>
            <a:r>
              <a:rPr lang="en-US" sz="1400" dirty="0" smtClean="0"/>
              <a:t>HOW DO I TRACK MY PARCEL ? </a:t>
            </a:r>
            <a:r>
              <a:rPr lang="en-US" sz="1400" dirty="0" smtClean="0">
                <a:latin typeface="Webdings"/>
                <a:ea typeface="Webdings"/>
                <a:cs typeface="Webdings"/>
                <a:sym typeface="Webdings"/>
              </a:rPr>
              <a:t></a:t>
            </a:r>
          </a:p>
          <a:p>
            <a:pPr marL="0" indent="0">
              <a:buNone/>
            </a:pPr>
            <a:endParaRPr lang="en-US" sz="1400" dirty="0">
              <a:latin typeface="Webdings"/>
              <a:ea typeface="Webdings"/>
              <a:cs typeface="Webdings"/>
              <a:sym typeface="Webdings"/>
            </a:endParaRPr>
          </a:p>
          <a:p>
            <a:pPr marL="0" indent="0">
              <a:buNone/>
            </a:pPr>
            <a:r>
              <a:rPr lang="en-US" sz="1400" dirty="0" smtClean="0"/>
              <a:t>CAN I ACCESS IN COUNTRY TRACKING? </a:t>
            </a:r>
            <a:r>
              <a:rPr lang="en-US" sz="1400" dirty="0" smtClean="0">
                <a:latin typeface="Webdings"/>
                <a:ea typeface="Webdings"/>
                <a:cs typeface="Webdings"/>
                <a:sym typeface="Webdings"/>
              </a:rPr>
              <a:t></a:t>
            </a:r>
          </a:p>
          <a:p>
            <a:pPr marL="0" indent="0">
              <a:buNone/>
            </a:pPr>
            <a:endParaRPr lang="en-US" sz="1400" dirty="0" smtClean="0"/>
          </a:p>
          <a:p>
            <a:pPr marL="0" indent="0">
              <a:buNone/>
            </a:pPr>
            <a:r>
              <a:rPr lang="en-US" sz="1400" dirty="0" smtClean="0"/>
              <a:t>WILL MY DATA BE SECURE? </a:t>
            </a:r>
            <a:r>
              <a:rPr lang="en-US" sz="1400" dirty="0" smtClean="0">
                <a:latin typeface="Webdings"/>
                <a:ea typeface="Webdings"/>
                <a:cs typeface="Webdings"/>
                <a:sym typeface="Webdings"/>
              </a:rPr>
              <a:t></a:t>
            </a:r>
          </a:p>
          <a:p>
            <a:pPr marL="0" indent="0">
              <a:buNone/>
            </a:pPr>
            <a:endParaRPr lang="en-US" sz="1400" dirty="0"/>
          </a:p>
          <a:p>
            <a:pPr marL="0" indent="0">
              <a:buNone/>
            </a:pPr>
            <a:r>
              <a:rPr lang="en-US" sz="1400" dirty="0" smtClean="0"/>
              <a:t>HOW LONG WILL THE DATA BE STORED?  </a:t>
            </a:r>
            <a:r>
              <a:rPr lang="en-US" sz="1400" dirty="0" smtClean="0">
                <a:latin typeface="Webdings"/>
                <a:ea typeface="Webdings"/>
                <a:cs typeface="Webdings"/>
                <a:sym typeface="Webdings"/>
              </a:rPr>
              <a:t></a:t>
            </a:r>
          </a:p>
          <a:p>
            <a:pPr marL="0" indent="0">
              <a:buNone/>
            </a:pPr>
            <a:endParaRPr lang="en-US" sz="1400" dirty="0"/>
          </a:p>
          <a:p>
            <a:pPr marL="0" indent="0">
              <a:buNone/>
            </a:pPr>
            <a:r>
              <a:rPr lang="en-US" sz="1400" dirty="0" smtClean="0"/>
              <a:t>					</a:t>
            </a:r>
            <a:endParaRPr lang="en-US" sz="1400" dirty="0"/>
          </a:p>
          <a:p>
            <a:pPr marL="0" indent="0">
              <a:buNone/>
            </a:pPr>
            <a:endParaRPr lang="en-US" sz="1400" dirty="0" smtClean="0"/>
          </a:p>
        </p:txBody>
      </p:sp>
      <p:sp>
        <p:nvSpPr>
          <p:cNvPr id="5" name="TextBox 4"/>
          <p:cNvSpPr txBox="1"/>
          <p:nvPr/>
        </p:nvSpPr>
        <p:spPr>
          <a:xfrm>
            <a:off x="3410049" y="474624"/>
            <a:ext cx="964702" cy="276999"/>
          </a:xfrm>
          <a:prstGeom prst="rect">
            <a:avLst/>
          </a:prstGeom>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en-US" sz="1200" dirty="0" smtClean="0"/>
              <a:t>HOME PAGE </a:t>
            </a:r>
            <a:endParaRPr lang="en-US" sz="1200" dirty="0"/>
          </a:p>
        </p:txBody>
      </p:sp>
      <p:sp>
        <p:nvSpPr>
          <p:cNvPr id="6" name="TextBox 5"/>
          <p:cNvSpPr txBox="1"/>
          <p:nvPr/>
        </p:nvSpPr>
        <p:spPr>
          <a:xfrm>
            <a:off x="4567189" y="474624"/>
            <a:ext cx="906393" cy="276999"/>
          </a:xfrm>
          <a:prstGeom prst="rect">
            <a:avLst/>
          </a:prstGeom>
          <a:ln/>
        </p:spPr>
        <p:style>
          <a:lnRef idx="1">
            <a:schemeClr val="accent2"/>
          </a:lnRef>
          <a:fillRef idx="2">
            <a:schemeClr val="accent2"/>
          </a:fillRef>
          <a:effectRef idx="1">
            <a:schemeClr val="accent2"/>
          </a:effectRef>
          <a:fontRef idx="minor">
            <a:schemeClr val="dk1"/>
          </a:fontRef>
        </p:style>
        <p:txBody>
          <a:bodyPr wrap="none" rtlCol="0">
            <a:spAutoFit/>
          </a:bodyPr>
          <a:lstStyle/>
          <a:p>
            <a:r>
              <a:rPr lang="en-US" sz="1200" dirty="0" smtClean="0"/>
              <a:t>SOLUTIONS </a:t>
            </a:r>
            <a:endParaRPr lang="en-US" sz="1200" dirty="0"/>
          </a:p>
        </p:txBody>
      </p:sp>
      <p:sp>
        <p:nvSpPr>
          <p:cNvPr id="7" name="TextBox 6"/>
          <p:cNvSpPr txBox="1"/>
          <p:nvPr/>
        </p:nvSpPr>
        <p:spPr>
          <a:xfrm>
            <a:off x="6036523" y="420774"/>
            <a:ext cx="1413266" cy="276999"/>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1200" dirty="0" smtClean="0"/>
              <a:t>TESTIMONIALS</a:t>
            </a:r>
            <a:endParaRPr lang="en-US" sz="1200" dirty="0"/>
          </a:p>
        </p:txBody>
      </p:sp>
      <p:sp>
        <p:nvSpPr>
          <p:cNvPr id="8" name="TextBox 7"/>
          <p:cNvSpPr txBox="1"/>
          <p:nvPr/>
        </p:nvSpPr>
        <p:spPr>
          <a:xfrm>
            <a:off x="7858568" y="433601"/>
            <a:ext cx="993256" cy="276999"/>
          </a:xfrm>
          <a:prstGeom prst="rect">
            <a:avLst/>
          </a:prstGeom>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en-US" sz="1200" dirty="0" smtClean="0"/>
              <a:t>CONTACT US </a:t>
            </a:r>
            <a:endParaRPr lang="en-US" sz="1200" dirty="0"/>
          </a:p>
        </p:txBody>
      </p:sp>
      <p:sp>
        <p:nvSpPr>
          <p:cNvPr id="9" name="TextBox 8"/>
          <p:cNvSpPr txBox="1"/>
          <p:nvPr/>
        </p:nvSpPr>
        <p:spPr>
          <a:xfrm>
            <a:off x="4470736" y="902950"/>
            <a:ext cx="1415772" cy="276999"/>
          </a:xfrm>
          <a:prstGeom prst="rect">
            <a:avLst/>
          </a:prstGeom>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en-US" sz="1200" dirty="0" smtClean="0"/>
              <a:t>SENT TECHNOLOGY</a:t>
            </a:r>
            <a:endParaRPr lang="en-US" sz="1200" dirty="0"/>
          </a:p>
        </p:txBody>
      </p:sp>
      <p:sp>
        <p:nvSpPr>
          <p:cNvPr id="10" name="TextBox 9"/>
          <p:cNvSpPr txBox="1"/>
          <p:nvPr/>
        </p:nvSpPr>
        <p:spPr>
          <a:xfrm>
            <a:off x="4470736" y="1313456"/>
            <a:ext cx="1415772" cy="276999"/>
          </a:xfrm>
          <a:prstGeom prst="rect">
            <a:avLst/>
          </a:prstGeom>
          <a:ln/>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sz="1200" dirty="0" smtClean="0"/>
              <a:t>SENT PARCELS </a:t>
            </a:r>
            <a:endParaRPr lang="en-US" sz="1200" dirty="0"/>
          </a:p>
        </p:txBody>
      </p:sp>
      <p:sp>
        <p:nvSpPr>
          <p:cNvPr id="11" name="TextBox 10"/>
          <p:cNvSpPr txBox="1"/>
          <p:nvPr/>
        </p:nvSpPr>
        <p:spPr>
          <a:xfrm>
            <a:off x="6084903" y="835376"/>
            <a:ext cx="1364886" cy="276999"/>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1200" dirty="0" smtClean="0"/>
              <a:t>SECURE LOGIN </a:t>
            </a:r>
            <a:endParaRPr lang="en-US" sz="1200" dirty="0"/>
          </a:p>
        </p:txBody>
      </p:sp>
      <p:sp>
        <p:nvSpPr>
          <p:cNvPr id="15" name="TextBox 14"/>
          <p:cNvSpPr txBox="1"/>
          <p:nvPr/>
        </p:nvSpPr>
        <p:spPr>
          <a:xfrm>
            <a:off x="163498" y="5208719"/>
            <a:ext cx="8523302" cy="1569660"/>
          </a:xfrm>
          <a:prstGeom prst="rect">
            <a:avLst/>
          </a:prstGeom>
          <a:noFill/>
          <a:ln>
            <a:solidFill>
              <a:srgbClr val="558ED5"/>
            </a:solidFill>
          </a:ln>
        </p:spPr>
        <p:txBody>
          <a:bodyPr wrap="square" rtlCol="0">
            <a:spAutoFit/>
          </a:bodyPr>
          <a:lstStyle/>
          <a:p>
            <a:r>
              <a:rPr lang="en-US" sz="1600" dirty="0" smtClean="0"/>
              <a:t>Customer Support Team </a:t>
            </a:r>
          </a:p>
          <a:p>
            <a:r>
              <a:rPr lang="en-US" sz="1600" dirty="0" smtClean="0"/>
              <a:t>If you have any questions about Sent Parcels; we are here to help. </a:t>
            </a:r>
          </a:p>
          <a:p>
            <a:endParaRPr lang="en-US" sz="1600" dirty="0" smtClean="0"/>
          </a:p>
          <a:p>
            <a:r>
              <a:rPr lang="en-US" sz="1600" dirty="0" smtClean="0"/>
              <a:t>Users of Sent Parcels</a:t>
            </a:r>
            <a:endParaRPr lang="en-US" sz="1600" dirty="0"/>
          </a:p>
          <a:p>
            <a:endParaRPr lang="en-US" sz="1600" dirty="0" smtClean="0"/>
          </a:p>
          <a:p>
            <a:r>
              <a:rPr lang="en-US" sz="1600" dirty="0" smtClean="0"/>
              <a:t> </a:t>
            </a:r>
            <a:endParaRPr lang="en-US" sz="1600" dirty="0"/>
          </a:p>
        </p:txBody>
      </p:sp>
      <p:sp>
        <p:nvSpPr>
          <p:cNvPr id="16" name="TextBox 15"/>
          <p:cNvSpPr txBox="1"/>
          <p:nvPr/>
        </p:nvSpPr>
        <p:spPr>
          <a:xfrm flipH="1">
            <a:off x="2081669" y="5901217"/>
            <a:ext cx="1738085" cy="369332"/>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dirty="0" smtClean="0">
                <a:ln>
                  <a:solidFill>
                    <a:schemeClr val="accent6">
                      <a:lumMod val="75000"/>
                    </a:schemeClr>
                  </a:solidFill>
                </a:ln>
              </a:rPr>
              <a:t>Click to message </a:t>
            </a:r>
            <a:endParaRPr lang="en-US" dirty="0"/>
          </a:p>
        </p:txBody>
      </p:sp>
      <p:sp>
        <p:nvSpPr>
          <p:cNvPr id="18" name="TextBox 17"/>
          <p:cNvSpPr txBox="1"/>
          <p:nvPr/>
        </p:nvSpPr>
        <p:spPr>
          <a:xfrm>
            <a:off x="6047083" y="1313456"/>
            <a:ext cx="1655130" cy="276999"/>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1200" dirty="0" smtClean="0"/>
              <a:t>Track my parcel …. </a:t>
            </a:r>
            <a:endParaRPr lang="en-US" sz="1200" dirty="0"/>
          </a:p>
        </p:txBody>
      </p:sp>
      <p:sp>
        <p:nvSpPr>
          <p:cNvPr id="19" name="TextBox 18"/>
          <p:cNvSpPr txBox="1"/>
          <p:nvPr/>
        </p:nvSpPr>
        <p:spPr>
          <a:xfrm>
            <a:off x="7858568" y="863000"/>
            <a:ext cx="993256" cy="276999"/>
          </a:xfrm>
          <a:prstGeom prst="rect">
            <a:avLst/>
          </a:prstGeom>
          <a:ln/>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sz="1200" dirty="0" smtClean="0"/>
              <a:t>FAQ”S</a:t>
            </a:r>
            <a:endParaRPr lang="en-US" sz="1200" dirty="0"/>
          </a:p>
        </p:txBody>
      </p:sp>
      <p:sp>
        <p:nvSpPr>
          <p:cNvPr id="17" name="TextBox 16"/>
          <p:cNvSpPr txBox="1"/>
          <p:nvPr/>
        </p:nvSpPr>
        <p:spPr>
          <a:xfrm>
            <a:off x="5389879" y="1849547"/>
            <a:ext cx="2059909" cy="276999"/>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1200" dirty="0" smtClean="0"/>
              <a:t>FAQ’s Sent Technology </a:t>
            </a:r>
            <a:endParaRPr lang="en-US" sz="1200" dirty="0"/>
          </a:p>
        </p:txBody>
      </p:sp>
      <p:pic>
        <p:nvPicPr>
          <p:cNvPr id="20" name="Picture 19" descr="Sent-Technology.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4961" y="49803"/>
            <a:ext cx="1762125" cy="1321594"/>
          </a:xfrm>
          <a:prstGeom prst="rect">
            <a:avLst/>
          </a:prstGeom>
        </p:spPr>
      </p:pic>
    </p:spTree>
    <p:extLst>
      <p:ext uri="{BB962C8B-B14F-4D97-AF65-F5344CB8AC3E}">
        <p14:creationId xmlns:p14="http://schemas.microsoft.com/office/powerpoint/2010/main" val="2822024990"/>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422</TotalTime>
  <Words>1284</Words>
  <Application>Microsoft Macintosh PowerPoint</Application>
  <PresentationFormat>On-screen Show (4:3)</PresentationFormat>
  <Paragraphs>306</Paragraphs>
  <Slides>11</Slides>
  <Notes>5</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SENT LIMITED </vt:lpstr>
    </vt:vector>
  </TitlesOfParts>
  <Company>Glo-Belle Ltd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SENT TECHNOLOGY </dc:title>
  <dc:creator>Belle Shergill</dc:creator>
  <cp:lastModifiedBy>Phil Coleman</cp:lastModifiedBy>
  <cp:revision>44</cp:revision>
  <dcterms:created xsi:type="dcterms:W3CDTF">2018-12-03T13:56:38Z</dcterms:created>
  <dcterms:modified xsi:type="dcterms:W3CDTF">2018-12-09T21:34:40Z</dcterms:modified>
</cp:coreProperties>
</file>