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
  </p:notesMasterIdLst>
  <p:handoutMasterIdLst>
    <p:handoutMasterId r:id="rId5"/>
  </p:handoutMasterIdLst>
  <p:sldIdLst>
    <p:sldId id="711" r:id="rId2"/>
    <p:sldId id="710" r:id="rId3"/>
  </p:sldIdLst>
  <p:sldSz cx="3419475" cy="5400675"/>
  <p:notesSz cx="7099300" cy="10234613"/>
  <p:defaultTextStyle>
    <a:defPPr>
      <a:defRPr lang="en-US"/>
    </a:defPPr>
    <a:lvl1pPr marL="0" algn="l" defTabSz="411913" rtl="0" eaLnBrk="1" latinLnBrk="0" hangingPunct="1">
      <a:defRPr sz="811" kern="1200">
        <a:solidFill>
          <a:schemeClr val="tx1"/>
        </a:solidFill>
        <a:latin typeface="+mn-lt"/>
        <a:ea typeface="+mn-ea"/>
        <a:cs typeface="+mn-cs"/>
      </a:defRPr>
    </a:lvl1pPr>
    <a:lvl2pPr marL="205956" algn="l" defTabSz="411913" rtl="0" eaLnBrk="1" latinLnBrk="0" hangingPunct="1">
      <a:defRPr sz="811" kern="1200">
        <a:solidFill>
          <a:schemeClr val="tx1"/>
        </a:solidFill>
        <a:latin typeface="+mn-lt"/>
        <a:ea typeface="+mn-ea"/>
        <a:cs typeface="+mn-cs"/>
      </a:defRPr>
    </a:lvl2pPr>
    <a:lvl3pPr marL="411913" algn="l" defTabSz="411913" rtl="0" eaLnBrk="1" latinLnBrk="0" hangingPunct="1">
      <a:defRPr sz="811" kern="1200">
        <a:solidFill>
          <a:schemeClr val="tx1"/>
        </a:solidFill>
        <a:latin typeface="+mn-lt"/>
        <a:ea typeface="+mn-ea"/>
        <a:cs typeface="+mn-cs"/>
      </a:defRPr>
    </a:lvl3pPr>
    <a:lvl4pPr marL="617869" algn="l" defTabSz="411913" rtl="0" eaLnBrk="1" latinLnBrk="0" hangingPunct="1">
      <a:defRPr sz="811" kern="1200">
        <a:solidFill>
          <a:schemeClr val="tx1"/>
        </a:solidFill>
        <a:latin typeface="+mn-lt"/>
        <a:ea typeface="+mn-ea"/>
        <a:cs typeface="+mn-cs"/>
      </a:defRPr>
    </a:lvl4pPr>
    <a:lvl5pPr marL="823826" algn="l" defTabSz="411913" rtl="0" eaLnBrk="1" latinLnBrk="0" hangingPunct="1">
      <a:defRPr sz="811" kern="1200">
        <a:solidFill>
          <a:schemeClr val="tx1"/>
        </a:solidFill>
        <a:latin typeface="+mn-lt"/>
        <a:ea typeface="+mn-ea"/>
        <a:cs typeface="+mn-cs"/>
      </a:defRPr>
    </a:lvl5pPr>
    <a:lvl6pPr marL="1029782" algn="l" defTabSz="411913" rtl="0" eaLnBrk="1" latinLnBrk="0" hangingPunct="1">
      <a:defRPr sz="811" kern="1200">
        <a:solidFill>
          <a:schemeClr val="tx1"/>
        </a:solidFill>
        <a:latin typeface="+mn-lt"/>
        <a:ea typeface="+mn-ea"/>
        <a:cs typeface="+mn-cs"/>
      </a:defRPr>
    </a:lvl6pPr>
    <a:lvl7pPr marL="1235739" algn="l" defTabSz="411913" rtl="0" eaLnBrk="1" latinLnBrk="0" hangingPunct="1">
      <a:defRPr sz="811" kern="1200">
        <a:solidFill>
          <a:schemeClr val="tx1"/>
        </a:solidFill>
        <a:latin typeface="+mn-lt"/>
        <a:ea typeface="+mn-ea"/>
        <a:cs typeface="+mn-cs"/>
      </a:defRPr>
    </a:lvl7pPr>
    <a:lvl8pPr marL="1441695" algn="l" defTabSz="411913" rtl="0" eaLnBrk="1" latinLnBrk="0" hangingPunct="1">
      <a:defRPr sz="811" kern="1200">
        <a:solidFill>
          <a:schemeClr val="tx1"/>
        </a:solidFill>
        <a:latin typeface="+mn-lt"/>
        <a:ea typeface="+mn-ea"/>
        <a:cs typeface="+mn-cs"/>
      </a:defRPr>
    </a:lvl8pPr>
    <a:lvl9pPr marL="1647652" algn="l" defTabSz="411913" rtl="0" eaLnBrk="1" latinLnBrk="0" hangingPunct="1">
      <a:defRPr sz="81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1" userDrawn="1">
          <p15:clr>
            <a:srgbClr val="A4A3A4"/>
          </p15:clr>
        </p15:guide>
        <p15:guide id="2" pos="107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4F81BD"/>
    <a:srgbClr val="2F5597"/>
    <a:srgbClr val="D0D8E8"/>
    <a:srgbClr val="333300"/>
    <a:srgbClr val="E9EDF4"/>
    <a:srgbClr val="961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4" autoAdjust="0"/>
    <p:restoredTop sz="92343" autoAdjust="0"/>
  </p:normalViewPr>
  <p:slideViewPr>
    <p:cSldViewPr>
      <p:cViewPr varScale="1">
        <p:scale>
          <a:sx n="191" d="100"/>
          <a:sy n="191" d="100"/>
        </p:scale>
        <p:origin x="4592" y="176"/>
      </p:cViewPr>
      <p:guideLst>
        <p:guide orient="horz" pos="1701"/>
        <p:guide pos="1077"/>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7" d="100"/>
          <a:sy n="97" d="100"/>
        </p:scale>
        <p:origin x="406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D2371652-48C1-B340-BEAA-7C7565C48842}" type="datetimeFigureOut">
              <a:rPr lang="en-US" smtClean="0"/>
              <a:t>12/14/18</a:t>
            </a:fld>
            <a:endParaRPr lang="en-US"/>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142F95BC-8982-3442-AB17-7B092C1B3F17}" type="slidenum">
              <a:rPr lang="en-US" smtClean="0"/>
              <a:t>‹#›</a:t>
            </a:fld>
            <a:endParaRPr lang="en-US"/>
          </a:p>
        </p:txBody>
      </p:sp>
    </p:spTree>
    <p:extLst>
      <p:ext uri="{BB962C8B-B14F-4D97-AF65-F5344CB8AC3E}">
        <p14:creationId xmlns:p14="http://schemas.microsoft.com/office/powerpoint/2010/main" val="1620061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4" tIns="47381" rIns="94764" bIns="47381" rtlCol="0"/>
          <a:lstStyle>
            <a:lvl1pPr algn="l">
              <a:defRPr sz="1200"/>
            </a:lvl1pPr>
          </a:lstStyle>
          <a:p>
            <a:endParaRPr lang="en-AU"/>
          </a:p>
        </p:txBody>
      </p:sp>
      <p:sp>
        <p:nvSpPr>
          <p:cNvPr id="3" name="Date Placeholder 2"/>
          <p:cNvSpPr>
            <a:spLocks noGrp="1"/>
          </p:cNvSpPr>
          <p:nvPr>
            <p:ph type="dt" idx="1"/>
          </p:nvPr>
        </p:nvSpPr>
        <p:spPr>
          <a:xfrm>
            <a:off x="4021295" y="0"/>
            <a:ext cx="3076363" cy="511731"/>
          </a:xfrm>
          <a:prstGeom prst="rect">
            <a:avLst/>
          </a:prstGeom>
        </p:spPr>
        <p:txBody>
          <a:bodyPr vert="horz" lIns="94764" tIns="47381" rIns="94764" bIns="47381" rtlCol="0"/>
          <a:lstStyle>
            <a:lvl1pPr algn="r">
              <a:defRPr sz="1200"/>
            </a:lvl1pPr>
          </a:lstStyle>
          <a:p>
            <a:fld id="{C54A2267-E298-4A96-8A90-66C629AE1E61}" type="datetimeFigureOut">
              <a:rPr lang="en-AU" smtClean="0"/>
              <a:t>14/12/18</a:t>
            </a:fld>
            <a:endParaRPr lang="en-AU"/>
          </a:p>
        </p:txBody>
      </p:sp>
      <p:sp>
        <p:nvSpPr>
          <p:cNvPr id="4" name="Slide Image Placeholder 3"/>
          <p:cNvSpPr>
            <a:spLocks noGrp="1" noRot="1" noChangeAspect="1"/>
          </p:cNvSpPr>
          <p:nvPr>
            <p:ph type="sldImg" idx="2"/>
          </p:nvPr>
        </p:nvSpPr>
        <p:spPr>
          <a:xfrm>
            <a:off x="2335213" y="768350"/>
            <a:ext cx="2428875" cy="3838575"/>
          </a:xfrm>
          <a:prstGeom prst="rect">
            <a:avLst/>
          </a:prstGeom>
          <a:noFill/>
          <a:ln w="12700">
            <a:solidFill>
              <a:prstClr val="black"/>
            </a:solidFill>
          </a:ln>
        </p:spPr>
        <p:txBody>
          <a:bodyPr vert="horz" lIns="94764" tIns="47381" rIns="94764" bIns="47381" rtlCol="0" anchor="ctr"/>
          <a:lstStyle/>
          <a:p>
            <a:endParaRPr lang="en-AU"/>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4" tIns="47381" rIns="94764" bIns="473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06"/>
            <a:ext cx="3076363" cy="511731"/>
          </a:xfrm>
          <a:prstGeom prst="rect">
            <a:avLst/>
          </a:prstGeom>
        </p:spPr>
        <p:txBody>
          <a:bodyPr vert="horz" lIns="94764" tIns="47381" rIns="94764" bIns="47381" rtlCol="0" anchor="b"/>
          <a:lstStyle>
            <a:lvl1pPr algn="l">
              <a:defRPr sz="1200"/>
            </a:lvl1pPr>
          </a:lstStyle>
          <a:p>
            <a:endParaRPr lang="en-AU"/>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64" tIns="47381" rIns="94764" bIns="47381" rtlCol="0" anchor="b"/>
          <a:lstStyle>
            <a:lvl1pPr algn="r">
              <a:defRPr sz="1200"/>
            </a:lvl1pPr>
          </a:lstStyle>
          <a:p>
            <a:fld id="{C1B8150B-E5F3-406A-9D4C-B94E67201461}" type="slidenum">
              <a:rPr lang="en-AU" smtClean="0"/>
              <a:t>‹#›</a:t>
            </a:fld>
            <a:endParaRPr lang="en-AU"/>
          </a:p>
        </p:txBody>
      </p:sp>
    </p:spTree>
    <p:extLst>
      <p:ext uri="{BB962C8B-B14F-4D97-AF65-F5344CB8AC3E}">
        <p14:creationId xmlns:p14="http://schemas.microsoft.com/office/powerpoint/2010/main" val="303575867"/>
      </p:ext>
    </p:extLst>
  </p:cSld>
  <p:clrMap bg1="lt1" tx1="dk1" bg2="lt2" tx2="dk2" accent1="accent1" accent2="accent2" accent3="accent3" accent4="accent4" accent5="accent5" accent6="accent6" hlink="hlink" folHlink="folHlink"/>
  <p:notesStyle>
    <a:lvl1pPr marL="0" algn="l" defTabSz="411913" rtl="0" eaLnBrk="1" latinLnBrk="0" hangingPunct="1">
      <a:defRPr sz="540" kern="1200">
        <a:solidFill>
          <a:schemeClr val="tx1"/>
        </a:solidFill>
        <a:latin typeface="+mn-lt"/>
        <a:ea typeface="+mn-ea"/>
        <a:cs typeface="+mn-cs"/>
      </a:defRPr>
    </a:lvl1pPr>
    <a:lvl2pPr marL="205956" algn="l" defTabSz="411913" rtl="0" eaLnBrk="1" latinLnBrk="0" hangingPunct="1">
      <a:defRPr sz="540" kern="1200">
        <a:solidFill>
          <a:schemeClr val="tx1"/>
        </a:solidFill>
        <a:latin typeface="+mn-lt"/>
        <a:ea typeface="+mn-ea"/>
        <a:cs typeface="+mn-cs"/>
      </a:defRPr>
    </a:lvl2pPr>
    <a:lvl3pPr marL="411913" algn="l" defTabSz="411913" rtl="0" eaLnBrk="1" latinLnBrk="0" hangingPunct="1">
      <a:defRPr sz="540" kern="1200">
        <a:solidFill>
          <a:schemeClr val="tx1"/>
        </a:solidFill>
        <a:latin typeface="+mn-lt"/>
        <a:ea typeface="+mn-ea"/>
        <a:cs typeface="+mn-cs"/>
      </a:defRPr>
    </a:lvl3pPr>
    <a:lvl4pPr marL="617869" algn="l" defTabSz="411913" rtl="0" eaLnBrk="1" latinLnBrk="0" hangingPunct="1">
      <a:defRPr sz="540" kern="1200">
        <a:solidFill>
          <a:schemeClr val="tx1"/>
        </a:solidFill>
        <a:latin typeface="+mn-lt"/>
        <a:ea typeface="+mn-ea"/>
        <a:cs typeface="+mn-cs"/>
      </a:defRPr>
    </a:lvl4pPr>
    <a:lvl5pPr marL="823826" algn="l" defTabSz="411913" rtl="0" eaLnBrk="1" latinLnBrk="0" hangingPunct="1">
      <a:defRPr sz="540" kern="1200">
        <a:solidFill>
          <a:schemeClr val="tx1"/>
        </a:solidFill>
        <a:latin typeface="+mn-lt"/>
        <a:ea typeface="+mn-ea"/>
        <a:cs typeface="+mn-cs"/>
      </a:defRPr>
    </a:lvl5pPr>
    <a:lvl6pPr marL="1029782" algn="l" defTabSz="411913" rtl="0" eaLnBrk="1" latinLnBrk="0" hangingPunct="1">
      <a:defRPr sz="540" kern="1200">
        <a:solidFill>
          <a:schemeClr val="tx1"/>
        </a:solidFill>
        <a:latin typeface="+mn-lt"/>
        <a:ea typeface="+mn-ea"/>
        <a:cs typeface="+mn-cs"/>
      </a:defRPr>
    </a:lvl6pPr>
    <a:lvl7pPr marL="1235739" algn="l" defTabSz="411913" rtl="0" eaLnBrk="1" latinLnBrk="0" hangingPunct="1">
      <a:defRPr sz="540" kern="1200">
        <a:solidFill>
          <a:schemeClr val="tx1"/>
        </a:solidFill>
        <a:latin typeface="+mn-lt"/>
        <a:ea typeface="+mn-ea"/>
        <a:cs typeface="+mn-cs"/>
      </a:defRPr>
    </a:lvl7pPr>
    <a:lvl8pPr marL="1441695" algn="l" defTabSz="411913" rtl="0" eaLnBrk="1" latinLnBrk="0" hangingPunct="1">
      <a:defRPr sz="540" kern="1200">
        <a:solidFill>
          <a:schemeClr val="tx1"/>
        </a:solidFill>
        <a:latin typeface="+mn-lt"/>
        <a:ea typeface="+mn-ea"/>
        <a:cs typeface="+mn-cs"/>
      </a:defRPr>
    </a:lvl8pPr>
    <a:lvl9pPr marL="1647652" algn="l" defTabSz="411913" rtl="0" eaLnBrk="1" latinLnBrk="0" hangingPunct="1">
      <a:defRPr sz="54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461" y="1677715"/>
            <a:ext cx="2906554" cy="1157645"/>
          </a:xfrm>
        </p:spPr>
        <p:txBody>
          <a:bodyPr/>
          <a:lstStyle/>
          <a:p>
            <a:r>
              <a:rPr lang="en-US"/>
              <a:t>Click to edit Master title style</a:t>
            </a:r>
            <a:endParaRPr lang="en-AU"/>
          </a:p>
        </p:txBody>
      </p:sp>
      <p:sp>
        <p:nvSpPr>
          <p:cNvPr id="3" name="Subtitle 2"/>
          <p:cNvSpPr>
            <a:spLocks noGrp="1"/>
          </p:cNvSpPr>
          <p:nvPr>
            <p:ph type="subTitle" idx="1"/>
          </p:nvPr>
        </p:nvSpPr>
        <p:spPr>
          <a:xfrm>
            <a:off x="512922" y="3060383"/>
            <a:ext cx="2393633" cy="1380172"/>
          </a:xfrm>
        </p:spPr>
        <p:txBody>
          <a:bodyPr/>
          <a:lstStyle>
            <a:lvl1pPr marL="0" indent="0" algn="ctr">
              <a:buNone/>
              <a:defRPr>
                <a:solidFill>
                  <a:schemeClr val="tx1">
                    <a:tint val="75000"/>
                  </a:schemeClr>
                </a:solidFill>
              </a:defRPr>
            </a:lvl1pPr>
            <a:lvl2pPr marL="158165" indent="0" algn="ctr">
              <a:buNone/>
              <a:defRPr>
                <a:solidFill>
                  <a:schemeClr val="tx1">
                    <a:tint val="75000"/>
                  </a:schemeClr>
                </a:solidFill>
              </a:defRPr>
            </a:lvl2pPr>
            <a:lvl3pPr marL="316330" indent="0" algn="ctr">
              <a:buNone/>
              <a:defRPr>
                <a:solidFill>
                  <a:schemeClr val="tx1">
                    <a:tint val="75000"/>
                  </a:schemeClr>
                </a:solidFill>
              </a:defRPr>
            </a:lvl3pPr>
            <a:lvl4pPr marL="474495" indent="0" algn="ctr">
              <a:buNone/>
              <a:defRPr>
                <a:solidFill>
                  <a:schemeClr val="tx1">
                    <a:tint val="75000"/>
                  </a:schemeClr>
                </a:solidFill>
              </a:defRPr>
            </a:lvl4pPr>
            <a:lvl5pPr marL="632661" indent="0" algn="ctr">
              <a:buNone/>
              <a:defRPr>
                <a:solidFill>
                  <a:schemeClr val="tx1">
                    <a:tint val="75000"/>
                  </a:schemeClr>
                </a:solidFill>
              </a:defRPr>
            </a:lvl5pPr>
            <a:lvl6pPr marL="790825" indent="0" algn="ctr">
              <a:buNone/>
              <a:defRPr>
                <a:solidFill>
                  <a:schemeClr val="tx1">
                    <a:tint val="75000"/>
                  </a:schemeClr>
                </a:solidFill>
              </a:defRPr>
            </a:lvl6pPr>
            <a:lvl7pPr marL="948991" indent="0" algn="ctr">
              <a:buNone/>
              <a:defRPr>
                <a:solidFill>
                  <a:schemeClr val="tx1">
                    <a:tint val="75000"/>
                  </a:schemeClr>
                </a:solidFill>
              </a:defRPr>
            </a:lvl7pPr>
            <a:lvl8pPr marL="1107156" indent="0" algn="ctr">
              <a:buNone/>
              <a:defRPr>
                <a:solidFill>
                  <a:schemeClr val="tx1">
                    <a:tint val="75000"/>
                  </a:schemeClr>
                </a:solidFill>
              </a:defRPr>
            </a:lvl8pPr>
            <a:lvl9pPr marL="1265321"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1271118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3156617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85713" y="216280"/>
            <a:ext cx="689417" cy="4608076"/>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85224" y="216280"/>
            <a:ext cx="2443500" cy="46080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3180873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9124" y="907200"/>
            <a:ext cx="3120400" cy="4025700"/>
          </a:xfrm>
        </p:spPr>
        <p:txBody>
          <a:bodyPr>
            <a:normAutofit/>
          </a:bodyPr>
          <a:lstStyle>
            <a:lvl1pPr marL="59312" indent="-59312">
              <a:buFont typeface="Arial" charset="0"/>
              <a:buChar char="•"/>
              <a:defRPr sz="415" b="0" baseline="0"/>
            </a:lvl1pPr>
            <a:lvl2pPr marL="257019" indent="-98853">
              <a:buFont typeface="Courier New" charset="0"/>
              <a:buChar char="o"/>
              <a:defRPr sz="346"/>
            </a:lvl2pPr>
            <a:lvl3pPr>
              <a:defRPr sz="346"/>
            </a:lvl3pPr>
          </a:lstStyle>
          <a:p>
            <a:pPr lvl="0"/>
            <a:r>
              <a:rPr lang="en-US" dirty="0"/>
              <a:t>Slide Title Styles</a:t>
            </a:r>
          </a:p>
          <a:p>
            <a:pPr lvl="1"/>
            <a:endParaRPr lang="en-US" sz="346" dirty="0"/>
          </a:p>
          <a:p>
            <a:pPr lvl="2"/>
            <a:endParaRPr lang="en-US" dirty="0"/>
          </a:p>
        </p:txBody>
      </p:sp>
      <p:sp>
        <p:nvSpPr>
          <p:cNvPr id="10" name="Freeform 7">
            <a:hlinkClick r:id="" action="ppaction://hlinkshowjump?jump=nextslide"/>
          </p:cNvPr>
          <p:cNvSpPr>
            <a:spLocks/>
          </p:cNvSpPr>
          <p:nvPr userDrawn="1"/>
        </p:nvSpPr>
        <p:spPr bwMode="auto">
          <a:xfrm>
            <a:off x="3096709" y="5211902"/>
            <a:ext cx="35619" cy="130017"/>
          </a:xfrm>
          <a:custGeom>
            <a:avLst/>
            <a:gdLst/>
            <a:ahLst/>
            <a:cxnLst>
              <a:cxn ang="0">
                <a:pos x="80" y="66"/>
              </a:cxn>
              <a:cxn ang="0">
                <a:pos x="14" y="0"/>
              </a:cxn>
              <a:cxn ang="0">
                <a:pos x="0" y="14"/>
              </a:cxn>
              <a:cxn ang="0">
                <a:pos x="50" y="66"/>
              </a:cxn>
              <a:cxn ang="0">
                <a:pos x="0" y="116"/>
              </a:cxn>
              <a:cxn ang="0">
                <a:pos x="14" y="130"/>
              </a:cxn>
              <a:cxn ang="0">
                <a:pos x="80" y="66"/>
              </a:cxn>
              <a:cxn ang="0">
                <a:pos x="80" y="66"/>
              </a:cxn>
              <a:cxn ang="0">
                <a:pos x="80" y="66"/>
              </a:cxn>
            </a:cxnLst>
            <a:rect l="0" t="0" r="r" b="b"/>
            <a:pathLst>
              <a:path w="80" h="130">
                <a:moveTo>
                  <a:pt x="80" y="66"/>
                </a:moveTo>
                <a:lnTo>
                  <a:pt x="14" y="0"/>
                </a:lnTo>
                <a:lnTo>
                  <a:pt x="0" y="14"/>
                </a:lnTo>
                <a:lnTo>
                  <a:pt x="50" y="66"/>
                </a:lnTo>
                <a:lnTo>
                  <a:pt x="0" y="116"/>
                </a:lnTo>
                <a:lnTo>
                  <a:pt x="14" y="130"/>
                </a:lnTo>
                <a:lnTo>
                  <a:pt x="80" y="66"/>
                </a:lnTo>
                <a:lnTo>
                  <a:pt x="80" y="66"/>
                </a:lnTo>
                <a:lnTo>
                  <a:pt x="80" y="66"/>
                </a:lnTo>
                <a:close/>
              </a:path>
            </a:pathLst>
          </a:custGeom>
          <a:solidFill>
            <a:srgbClr val="FFFFFF"/>
          </a:solidFill>
          <a:ln w="9525">
            <a:noFill/>
            <a:round/>
            <a:headEnd/>
            <a:tailEnd/>
          </a:ln>
        </p:spPr>
        <p:txBody>
          <a:bodyPr lIns="34282" tIns="17141" rIns="34282" bIns="17141"/>
          <a:lstStyle/>
          <a:p>
            <a:pPr algn="r" rtl="1" fontAlgn="auto">
              <a:spcBef>
                <a:spcPts val="0"/>
              </a:spcBef>
              <a:spcAft>
                <a:spcPts val="0"/>
              </a:spcAft>
              <a:defRPr/>
            </a:pPr>
            <a:endParaRPr lang="ar-SA" sz="675">
              <a:latin typeface="+mn-lt"/>
              <a:cs typeface="+mn-cs"/>
            </a:endParaRPr>
          </a:p>
        </p:txBody>
      </p:sp>
      <p:sp>
        <p:nvSpPr>
          <p:cNvPr id="22" name="Text Placeholder 2"/>
          <p:cNvSpPr>
            <a:spLocks noGrp="1"/>
          </p:cNvSpPr>
          <p:nvPr>
            <p:ph type="body" idx="10" hasCustomPrompt="1"/>
          </p:nvPr>
        </p:nvSpPr>
        <p:spPr>
          <a:xfrm>
            <a:off x="149124" y="4932901"/>
            <a:ext cx="2696642" cy="248497"/>
          </a:xfrm>
        </p:spPr>
        <p:txBody>
          <a:bodyPr bIns="0" anchor="b">
            <a:noAutofit/>
          </a:bodyPr>
          <a:lstStyle>
            <a:lvl1pPr marL="0" indent="0">
              <a:spcBef>
                <a:spcPts val="0"/>
              </a:spcBef>
              <a:buNone/>
              <a:defRPr sz="692" b="1" baseline="0">
                <a:solidFill>
                  <a:schemeClr val="tx2"/>
                </a:solidFill>
              </a:defRPr>
            </a:lvl1pPr>
            <a:lvl2pPr marL="158165" indent="0">
              <a:buNone/>
              <a:defRPr sz="692" b="1"/>
            </a:lvl2pPr>
            <a:lvl3pPr marL="316330" indent="0">
              <a:buNone/>
              <a:defRPr sz="623" b="1"/>
            </a:lvl3pPr>
            <a:lvl4pPr marL="474495" indent="0">
              <a:buNone/>
              <a:defRPr sz="554" b="1"/>
            </a:lvl4pPr>
            <a:lvl5pPr marL="632661" indent="0">
              <a:buNone/>
              <a:defRPr sz="554" b="1"/>
            </a:lvl5pPr>
            <a:lvl6pPr marL="790825" indent="0">
              <a:buNone/>
              <a:defRPr sz="554" b="1"/>
            </a:lvl6pPr>
            <a:lvl7pPr marL="948991" indent="0">
              <a:buNone/>
              <a:defRPr sz="554" b="1"/>
            </a:lvl7pPr>
            <a:lvl8pPr marL="1107156" indent="0">
              <a:buNone/>
              <a:defRPr sz="554" b="1"/>
            </a:lvl8pPr>
            <a:lvl9pPr marL="1265321" indent="0">
              <a:buNone/>
              <a:defRPr sz="554" b="1"/>
            </a:lvl9pPr>
          </a:lstStyle>
          <a:p>
            <a:pPr lvl="0"/>
            <a:r>
              <a:rPr lang="en-US" dirty="0"/>
              <a:t>Slide Comment</a:t>
            </a:r>
          </a:p>
        </p:txBody>
      </p:sp>
      <p:sp>
        <p:nvSpPr>
          <p:cNvPr id="14" name="Title 1"/>
          <p:cNvSpPr>
            <a:spLocks noGrp="1"/>
          </p:cNvSpPr>
          <p:nvPr>
            <p:ph type="title" idx="4294967295"/>
          </p:nvPr>
        </p:nvSpPr>
        <p:spPr>
          <a:xfrm>
            <a:off x="149124" y="444372"/>
            <a:ext cx="2301500" cy="411585"/>
          </a:xfrm>
          <a:solidFill>
            <a:schemeClr val="tx2">
              <a:lumMod val="60000"/>
              <a:lumOff val="40000"/>
            </a:schemeClr>
          </a:solidFill>
        </p:spPr>
        <p:txBody>
          <a:bodyPr>
            <a:normAutofit fontScale="90000"/>
          </a:bodyPr>
          <a:lstStyle>
            <a:lvl1pPr>
              <a:defRPr>
                <a:solidFill>
                  <a:schemeClr val="bg1"/>
                </a:solidFill>
              </a:defRPr>
            </a:lvl1pPr>
          </a:lstStyle>
          <a:p>
            <a:endParaRPr lang="en-US" dirty="0">
              <a:solidFill>
                <a:schemeClr val="bg1"/>
              </a:solidFill>
            </a:endParaRPr>
          </a:p>
        </p:txBody>
      </p:sp>
      <p:sp>
        <p:nvSpPr>
          <p:cNvPr id="5" name="Slide Number Placeholder 4"/>
          <p:cNvSpPr>
            <a:spLocks noGrp="1"/>
          </p:cNvSpPr>
          <p:nvPr>
            <p:ph type="sldNum" sz="quarter" idx="13"/>
          </p:nvPr>
        </p:nvSpPr>
        <p:spPr/>
        <p:txBody>
          <a:bodyPr/>
          <a:lstStyle>
            <a:lvl1pPr>
              <a:defRPr sz="346"/>
            </a:lvl1pPr>
          </a:lstStyle>
          <a:p>
            <a:fld id="{C7D1BD54-CFCF-47D2-83F0-690D3F5DC7B0}" type="slidenum">
              <a:rPr lang="en-AU" smtClean="0"/>
              <a:pPr/>
              <a:t>‹#›</a:t>
            </a:fld>
            <a:endParaRPr lang="en-AU" dirty="0"/>
          </a:p>
        </p:txBody>
      </p:sp>
    </p:spTree>
    <p:extLst>
      <p:ext uri="{BB962C8B-B14F-4D97-AF65-F5344CB8AC3E}">
        <p14:creationId xmlns:p14="http://schemas.microsoft.com/office/powerpoint/2010/main" val="274346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0116" y="3470438"/>
            <a:ext cx="2906554" cy="1072635"/>
          </a:xfrm>
        </p:spPr>
        <p:txBody>
          <a:bodyPr anchor="t"/>
          <a:lstStyle>
            <a:lvl1pPr algn="l">
              <a:defRPr sz="1384" b="1" cap="all"/>
            </a:lvl1pPr>
          </a:lstStyle>
          <a:p>
            <a:r>
              <a:rPr lang="en-US"/>
              <a:t>Click to edit Master title style</a:t>
            </a:r>
            <a:endParaRPr lang="en-AU"/>
          </a:p>
        </p:txBody>
      </p:sp>
      <p:sp>
        <p:nvSpPr>
          <p:cNvPr id="3" name="Text Placeholder 2"/>
          <p:cNvSpPr>
            <a:spLocks noGrp="1"/>
          </p:cNvSpPr>
          <p:nvPr>
            <p:ph type="body" idx="1"/>
          </p:nvPr>
        </p:nvSpPr>
        <p:spPr>
          <a:xfrm>
            <a:off x="270116" y="2289039"/>
            <a:ext cx="2906554" cy="1181397"/>
          </a:xfrm>
        </p:spPr>
        <p:txBody>
          <a:bodyPr anchor="b"/>
          <a:lstStyle>
            <a:lvl1pPr marL="0" indent="0">
              <a:buNone/>
              <a:defRPr sz="692">
                <a:solidFill>
                  <a:schemeClr val="tx1">
                    <a:tint val="75000"/>
                  </a:schemeClr>
                </a:solidFill>
              </a:defRPr>
            </a:lvl1pPr>
            <a:lvl2pPr marL="158165" indent="0">
              <a:buNone/>
              <a:defRPr sz="623">
                <a:solidFill>
                  <a:schemeClr val="tx1">
                    <a:tint val="75000"/>
                  </a:schemeClr>
                </a:solidFill>
              </a:defRPr>
            </a:lvl2pPr>
            <a:lvl3pPr marL="316330" indent="0">
              <a:buNone/>
              <a:defRPr sz="554">
                <a:solidFill>
                  <a:schemeClr val="tx1">
                    <a:tint val="75000"/>
                  </a:schemeClr>
                </a:solidFill>
              </a:defRPr>
            </a:lvl3pPr>
            <a:lvl4pPr marL="474495" indent="0">
              <a:buNone/>
              <a:defRPr sz="484">
                <a:solidFill>
                  <a:schemeClr val="tx1">
                    <a:tint val="75000"/>
                  </a:schemeClr>
                </a:solidFill>
              </a:defRPr>
            </a:lvl4pPr>
            <a:lvl5pPr marL="632661" indent="0">
              <a:buNone/>
              <a:defRPr sz="484">
                <a:solidFill>
                  <a:schemeClr val="tx1">
                    <a:tint val="75000"/>
                  </a:schemeClr>
                </a:solidFill>
              </a:defRPr>
            </a:lvl5pPr>
            <a:lvl6pPr marL="790825" indent="0">
              <a:buNone/>
              <a:defRPr sz="484">
                <a:solidFill>
                  <a:schemeClr val="tx1">
                    <a:tint val="75000"/>
                  </a:schemeClr>
                </a:solidFill>
              </a:defRPr>
            </a:lvl6pPr>
            <a:lvl7pPr marL="948991" indent="0">
              <a:buNone/>
              <a:defRPr sz="484">
                <a:solidFill>
                  <a:schemeClr val="tx1">
                    <a:tint val="75000"/>
                  </a:schemeClr>
                </a:solidFill>
              </a:defRPr>
            </a:lvl7pPr>
            <a:lvl8pPr marL="1107156" indent="0">
              <a:buNone/>
              <a:defRPr sz="484">
                <a:solidFill>
                  <a:schemeClr val="tx1">
                    <a:tint val="75000"/>
                  </a:schemeClr>
                </a:solidFill>
              </a:defRPr>
            </a:lvl8pPr>
            <a:lvl9pPr marL="1265321" indent="0">
              <a:buNone/>
              <a:defRPr sz="4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215046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5223" y="1260162"/>
            <a:ext cx="1638498" cy="3564196"/>
          </a:xfrm>
        </p:spPr>
        <p:txBody>
          <a:bodyPr/>
          <a:lstStyle>
            <a:lvl1pPr>
              <a:defRPr sz="968"/>
            </a:lvl1pPr>
            <a:lvl2pPr>
              <a:defRPr sz="831"/>
            </a:lvl2pPr>
            <a:lvl3pPr>
              <a:defRPr sz="692"/>
            </a:lvl3pPr>
            <a:lvl4pPr>
              <a:defRPr sz="623"/>
            </a:lvl4pPr>
            <a:lvl5pPr>
              <a:defRPr sz="623"/>
            </a:lvl5pPr>
            <a:lvl6pPr>
              <a:defRPr sz="623"/>
            </a:lvl6pPr>
            <a:lvl7pPr>
              <a:defRPr sz="623"/>
            </a:lvl7pPr>
            <a:lvl8pPr>
              <a:defRPr sz="623"/>
            </a:lvl8pPr>
            <a:lvl9pPr>
              <a:defRPr sz="6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1880712" y="1260162"/>
            <a:ext cx="1494419" cy="3564196"/>
          </a:xfrm>
        </p:spPr>
        <p:txBody>
          <a:bodyPr/>
          <a:lstStyle>
            <a:lvl1pPr>
              <a:defRPr sz="968"/>
            </a:lvl1pPr>
            <a:lvl2pPr>
              <a:defRPr sz="831"/>
            </a:lvl2pPr>
            <a:lvl3pPr>
              <a:defRPr sz="692"/>
            </a:lvl3pPr>
            <a:lvl4pPr>
              <a:defRPr sz="623"/>
            </a:lvl4pPr>
            <a:lvl5pPr>
              <a:defRPr sz="623"/>
            </a:lvl5pPr>
            <a:lvl6pPr>
              <a:defRPr sz="623"/>
            </a:lvl6pPr>
            <a:lvl7pPr>
              <a:defRPr sz="623"/>
            </a:lvl7pPr>
            <a:lvl8pPr>
              <a:defRPr sz="623"/>
            </a:lvl8pPr>
            <a:lvl9pPr>
              <a:defRPr sz="6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249149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0974" y="216277"/>
            <a:ext cx="3077527" cy="900113"/>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170974" y="1208902"/>
            <a:ext cx="1510862" cy="503813"/>
          </a:xfrm>
        </p:spPr>
        <p:txBody>
          <a:bodyPr anchor="b"/>
          <a:lstStyle>
            <a:lvl1pPr marL="0" indent="0">
              <a:buNone/>
              <a:defRPr sz="831" b="1"/>
            </a:lvl1pPr>
            <a:lvl2pPr marL="158165" indent="0">
              <a:buNone/>
              <a:defRPr sz="692" b="1"/>
            </a:lvl2pPr>
            <a:lvl3pPr marL="316330" indent="0">
              <a:buNone/>
              <a:defRPr sz="623" b="1"/>
            </a:lvl3pPr>
            <a:lvl4pPr marL="474495" indent="0">
              <a:buNone/>
              <a:defRPr sz="554" b="1"/>
            </a:lvl4pPr>
            <a:lvl5pPr marL="632661" indent="0">
              <a:buNone/>
              <a:defRPr sz="554" b="1"/>
            </a:lvl5pPr>
            <a:lvl6pPr marL="790825" indent="0">
              <a:buNone/>
              <a:defRPr sz="554" b="1"/>
            </a:lvl6pPr>
            <a:lvl7pPr marL="948991" indent="0">
              <a:buNone/>
              <a:defRPr sz="554" b="1"/>
            </a:lvl7pPr>
            <a:lvl8pPr marL="1107156" indent="0">
              <a:buNone/>
              <a:defRPr sz="554" b="1"/>
            </a:lvl8pPr>
            <a:lvl9pPr marL="1265321" indent="0">
              <a:buNone/>
              <a:defRPr sz="554" b="1"/>
            </a:lvl9pPr>
          </a:lstStyle>
          <a:p>
            <a:pPr lvl="0"/>
            <a:r>
              <a:rPr lang="en-US"/>
              <a:t>Click to edit Master text styles</a:t>
            </a:r>
          </a:p>
        </p:txBody>
      </p:sp>
      <p:sp>
        <p:nvSpPr>
          <p:cNvPr id="4" name="Content Placeholder 3"/>
          <p:cNvSpPr>
            <a:spLocks noGrp="1"/>
          </p:cNvSpPr>
          <p:nvPr>
            <p:ph sz="half" idx="2"/>
          </p:nvPr>
        </p:nvSpPr>
        <p:spPr>
          <a:xfrm>
            <a:off x="170974" y="1712714"/>
            <a:ext cx="1510862" cy="3111639"/>
          </a:xfrm>
        </p:spPr>
        <p:txBody>
          <a:bodyPr/>
          <a:lstStyle>
            <a:lvl1pPr>
              <a:defRPr sz="831"/>
            </a:lvl1pPr>
            <a:lvl2pPr>
              <a:defRPr sz="692"/>
            </a:lvl2pPr>
            <a:lvl3pPr>
              <a:defRPr sz="623"/>
            </a:lvl3pPr>
            <a:lvl4pPr>
              <a:defRPr sz="554"/>
            </a:lvl4pPr>
            <a:lvl5pPr>
              <a:defRPr sz="554"/>
            </a:lvl5pPr>
            <a:lvl6pPr>
              <a:defRPr sz="554"/>
            </a:lvl6pPr>
            <a:lvl7pPr>
              <a:defRPr sz="554"/>
            </a:lvl7pPr>
            <a:lvl8pPr>
              <a:defRPr sz="554"/>
            </a:lvl8pPr>
            <a:lvl9pPr>
              <a:defRPr sz="5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1737046" y="1208902"/>
            <a:ext cx="1511456" cy="503813"/>
          </a:xfrm>
        </p:spPr>
        <p:txBody>
          <a:bodyPr anchor="b"/>
          <a:lstStyle>
            <a:lvl1pPr marL="0" indent="0">
              <a:buNone/>
              <a:defRPr sz="831" b="1"/>
            </a:lvl1pPr>
            <a:lvl2pPr marL="158165" indent="0">
              <a:buNone/>
              <a:defRPr sz="692" b="1"/>
            </a:lvl2pPr>
            <a:lvl3pPr marL="316330" indent="0">
              <a:buNone/>
              <a:defRPr sz="623" b="1"/>
            </a:lvl3pPr>
            <a:lvl4pPr marL="474495" indent="0">
              <a:buNone/>
              <a:defRPr sz="554" b="1"/>
            </a:lvl4pPr>
            <a:lvl5pPr marL="632661" indent="0">
              <a:buNone/>
              <a:defRPr sz="554" b="1"/>
            </a:lvl5pPr>
            <a:lvl6pPr marL="790825" indent="0">
              <a:buNone/>
              <a:defRPr sz="554" b="1"/>
            </a:lvl6pPr>
            <a:lvl7pPr marL="948991" indent="0">
              <a:buNone/>
              <a:defRPr sz="554" b="1"/>
            </a:lvl7pPr>
            <a:lvl8pPr marL="1107156" indent="0">
              <a:buNone/>
              <a:defRPr sz="554" b="1"/>
            </a:lvl8pPr>
            <a:lvl9pPr marL="1265321" indent="0">
              <a:buNone/>
              <a:defRPr sz="554" b="1"/>
            </a:lvl9pPr>
          </a:lstStyle>
          <a:p>
            <a:pPr lvl="0"/>
            <a:r>
              <a:rPr lang="en-US"/>
              <a:t>Click to edit Master text styles</a:t>
            </a:r>
          </a:p>
        </p:txBody>
      </p:sp>
      <p:sp>
        <p:nvSpPr>
          <p:cNvPr id="6" name="Content Placeholder 5"/>
          <p:cNvSpPr>
            <a:spLocks noGrp="1"/>
          </p:cNvSpPr>
          <p:nvPr>
            <p:ph sz="quarter" idx="4"/>
          </p:nvPr>
        </p:nvSpPr>
        <p:spPr>
          <a:xfrm>
            <a:off x="1737046" y="1712714"/>
            <a:ext cx="1511456" cy="3111639"/>
          </a:xfrm>
        </p:spPr>
        <p:txBody>
          <a:bodyPr/>
          <a:lstStyle>
            <a:lvl1pPr>
              <a:defRPr sz="831"/>
            </a:lvl1pPr>
            <a:lvl2pPr>
              <a:defRPr sz="692"/>
            </a:lvl2pPr>
            <a:lvl3pPr>
              <a:defRPr sz="623"/>
            </a:lvl3pPr>
            <a:lvl4pPr>
              <a:defRPr sz="554"/>
            </a:lvl4pPr>
            <a:lvl5pPr>
              <a:defRPr sz="554"/>
            </a:lvl5pPr>
            <a:lvl6pPr>
              <a:defRPr sz="554"/>
            </a:lvl6pPr>
            <a:lvl7pPr>
              <a:defRPr sz="554"/>
            </a:lvl7pPr>
            <a:lvl8pPr>
              <a:defRPr sz="554"/>
            </a:lvl8pPr>
            <a:lvl9pPr>
              <a:defRPr sz="5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40272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286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101234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974" y="215027"/>
            <a:ext cx="1124984" cy="915115"/>
          </a:xfrm>
        </p:spPr>
        <p:txBody>
          <a:bodyPr anchor="b"/>
          <a:lstStyle>
            <a:lvl1pPr algn="l">
              <a:defRPr sz="692" b="1"/>
            </a:lvl1pPr>
          </a:lstStyle>
          <a:p>
            <a:r>
              <a:rPr lang="en-US"/>
              <a:t>Click to edit Master title style</a:t>
            </a:r>
            <a:endParaRPr lang="en-AU"/>
          </a:p>
        </p:txBody>
      </p:sp>
      <p:sp>
        <p:nvSpPr>
          <p:cNvPr id="3" name="Content Placeholder 2"/>
          <p:cNvSpPr>
            <a:spLocks noGrp="1"/>
          </p:cNvSpPr>
          <p:nvPr>
            <p:ph idx="1"/>
          </p:nvPr>
        </p:nvSpPr>
        <p:spPr>
          <a:xfrm>
            <a:off x="1336921" y="215029"/>
            <a:ext cx="1911581" cy="4609327"/>
          </a:xfrm>
        </p:spPr>
        <p:txBody>
          <a:bodyPr/>
          <a:lstStyle>
            <a:lvl1pPr>
              <a:defRPr sz="1107"/>
            </a:lvl1pPr>
            <a:lvl2pPr>
              <a:defRPr sz="968"/>
            </a:lvl2pPr>
            <a:lvl3pPr>
              <a:defRPr sz="831"/>
            </a:lvl3pPr>
            <a:lvl4pPr>
              <a:defRPr sz="692"/>
            </a:lvl4pPr>
            <a:lvl5pPr>
              <a:defRPr sz="692"/>
            </a:lvl5pPr>
            <a:lvl6pPr>
              <a:defRPr sz="692"/>
            </a:lvl6pPr>
            <a:lvl7pPr>
              <a:defRPr sz="692"/>
            </a:lvl7pPr>
            <a:lvl8pPr>
              <a:defRPr sz="692"/>
            </a:lvl8pPr>
            <a:lvl9pPr>
              <a:defRPr sz="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170974" y="1130145"/>
            <a:ext cx="1124984" cy="3694212"/>
          </a:xfrm>
        </p:spPr>
        <p:txBody>
          <a:bodyPr/>
          <a:lstStyle>
            <a:lvl1pPr marL="0" indent="0">
              <a:buNone/>
              <a:defRPr sz="484"/>
            </a:lvl1pPr>
            <a:lvl2pPr marL="158165" indent="0">
              <a:buNone/>
              <a:defRPr sz="415"/>
            </a:lvl2pPr>
            <a:lvl3pPr marL="316330" indent="0">
              <a:buNone/>
              <a:defRPr sz="346"/>
            </a:lvl3pPr>
            <a:lvl4pPr marL="474495" indent="0">
              <a:buNone/>
              <a:defRPr sz="311"/>
            </a:lvl4pPr>
            <a:lvl5pPr marL="632661" indent="0">
              <a:buNone/>
              <a:defRPr sz="311"/>
            </a:lvl5pPr>
            <a:lvl6pPr marL="790825" indent="0">
              <a:buNone/>
              <a:defRPr sz="311"/>
            </a:lvl6pPr>
            <a:lvl7pPr marL="948991" indent="0">
              <a:buNone/>
              <a:defRPr sz="311"/>
            </a:lvl7pPr>
            <a:lvl8pPr marL="1107156" indent="0">
              <a:buNone/>
              <a:defRPr sz="311"/>
            </a:lvl8pPr>
            <a:lvl9pPr marL="1265321" indent="0">
              <a:buNone/>
              <a:defRPr sz="31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2430157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241" y="3780473"/>
            <a:ext cx="2051685" cy="446306"/>
          </a:xfrm>
        </p:spPr>
        <p:txBody>
          <a:bodyPr anchor="b"/>
          <a:lstStyle>
            <a:lvl1pPr algn="l">
              <a:defRPr sz="692" b="1"/>
            </a:lvl1pPr>
          </a:lstStyle>
          <a:p>
            <a:r>
              <a:rPr lang="en-US"/>
              <a:t>Click to edit Master title style</a:t>
            </a:r>
            <a:endParaRPr lang="en-AU"/>
          </a:p>
        </p:txBody>
      </p:sp>
      <p:sp>
        <p:nvSpPr>
          <p:cNvPr id="3" name="Picture Placeholder 2"/>
          <p:cNvSpPr>
            <a:spLocks noGrp="1"/>
          </p:cNvSpPr>
          <p:nvPr>
            <p:ph type="pic" idx="1"/>
          </p:nvPr>
        </p:nvSpPr>
        <p:spPr>
          <a:xfrm>
            <a:off x="670241" y="482560"/>
            <a:ext cx="2051685" cy="3240405"/>
          </a:xfrm>
        </p:spPr>
        <p:txBody>
          <a:bodyPr/>
          <a:lstStyle>
            <a:lvl1pPr marL="0" indent="0">
              <a:buNone/>
              <a:defRPr sz="1107"/>
            </a:lvl1pPr>
            <a:lvl2pPr marL="158165" indent="0">
              <a:buNone/>
              <a:defRPr sz="968"/>
            </a:lvl2pPr>
            <a:lvl3pPr marL="316330" indent="0">
              <a:buNone/>
              <a:defRPr sz="831"/>
            </a:lvl3pPr>
            <a:lvl4pPr marL="474495" indent="0">
              <a:buNone/>
              <a:defRPr sz="692"/>
            </a:lvl4pPr>
            <a:lvl5pPr marL="632661" indent="0">
              <a:buNone/>
              <a:defRPr sz="692"/>
            </a:lvl5pPr>
            <a:lvl6pPr marL="790825" indent="0">
              <a:buNone/>
              <a:defRPr sz="692"/>
            </a:lvl6pPr>
            <a:lvl7pPr marL="948991" indent="0">
              <a:buNone/>
              <a:defRPr sz="692"/>
            </a:lvl7pPr>
            <a:lvl8pPr marL="1107156" indent="0">
              <a:buNone/>
              <a:defRPr sz="692"/>
            </a:lvl8pPr>
            <a:lvl9pPr marL="1265321" indent="0">
              <a:buNone/>
              <a:defRPr sz="692"/>
            </a:lvl9pPr>
          </a:lstStyle>
          <a:p>
            <a:endParaRPr lang="en-AU"/>
          </a:p>
        </p:txBody>
      </p:sp>
      <p:sp>
        <p:nvSpPr>
          <p:cNvPr id="4" name="Text Placeholder 3"/>
          <p:cNvSpPr>
            <a:spLocks noGrp="1"/>
          </p:cNvSpPr>
          <p:nvPr>
            <p:ph type="body" sz="half" idx="2"/>
          </p:nvPr>
        </p:nvSpPr>
        <p:spPr>
          <a:xfrm>
            <a:off x="670241" y="4226779"/>
            <a:ext cx="2051685" cy="633829"/>
          </a:xfrm>
        </p:spPr>
        <p:txBody>
          <a:bodyPr/>
          <a:lstStyle>
            <a:lvl1pPr marL="0" indent="0">
              <a:buNone/>
              <a:defRPr sz="484"/>
            </a:lvl1pPr>
            <a:lvl2pPr marL="158165" indent="0">
              <a:buNone/>
              <a:defRPr sz="415"/>
            </a:lvl2pPr>
            <a:lvl3pPr marL="316330" indent="0">
              <a:buNone/>
              <a:defRPr sz="346"/>
            </a:lvl3pPr>
            <a:lvl4pPr marL="474495" indent="0">
              <a:buNone/>
              <a:defRPr sz="311"/>
            </a:lvl4pPr>
            <a:lvl5pPr marL="632661" indent="0">
              <a:buNone/>
              <a:defRPr sz="311"/>
            </a:lvl5pPr>
            <a:lvl6pPr marL="790825" indent="0">
              <a:buNone/>
              <a:defRPr sz="311"/>
            </a:lvl6pPr>
            <a:lvl7pPr marL="948991" indent="0">
              <a:buNone/>
              <a:defRPr sz="311"/>
            </a:lvl7pPr>
            <a:lvl8pPr marL="1107156" indent="0">
              <a:buNone/>
              <a:defRPr sz="311"/>
            </a:lvl8pPr>
            <a:lvl9pPr marL="1265321" indent="0">
              <a:buNone/>
              <a:defRPr sz="311"/>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D1BD54-CFCF-47D2-83F0-690D3F5DC7B0}" type="slidenum">
              <a:rPr lang="en-AU" smtClean="0"/>
              <a:t>‹#›</a:t>
            </a:fld>
            <a:endParaRPr lang="en-AU"/>
          </a:p>
        </p:txBody>
      </p:sp>
    </p:spTree>
    <p:extLst>
      <p:ext uri="{BB962C8B-B14F-4D97-AF65-F5344CB8AC3E}">
        <p14:creationId xmlns:p14="http://schemas.microsoft.com/office/powerpoint/2010/main" val="4082163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0974" y="216277"/>
            <a:ext cx="3077527" cy="90011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170974" y="1260162"/>
            <a:ext cx="3077527" cy="35641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170974" y="5005631"/>
            <a:ext cx="797878" cy="287536"/>
          </a:xfrm>
          <a:prstGeom prst="rect">
            <a:avLst/>
          </a:prstGeom>
        </p:spPr>
        <p:txBody>
          <a:bodyPr vert="horz" lIns="91440" tIns="45720" rIns="91440" bIns="45720" rtlCol="0" anchor="ctr"/>
          <a:lstStyle>
            <a:lvl1pPr algn="l">
              <a:defRPr sz="415">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1168321" y="5005631"/>
            <a:ext cx="1082834" cy="287536"/>
          </a:xfrm>
          <a:prstGeom prst="rect">
            <a:avLst/>
          </a:prstGeom>
        </p:spPr>
        <p:txBody>
          <a:bodyPr vert="horz" lIns="91440" tIns="45720" rIns="91440" bIns="45720" rtlCol="0" anchor="ctr"/>
          <a:lstStyle>
            <a:lvl1pPr algn="ctr">
              <a:defRPr sz="415">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2450623" y="5005631"/>
            <a:ext cx="797878" cy="287536"/>
          </a:xfrm>
          <a:prstGeom prst="rect">
            <a:avLst/>
          </a:prstGeom>
        </p:spPr>
        <p:txBody>
          <a:bodyPr vert="horz" lIns="91440" tIns="45720" rIns="91440" bIns="45720" rtlCol="0" anchor="ctr"/>
          <a:lstStyle>
            <a:lvl1pPr algn="r">
              <a:defRPr sz="415">
                <a:solidFill>
                  <a:schemeClr val="tx1">
                    <a:tint val="75000"/>
                  </a:schemeClr>
                </a:solidFill>
              </a:defRPr>
            </a:lvl1pPr>
          </a:lstStyle>
          <a:p>
            <a:fld id="{C7D1BD54-CFCF-47D2-83F0-690D3F5DC7B0}" type="slidenum">
              <a:rPr lang="en-AU" smtClean="0"/>
              <a:t>‹#›</a:t>
            </a:fld>
            <a:endParaRPr lang="en-AU"/>
          </a:p>
        </p:txBody>
      </p:sp>
    </p:spTree>
    <p:extLst>
      <p:ext uri="{BB962C8B-B14F-4D97-AF65-F5344CB8AC3E}">
        <p14:creationId xmlns:p14="http://schemas.microsoft.com/office/powerpoint/2010/main" val="3720222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316330" rtl="0" eaLnBrk="1" latinLnBrk="0" hangingPunct="1">
        <a:spcBef>
          <a:spcPct val="0"/>
        </a:spcBef>
        <a:buNone/>
        <a:defRPr sz="1522" kern="1200">
          <a:solidFill>
            <a:schemeClr val="tx1"/>
          </a:solidFill>
          <a:latin typeface="+mj-lt"/>
          <a:ea typeface="+mj-ea"/>
          <a:cs typeface="+mj-cs"/>
        </a:defRPr>
      </a:lvl1pPr>
    </p:titleStyle>
    <p:bodyStyle>
      <a:lvl1pPr marL="118624" indent="-118624" algn="l" defTabSz="316330" rtl="0" eaLnBrk="1" latinLnBrk="0" hangingPunct="1">
        <a:spcBef>
          <a:spcPct val="20000"/>
        </a:spcBef>
        <a:buFont typeface="Arial" panose="020B0604020202020204" pitchFamily="34" charset="0"/>
        <a:buChar char="•"/>
        <a:defRPr sz="1107" kern="1200">
          <a:solidFill>
            <a:schemeClr val="tx1"/>
          </a:solidFill>
          <a:latin typeface="+mn-lt"/>
          <a:ea typeface="+mn-ea"/>
          <a:cs typeface="+mn-cs"/>
        </a:defRPr>
      </a:lvl1pPr>
      <a:lvl2pPr marL="257019" indent="-98853" algn="l" defTabSz="316330" rtl="0" eaLnBrk="1" latinLnBrk="0" hangingPunct="1">
        <a:spcBef>
          <a:spcPct val="20000"/>
        </a:spcBef>
        <a:buFont typeface="Arial" panose="020B0604020202020204" pitchFamily="34" charset="0"/>
        <a:buChar char="–"/>
        <a:defRPr sz="968" kern="1200">
          <a:solidFill>
            <a:schemeClr val="tx1"/>
          </a:solidFill>
          <a:latin typeface="+mn-lt"/>
          <a:ea typeface="+mn-ea"/>
          <a:cs typeface="+mn-cs"/>
        </a:defRPr>
      </a:lvl2pPr>
      <a:lvl3pPr marL="395413" indent="-79083" algn="l" defTabSz="316330" rtl="0" eaLnBrk="1" latinLnBrk="0" hangingPunct="1">
        <a:spcBef>
          <a:spcPct val="20000"/>
        </a:spcBef>
        <a:buFont typeface="Arial" panose="020B0604020202020204" pitchFamily="34" charset="0"/>
        <a:buChar char="•"/>
        <a:defRPr sz="831" kern="1200">
          <a:solidFill>
            <a:schemeClr val="tx1"/>
          </a:solidFill>
          <a:latin typeface="+mn-lt"/>
          <a:ea typeface="+mn-ea"/>
          <a:cs typeface="+mn-cs"/>
        </a:defRPr>
      </a:lvl3pPr>
      <a:lvl4pPr marL="553578" indent="-79083" algn="l" defTabSz="316330" rtl="0" eaLnBrk="1" latinLnBrk="0" hangingPunct="1">
        <a:spcBef>
          <a:spcPct val="20000"/>
        </a:spcBef>
        <a:buFont typeface="Arial" panose="020B0604020202020204" pitchFamily="34" charset="0"/>
        <a:buChar char="–"/>
        <a:defRPr sz="692" kern="1200">
          <a:solidFill>
            <a:schemeClr val="tx1"/>
          </a:solidFill>
          <a:latin typeface="+mn-lt"/>
          <a:ea typeface="+mn-ea"/>
          <a:cs typeface="+mn-cs"/>
        </a:defRPr>
      </a:lvl4pPr>
      <a:lvl5pPr marL="711743" indent="-79083" algn="l" defTabSz="316330" rtl="0" eaLnBrk="1" latinLnBrk="0" hangingPunct="1">
        <a:spcBef>
          <a:spcPct val="20000"/>
        </a:spcBef>
        <a:buFont typeface="Arial" panose="020B0604020202020204" pitchFamily="34" charset="0"/>
        <a:buChar char="»"/>
        <a:defRPr sz="692" kern="1200">
          <a:solidFill>
            <a:schemeClr val="tx1"/>
          </a:solidFill>
          <a:latin typeface="+mn-lt"/>
          <a:ea typeface="+mn-ea"/>
          <a:cs typeface="+mn-cs"/>
        </a:defRPr>
      </a:lvl5pPr>
      <a:lvl6pPr marL="869908" indent="-79083" algn="l" defTabSz="316330" rtl="0" eaLnBrk="1" latinLnBrk="0" hangingPunct="1">
        <a:spcBef>
          <a:spcPct val="20000"/>
        </a:spcBef>
        <a:buFont typeface="Arial" panose="020B0604020202020204" pitchFamily="34" charset="0"/>
        <a:buChar char="•"/>
        <a:defRPr sz="692" kern="1200">
          <a:solidFill>
            <a:schemeClr val="tx1"/>
          </a:solidFill>
          <a:latin typeface="+mn-lt"/>
          <a:ea typeface="+mn-ea"/>
          <a:cs typeface="+mn-cs"/>
        </a:defRPr>
      </a:lvl6pPr>
      <a:lvl7pPr marL="1028073" indent="-79083" algn="l" defTabSz="316330" rtl="0" eaLnBrk="1" latinLnBrk="0" hangingPunct="1">
        <a:spcBef>
          <a:spcPct val="20000"/>
        </a:spcBef>
        <a:buFont typeface="Arial" panose="020B0604020202020204" pitchFamily="34" charset="0"/>
        <a:buChar char="•"/>
        <a:defRPr sz="692" kern="1200">
          <a:solidFill>
            <a:schemeClr val="tx1"/>
          </a:solidFill>
          <a:latin typeface="+mn-lt"/>
          <a:ea typeface="+mn-ea"/>
          <a:cs typeface="+mn-cs"/>
        </a:defRPr>
      </a:lvl7pPr>
      <a:lvl8pPr marL="1186239" indent="-79083" algn="l" defTabSz="316330" rtl="0" eaLnBrk="1" latinLnBrk="0" hangingPunct="1">
        <a:spcBef>
          <a:spcPct val="20000"/>
        </a:spcBef>
        <a:buFont typeface="Arial" panose="020B0604020202020204" pitchFamily="34" charset="0"/>
        <a:buChar char="•"/>
        <a:defRPr sz="692" kern="1200">
          <a:solidFill>
            <a:schemeClr val="tx1"/>
          </a:solidFill>
          <a:latin typeface="+mn-lt"/>
          <a:ea typeface="+mn-ea"/>
          <a:cs typeface="+mn-cs"/>
        </a:defRPr>
      </a:lvl8pPr>
      <a:lvl9pPr marL="1344403" indent="-79083" algn="l" defTabSz="316330" rtl="0" eaLnBrk="1" latinLnBrk="0" hangingPunct="1">
        <a:spcBef>
          <a:spcPct val="20000"/>
        </a:spcBef>
        <a:buFont typeface="Arial" panose="020B0604020202020204" pitchFamily="34" charset="0"/>
        <a:buChar char="•"/>
        <a:defRPr sz="692" kern="1200">
          <a:solidFill>
            <a:schemeClr val="tx1"/>
          </a:solidFill>
          <a:latin typeface="+mn-lt"/>
          <a:ea typeface="+mn-ea"/>
          <a:cs typeface="+mn-cs"/>
        </a:defRPr>
      </a:lvl9pPr>
    </p:bodyStyle>
    <p:otherStyle>
      <a:defPPr>
        <a:defRPr lang="en-US"/>
      </a:defPPr>
      <a:lvl1pPr marL="0" algn="l" defTabSz="316330" rtl="0" eaLnBrk="1" latinLnBrk="0" hangingPunct="1">
        <a:defRPr sz="623" kern="1200">
          <a:solidFill>
            <a:schemeClr val="tx1"/>
          </a:solidFill>
          <a:latin typeface="+mn-lt"/>
          <a:ea typeface="+mn-ea"/>
          <a:cs typeface="+mn-cs"/>
        </a:defRPr>
      </a:lvl1pPr>
      <a:lvl2pPr marL="158165" algn="l" defTabSz="316330" rtl="0" eaLnBrk="1" latinLnBrk="0" hangingPunct="1">
        <a:defRPr sz="623" kern="1200">
          <a:solidFill>
            <a:schemeClr val="tx1"/>
          </a:solidFill>
          <a:latin typeface="+mn-lt"/>
          <a:ea typeface="+mn-ea"/>
          <a:cs typeface="+mn-cs"/>
        </a:defRPr>
      </a:lvl2pPr>
      <a:lvl3pPr marL="316330" algn="l" defTabSz="316330" rtl="0" eaLnBrk="1" latinLnBrk="0" hangingPunct="1">
        <a:defRPr sz="623" kern="1200">
          <a:solidFill>
            <a:schemeClr val="tx1"/>
          </a:solidFill>
          <a:latin typeface="+mn-lt"/>
          <a:ea typeface="+mn-ea"/>
          <a:cs typeface="+mn-cs"/>
        </a:defRPr>
      </a:lvl3pPr>
      <a:lvl4pPr marL="474495" algn="l" defTabSz="316330" rtl="0" eaLnBrk="1" latinLnBrk="0" hangingPunct="1">
        <a:defRPr sz="623" kern="1200">
          <a:solidFill>
            <a:schemeClr val="tx1"/>
          </a:solidFill>
          <a:latin typeface="+mn-lt"/>
          <a:ea typeface="+mn-ea"/>
          <a:cs typeface="+mn-cs"/>
        </a:defRPr>
      </a:lvl4pPr>
      <a:lvl5pPr marL="632661" algn="l" defTabSz="316330" rtl="0" eaLnBrk="1" latinLnBrk="0" hangingPunct="1">
        <a:defRPr sz="623" kern="1200">
          <a:solidFill>
            <a:schemeClr val="tx1"/>
          </a:solidFill>
          <a:latin typeface="+mn-lt"/>
          <a:ea typeface="+mn-ea"/>
          <a:cs typeface="+mn-cs"/>
        </a:defRPr>
      </a:lvl5pPr>
      <a:lvl6pPr marL="790825" algn="l" defTabSz="316330" rtl="0" eaLnBrk="1" latinLnBrk="0" hangingPunct="1">
        <a:defRPr sz="623" kern="1200">
          <a:solidFill>
            <a:schemeClr val="tx1"/>
          </a:solidFill>
          <a:latin typeface="+mn-lt"/>
          <a:ea typeface="+mn-ea"/>
          <a:cs typeface="+mn-cs"/>
        </a:defRPr>
      </a:lvl6pPr>
      <a:lvl7pPr marL="948991" algn="l" defTabSz="316330" rtl="0" eaLnBrk="1" latinLnBrk="0" hangingPunct="1">
        <a:defRPr sz="623" kern="1200">
          <a:solidFill>
            <a:schemeClr val="tx1"/>
          </a:solidFill>
          <a:latin typeface="+mn-lt"/>
          <a:ea typeface="+mn-ea"/>
          <a:cs typeface="+mn-cs"/>
        </a:defRPr>
      </a:lvl7pPr>
      <a:lvl8pPr marL="1107156" algn="l" defTabSz="316330" rtl="0" eaLnBrk="1" latinLnBrk="0" hangingPunct="1">
        <a:defRPr sz="623" kern="1200">
          <a:solidFill>
            <a:schemeClr val="tx1"/>
          </a:solidFill>
          <a:latin typeface="+mn-lt"/>
          <a:ea typeface="+mn-ea"/>
          <a:cs typeface="+mn-cs"/>
        </a:defRPr>
      </a:lvl8pPr>
      <a:lvl9pPr marL="1265321" algn="l" defTabSz="316330" rtl="0" eaLnBrk="1" latinLnBrk="0" hangingPunct="1">
        <a:defRPr sz="6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tiff"/><Relationship Id="rId4" Type="http://schemas.openxmlformats.org/officeDocument/2006/relationships/image" Target="../media/image8.jpeg"/><Relationship Id="rId9"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 up of a hillside&#13;&#10;&#13;&#10;Description automatically generated">
            <a:extLst>
              <a:ext uri="{FF2B5EF4-FFF2-40B4-BE49-F238E27FC236}">
                <a16:creationId xmlns:a16="http://schemas.microsoft.com/office/drawing/2014/main" id="{0510B4C7-C8A4-F54F-BFC5-CDCB538E8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637"/>
            <a:ext cx="2254406" cy="1499814"/>
          </a:xfrm>
          <a:prstGeom prst="rect">
            <a:avLst/>
          </a:prstGeom>
        </p:spPr>
      </p:pic>
      <p:sp>
        <p:nvSpPr>
          <p:cNvPr id="14" name="Title 1"/>
          <p:cNvSpPr>
            <a:spLocks noGrp="1"/>
          </p:cNvSpPr>
          <p:nvPr>
            <p:ph type="title" idx="4294967295"/>
          </p:nvPr>
        </p:nvSpPr>
        <p:spPr>
          <a:xfrm>
            <a:off x="943847" y="61280"/>
            <a:ext cx="2068653" cy="228221"/>
          </a:xfrm>
          <a:solidFill>
            <a:schemeClr val="tx2">
              <a:lumMod val="60000"/>
              <a:lumOff val="40000"/>
            </a:schemeClr>
          </a:solidFill>
        </p:spPr>
        <p:txBody>
          <a:bodyPr>
            <a:noAutofit/>
          </a:bodyPr>
          <a:lstStyle/>
          <a:p>
            <a:r>
              <a:rPr lang="en-US" sz="1107" dirty="0">
                <a:solidFill>
                  <a:schemeClr val="bg1"/>
                </a:solidFill>
              </a:rPr>
              <a:t>The Elko Coking Coal Project</a:t>
            </a:r>
          </a:p>
        </p:txBody>
      </p:sp>
      <p:sp>
        <p:nvSpPr>
          <p:cNvPr id="3" name="Slide Number Placeholder 2"/>
          <p:cNvSpPr>
            <a:spLocks noGrp="1"/>
          </p:cNvSpPr>
          <p:nvPr>
            <p:ph type="sldNum" sz="quarter" idx="13"/>
          </p:nvPr>
        </p:nvSpPr>
        <p:spPr/>
        <p:txBody>
          <a:bodyPr/>
          <a:lstStyle/>
          <a:p>
            <a:fld id="{C7D1BD54-CFCF-47D2-83F0-690D3F5DC7B0}" type="slidenum">
              <a:rPr lang="en-AU" smtClean="0"/>
              <a:t>1</a:t>
            </a:fld>
            <a:endParaRPr lang="en-AU"/>
          </a:p>
        </p:txBody>
      </p:sp>
      <p:pic>
        <p:nvPicPr>
          <p:cNvPr id="12" name="Picture 11">
            <a:extLst>
              <a:ext uri="{FF2B5EF4-FFF2-40B4-BE49-F238E27FC236}">
                <a16:creationId xmlns:a16="http://schemas.microsoft.com/office/drawing/2014/main" id="{9B4679A5-7EC0-624B-828A-3CFE93E414CE}"/>
              </a:ext>
            </a:extLst>
          </p:cNvPr>
          <p:cNvPicPr>
            <a:picLocks noChangeAspect="1"/>
          </p:cNvPicPr>
          <p:nvPr/>
        </p:nvPicPr>
        <p:blipFill rotWithShape="1">
          <a:blip r:embed="rId3">
            <a:extLst>
              <a:ext uri="{28A0092B-C50C-407E-A947-70E740481C1C}">
                <a14:useLocalDpi xmlns:a14="http://schemas.microsoft.com/office/drawing/2010/main" val="0"/>
              </a:ext>
            </a:extLst>
          </a:blip>
          <a:srcRect t="20858" b="9120"/>
          <a:stretch/>
        </p:blipFill>
        <p:spPr>
          <a:xfrm>
            <a:off x="-1070" y="22751"/>
            <a:ext cx="779875" cy="364031"/>
          </a:xfrm>
          <a:prstGeom prst="rect">
            <a:avLst/>
          </a:prstGeom>
        </p:spPr>
      </p:pic>
      <p:sp>
        <p:nvSpPr>
          <p:cNvPr id="13" name="TextBox 12">
            <a:extLst>
              <a:ext uri="{FF2B5EF4-FFF2-40B4-BE49-F238E27FC236}">
                <a16:creationId xmlns:a16="http://schemas.microsoft.com/office/drawing/2014/main" id="{AE06C05F-698A-254C-899B-FBC0EB53B2A4}"/>
              </a:ext>
            </a:extLst>
          </p:cNvPr>
          <p:cNvSpPr txBox="1"/>
          <p:nvPr/>
        </p:nvSpPr>
        <p:spPr>
          <a:xfrm>
            <a:off x="2702679" y="240422"/>
            <a:ext cx="710451" cy="215444"/>
          </a:xfrm>
          <a:prstGeom prst="rect">
            <a:avLst/>
          </a:prstGeom>
          <a:noFill/>
        </p:spPr>
        <p:txBody>
          <a:bodyPr wrap="none" rtlCol="0">
            <a:spAutoFit/>
          </a:bodyPr>
          <a:lstStyle/>
          <a:p>
            <a:pPr fontAlgn="auto">
              <a:spcBef>
                <a:spcPts val="0"/>
              </a:spcBef>
              <a:spcAft>
                <a:spcPts val="0"/>
              </a:spcAft>
            </a:pPr>
            <a:r>
              <a:rPr lang="en-US" sz="800" b="1" dirty="0">
                <a:latin typeface="+mn-lt"/>
                <a:cs typeface="+mn-cs"/>
              </a:rPr>
              <a:t>[Left Poster]</a:t>
            </a:r>
          </a:p>
        </p:txBody>
      </p:sp>
      <p:pic>
        <p:nvPicPr>
          <p:cNvPr id="4" name="Picture 3" descr="A close up of a map&#13;&#10;&#13;&#10;Description automatically generated">
            <a:extLst>
              <a:ext uri="{FF2B5EF4-FFF2-40B4-BE49-F238E27FC236}">
                <a16:creationId xmlns:a16="http://schemas.microsoft.com/office/drawing/2014/main" id="{99DC7DB3-03AE-064C-88CF-D873021C8066}"/>
              </a:ext>
            </a:extLst>
          </p:cNvPr>
          <p:cNvPicPr>
            <a:picLocks noChangeAspect="1"/>
          </p:cNvPicPr>
          <p:nvPr/>
        </p:nvPicPr>
        <p:blipFill rotWithShape="1">
          <a:blip r:embed="rId4">
            <a:extLst>
              <a:ext uri="{28A0092B-C50C-407E-A947-70E740481C1C}">
                <a14:useLocalDpi xmlns:a14="http://schemas.microsoft.com/office/drawing/2010/main" val="0"/>
              </a:ext>
            </a:extLst>
          </a:blip>
          <a:srcRect l="8540" t="8799" r="8903" b="23008"/>
          <a:stretch/>
        </p:blipFill>
        <p:spPr>
          <a:xfrm>
            <a:off x="2357809" y="612105"/>
            <a:ext cx="948661" cy="1014085"/>
          </a:xfrm>
          <a:prstGeom prst="rect">
            <a:avLst/>
          </a:prstGeom>
          <a:ln>
            <a:solidFill>
              <a:schemeClr val="tx1"/>
            </a:solidFill>
          </a:ln>
        </p:spPr>
      </p:pic>
      <p:graphicFrame>
        <p:nvGraphicFramePr>
          <p:cNvPr id="17" name="Table 16">
            <a:extLst>
              <a:ext uri="{FF2B5EF4-FFF2-40B4-BE49-F238E27FC236}">
                <a16:creationId xmlns:a16="http://schemas.microsoft.com/office/drawing/2014/main" id="{11313768-764B-784E-99A6-348A678AEE6D}"/>
              </a:ext>
            </a:extLst>
          </p:cNvPr>
          <p:cNvGraphicFramePr>
            <a:graphicFrameLocks noGrp="1"/>
          </p:cNvGraphicFramePr>
          <p:nvPr>
            <p:extLst>
              <p:ext uri="{D42A27DB-BD31-4B8C-83A1-F6EECF244321}">
                <p14:modId xmlns:p14="http://schemas.microsoft.com/office/powerpoint/2010/main" val="2668674473"/>
              </p:ext>
            </p:extLst>
          </p:nvPr>
        </p:nvGraphicFramePr>
        <p:xfrm>
          <a:off x="-18455" y="394348"/>
          <a:ext cx="2068653" cy="1554480"/>
        </p:xfrm>
        <a:graphic>
          <a:graphicData uri="http://schemas.openxmlformats.org/drawingml/2006/table">
            <a:tbl>
              <a:tblPr firstRow="1" bandRow="1">
                <a:tableStyleId>{2D5ABB26-0587-4C30-8999-92F81FD0307C}</a:tableStyleId>
              </a:tblPr>
              <a:tblGrid>
                <a:gridCol w="730377">
                  <a:extLst>
                    <a:ext uri="{9D8B030D-6E8A-4147-A177-3AD203B41FA5}">
                      <a16:colId xmlns:a16="http://schemas.microsoft.com/office/drawing/2014/main" val="3331255481"/>
                    </a:ext>
                  </a:extLst>
                </a:gridCol>
                <a:gridCol w="1338276">
                  <a:extLst>
                    <a:ext uri="{9D8B030D-6E8A-4147-A177-3AD203B41FA5}">
                      <a16:colId xmlns:a16="http://schemas.microsoft.com/office/drawing/2014/main" val="3253869084"/>
                    </a:ext>
                  </a:extLst>
                </a:gridCol>
              </a:tblGrid>
              <a:tr h="263906">
                <a:tc>
                  <a:txBody>
                    <a:bodyPr/>
                    <a:lstStyle/>
                    <a:p>
                      <a:r>
                        <a:rPr lang="en-US" sz="600" b="1" dirty="0">
                          <a:solidFill>
                            <a:schemeClr val="tx1"/>
                          </a:solidFill>
                        </a:rPr>
                        <a:t>Location: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600" dirty="0">
                          <a:solidFill>
                            <a:schemeClr val="tx1"/>
                          </a:solidFill>
                        </a:rPr>
                        <a:t>East Kootenay Coal Basin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600" dirty="0" err="1">
                          <a:solidFill>
                            <a:schemeClr val="tx1"/>
                          </a:solidFill>
                        </a:rPr>
                        <a:t>Crowsnest</a:t>
                      </a:r>
                      <a:r>
                        <a:rPr lang="en-US" sz="600" dirty="0">
                          <a:solidFill>
                            <a:schemeClr val="tx1"/>
                          </a:solidFill>
                        </a:rPr>
                        <a:t> Coal Field</a:t>
                      </a:r>
                    </a:p>
                  </a:txBody>
                  <a:tcPr/>
                </a:tc>
                <a:extLst>
                  <a:ext uri="{0D108BD9-81ED-4DB2-BD59-A6C34878D82A}">
                    <a16:rowId xmlns:a16="http://schemas.microsoft.com/office/drawing/2014/main" val="1064022465"/>
                  </a:ext>
                </a:extLst>
              </a:tr>
              <a:tr h="175937">
                <a:tc>
                  <a:txBody>
                    <a:bodyPr/>
                    <a:lstStyle/>
                    <a:p>
                      <a:r>
                        <a:rPr lang="en-US" sz="600" b="1" dirty="0">
                          <a:solidFill>
                            <a:schemeClr val="bg1"/>
                          </a:solidFill>
                        </a:rPr>
                        <a:t>Ownership:</a:t>
                      </a:r>
                    </a:p>
                  </a:txBody>
                  <a:tcPr/>
                </a:tc>
                <a:tc>
                  <a:txBody>
                    <a:bodyPr/>
                    <a:lstStyle/>
                    <a:p>
                      <a:r>
                        <a:rPr lang="en-US" sz="600" dirty="0">
                          <a:solidFill>
                            <a:schemeClr val="bg1"/>
                          </a:solidFill>
                        </a:rPr>
                        <a:t>100%</a:t>
                      </a:r>
                    </a:p>
                  </a:txBody>
                  <a:tcPr/>
                </a:tc>
                <a:extLst>
                  <a:ext uri="{0D108BD9-81ED-4DB2-BD59-A6C34878D82A}">
                    <a16:rowId xmlns:a16="http://schemas.microsoft.com/office/drawing/2014/main" val="145481208"/>
                  </a:ext>
                </a:extLst>
              </a:tr>
              <a:tr h="175937">
                <a:tc>
                  <a:txBody>
                    <a:bodyPr/>
                    <a:lstStyle/>
                    <a:p>
                      <a:r>
                        <a:rPr lang="en-US" sz="600" b="1" dirty="0">
                          <a:solidFill>
                            <a:schemeClr val="bg1"/>
                          </a:solidFill>
                        </a:rPr>
                        <a:t>Area:</a:t>
                      </a:r>
                    </a:p>
                  </a:txBody>
                  <a:tcPr/>
                </a:tc>
                <a:tc>
                  <a:txBody>
                    <a:bodyPr/>
                    <a:lstStyle/>
                    <a:p>
                      <a:r>
                        <a:rPr lang="en-US" sz="600" dirty="0">
                          <a:solidFill>
                            <a:schemeClr val="bg1"/>
                          </a:solidFill>
                        </a:rPr>
                        <a:t>2,995 Ha (3 adjoining tenements)</a:t>
                      </a:r>
                    </a:p>
                  </a:txBody>
                  <a:tcPr/>
                </a:tc>
                <a:extLst>
                  <a:ext uri="{0D108BD9-81ED-4DB2-BD59-A6C34878D82A}">
                    <a16:rowId xmlns:a16="http://schemas.microsoft.com/office/drawing/2014/main" val="1106798465"/>
                  </a:ext>
                </a:extLst>
              </a:tr>
              <a:tr h="263906">
                <a:tc>
                  <a:txBody>
                    <a:bodyPr/>
                    <a:lstStyle/>
                    <a:p>
                      <a:r>
                        <a:rPr lang="en-US" sz="600" b="1" dirty="0">
                          <a:solidFill>
                            <a:schemeClr val="bg1"/>
                          </a:solidFill>
                        </a:rPr>
                        <a:t>Environmental Status:</a:t>
                      </a:r>
                    </a:p>
                  </a:txBody>
                  <a:tcPr/>
                </a:tc>
                <a:tc>
                  <a:txBody>
                    <a:bodyPr/>
                    <a:lstStyle/>
                    <a:p>
                      <a:r>
                        <a:rPr lang="en-US" sz="600" dirty="0">
                          <a:solidFill>
                            <a:schemeClr val="bg1"/>
                          </a:solidFill>
                        </a:rPr>
                        <a:t>Highly disturbed land (logging)</a:t>
                      </a:r>
                    </a:p>
                  </a:txBody>
                  <a:tcPr/>
                </a:tc>
                <a:extLst>
                  <a:ext uri="{0D108BD9-81ED-4DB2-BD59-A6C34878D82A}">
                    <a16:rowId xmlns:a16="http://schemas.microsoft.com/office/drawing/2014/main" val="1251313363"/>
                  </a:ext>
                </a:extLst>
              </a:tr>
              <a:tr h="175937">
                <a:tc>
                  <a:txBody>
                    <a:bodyPr/>
                    <a:lstStyle/>
                    <a:p>
                      <a:r>
                        <a:rPr lang="en-US" sz="600" b="1" dirty="0">
                          <a:solidFill>
                            <a:schemeClr val="bg1"/>
                          </a:solidFill>
                        </a:rPr>
                        <a:t>Resources:</a:t>
                      </a:r>
                    </a:p>
                  </a:txBody>
                  <a:tcPr/>
                </a:tc>
                <a:tc>
                  <a:txBody>
                    <a:bodyPr/>
                    <a:lstStyle/>
                    <a:p>
                      <a:r>
                        <a:rPr lang="en-US" sz="600" dirty="0">
                          <a:solidFill>
                            <a:schemeClr val="bg1"/>
                          </a:solidFill>
                        </a:rPr>
                        <a:t>257.5MT</a:t>
                      </a:r>
                    </a:p>
                  </a:txBody>
                  <a:tcPr/>
                </a:tc>
                <a:extLst>
                  <a:ext uri="{0D108BD9-81ED-4DB2-BD59-A6C34878D82A}">
                    <a16:rowId xmlns:a16="http://schemas.microsoft.com/office/drawing/2014/main" val="1970732484"/>
                  </a:ext>
                </a:extLst>
              </a:tr>
              <a:tr h="179990">
                <a:tc>
                  <a:txBody>
                    <a:bodyPr/>
                    <a:lstStyle/>
                    <a:p>
                      <a:r>
                        <a:rPr lang="en-US" sz="600" b="1" dirty="0">
                          <a:solidFill>
                            <a:schemeClr val="bg1"/>
                          </a:solidFill>
                        </a:rPr>
                        <a:t>Mining Method:</a:t>
                      </a:r>
                    </a:p>
                  </a:txBody>
                  <a:tcPr/>
                </a:tc>
                <a:tc>
                  <a:txBody>
                    <a:bodyPr/>
                    <a:lstStyle/>
                    <a:p>
                      <a:r>
                        <a:rPr lang="en-US" sz="600" dirty="0">
                          <a:solidFill>
                            <a:schemeClr val="bg1"/>
                          </a:solidFill>
                        </a:rPr>
                        <a:t>Underground</a:t>
                      </a:r>
                    </a:p>
                  </a:txBody>
                  <a:tcPr/>
                </a:tc>
                <a:extLst>
                  <a:ext uri="{0D108BD9-81ED-4DB2-BD59-A6C34878D82A}">
                    <a16:rowId xmlns:a16="http://schemas.microsoft.com/office/drawing/2014/main" val="1258764912"/>
                  </a:ext>
                </a:extLst>
              </a:tr>
              <a:tr h="263906">
                <a:tc>
                  <a:txBody>
                    <a:bodyPr/>
                    <a:lstStyle/>
                    <a:p>
                      <a:r>
                        <a:rPr lang="en-US" sz="600" b="1" dirty="0">
                          <a:solidFill>
                            <a:schemeClr val="bg1"/>
                          </a:solidFill>
                        </a:rPr>
                        <a:t>Approvals:</a:t>
                      </a:r>
                    </a:p>
                  </a:txBody>
                  <a:tcPr/>
                </a:tc>
                <a:tc>
                  <a:txBody>
                    <a:bodyPr/>
                    <a:lstStyle/>
                    <a:p>
                      <a:r>
                        <a:rPr lang="en-US" sz="600" dirty="0">
                          <a:solidFill>
                            <a:schemeClr val="bg1"/>
                          </a:solidFill>
                        </a:rPr>
                        <a:t>Notice of Work for the Western Coal License valid until May 2022</a:t>
                      </a:r>
                    </a:p>
                  </a:txBody>
                  <a:tcPr/>
                </a:tc>
                <a:extLst>
                  <a:ext uri="{0D108BD9-81ED-4DB2-BD59-A6C34878D82A}">
                    <a16:rowId xmlns:a16="http://schemas.microsoft.com/office/drawing/2014/main" val="2317018321"/>
                  </a:ext>
                </a:extLst>
              </a:tr>
            </a:tbl>
          </a:graphicData>
        </a:graphic>
      </p:graphicFrame>
      <p:pic>
        <p:nvPicPr>
          <p:cNvPr id="9" name="Picture 8">
            <a:extLst>
              <a:ext uri="{FF2B5EF4-FFF2-40B4-BE49-F238E27FC236}">
                <a16:creationId xmlns:a16="http://schemas.microsoft.com/office/drawing/2014/main" id="{5F54A544-5E4F-F04A-9CC1-728A7269D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3" y="2346226"/>
            <a:ext cx="1919750" cy="1242191"/>
          </a:xfrm>
          <a:prstGeom prst="rect">
            <a:avLst/>
          </a:prstGeom>
        </p:spPr>
      </p:pic>
      <p:sp>
        <p:nvSpPr>
          <p:cNvPr id="35" name="Title 3">
            <a:extLst>
              <a:ext uri="{FF2B5EF4-FFF2-40B4-BE49-F238E27FC236}">
                <a16:creationId xmlns:a16="http://schemas.microsoft.com/office/drawing/2014/main" id="{138883FA-41D4-7B4E-B772-C361FE1F48E3}"/>
              </a:ext>
            </a:extLst>
          </p:cNvPr>
          <p:cNvSpPr>
            <a:spLocks noGrp="1"/>
          </p:cNvSpPr>
          <p:nvPr>
            <p:ph type="title" idx="4294967295"/>
          </p:nvPr>
        </p:nvSpPr>
        <p:spPr>
          <a:xfrm>
            <a:off x="189589" y="2079814"/>
            <a:ext cx="1736172" cy="266412"/>
          </a:xfrm>
          <a:noFill/>
        </p:spPr>
        <p:txBody>
          <a:bodyPr vert="horz" lIns="91440" tIns="45720" rIns="91440" bIns="45720" rtlCol="0" anchor="ctr">
            <a:noAutofit/>
          </a:bodyPr>
          <a:lstStyle/>
          <a:p>
            <a:r>
              <a:rPr lang="en-US" sz="1107" dirty="0">
                <a:solidFill>
                  <a:schemeClr val="tx2">
                    <a:lumMod val="75000"/>
                  </a:schemeClr>
                </a:solidFill>
              </a:rPr>
              <a:t>Significant Land Holding</a:t>
            </a:r>
          </a:p>
        </p:txBody>
      </p:sp>
      <p:pic>
        <p:nvPicPr>
          <p:cNvPr id="41" name="Picture 40" descr="A screenshot of a cell phone&#13;&#10;&#13;&#10;Description automatically generated">
            <a:extLst>
              <a:ext uri="{FF2B5EF4-FFF2-40B4-BE49-F238E27FC236}">
                <a16:creationId xmlns:a16="http://schemas.microsoft.com/office/drawing/2014/main" id="{CCD78291-7F23-2E44-B886-9F554D250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6544" y="2379448"/>
            <a:ext cx="1392270" cy="818138"/>
          </a:xfrm>
          <a:prstGeom prst="rect">
            <a:avLst/>
          </a:prstGeom>
        </p:spPr>
      </p:pic>
      <p:pic>
        <p:nvPicPr>
          <p:cNvPr id="43" name="Picture 42" descr="A screen shot of a video game&#13;&#10;&#13;&#10;Description automatically generated">
            <a:extLst>
              <a:ext uri="{FF2B5EF4-FFF2-40B4-BE49-F238E27FC236}">
                <a16:creationId xmlns:a16="http://schemas.microsoft.com/office/drawing/2014/main" id="{1DA81CCB-4DFB-4844-863C-AD81DBC3D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32" y="3754782"/>
            <a:ext cx="2859457" cy="1242190"/>
          </a:xfrm>
          <a:prstGeom prst="rect">
            <a:avLst/>
          </a:prstGeom>
        </p:spPr>
      </p:pic>
    </p:spTree>
    <p:extLst>
      <p:ext uri="{BB962C8B-B14F-4D97-AF65-F5344CB8AC3E}">
        <p14:creationId xmlns:p14="http://schemas.microsoft.com/office/powerpoint/2010/main" val="221231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2E227-F125-874A-A8BD-B29326FBB87C}"/>
              </a:ext>
            </a:extLst>
          </p:cNvPr>
          <p:cNvSpPr>
            <a:spLocks noGrp="1"/>
          </p:cNvSpPr>
          <p:nvPr>
            <p:ph type="sldNum" sz="quarter" idx="12"/>
          </p:nvPr>
        </p:nvSpPr>
        <p:spPr>
          <a:xfrm>
            <a:off x="2439301" y="5041989"/>
            <a:ext cx="797878" cy="240307"/>
          </a:xfrm>
        </p:spPr>
        <p:txBody>
          <a:bodyPr/>
          <a:lstStyle/>
          <a:p>
            <a:fld id="{C7D1BD54-CFCF-47D2-83F0-690D3F5DC7B0}" type="slidenum">
              <a:rPr lang="en-AU" smtClean="0"/>
              <a:t>2</a:t>
            </a:fld>
            <a:endParaRPr lang="en-AU"/>
          </a:p>
        </p:txBody>
      </p:sp>
      <p:graphicFrame>
        <p:nvGraphicFramePr>
          <p:cNvPr id="5" name="Table 4">
            <a:extLst>
              <a:ext uri="{FF2B5EF4-FFF2-40B4-BE49-F238E27FC236}">
                <a16:creationId xmlns:a16="http://schemas.microsoft.com/office/drawing/2014/main" id="{D1727D70-4C1D-F44B-AEEB-7F4BE656C2EC}"/>
              </a:ext>
            </a:extLst>
          </p:cNvPr>
          <p:cNvGraphicFramePr>
            <a:graphicFrameLocks noGrp="1"/>
          </p:cNvGraphicFramePr>
          <p:nvPr>
            <p:extLst>
              <p:ext uri="{D42A27DB-BD31-4B8C-83A1-F6EECF244321}">
                <p14:modId xmlns:p14="http://schemas.microsoft.com/office/powerpoint/2010/main" val="1783557924"/>
              </p:ext>
            </p:extLst>
          </p:nvPr>
        </p:nvGraphicFramePr>
        <p:xfrm>
          <a:off x="365432" y="1480672"/>
          <a:ext cx="2659994" cy="945882"/>
        </p:xfrm>
        <a:graphic>
          <a:graphicData uri="http://schemas.openxmlformats.org/drawingml/2006/table">
            <a:tbl>
              <a:tblPr firstRow="1" bandRow="1">
                <a:tableStyleId>{69012ECD-51FC-41F1-AA8D-1B2483CD663E}</a:tableStyleId>
              </a:tblPr>
              <a:tblGrid>
                <a:gridCol w="2659994">
                  <a:extLst>
                    <a:ext uri="{9D8B030D-6E8A-4147-A177-3AD203B41FA5}">
                      <a16:colId xmlns:a16="http://schemas.microsoft.com/office/drawing/2014/main" val="392618714"/>
                    </a:ext>
                  </a:extLst>
                </a:gridCol>
              </a:tblGrid>
              <a:tr h="230998">
                <a:tc>
                  <a:txBody>
                    <a:bodyPr/>
                    <a:lstStyle/>
                    <a:p>
                      <a:pPr lvl="1" algn="ctr">
                        <a:buClr>
                          <a:srgbClr val="FF0000"/>
                        </a:buClr>
                        <a:buFont typeface="Courier New" panose="02070309020205020404" pitchFamily="49" charset="0"/>
                        <a:buNone/>
                      </a:pPr>
                      <a:r>
                        <a:rPr lang="en-AU" sz="1200" dirty="0"/>
                        <a:t>Corporate Highlights</a:t>
                      </a:r>
                      <a:endParaRPr lang="en-AU" sz="1200" b="1" dirty="0"/>
                    </a:p>
                  </a:txBody>
                  <a:tcPr marL="45709" marR="45709" marT="22855" marB="22855"/>
                </a:tc>
                <a:extLst>
                  <a:ext uri="{0D108BD9-81ED-4DB2-BD59-A6C34878D82A}">
                    <a16:rowId xmlns:a16="http://schemas.microsoft.com/office/drawing/2014/main" val="2239535169"/>
                  </a:ext>
                </a:extLst>
              </a:tr>
              <a:tr h="178721">
                <a:tc>
                  <a:txBody>
                    <a:bodyPr/>
                    <a:lstStyle/>
                    <a:p>
                      <a:pPr marL="773706" lvl="1" indent="-457200" algn="l" defTabSz="633012" rtl="0" eaLnBrk="1" latinLnBrk="0" hangingPunct="1">
                        <a:buClr>
                          <a:srgbClr val="FF0000"/>
                        </a:buClr>
                        <a:buFont typeface="+mj-lt"/>
                        <a:buAutoNum type="arabicPeriod"/>
                      </a:pPr>
                      <a:r>
                        <a:rPr lang="en-US" sz="700" kern="1200" dirty="0"/>
                        <a:t>Elko Coking Coal Project BC Canada (PAK:100%)</a:t>
                      </a:r>
                      <a:endParaRPr lang="en-US" sz="700" b="1" kern="1200" dirty="0">
                        <a:solidFill>
                          <a:schemeClr val="tx1"/>
                        </a:solidFill>
                        <a:latin typeface="+mn-lt"/>
                        <a:ea typeface="+mn-ea"/>
                        <a:cs typeface="+mn-cs"/>
                      </a:endParaRPr>
                    </a:p>
                  </a:txBody>
                  <a:tcPr marL="45709" marR="45709" marT="22855" marB="22855"/>
                </a:tc>
                <a:extLst>
                  <a:ext uri="{0D108BD9-81ED-4DB2-BD59-A6C34878D82A}">
                    <a16:rowId xmlns:a16="http://schemas.microsoft.com/office/drawing/2014/main" val="4231445893"/>
                  </a:ext>
                </a:extLst>
              </a:tr>
              <a:tr h="178721">
                <a:tc>
                  <a:txBody>
                    <a:bodyPr/>
                    <a:lstStyle/>
                    <a:p>
                      <a:pPr marL="773706" lvl="1" indent="-457200" algn="l" defTabSz="633012" rtl="0" eaLnBrk="1" latinLnBrk="0" hangingPunct="1">
                        <a:buClr>
                          <a:srgbClr val="FF0000"/>
                        </a:buClr>
                        <a:buFont typeface="+mj-lt"/>
                        <a:buAutoNum type="arabicPeriod" startAt="2"/>
                      </a:pPr>
                      <a:r>
                        <a:rPr lang="en-AU" sz="700" b="1" kern="1200" dirty="0">
                          <a:solidFill>
                            <a:schemeClr val="tx1"/>
                          </a:solidFill>
                        </a:rPr>
                        <a:t> 257.5 MT JORC 2012 Resources</a:t>
                      </a:r>
                    </a:p>
                  </a:txBody>
                  <a:tcPr marL="45709" marR="45709" marT="22855" marB="22855"/>
                </a:tc>
                <a:extLst>
                  <a:ext uri="{0D108BD9-81ED-4DB2-BD59-A6C34878D82A}">
                    <a16:rowId xmlns:a16="http://schemas.microsoft.com/office/drawing/2014/main" val="2738679627"/>
                  </a:ext>
                </a:extLst>
              </a:tr>
              <a:tr h="178721">
                <a:tc>
                  <a:txBody>
                    <a:bodyPr/>
                    <a:lstStyle/>
                    <a:p>
                      <a:pPr marL="773706" marR="0" lvl="1" indent="-457200" algn="l" defTabSz="633012" rtl="0" eaLnBrk="1" fontAlgn="auto" latinLnBrk="0" hangingPunct="1">
                        <a:lnSpc>
                          <a:spcPct val="100000"/>
                        </a:lnSpc>
                        <a:spcBef>
                          <a:spcPts val="0"/>
                        </a:spcBef>
                        <a:spcAft>
                          <a:spcPts val="0"/>
                        </a:spcAft>
                        <a:buClr>
                          <a:srgbClr val="FF0000"/>
                        </a:buClr>
                        <a:buSzTx/>
                        <a:buFont typeface="+mj-lt"/>
                        <a:buAutoNum type="arabicPeriod" startAt="3"/>
                        <a:tabLst/>
                        <a:defRPr/>
                      </a:pPr>
                      <a:r>
                        <a:rPr lang="en-AU" sz="700" kern="1200" dirty="0"/>
                        <a:t>2018 drilling program exceeded expectations</a:t>
                      </a:r>
                    </a:p>
                  </a:txBody>
                  <a:tcPr marL="45709" marR="45709" marT="22855" marB="22855"/>
                </a:tc>
                <a:extLst>
                  <a:ext uri="{0D108BD9-81ED-4DB2-BD59-A6C34878D82A}">
                    <a16:rowId xmlns:a16="http://schemas.microsoft.com/office/drawing/2014/main" val="1557329693"/>
                  </a:ext>
                </a:extLst>
              </a:tr>
              <a:tr h="178721">
                <a:tc>
                  <a:txBody>
                    <a:bodyPr/>
                    <a:lstStyle/>
                    <a:p>
                      <a:pPr marL="773706" lvl="1" indent="-457200" algn="l" defTabSz="633012" rtl="0" eaLnBrk="1" latinLnBrk="0" hangingPunct="1">
                        <a:buClr>
                          <a:srgbClr val="FF0000"/>
                        </a:buClr>
                        <a:buFont typeface="+mj-lt"/>
                        <a:buAutoNum type="arabicPeriod" startAt="4"/>
                      </a:pPr>
                      <a:r>
                        <a:rPr lang="en-AU" sz="700" b="1" kern="1200" dirty="0">
                          <a:solidFill>
                            <a:schemeClr val="tx1"/>
                          </a:solidFill>
                          <a:latin typeface="+mn-lt"/>
                          <a:ea typeface="+mn-ea"/>
                          <a:cs typeface="+mn-cs"/>
                        </a:rPr>
                        <a:t> Seeking Development Partners</a:t>
                      </a:r>
                    </a:p>
                  </a:txBody>
                  <a:tcPr marL="45709" marR="45709" marT="22855" marB="22855"/>
                </a:tc>
                <a:extLst>
                  <a:ext uri="{0D108BD9-81ED-4DB2-BD59-A6C34878D82A}">
                    <a16:rowId xmlns:a16="http://schemas.microsoft.com/office/drawing/2014/main" val="3070961681"/>
                  </a:ext>
                </a:extLst>
              </a:tr>
            </a:tbl>
          </a:graphicData>
        </a:graphic>
      </p:graphicFrame>
      <p:pic>
        <p:nvPicPr>
          <p:cNvPr id="10" name="Picture 9">
            <a:extLst>
              <a:ext uri="{FF2B5EF4-FFF2-40B4-BE49-F238E27FC236}">
                <a16:creationId xmlns:a16="http://schemas.microsoft.com/office/drawing/2014/main" id="{7C8B25BF-8A0C-0440-94DC-6C051FFCC175}"/>
              </a:ext>
            </a:extLst>
          </p:cNvPr>
          <p:cNvPicPr>
            <a:picLocks noChangeAspect="1"/>
          </p:cNvPicPr>
          <p:nvPr/>
        </p:nvPicPr>
        <p:blipFill rotWithShape="1">
          <a:blip r:embed="rId2">
            <a:extLst>
              <a:ext uri="{28A0092B-C50C-407E-A947-70E740481C1C}">
                <a14:useLocalDpi xmlns:a14="http://schemas.microsoft.com/office/drawing/2010/main" val="0"/>
              </a:ext>
            </a:extLst>
          </a:blip>
          <a:srcRect t="20858" b="9120"/>
          <a:stretch/>
        </p:blipFill>
        <p:spPr>
          <a:xfrm>
            <a:off x="1056370" y="16137"/>
            <a:ext cx="1349693" cy="630012"/>
          </a:xfrm>
          <a:prstGeom prst="rect">
            <a:avLst/>
          </a:prstGeom>
        </p:spPr>
      </p:pic>
      <p:sp>
        <p:nvSpPr>
          <p:cNvPr id="27" name="Title 1">
            <a:extLst>
              <a:ext uri="{FF2B5EF4-FFF2-40B4-BE49-F238E27FC236}">
                <a16:creationId xmlns:a16="http://schemas.microsoft.com/office/drawing/2014/main" id="{8A904ED4-7215-E344-ADD3-3AC781ED0EB3}"/>
              </a:ext>
            </a:extLst>
          </p:cNvPr>
          <p:cNvSpPr txBox="1">
            <a:spLocks/>
          </p:cNvSpPr>
          <p:nvPr/>
        </p:nvSpPr>
        <p:spPr>
          <a:xfrm>
            <a:off x="0" y="2601931"/>
            <a:ext cx="1848872" cy="180874"/>
          </a:xfrm>
          <a:prstGeom prst="rect">
            <a:avLst/>
          </a:prstGeom>
          <a:solidFill>
            <a:schemeClr val="tx2">
              <a:lumMod val="60000"/>
              <a:lumOff val="40000"/>
            </a:schemeClr>
          </a:solidFill>
        </p:spPr>
        <p:txBody>
          <a:bodyPr vert="horz" lIns="11581" tIns="5790" rIns="11581" bIns="5790" rtlCol="0" anchor="ctr">
            <a:noAutofit/>
          </a:bodyPr>
          <a:lstStyle>
            <a:lvl1pPr algn="ctr" defTabSz="2498657" rtl="0" eaLnBrk="1" latinLnBrk="0" hangingPunct="1">
              <a:spcBef>
                <a:spcPct val="0"/>
              </a:spcBef>
              <a:buNone/>
              <a:defRPr sz="12024" kern="1200">
                <a:solidFill>
                  <a:schemeClr val="tx1"/>
                </a:solidFill>
                <a:latin typeface="+mj-lt"/>
                <a:ea typeface="+mj-ea"/>
                <a:cs typeface="+mj-cs"/>
              </a:defRPr>
            </a:lvl1pPr>
          </a:lstStyle>
          <a:p>
            <a:r>
              <a:rPr lang="en-US" sz="1600" dirty="0">
                <a:solidFill>
                  <a:schemeClr val="bg1"/>
                </a:solidFill>
              </a:rPr>
              <a:t>Corporate Overview</a:t>
            </a:r>
          </a:p>
        </p:txBody>
      </p:sp>
      <p:grpSp>
        <p:nvGrpSpPr>
          <p:cNvPr id="6" name="Group 5">
            <a:extLst>
              <a:ext uri="{FF2B5EF4-FFF2-40B4-BE49-F238E27FC236}">
                <a16:creationId xmlns:a16="http://schemas.microsoft.com/office/drawing/2014/main" id="{94DB9066-12DA-9F40-9719-FA283D90D50B}"/>
              </a:ext>
            </a:extLst>
          </p:cNvPr>
          <p:cNvGrpSpPr/>
          <p:nvPr/>
        </p:nvGrpSpPr>
        <p:grpSpPr>
          <a:xfrm>
            <a:off x="1205681" y="533036"/>
            <a:ext cx="1095617" cy="338554"/>
            <a:chOff x="5214896" y="4304689"/>
            <a:chExt cx="8651000" cy="2673226"/>
          </a:xfrm>
        </p:grpSpPr>
        <p:sp>
          <p:nvSpPr>
            <p:cNvPr id="17" name="TextBox 16">
              <a:extLst>
                <a:ext uri="{FF2B5EF4-FFF2-40B4-BE49-F238E27FC236}">
                  <a16:creationId xmlns:a16="http://schemas.microsoft.com/office/drawing/2014/main" id="{6C87F192-E858-3341-B47D-F9C0B47C350A}"/>
                </a:ext>
              </a:extLst>
            </p:cNvPr>
            <p:cNvSpPr txBox="1"/>
            <p:nvPr/>
          </p:nvSpPr>
          <p:spPr>
            <a:xfrm>
              <a:off x="9176228" y="4304689"/>
              <a:ext cx="4689668" cy="2673226"/>
            </a:xfrm>
            <a:prstGeom prst="rect">
              <a:avLst/>
            </a:prstGeom>
            <a:noFill/>
          </p:spPr>
          <p:txBody>
            <a:bodyPr wrap="square" rtlCol="0">
              <a:spAutoFit/>
            </a:bodyPr>
            <a:lstStyle/>
            <a:p>
              <a:r>
                <a:rPr lang="en-US" sz="886" b="1" dirty="0"/>
                <a:t>: </a:t>
              </a:r>
              <a:r>
                <a:rPr lang="en-US" sz="1600" b="1" dirty="0"/>
                <a:t>PAK</a:t>
              </a:r>
            </a:p>
          </p:txBody>
        </p:sp>
        <p:pic>
          <p:nvPicPr>
            <p:cNvPr id="4" name="Picture 3">
              <a:extLst>
                <a:ext uri="{FF2B5EF4-FFF2-40B4-BE49-F238E27FC236}">
                  <a16:creationId xmlns:a16="http://schemas.microsoft.com/office/drawing/2014/main" id="{71B3BF93-1A7B-9040-ACCD-43638F28D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896" y="4692952"/>
              <a:ext cx="4689668" cy="1896709"/>
            </a:xfrm>
            <a:prstGeom prst="rect">
              <a:avLst/>
            </a:prstGeom>
          </p:spPr>
        </p:pic>
      </p:grpSp>
      <p:sp>
        <p:nvSpPr>
          <p:cNvPr id="28" name="Title 1">
            <a:extLst>
              <a:ext uri="{FF2B5EF4-FFF2-40B4-BE49-F238E27FC236}">
                <a16:creationId xmlns:a16="http://schemas.microsoft.com/office/drawing/2014/main" id="{5CEFCDC2-5DE5-144D-967E-38EC7C48DBF9}"/>
              </a:ext>
            </a:extLst>
          </p:cNvPr>
          <p:cNvSpPr txBox="1">
            <a:spLocks/>
          </p:cNvSpPr>
          <p:nvPr/>
        </p:nvSpPr>
        <p:spPr>
          <a:xfrm>
            <a:off x="389312" y="1171968"/>
            <a:ext cx="2636114" cy="240212"/>
          </a:xfrm>
          <a:prstGeom prst="rect">
            <a:avLst/>
          </a:prstGeom>
          <a:solidFill>
            <a:schemeClr val="tx2">
              <a:lumMod val="60000"/>
              <a:lumOff val="40000"/>
            </a:schemeClr>
          </a:solidFill>
        </p:spPr>
        <p:txBody>
          <a:bodyPr vert="horz" lIns="11581" tIns="5790" rIns="11581" bIns="5790" rtlCol="0" anchor="ctr">
            <a:noAutofit/>
          </a:bodyPr>
          <a:lstStyle>
            <a:lvl1pPr algn="ctr" defTabSz="2498657" rtl="0" eaLnBrk="1" latinLnBrk="0" hangingPunct="1">
              <a:spcBef>
                <a:spcPct val="0"/>
              </a:spcBef>
              <a:buNone/>
              <a:defRPr sz="12024" kern="1200">
                <a:solidFill>
                  <a:schemeClr val="tx1"/>
                </a:solidFill>
                <a:latin typeface="+mj-lt"/>
                <a:ea typeface="+mj-ea"/>
                <a:cs typeface="+mj-cs"/>
              </a:defRPr>
            </a:lvl1pPr>
          </a:lstStyle>
          <a:p>
            <a:r>
              <a:rPr lang="en-US" sz="1107" dirty="0">
                <a:solidFill>
                  <a:schemeClr val="bg1"/>
                </a:solidFill>
              </a:rPr>
              <a:t>High Value Coking Coal in B.C. Canada</a:t>
            </a:r>
          </a:p>
        </p:txBody>
      </p:sp>
      <p:pic>
        <p:nvPicPr>
          <p:cNvPr id="30" name="Picture 29">
            <a:extLst>
              <a:ext uri="{FF2B5EF4-FFF2-40B4-BE49-F238E27FC236}">
                <a16:creationId xmlns:a16="http://schemas.microsoft.com/office/drawing/2014/main" id="{BC8AC25C-B83B-0E4F-BC51-6270E3F69FF9}"/>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6441821" y="13107034"/>
            <a:ext cx="9230717" cy="20141768"/>
          </a:xfrm>
          <a:prstGeom prst="rect">
            <a:avLst/>
          </a:prstGeom>
        </p:spPr>
      </p:pic>
      <p:pic>
        <p:nvPicPr>
          <p:cNvPr id="31" name="Picture 30">
            <a:extLst>
              <a:ext uri="{FF2B5EF4-FFF2-40B4-BE49-F238E27FC236}">
                <a16:creationId xmlns:a16="http://schemas.microsoft.com/office/drawing/2014/main" id="{69910733-599C-3642-8D81-60D2A004B48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6594221" y="13259434"/>
            <a:ext cx="9230717" cy="20141768"/>
          </a:xfrm>
          <a:prstGeom prst="rect">
            <a:avLst/>
          </a:prstGeom>
        </p:spPr>
      </p:pic>
      <p:graphicFrame>
        <p:nvGraphicFramePr>
          <p:cNvPr id="32" name="Table 31">
            <a:extLst>
              <a:ext uri="{FF2B5EF4-FFF2-40B4-BE49-F238E27FC236}">
                <a16:creationId xmlns:a16="http://schemas.microsoft.com/office/drawing/2014/main" id="{9C2CBE84-DB82-CD4F-B383-A8D0D52C895A}"/>
              </a:ext>
            </a:extLst>
          </p:cNvPr>
          <p:cNvGraphicFramePr>
            <a:graphicFrameLocks noGrp="1"/>
          </p:cNvGraphicFramePr>
          <p:nvPr>
            <p:extLst>
              <p:ext uri="{D42A27DB-BD31-4B8C-83A1-F6EECF244321}">
                <p14:modId xmlns:p14="http://schemas.microsoft.com/office/powerpoint/2010/main" val="1432214012"/>
              </p:ext>
            </p:extLst>
          </p:nvPr>
        </p:nvGraphicFramePr>
        <p:xfrm>
          <a:off x="158633" y="4013170"/>
          <a:ext cx="2965488" cy="1121402"/>
        </p:xfrm>
        <a:graphic>
          <a:graphicData uri="http://schemas.openxmlformats.org/drawingml/2006/table">
            <a:tbl>
              <a:tblPr firstRow="1" bandRow="1">
                <a:tableStyleId>{2D5ABB26-0587-4C30-8999-92F81FD0307C}</a:tableStyleId>
              </a:tblPr>
              <a:tblGrid>
                <a:gridCol w="988496">
                  <a:extLst>
                    <a:ext uri="{9D8B030D-6E8A-4147-A177-3AD203B41FA5}">
                      <a16:colId xmlns:a16="http://schemas.microsoft.com/office/drawing/2014/main" val="20000"/>
                    </a:ext>
                  </a:extLst>
                </a:gridCol>
                <a:gridCol w="988496">
                  <a:extLst>
                    <a:ext uri="{9D8B030D-6E8A-4147-A177-3AD203B41FA5}">
                      <a16:colId xmlns:a16="http://schemas.microsoft.com/office/drawing/2014/main" val="20001"/>
                    </a:ext>
                  </a:extLst>
                </a:gridCol>
                <a:gridCol w="988496">
                  <a:extLst>
                    <a:ext uri="{9D8B030D-6E8A-4147-A177-3AD203B41FA5}">
                      <a16:colId xmlns:a16="http://schemas.microsoft.com/office/drawing/2014/main" val="20002"/>
                    </a:ext>
                  </a:extLst>
                </a:gridCol>
              </a:tblGrid>
              <a:tr h="560701">
                <a:tc>
                  <a:txBody>
                    <a:bodyPr/>
                    <a:lstStyle/>
                    <a:p>
                      <a:r>
                        <a:rPr lang="en-US" sz="600" dirty="0">
                          <a:solidFill>
                            <a:schemeClr val="bg1"/>
                          </a:solidFill>
                        </a:rPr>
                        <a:t>Shareholders</a:t>
                      </a:r>
                    </a:p>
                    <a:p>
                      <a:pPr algn="just"/>
                      <a:r>
                        <a:rPr lang="en-US" sz="300" dirty="0">
                          <a:solidFill>
                            <a:schemeClr val="bg1"/>
                          </a:solidFill>
                        </a:rPr>
                        <a:t>Focus on delivering shareholder value through  minerals exploration and investment. The company will continue to review opportunities and invest in assets that add value to shareholders. </a:t>
                      </a:r>
                    </a:p>
                  </a:txBody>
                  <a:tcPr marL="31645" marR="31645" marT="15822" marB="15822">
                    <a:lnL>
                      <a:noFill/>
                    </a:lnL>
                    <a:lnR>
                      <a:noFill/>
                    </a:lnR>
                    <a:lnT>
                      <a:noFill/>
                    </a:lnT>
                    <a:lnB>
                      <a:noFill/>
                    </a:lnB>
                    <a:lnTlToBr w="12700" cmpd="sng">
                      <a:noFill/>
                      <a:prstDash val="solid"/>
                    </a:lnTlToBr>
                    <a:lnBlToTr w="12700" cmpd="sng">
                      <a:noFill/>
                      <a:prstDash val="solid"/>
                    </a:lnBlToTr>
                    <a:solidFill>
                      <a:schemeClr val="tx1">
                        <a:lumMod val="85000"/>
                        <a:lumOff val="15000"/>
                      </a:schemeClr>
                    </a:solidFill>
                  </a:tcPr>
                </a:tc>
                <a:tc>
                  <a:txBody>
                    <a:bodyPr/>
                    <a:lstStyle/>
                    <a:p>
                      <a:endParaRPr lang="en-US" sz="600"/>
                    </a:p>
                  </a:txBody>
                  <a:tcPr marL="31645" marR="31645" marT="15822" marB="15822">
                    <a:lnL>
                      <a:noFill/>
                    </a:lnL>
                    <a:lnR>
                      <a:noFill/>
                    </a:lnR>
                    <a:lnT>
                      <a:noFill/>
                    </a:lnT>
                    <a:lnB>
                      <a:noFill/>
                    </a:lnB>
                    <a:lnTlToBr w="12700" cmpd="sng">
                      <a:noFill/>
                      <a:prstDash val="solid"/>
                    </a:lnTlToBr>
                    <a:lnBlToTr w="12700" cmpd="sng">
                      <a:noFill/>
                      <a:prstDash val="solid"/>
                    </a:lnBlToTr>
                  </a:tcPr>
                </a:tc>
                <a:tc>
                  <a:txBody>
                    <a:bodyPr/>
                    <a:lstStyle/>
                    <a:p>
                      <a:r>
                        <a:rPr lang="en-US" sz="600" dirty="0">
                          <a:solidFill>
                            <a:schemeClr val="bg1"/>
                          </a:solidFill>
                        </a:rPr>
                        <a:t>Community</a:t>
                      </a:r>
                    </a:p>
                    <a:p>
                      <a:pPr algn="just"/>
                      <a:r>
                        <a:rPr lang="en-US" sz="300" dirty="0">
                          <a:solidFill>
                            <a:schemeClr val="bg1"/>
                          </a:solidFill>
                        </a:rPr>
                        <a:t>PAK is committed to working with the communities in which it works. The company is using local personnel to complete tasks and will continue to work with communities in a transparent way. </a:t>
                      </a:r>
                    </a:p>
                  </a:txBody>
                  <a:tcPr marL="31645" marR="31645" marT="15822" marB="15822">
                    <a:lnL>
                      <a:noFill/>
                    </a:lnL>
                    <a:lnR>
                      <a:noFill/>
                    </a:lnR>
                    <a:lnT>
                      <a:noFill/>
                    </a:lnT>
                    <a:lnB>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560701">
                <a:tc>
                  <a:txBody>
                    <a:bodyPr/>
                    <a:lstStyle/>
                    <a:p>
                      <a:endParaRPr lang="en-US" sz="600" dirty="0"/>
                    </a:p>
                  </a:txBody>
                  <a:tcPr marL="31645" marR="31645" marT="15822" marB="15822">
                    <a:lnL>
                      <a:noFill/>
                    </a:lnL>
                    <a:lnR>
                      <a:noFill/>
                    </a:lnR>
                    <a:lnT>
                      <a:noFill/>
                    </a:lnT>
                    <a:lnB>
                      <a:noFill/>
                    </a:lnB>
                    <a:lnTlToBr w="12700" cmpd="sng">
                      <a:noFill/>
                      <a:prstDash val="solid"/>
                    </a:lnTlToBr>
                    <a:lnBlToTr w="12700" cmpd="sng">
                      <a:noFill/>
                      <a:prstDash val="solid"/>
                    </a:lnBlToTr>
                  </a:tcPr>
                </a:tc>
                <a:tc>
                  <a:txBody>
                    <a:bodyPr/>
                    <a:lstStyle/>
                    <a:p>
                      <a:r>
                        <a:rPr lang="en-US" sz="600" dirty="0">
                          <a:solidFill>
                            <a:schemeClr val="bg1"/>
                          </a:solidFill>
                        </a:rPr>
                        <a:t>Environment</a:t>
                      </a:r>
                    </a:p>
                    <a:p>
                      <a:pPr algn="just"/>
                      <a:r>
                        <a:rPr lang="en-US" sz="300" dirty="0">
                          <a:solidFill>
                            <a:schemeClr val="bg1"/>
                          </a:solidFill>
                        </a:rPr>
                        <a:t>PAK is committed to developing environmentally sustainable projects that have minimal impact on the environment and the community as a whole. PAK sees its environmental stewardship as paramount to the viability of its projects and will continue to work with its partners to ensure the company is doing everything possible to preserve the environment.</a:t>
                      </a:r>
                    </a:p>
                  </a:txBody>
                  <a:tcPr marL="31645" marR="31645" marT="15822" marB="15822">
                    <a:lnL>
                      <a:noFill/>
                    </a:lnL>
                    <a:lnR>
                      <a:noFill/>
                    </a:lnR>
                    <a:lnT>
                      <a:noFill/>
                    </a:lnT>
                    <a:lnB>
                      <a:noFill/>
                    </a:lnB>
                    <a:lnTlToBr w="12700" cmpd="sng">
                      <a:noFill/>
                      <a:prstDash val="solid"/>
                    </a:lnTlToBr>
                    <a:lnBlToTr w="12700" cmpd="sng">
                      <a:noFill/>
                      <a:prstDash val="solid"/>
                    </a:lnBlToTr>
                    <a:solidFill>
                      <a:schemeClr val="tx1">
                        <a:lumMod val="65000"/>
                        <a:lumOff val="35000"/>
                      </a:schemeClr>
                    </a:solidFill>
                  </a:tcPr>
                </a:tc>
                <a:tc>
                  <a:txBody>
                    <a:bodyPr/>
                    <a:lstStyle/>
                    <a:p>
                      <a:endParaRPr lang="en-US" sz="600" dirty="0"/>
                    </a:p>
                  </a:txBody>
                  <a:tcPr marL="31645" marR="31645" marT="15822" marB="15822">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33" name="Picture 32">
            <a:extLst>
              <a:ext uri="{FF2B5EF4-FFF2-40B4-BE49-F238E27FC236}">
                <a16:creationId xmlns:a16="http://schemas.microsoft.com/office/drawing/2014/main" id="{27ABBB02-E3A4-EA4C-9EB1-515777A3F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877" y="4013171"/>
            <a:ext cx="986998" cy="560701"/>
          </a:xfrm>
          <a:prstGeom prst="rect">
            <a:avLst/>
          </a:prstGeom>
        </p:spPr>
      </p:pic>
      <p:pic>
        <p:nvPicPr>
          <p:cNvPr id="34" name="Picture 33">
            <a:extLst>
              <a:ext uri="{FF2B5EF4-FFF2-40B4-BE49-F238E27FC236}">
                <a16:creationId xmlns:a16="http://schemas.microsoft.com/office/drawing/2014/main" id="{97B7DAA4-D822-D64A-AEF2-C408C71720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632" y="4573872"/>
            <a:ext cx="996803" cy="560701"/>
          </a:xfrm>
          <a:prstGeom prst="rect">
            <a:avLst/>
          </a:prstGeom>
        </p:spPr>
      </p:pic>
      <p:pic>
        <p:nvPicPr>
          <p:cNvPr id="35" name="Picture 34">
            <a:extLst>
              <a:ext uri="{FF2B5EF4-FFF2-40B4-BE49-F238E27FC236}">
                <a16:creationId xmlns:a16="http://schemas.microsoft.com/office/drawing/2014/main" id="{8F3D108B-CD03-524A-A0ED-EC53D1CF6C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468" y="4567747"/>
            <a:ext cx="992060" cy="572951"/>
          </a:xfrm>
          <a:prstGeom prst="rect">
            <a:avLst/>
          </a:prstGeom>
        </p:spPr>
      </p:pic>
      <p:graphicFrame>
        <p:nvGraphicFramePr>
          <p:cNvPr id="36" name="Table 35">
            <a:extLst>
              <a:ext uri="{FF2B5EF4-FFF2-40B4-BE49-F238E27FC236}">
                <a16:creationId xmlns:a16="http://schemas.microsoft.com/office/drawing/2014/main" id="{1A9B517F-4252-1340-8764-EF59591F5416}"/>
              </a:ext>
            </a:extLst>
          </p:cNvPr>
          <p:cNvGraphicFramePr>
            <a:graphicFrameLocks noGrp="1"/>
          </p:cNvGraphicFramePr>
          <p:nvPr>
            <p:extLst>
              <p:ext uri="{D42A27DB-BD31-4B8C-83A1-F6EECF244321}">
                <p14:modId xmlns:p14="http://schemas.microsoft.com/office/powerpoint/2010/main" val="2010243035"/>
              </p:ext>
            </p:extLst>
          </p:nvPr>
        </p:nvGraphicFramePr>
        <p:xfrm>
          <a:off x="142409" y="2835476"/>
          <a:ext cx="1553020" cy="934934"/>
        </p:xfrm>
        <a:graphic>
          <a:graphicData uri="http://schemas.openxmlformats.org/drawingml/2006/table">
            <a:tbl>
              <a:tblPr firstRow="1" bandRow="1">
                <a:tableStyleId>{2D5ABB26-0587-4C30-8999-92F81FD0307C}</a:tableStyleId>
              </a:tblPr>
              <a:tblGrid>
                <a:gridCol w="827369">
                  <a:extLst>
                    <a:ext uri="{9D8B030D-6E8A-4147-A177-3AD203B41FA5}">
                      <a16:colId xmlns:a16="http://schemas.microsoft.com/office/drawing/2014/main" val="897835430"/>
                    </a:ext>
                  </a:extLst>
                </a:gridCol>
                <a:gridCol w="725651">
                  <a:extLst>
                    <a:ext uri="{9D8B030D-6E8A-4147-A177-3AD203B41FA5}">
                      <a16:colId xmlns:a16="http://schemas.microsoft.com/office/drawing/2014/main" val="937491737"/>
                    </a:ext>
                  </a:extLst>
                </a:gridCol>
              </a:tblGrid>
              <a:tr h="154470">
                <a:tc gridSpan="2">
                  <a:txBody>
                    <a:bodyPr/>
                    <a:lstStyle/>
                    <a:p>
                      <a:pPr algn="ctr"/>
                      <a:r>
                        <a:rPr lang="en-US" sz="1000" b="1" dirty="0">
                          <a:solidFill>
                            <a:schemeClr val="tx2"/>
                          </a:solidFill>
                        </a:rPr>
                        <a:t>Capital Structure</a:t>
                      </a:r>
                      <a:endParaRPr lang="en-US" sz="1000" b="1" baseline="30000" dirty="0">
                        <a:solidFill>
                          <a:schemeClr val="tx2"/>
                        </a:solidFill>
                      </a:endParaRPr>
                    </a:p>
                  </a:txBody>
                  <a:tcPr marL="22383" marR="22383" marT="11192" marB="11192">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300" dirty="0"/>
                    </a:p>
                  </a:txBody>
                  <a:tcPr marL="64677" marR="64677" marT="32339" marB="32339"/>
                </a:tc>
                <a:extLst>
                  <a:ext uri="{0D108BD9-81ED-4DB2-BD59-A6C34878D82A}">
                    <a16:rowId xmlns:a16="http://schemas.microsoft.com/office/drawing/2014/main" val="1434269770"/>
                  </a:ext>
                </a:extLst>
              </a:tr>
              <a:tr h="152030">
                <a:tc>
                  <a:txBody>
                    <a:bodyPr/>
                    <a:lstStyle/>
                    <a:p>
                      <a:r>
                        <a:rPr lang="en-US" sz="800" dirty="0"/>
                        <a:t>ASX:</a:t>
                      </a:r>
                    </a:p>
                  </a:txBody>
                  <a:tcPr marL="22383" marR="22383" marT="11192" marB="11192">
                    <a:lnT w="3175" cap="flat" cmpd="sng" algn="ctr">
                      <a:solidFill>
                        <a:schemeClr val="tx1"/>
                      </a:solidFill>
                      <a:prstDash val="solid"/>
                      <a:round/>
                      <a:headEnd type="none" w="med" len="med"/>
                      <a:tailEnd type="none" w="med" len="med"/>
                    </a:lnT>
                  </a:tcPr>
                </a:tc>
                <a:tc>
                  <a:txBody>
                    <a:bodyPr/>
                    <a:lstStyle/>
                    <a:p>
                      <a:pPr algn="r"/>
                      <a:r>
                        <a:rPr lang="en-US" sz="800" dirty="0"/>
                        <a:t>PAK</a:t>
                      </a:r>
                    </a:p>
                  </a:txBody>
                  <a:tcPr marL="22383" marR="22383" marT="11192" marB="11192">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52030">
                <a:tc>
                  <a:txBody>
                    <a:bodyPr/>
                    <a:lstStyle/>
                    <a:p>
                      <a:r>
                        <a:rPr lang="en-US" sz="800" dirty="0"/>
                        <a:t>Shares on Issue</a:t>
                      </a:r>
                    </a:p>
                  </a:txBody>
                  <a:tcPr marL="22383" marR="22383" marT="11192" marB="11192"/>
                </a:tc>
                <a:tc>
                  <a:txBody>
                    <a:bodyPr/>
                    <a:lstStyle/>
                    <a:p>
                      <a:pPr algn="r"/>
                      <a:r>
                        <a:rPr lang="is-IS" sz="800" dirty="0"/>
                        <a:t>165,305,889</a:t>
                      </a:r>
                      <a:endParaRPr lang="en-US" sz="800" dirty="0"/>
                    </a:p>
                  </a:txBody>
                  <a:tcPr marL="22383" marR="22383" marT="11192" marB="11192"/>
                </a:tc>
                <a:extLst>
                  <a:ext uri="{0D108BD9-81ED-4DB2-BD59-A6C34878D82A}">
                    <a16:rowId xmlns:a16="http://schemas.microsoft.com/office/drawing/2014/main" val="1186337399"/>
                  </a:ext>
                </a:extLst>
              </a:tr>
              <a:tr h="152030">
                <a:tc>
                  <a:txBody>
                    <a:bodyPr/>
                    <a:lstStyle/>
                    <a:p>
                      <a:r>
                        <a:rPr lang="en-US" sz="800" dirty="0"/>
                        <a:t>Market Cap:</a:t>
                      </a:r>
                    </a:p>
                  </a:txBody>
                  <a:tcPr marL="22383" marR="22383" marT="11192" marB="11192"/>
                </a:tc>
                <a:tc>
                  <a:txBody>
                    <a:bodyPr/>
                    <a:lstStyle/>
                    <a:p>
                      <a:pPr algn="r"/>
                      <a:r>
                        <a:rPr lang="en-US" sz="800" dirty="0"/>
                        <a:t>A$ 5,800,000</a:t>
                      </a:r>
                    </a:p>
                  </a:txBody>
                  <a:tcPr marL="22383" marR="22383" marT="11192" marB="11192"/>
                </a:tc>
                <a:extLst>
                  <a:ext uri="{0D108BD9-81ED-4DB2-BD59-A6C34878D82A}">
                    <a16:rowId xmlns:a16="http://schemas.microsoft.com/office/drawing/2014/main" val="4159166851"/>
                  </a:ext>
                </a:extLst>
              </a:tr>
              <a:tr h="152030">
                <a:tc>
                  <a:txBody>
                    <a:bodyPr/>
                    <a:lstStyle/>
                    <a:p>
                      <a:r>
                        <a:rPr lang="en-US" sz="800" dirty="0"/>
                        <a:t>Cash:</a:t>
                      </a:r>
                    </a:p>
                  </a:txBody>
                  <a:tcPr marL="22383" marR="22383" marT="11192" marB="11192"/>
                </a:tc>
                <a:tc>
                  <a:txBody>
                    <a:bodyPr/>
                    <a:lstStyle/>
                    <a:p>
                      <a:pPr algn="r"/>
                      <a:r>
                        <a:rPr lang="en-US" sz="800" dirty="0"/>
                        <a:t>A$3,580,000</a:t>
                      </a:r>
                    </a:p>
                  </a:txBody>
                  <a:tcPr marL="22383" marR="22383" marT="11192" marB="11192"/>
                </a:tc>
                <a:extLst>
                  <a:ext uri="{0D108BD9-81ED-4DB2-BD59-A6C34878D82A}">
                    <a16:rowId xmlns:a16="http://schemas.microsoft.com/office/drawing/2014/main" val="3545579395"/>
                  </a:ext>
                </a:extLst>
              </a:tr>
              <a:tr h="152030">
                <a:tc>
                  <a:txBody>
                    <a:bodyPr/>
                    <a:lstStyle/>
                    <a:p>
                      <a:r>
                        <a:rPr lang="en-US" sz="800" dirty="0"/>
                        <a:t>Debt:</a:t>
                      </a:r>
                    </a:p>
                  </a:txBody>
                  <a:tcPr marL="22383" marR="22383" marT="11192" marB="11192"/>
                </a:tc>
                <a:tc>
                  <a:txBody>
                    <a:bodyPr/>
                    <a:lstStyle/>
                    <a:p>
                      <a:pPr algn="r"/>
                      <a:r>
                        <a:rPr lang="en-US" sz="800" dirty="0"/>
                        <a:t>0</a:t>
                      </a:r>
                    </a:p>
                  </a:txBody>
                  <a:tcPr marL="22383" marR="22383" marT="11192" marB="11192"/>
                </a:tc>
                <a:extLst>
                  <a:ext uri="{0D108BD9-81ED-4DB2-BD59-A6C34878D82A}">
                    <a16:rowId xmlns:a16="http://schemas.microsoft.com/office/drawing/2014/main" val="4194159529"/>
                  </a:ext>
                </a:extLst>
              </a:tr>
            </a:tbl>
          </a:graphicData>
        </a:graphic>
      </p:graphicFrame>
      <p:pic>
        <p:nvPicPr>
          <p:cNvPr id="9" name="Picture 8" descr="A person standing in front of a mountain&#13;&#10;&#13;&#10;Description automatically generated">
            <a:extLst>
              <a:ext uri="{FF2B5EF4-FFF2-40B4-BE49-F238E27FC236}">
                <a16:creationId xmlns:a16="http://schemas.microsoft.com/office/drawing/2014/main" id="{97201638-26EC-EC4C-B754-86E11D94C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3697" y="2782805"/>
            <a:ext cx="1585778" cy="1054988"/>
          </a:xfrm>
          <a:prstGeom prst="rect">
            <a:avLst/>
          </a:prstGeom>
        </p:spPr>
      </p:pic>
      <p:sp>
        <p:nvSpPr>
          <p:cNvPr id="12" name="TextBox 11">
            <a:extLst>
              <a:ext uri="{FF2B5EF4-FFF2-40B4-BE49-F238E27FC236}">
                <a16:creationId xmlns:a16="http://schemas.microsoft.com/office/drawing/2014/main" id="{93F0F818-C39B-BE48-9531-ACEFD8C27A4B}"/>
              </a:ext>
            </a:extLst>
          </p:cNvPr>
          <p:cNvSpPr txBox="1"/>
          <p:nvPr/>
        </p:nvSpPr>
        <p:spPr>
          <a:xfrm>
            <a:off x="2614835" y="80625"/>
            <a:ext cx="849913" cy="215444"/>
          </a:xfrm>
          <a:prstGeom prst="rect">
            <a:avLst/>
          </a:prstGeom>
          <a:noFill/>
        </p:spPr>
        <p:txBody>
          <a:bodyPr wrap="none" rtlCol="0">
            <a:spAutoFit/>
          </a:bodyPr>
          <a:lstStyle/>
          <a:p>
            <a:pPr fontAlgn="auto">
              <a:spcBef>
                <a:spcPts val="0"/>
              </a:spcBef>
              <a:spcAft>
                <a:spcPts val="0"/>
              </a:spcAft>
            </a:pPr>
            <a:r>
              <a:rPr lang="en-US" sz="800" b="1" dirty="0">
                <a:latin typeface="+mn-lt"/>
                <a:cs typeface="+mn-cs"/>
              </a:rPr>
              <a:t>[Middle Poster]</a:t>
            </a:r>
          </a:p>
        </p:txBody>
      </p:sp>
      <p:pic>
        <p:nvPicPr>
          <p:cNvPr id="37" name="Picture 36">
            <a:extLst>
              <a:ext uri="{FF2B5EF4-FFF2-40B4-BE49-F238E27FC236}">
                <a16:creationId xmlns:a16="http://schemas.microsoft.com/office/drawing/2014/main" id="{7F9B4860-7FE0-7B40-90EF-2921F006E11B}"/>
              </a:ext>
            </a:extLst>
          </p:cNvPr>
          <p:cNvPicPr>
            <a:picLocks noChangeAspect="1"/>
          </p:cNvPicPr>
          <p:nvPr/>
        </p:nvPicPr>
        <p:blipFill>
          <a:blip r:embed="rId9"/>
          <a:stretch>
            <a:fillRect/>
          </a:stretch>
        </p:blipFill>
        <p:spPr>
          <a:xfrm>
            <a:off x="629617" y="601137"/>
            <a:ext cx="456774" cy="204691"/>
          </a:xfrm>
          <a:prstGeom prst="rect">
            <a:avLst/>
          </a:prstGeom>
        </p:spPr>
      </p:pic>
      <p:pic>
        <p:nvPicPr>
          <p:cNvPr id="38" name="Picture 37">
            <a:extLst>
              <a:ext uri="{FF2B5EF4-FFF2-40B4-BE49-F238E27FC236}">
                <a16:creationId xmlns:a16="http://schemas.microsoft.com/office/drawing/2014/main" id="{64BF0575-2D87-5C42-9353-06A355FC514A}"/>
              </a:ext>
            </a:extLst>
          </p:cNvPr>
          <p:cNvPicPr>
            <a:picLocks noChangeAspect="1"/>
          </p:cNvPicPr>
          <p:nvPr/>
        </p:nvPicPr>
        <p:blipFill rotWithShape="1">
          <a:blip r:embed="rId10"/>
          <a:srcRect t="25502" b="23492"/>
          <a:stretch/>
        </p:blipFill>
        <p:spPr>
          <a:xfrm>
            <a:off x="1468217" y="885045"/>
            <a:ext cx="478304" cy="243958"/>
          </a:xfrm>
          <a:prstGeom prst="rect">
            <a:avLst/>
          </a:prstGeom>
        </p:spPr>
      </p:pic>
      <p:sp>
        <p:nvSpPr>
          <p:cNvPr id="39" name="Text Placeholder 2">
            <a:extLst>
              <a:ext uri="{FF2B5EF4-FFF2-40B4-BE49-F238E27FC236}">
                <a16:creationId xmlns:a16="http://schemas.microsoft.com/office/drawing/2014/main" id="{D1D9AA3E-A995-1342-A9B6-00B03FF35E79}"/>
              </a:ext>
            </a:extLst>
          </p:cNvPr>
          <p:cNvSpPr txBox="1">
            <a:spLocks/>
          </p:cNvSpPr>
          <p:nvPr/>
        </p:nvSpPr>
        <p:spPr>
          <a:xfrm>
            <a:off x="68337" y="3887277"/>
            <a:ext cx="3034882" cy="109204"/>
          </a:xfrm>
          <a:prstGeom prst="rect">
            <a:avLst/>
          </a:prstGeom>
          <a:solidFill>
            <a:schemeClr val="tx2">
              <a:lumMod val="60000"/>
              <a:lumOff val="40000"/>
            </a:schemeClr>
          </a:solidFill>
        </p:spPr>
        <p:txBody>
          <a:bodyPr vert="horz" lIns="11581" tIns="5790" rIns="11581" bIns="5790" rtlCol="0" anchor="ctr">
            <a:noAutofit/>
          </a:bodyPr>
          <a:lstStyle>
            <a:defPPr>
              <a:defRPr lang="en-US"/>
            </a:defPPr>
            <a:lvl1pPr algn="ctr" defTabSz="2498657">
              <a:spcBef>
                <a:spcPct val="0"/>
              </a:spcBef>
              <a:buNone/>
              <a:defRPr sz="1600">
                <a:solidFill>
                  <a:schemeClr val="bg1"/>
                </a:solidFill>
                <a:latin typeface="+mj-lt"/>
                <a:ea typeface="+mj-ea"/>
                <a:cs typeface="+mj-cs"/>
              </a:defRPr>
            </a:lvl1pPr>
            <a:lvl2pPr marL="205956" algn="l" defTabSz="411913" rtl="0" eaLnBrk="1" latinLnBrk="0" hangingPunct="1">
              <a:defRPr sz="811" kern="1200">
                <a:solidFill>
                  <a:schemeClr val="tx1"/>
                </a:solidFill>
                <a:latin typeface="+mn-lt"/>
                <a:ea typeface="+mn-ea"/>
                <a:cs typeface="+mn-cs"/>
              </a:defRPr>
            </a:lvl2pPr>
            <a:lvl3pPr marL="411913" algn="l" defTabSz="411913" rtl="0" eaLnBrk="1" latinLnBrk="0" hangingPunct="1">
              <a:defRPr sz="811" kern="1200">
                <a:solidFill>
                  <a:schemeClr val="tx1"/>
                </a:solidFill>
                <a:latin typeface="+mn-lt"/>
                <a:ea typeface="+mn-ea"/>
                <a:cs typeface="+mn-cs"/>
              </a:defRPr>
            </a:lvl3pPr>
            <a:lvl4pPr marL="617869" algn="l" defTabSz="411913" rtl="0" eaLnBrk="1" latinLnBrk="0" hangingPunct="1">
              <a:defRPr sz="811" kern="1200">
                <a:solidFill>
                  <a:schemeClr val="tx1"/>
                </a:solidFill>
                <a:latin typeface="+mn-lt"/>
                <a:ea typeface="+mn-ea"/>
                <a:cs typeface="+mn-cs"/>
              </a:defRPr>
            </a:lvl4pPr>
            <a:lvl5pPr marL="823826" algn="l" defTabSz="411913" rtl="0" eaLnBrk="1" latinLnBrk="0" hangingPunct="1">
              <a:defRPr sz="811" kern="1200">
                <a:solidFill>
                  <a:schemeClr val="tx1"/>
                </a:solidFill>
                <a:latin typeface="+mn-lt"/>
                <a:ea typeface="+mn-ea"/>
                <a:cs typeface="+mn-cs"/>
              </a:defRPr>
            </a:lvl5pPr>
            <a:lvl6pPr marL="1029782" algn="l" defTabSz="411913" rtl="0" eaLnBrk="1" latinLnBrk="0" hangingPunct="1">
              <a:defRPr sz="811" kern="1200">
                <a:solidFill>
                  <a:schemeClr val="tx1"/>
                </a:solidFill>
                <a:latin typeface="+mn-lt"/>
                <a:ea typeface="+mn-ea"/>
                <a:cs typeface="+mn-cs"/>
              </a:defRPr>
            </a:lvl6pPr>
            <a:lvl7pPr marL="1235739" algn="l" defTabSz="411913" rtl="0" eaLnBrk="1" latinLnBrk="0" hangingPunct="1">
              <a:defRPr sz="811" kern="1200">
                <a:solidFill>
                  <a:schemeClr val="tx1"/>
                </a:solidFill>
                <a:latin typeface="+mn-lt"/>
                <a:ea typeface="+mn-ea"/>
                <a:cs typeface="+mn-cs"/>
              </a:defRPr>
            </a:lvl7pPr>
            <a:lvl8pPr marL="1441695" algn="l" defTabSz="411913" rtl="0" eaLnBrk="1" latinLnBrk="0" hangingPunct="1">
              <a:defRPr sz="811" kern="1200">
                <a:solidFill>
                  <a:schemeClr val="tx1"/>
                </a:solidFill>
                <a:latin typeface="+mn-lt"/>
                <a:ea typeface="+mn-ea"/>
                <a:cs typeface="+mn-cs"/>
              </a:defRPr>
            </a:lvl8pPr>
            <a:lvl9pPr marL="1647652" algn="l" defTabSz="411913" rtl="0" eaLnBrk="1" latinLnBrk="0" hangingPunct="1">
              <a:defRPr sz="811" kern="1200">
                <a:solidFill>
                  <a:schemeClr val="tx1"/>
                </a:solidFill>
                <a:latin typeface="+mn-lt"/>
                <a:ea typeface="+mn-ea"/>
                <a:cs typeface="+mn-cs"/>
              </a:defRPr>
            </a:lvl9pPr>
          </a:lstStyle>
          <a:p>
            <a:r>
              <a:rPr lang="en-US" sz="1000" dirty="0"/>
              <a:t>committed to the environment and the community</a:t>
            </a:r>
          </a:p>
        </p:txBody>
      </p:sp>
    </p:spTree>
    <p:extLst>
      <p:ext uri="{BB962C8B-B14F-4D97-AF65-F5344CB8AC3E}">
        <p14:creationId xmlns:p14="http://schemas.microsoft.com/office/powerpoint/2010/main" val="4210929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rtlCol="1">
        <a:spAutoFit/>
      </a:bodyPr>
      <a:lstStyle>
        <a:defPPr fontAlgn="auto">
          <a:spcBef>
            <a:spcPts val="0"/>
          </a:spcBef>
          <a:spcAft>
            <a:spcPts val="0"/>
          </a:spcAft>
          <a:defRPr sz="3250" b="1" dirty="0" smtClean="0">
            <a:latin typeface="+mn-lt"/>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95797</TotalTime>
  <Words>263</Words>
  <Application>Microsoft Macintosh PowerPoint</Application>
  <PresentationFormat>Custom</PresentationFormat>
  <Paragraphs>47</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Courier New</vt:lpstr>
      <vt:lpstr>Office Theme</vt:lpstr>
      <vt:lpstr>The Elko Coking Coal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Pacific American Coal</dc:title>
  <dc:creator/>
  <cp:keywords>PAK Presentation</cp:keywords>
  <cp:lastModifiedBy>Microsoft Office User</cp:lastModifiedBy>
  <cp:revision>812</cp:revision>
  <cp:lastPrinted>2018-01-31T21:38:42Z</cp:lastPrinted>
  <dcterms:created xsi:type="dcterms:W3CDTF">2015-02-18T00:17:14Z</dcterms:created>
  <dcterms:modified xsi:type="dcterms:W3CDTF">2018-12-14T03:33:50Z</dcterms:modified>
</cp:coreProperties>
</file>