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D13E0A"/>
    <a:srgbClr val="88CAED"/>
    <a:srgbClr val="232323"/>
    <a:srgbClr val="E2440D"/>
    <a:srgbClr val="FF6812"/>
    <a:srgbClr val="14B7B0"/>
    <a:srgbClr val="141414"/>
    <a:srgbClr val="2A2A2A"/>
    <a:srgbClr val="441D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p:restoredTop sz="94621"/>
  </p:normalViewPr>
  <p:slideViewPr>
    <p:cSldViewPr snapToGrid="0" snapToObjects="1">
      <p:cViewPr varScale="1">
        <p:scale>
          <a:sx n="96" d="100"/>
          <a:sy n="96" d="100"/>
        </p:scale>
        <p:origin x="1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en-US"/>
          </a:p>
        </p:txBody>
      </p:sp>
      <p:sp>
        <p:nvSpPr>
          <p:cNvPr id="4" name="Datumsplatzhalter 3"/>
          <p:cNvSpPr>
            <a:spLocks noGrp="1"/>
          </p:cNvSpPr>
          <p:nvPr>
            <p:ph type="dt" sz="half" idx="10"/>
          </p:nvPr>
        </p:nvSpPr>
        <p:spPr/>
        <p:txBody>
          <a:bodyPr/>
          <a:lstStyle/>
          <a:p>
            <a:fld id="{98045AF5-7E81-E446-99EF-263AC1806428}" type="datetimeFigureOut">
              <a:rPr lang="en-US" smtClean="0"/>
              <a:t>11/21/18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75149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8045AF5-7E81-E446-99EF-263AC1806428}" type="datetimeFigureOut">
              <a:rPr lang="en-US" smtClean="0"/>
              <a:t>11/21/18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35565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en-US"/>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8045AF5-7E81-E446-99EF-263AC1806428}" type="datetimeFigureOut">
              <a:rPr lang="en-US" smtClean="0"/>
              <a:t>11/21/18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97439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8045AF5-7E81-E446-99EF-263AC1806428}" type="datetimeFigureOut">
              <a:rPr lang="en-US" smtClean="0"/>
              <a:t>11/21/18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125568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en-US"/>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98045AF5-7E81-E446-99EF-263AC1806428}" type="datetimeFigureOut">
              <a:rPr lang="en-US" smtClean="0"/>
              <a:t>11/21/18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101204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98045AF5-7E81-E446-99EF-263AC1806428}" type="datetimeFigureOut">
              <a:rPr lang="en-US" smtClean="0"/>
              <a:t>11/21/18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140253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en-US"/>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98045AF5-7E81-E446-99EF-263AC1806428}" type="datetimeFigureOut">
              <a:rPr lang="en-US" smtClean="0"/>
              <a:t>11/21/18</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166190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Datumsplatzhalter 2"/>
          <p:cNvSpPr>
            <a:spLocks noGrp="1"/>
          </p:cNvSpPr>
          <p:nvPr>
            <p:ph type="dt" sz="half" idx="10"/>
          </p:nvPr>
        </p:nvSpPr>
        <p:spPr/>
        <p:txBody>
          <a:bodyPr/>
          <a:lstStyle/>
          <a:p>
            <a:fld id="{98045AF5-7E81-E446-99EF-263AC1806428}" type="datetimeFigureOut">
              <a:rPr lang="en-US" smtClean="0"/>
              <a:t>11/21/18</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152219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045AF5-7E81-E446-99EF-263AC1806428}" type="datetimeFigureOut">
              <a:rPr lang="en-US" smtClean="0"/>
              <a:t>11/21/18</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63484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en-US"/>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8045AF5-7E81-E446-99EF-263AC1806428}" type="datetimeFigureOut">
              <a:rPr lang="en-US" smtClean="0"/>
              <a:t>11/21/18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118507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en-US"/>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8045AF5-7E81-E446-99EF-263AC1806428}" type="datetimeFigureOut">
              <a:rPr lang="en-US" smtClean="0"/>
              <a:t>11/21/18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B7B22CCC-0206-754B-8D2D-75254520430B}" type="slidenum">
              <a:rPr lang="en-US" smtClean="0"/>
              <a:t>‹Nr.›</a:t>
            </a:fld>
            <a:endParaRPr lang="en-US"/>
          </a:p>
        </p:txBody>
      </p:sp>
    </p:spTree>
    <p:extLst>
      <p:ext uri="{BB962C8B-B14F-4D97-AF65-F5344CB8AC3E}">
        <p14:creationId xmlns:p14="http://schemas.microsoft.com/office/powerpoint/2010/main" val="17652074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45AF5-7E81-E446-99EF-263AC1806428}" type="datetimeFigureOut">
              <a:rPr lang="en-US" smtClean="0"/>
              <a:t>11/21/18</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22CCC-0206-754B-8D2D-75254520430B}" type="slidenum">
              <a:rPr lang="en-US" smtClean="0"/>
              <a:t>‹Nr.›</a:t>
            </a:fld>
            <a:endParaRPr lang="en-US"/>
          </a:p>
        </p:txBody>
      </p:sp>
    </p:spTree>
    <p:extLst>
      <p:ext uri="{BB962C8B-B14F-4D97-AF65-F5344CB8AC3E}">
        <p14:creationId xmlns:p14="http://schemas.microsoft.com/office/powerpoint/2010/main" val="206460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nergyhero.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0" cy="6858000"/>
          </a:xfrm>
          <a:prstGeom prst="rect">
            <a:avLst/>
          </a:prstGeom>
          <a:solidFill>
            <a:srgbClr val="232323"/>
          </a:solidFill>
        </p:spPr>
        <p:txBody>
          <a:bodyPr vert="horz" lIns="91440" tIns="45720" rIns="91440" bIns="45720" rtlCol="0" anchor="ctr">
            <a:normAutofit/>
          </a:bodyPr>
          <a:lstStyle/>
          <a:p>
            <a:pPr>
              <a:lnSpc>
                <a:spcPct val="90000"/>
              </a:lnSpc>
              <a:spcBef>
                <a:spcPct val="0"/>
              </a:spcBef>
            </a:pPr>
            <a:endParaRPr lang="en-US" sz="4400" dirty="0">
              <a:solidFill>
                <a:schemeClr val="tx1"/>
              </a:solidFill>
              <a:latin typeface="+mj-lt"/>
              <a:ea typeface="+mj-ea"/>
              <a:cs typeface="+mj-cs"/>
            </a:endParaRPr>
          </a:p>
        </p:txBody>
      </p:sp>
      <p:sp>
        <p:nvSpPr>
          <p:cNvPr id="3" name="Inhaltsplatzhalter 2"/>
          <p:cNvSpPr>
            <a:spLocks noGrp="1"/>
          </p:cNvSpPr>
          <p:nvPr>
            <p:ph idx="1"/>
          </p:nvPr>
        </p:nvSpPr>
        <p:spPr>
          <a:xfrm>
            <a:off x="188843" y="1113183"/>
            <a:ext cx="12003157" cy="4294076"/>
          </a:xfrm>
        </p:spPr>
        <p:txBody>
          <a:bodyPr>
            <a:noAutofit/>
          </a:bodyPr>
          <a:lstStyle/>
          <a:p>
            <a:pPr marL="0" indent="0">
              <a:buNone/>
            </a:pPr>
            <a:endParaRPr lang="de-AT" sz="2400" b="1" dirty="0" smtClean="0">
              <a:solidFill>
                <a:srgbClr val="FF9300"/>
              </a:solidFill>
            </a:endParaRPr>
          </a:p>
          <a:p>
            <a:pPr marL="0" indent="0">
              <a:buNone/>
            </a:pPr>
            <a:endParaRPr lang="de-AT" b="1" dirty="0" smtClean="0">
              <a:solidFill>
                <a:srgbClr val="FF9300"/>
              </a:solidFill>
            </a:endParaRPr>
          </a:p>
          <a:p>
            <a:pPr marL="0" indent="0">
              <a:buNone/>
            </a:pPr>
            <a:r>
              <a:rPr lang="de-AT" b="1" dirty="0" smtClean="0">
                <a:solidFill>
                  <a:srgbClr val="FF9300"/>
                </a:solidFill>
              </a:rPr>
              <a:t>ENERGY HERO</a:t>
            </a:r>
          </a:p>
          <a:p>
            <a:pPr marL="0" indent="0">
              <a:buNone/>
            </a:pPr>
            <a:r>
              <a:rPr lang="de-AT" sz="1800" b="1" dirty="0" smtClean="0">
                <a:solidFill>
                  <a:srgbClr val="FF9300"/>
                </a:solidFill>
              </a:rPr>
              <a:t>FÜR MITARBEITER DER BANK AUSTRIA BIETET ENERGY HERO EINEN WECHSELRABATT</a:t>
            </a:r>
          </a:p>
          <a:p>
            <a:pPr marL="0" indent="0">
              <a:buNone/>
            </a:pPr>
            <a:r>
              <a:rPr lang="de-AT" sz="1800" b="1" dirty="0" smtClean="0">
                <a:solidFill>
                  <a:srgbClr val="FF9300"/>
                </a:solidFill>
              </a:rPr>
              <a:t>So sparst Du gleich zwei Mal dauerhaft!</a:t>
            </a:r>
          </a:p>
          <a:p>
            <a:pPr marL="0" indent="0">
              <a:buNone/>
            </a:pPr>
            <a:r>
              <a:rPr lang="de-AT" sz="1600" dirty="0" err="1" smtClean="0">
                <a:solidFill>
                  <a:schemeClr val="bg1"/>
                </a:solidFill>
              </a:rPr>
              <a:t>www.energyhero.at</a:t>
            </a:r>
            <a:endParaRPr lang="de-AT" sz="2400" b="1" dirty="0" smtClean="0">
              <a:solidFill>
                <a:srgbClr val="FF9300"/>
              </a:solidFill>
            </a:endParaRPr>
          </a:p>
          <a:p>
            <a:pPr marL="0" indent="0">
              <a:buNone/>
            </a:pPr>
            <a:endParaRPr lang="de-AT" sz="2400" b="1" dirty="0" smtClean="0">
              <a:solidFill>
                <a:schemeClr val="bg1"/>
              </a:solidFill>
            </a:endParaRPr>
          </a:p>
          <a:p>
            <a:pPr marL="0" indent="0">
              <a:buNone/>
            </a:pPr>
            <a:r>
              <a:rPr lang="de-AT" sz="2400" b="1" dirty="0" smtClean="0">
                <a:solidFill>
                  <a:schemeClr val="bg1"/>
                </a:solidFill>
              </a:rPr>
              <a:t>NUR WER LAUFEND WECHSELT, SPART IMMER</a:t>
            </a:r>
          </a:p>
          <a:p>
            <a:pPr>
              <a:buClr>
                <a:schemeClr val="bg1"/>
              </a:buClr>
            </a:pPr>
            <a:r>
              <a:rPr lang="de-AT" sz="2000" b="1" dirty="0" smtClean="0">
                <a:solidFill>
                  <a:srgbClr val="FF9300"/>
                </a:solidFill>
              </a:rPr>
              <a:t>Über 150 Energieanbieter werben in Österreich mit ihren teils sehr attraktiven Angeboten</a:t>
            </a:r>
          </a:p>
          <a:p>
            <a:pPr>
              <a:buClr>
                <a:schemeClr val="bg1"/>
              </a:buClr>
            </a:pPr>
            <a:r>
              <a:rPr lang="de-AT" sz="2000" b="1" dirty="0" smtClean="0">
                <a:solidFill>
                  <a:srgbClr val="FF9300"/>
                </a:solidFill>
              </a:rPr>
              <a:t>Wir wechseln Dich immer automatisch zum günstigsten Energieanbieter</a:t>
            </a:r>
          </a:p>
          <a:p>
            <a:pPr>
              <a:buClr>
                <a:schemeClr val="bg1"/>
              </a:buClr>
            </a:pPr>
            <a:r>
              <a:rPr lang="de-AT" sz="2000" b="1" dirty="0" smtClean="0">
                <a:solidFill>
                  <a:srgbClr val="FF9300"/>
                </a:solidFill>
              </a:rPr>
              <a:t>Einmalig anmelden. Jahresenergierechnung hochladen. Fertig! </a:t>
            </a:r>
          </a:p>
          <a:p>
            <a:pPr>
              <a:buClr>
                <a:schemeClr val="bg1"/>
              </a:buClr>
            </a:pPr>
            <a:r>
              <a:rPr lang="de-AT" sz="2000" b="1" dirty="0" smtClean="0">
                <a:solidFill>
                  <a:srgbClr val="FF9300"/>
                </a:solidFill>
              </a:rPr>
              <a:t>Den Rest erledigen wir.</a:t>
            </a:r>
          </a:p>
          <a:p>
            <a:pPr>
              <a:buClr>
                <a:schemeClr val="bg1"/>
              </a:buClr>
            </a:pPr>
            <a:endParaRPr lang="de-AT" sz="2000" b="1" dirty="0">
              <a:solidFill>
                <a:srgbClr val="FF9300"/>
              </a:solidFill>
            </a:endParaRPr>
          </a:p>
        </p:txBody>
      </p:sp>
      <p:sp>
        <p:nvSpPr>
          <p:cNvPr id="2" name="Titel 1"/>
          <p:cNvSpPr>
            <a:spLocks noGrp="1"/>
          </p:cNvSpPr>
          <p:nvPr>
            <p:ph type="title"/>
          </p:nvPr>
        </p:nvSpPr>
        <p:spPr>
          <a:xfrm>
            <a:off x="0" y="0"/>
            <a:ext cx="8056048" cy="1293438"/>
          </a:xfrm>
          <a:solidFill>
            <a:srgbClr val="D13E0A"/>
          </a:solidFill>
        </p:spPr>
        <p:txBody>
          <a:bodyPr>
            <a:normAutofit/>
          </a:bodyPr>
          <a:lstStyle/>
          <a:p>
            <a:r>
              <a:rPr lang="en-US" sz="4000" b="1" dirty="0" smtClean="0">
                <a:solidFill>
                  <a:schemeClr val="bg1"/>
                </a:solidFill>
              </a:rPr>
              <a:t>BETRIEBSRAT AKTION BANK AUSTRIA</a:t>
            </a:r>
            <a:br>
              <a:rPr lang="en-US" sz="4000" b="1" dirty="0" smtClean="0">
                <a:solidFill>
                  <a:schemeClr val="bg1"/>
                </a:solidFill>
              </a:rPr>
            </a:br>
            <a:r>
              <a:rPr lang="en-US" sz="4000" b="1" dirty="0" smtClean="0">
                <a:solidFill>
                  <a:schemeClr val="bg1"/>
                </a:solidFill>
              </a:rPr>
              <a:t>20% </a:t>
            </a:r>
            <a:r>
              <a:rPr lang="en-US" sz="4000" b="1" dirty="0" err="1" smtClean="0">
                <a:solidFill>
                  <a:schemeClr val="bg1"/>
                </a:solidFill>
              </a:rPr>
              <a:t>Rabatt</a:t>
            </a:r>
            <a:r>
              <a:rPr lang="en-US" sz="4000" b="1" dirty="0" smtClean="0">
                <a:solidFill>
                  <a:schemeClr val="bg1"/>
                </a:solidFill>
              </a:rPr>
              <a:t> </a:t>
            </a:r>
            <a:r>
              <a:rPr lang="en-US" sz="4000" b="1" dirty="0" err="1" smtClean="0">
                <a:solidFill>
                  <a:schemeClr val="bg1"/>
                </a:solidFill>
              </a:rPr>
              <a:t>mit</a:t>
            </a:r>
            <a:r>
              <a:rPr lang="en-US" sz="4000" b="1" dirty="0" smtClean="0">
                <a:solidFill>
                  <a:schemeClr val="bg1"/>
                </a:solidFill>
              </a:rPr>
              <a:t> </a:t>
            </a:r>
            <a:r>
              <a:rPr lang="en-US" sz="4000" b="1" dirty="0" err="1" smtClean="0">
                <a:solidFill>
                  <a:schemeClr val="bg1"/>
                </a:solidFill>
              </a:rPr>
              <a:t>Bonuscode</a:t>
            </a:r>
            <a:r>
              <a:rPr lang="en-US" sz="4000" b="1" dirty="0" smtClean="0">
                <a:solidFill>
                  <a:schemeClr val="bg1"/>
                </a:solidFill>
              </a:rPr>
              <a:t> BAHERO</a:t>
            </a:r>
            <a:endParaRPr lang="en-US" sz="4000" b="1" dirty="0">
              <a:solidFill>
                <a:schemeClr val="bg1"/>
              </a:solidFill>
            </a:endParaRPr>
          </a:p>
        </p:txBody>
      </p:sp>
      <p:sp>
        <p:nvSpPr>
          <p:cNvPr id="6" name="Oval 5"/>
          <p:cNvSpPr/>
          <p:nvPr/>
        </p:nvSpPr>
        <p:spPr>
          <a:xfrm>
            <a:off x="3224417" y="1146312"/>
            <a:ext cx="5325719" cy="130627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Energieanbieter</a:t>
            </a:r>
            <a:r>
              <a:rPr lang="en-US" b="1" dirty="0" smtClean="0"/>
              <a:t> </a:t>
            </a:r>
            <a:r>
              <a:rPr lang="en-US" b="1" dirty="0" err="1" smtClean="0"/>
              <a:t>wechseln</a:t>
            </a:r>
            <a:r>
              <a:rPr lang="en-US" b="1" dirty="0" smtClean="0"/>
              <a:t> </a:t>
            </a:r>
            <a:r>
              <a:rPr lang="en-US" b="1" dirty="0" err="1" smtClean="0"/>
              <a:t>spart</a:t>
            </a:r>
            <a:r>
              <a:rPr lang="en-US" b="1" dirty="0" smtClean="0"/>
              <a:t> </a:t>
            </a:r>
            <a:r>
              <a:rPr lang="en-US" b="1" dirty="0" err="1" smtClean="0"/>
              <a:t>dir</a:t>
            </a:r>
            <a:r>
              <a:rPr lang="en-US" b="1" dirty="0" smtClean="0"/>
              <a:t> </a:t>
            </a:r>
            <a:r>
              <a:rPr lang="en-US" b="1" dirty="0" err="1" smtClean="0"/>
              <a:t>jetzt</a:t>
            </a:r>
            <a:r>
              <a:rPr lang="en-US" b="1" dirty="0" smtClean="0"/>
              <a:t> </a:t>
            </a:r>
            <a:r>
              <a:rPr lang="en-US" b="1" dirty="0" err="1" smtClean="0"/>
              <a:t>durchschnittlich</a:t>
            </a:r>
            <a:endParaRPr lang="en-US" b="1" dirty="0" smtClean="0"/>
          </a:p>
          <a:p>
            <a:pPr algn="ctr"/>
            <a:r>
              <a:rPr lang="en-US" sz="3200" b="1" dirty="0" smtClean="0"/>
              <a:t>850 EUR </a:t>
            </a:r>
            <a:r>
              <a:rPr lang="en-US" b="1" dirty="0" err="1" smtClean="0"/>
              <a:t>im</a:t>
            </a:r>
            <a:r>
              <a:rPr lang="en-US" b="1" dirty="0" smtClean="0"/>
              <a:t> </a:t>
            </a:r>
            <a:r>
              <a:rPr lang="en-US" b="1" dirty="0" err="1" smtClean="0"/>
              <a:t>Jahr</a:t>
            </a:r>
            <a:endParaRPr lang="en-US" b="1" dirty="0"/>
          </a:p>
        </p:txBody>
      </p:sp>
      <p:sp>
        <p:nvSpPr>
          <p:cNvPr id="7" name="Textfeld 6"/>
          <p:cNvSpPr txBox="1"/>
          <p:nvPr/>
        </p:nvSpPr>
        <p:spPr>
          <a:xfrm>
            <a:off x="188843" y="6419282"/>
            <a:ext cx="10953640" cy="338554"/>
          </a:xfrm>
          <a:prstGeom prst="rect">
            <a:avLst/>
          </a:prstGeom>
          <a:noFill/>
        </p:spPr>
        <p:txBody>
          <a:bodyPr wrap="none" rtlCol="0">
            <a:spAutoFit/>
          </a:bodyPr>
          <a:lstStyle/>
          <a:p>
            <a:r>
              <a:rPr lang="de-DE" sz="1600" b="1" dirty="0">
                <a:solidFill>
                  <a:srgbClr val="88CAED"/>
                </a:solidFill>
              </a:rPr>
              <a:t>Nur bei Angabe des Bonuscode </a:t>
            </a:r>
            <a:r>
              <a:rPr lang="de-DE" sz="1600" b="1" dirty="0" smtClean="0">
                <a:solidFill>
                  <a:srgbClr val="88CAED"/>
                </a:solidFill>
              </a:rPr>
              <a:t>BAHERO kannst Du von den </a:t>
            </a:r>
            <a:r>
              <a:rPr lang="de-DE" sz="1600" b="1" dirty="0">
                <a:solidFill>
                  <a:srgbClr val="88CAED"/>
                </a:solidFill>
              </a:rPr>
              <a:t>Sonderkonditionen </a:t>
            </a:r>
            <a:r>
              <a:rPr lang="de-DE" sz="1600" b="1" dirty="0" smtClean="0">
                <a:solidFill>
                  <a:srgbClr val="88CAED"/>
                </a:solidFill>
              </a:rPr>
              <a:t>(minus 20% von der Servicegebühr) profitieren!</a:t>
            </a:r>
            <a:endParaRPr lang="en-US" sz="1600" dirty="0">
              <a:solidFill>
                <a:srgbClr val="88CAED"/>
              </a:solidFill>
            </a:endParaRPr>
          </a:p>
        </p:txBody>
      </p:sp>
      <p:pic>
        <p:nvPicPr>
          <p:cNvPr id="8" name="Bild 7"/>
          <p:cNvPicPr>
            <a:picLocks noChangeAspect="1"/>
          </p:cNvPicPr>
          <p:nvPr/>
        </p:nvPicPr>
        <p:blipFill>
          <a:blip r:embed="rId2"/>
          <a:stretch>
            <a:fillRect/>
          </a:stretch>
        </p:blipFill>
        <p:spPr>
          <a:xfrm>
            <a:off x="9044225" y="194453"/>
            <a:ext cx="2895985" cy="1800275"/>
          </a:xfrm>
          <a:prstGeom prst="rect">
            <a:avLst/>
          </a:prstGeom>
          <a:solidFill>
            <a:schemeClr val="bg1"/>
          </a:solidFill>
        </p:spPr>
      </p:pic>
    </p:spTree>
    <p:extLst>
      <p:ext uri="{BB962C8B-B14F-4D97-AF65-F5344CB8AC3E}">
        <p14:creationId xmlns:p14="http://schemas.microsoft.com/office/powerpoint/2010/main" val="11547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2182" y="584238"/>
            <a:ext cx="10515600" cy="1325563"/>
          </a:xfrm>
        </p:spPr>
        <p:txBody>
          <a:bodyPr>
            <a:normAutofit fontScale="90000"/>
          </a:bodyPr>
          <a:lstStyle/>
          <a:p>
            <a:r>
              <a:rPr lang="en-US" dirty="0" smtClean="0">
                <a:latin typeface="+mn-lt"/>
              </a:rPr>
              <a:t>BETRIEBSRAT AKTION BANK AUSTRIA</a:t>
            </a:r>
            <a:br>
              <a:rPr lang="en-US" dirty="0" smtClean="0">
                <a:latin typeface="+mn-lt"/>
              </a:rPr>
            </a:br>
            <a:r>
              <a:rPr lang="en-US" sz="3600" dirty="0" smtClean="0">
                <a:latin typeface="+mn-lt"/>
              </a:rPr>
              <a:t>20% </a:t>
            </a:r>
            <a:r>
              <a:rPr lang="en-US" sz="3600" dirty="0" err="1" smtClean="0">
                <a:latin typeface="+mn-lt"/>
              </a:rPr>
              <a:t>Rabatt</a:t>
            </a:r>
            <a:r>
              <a:rPr lang="en-US" sz="3600" dirty="0" smtClean="0">
                <a:latin typeface="+mn-lt"/>
              </a:rPr>
              <a:t> </a:t>
            </a:r>
            <a:r>
              <a:rPr lang="en-US" sz="3600" dirty="0" err="1" smtClean="0">
                <a:latin typeface="+mn-lt"/>
              </a:rPr>
              <a:t>mit</a:t>
            </a:r>
            <a:r>
              <a:rPr lang="en-US" sz="3600" dirty="0" smtClean="0">
                <a:latin typeface="+mn-lt"/>
              </a:rPr>
              <a:t> </a:t>
            </a:r>
            <a:r>
              <a:rPr lang="en-US" sz="3600" dirty="0" err="1" smtClean="0">
                <a:latin typeface="+mn-lt"/>
              </a:rPr>
              <a:t>Bonuscode</a:t>
            </a:r>
            <a:r>
              <a:rPr lang="en-US" sz="3600" dirty="0" smtClean="0">
                <a:latin typeface="+mn-lt"/>
              </a:rPr>
              <a:t> BAHERO</a:t>
            </a:r>
            <a:br>
              <a:rPr lang="en-US" sz="3600" dirty="0" smtClean="0">
                <a:latin typeface="+mn-lt"/>
              </a:rPr>
            </a:br>
            <a:r>
              <a:rPr lang="en-US" sz="3100" b="1" dirty="0" err="1" smtClean="0">
                <a:solidFill>
                  <a:srgbClr val="D13E0A"/>
                </a:solidFill>
                <a:latin typeface="+mn-lt"/>
              </a:rPr>
              <a:t>Nur</a:t>
            </a:r>
            <a:r>
              <a:rPr lang="en-US" sz="3100" b="1" dirty="0" smtClean="0">
                <a:solidFill>
                  <a:srgbClr val="D13E0A"/>
                </a:solidFill>
                <a:latin typeface="+mn-lt"/>
              </a:rPr>
              <a:t> </a:t>
            </a:r>
            <a:r>
              <a:rPr lang="en-US" sz="3100" b="1" dirty="0" err="1" smtClean="0">
                <a:solidFill>
                  <a:srgbClr val="D13E0A"/>
                </a:solidFill>
                <a:latin typeface="+mn-lt"/>
              </a:rPr>
              <a:t>mit</a:t>
            </a:r>
            <a:r>
              <a:rPr lang="en-US" sz="3100" b="1" dirty="0" smtClean="0">
                <a:solidFill>
                  <a:srgbClr val="D13E0A"/>
                </a:solidFill>
                <a:latin typeface="+mn-lt"/>
              </a:rPr>
              <a:t> </a:t>
            </a:r>
            <a:r>
              <a:rPr lang="en-US" sz="3100" b="1" dirty="0" err="1" smtClean="0">
                <a:solidFill>
                  <a:srgbClr val="D13E0A"/>
                </a:solidFill>
                <a:latin typeface="+mn-lt"/>
              </a:rPr>
              <a:t>dem</a:t>
            </a:r>
            <a:r>
              <a:rPr lang="en-US" sz="3100" b="1" dirty="0" smtClean="0">
                <a:solidFill>
                  <a:srgbClr val="D13E0A"/>
                </a:solidFill>
                <a:latin typeface="+mn-lt"/>
              </a:rPr>
              <a:t> </a:t>
            </a:r>
            <a:r>
              <a:rPr lang="en-US" sz="3100" b="1" dirty="0" err="1" smtClean="0">
                <a:solidFill>
                  <a:srgbClr val="D13E0A"/>
                </a:solidFill>
                <a:latin typeface="+mn-lt"/>
              </a:rPr>
              <a:t>Bonuscode</a:t>
            </a:r>
            <a:r>
              <a:rPr lang="en-US" sz="3100" b="1" dirty="0" smtClean="0">
                <a:solidFill>
                  <a:srgbClr val="D13E0A"/>
                </a:solidFill>
                <a:latin typeface="+mn-lt"/>
              </a:rPr>
              <a:t> BAHERO </a:t>
            </a:r>
            <a:r>
              <a:rPr lang="en-US" sz="3100" b="1" dirty="0" err="1" smtClean="0">
                <a:solidFill>
                  <a:srgbClr val="D13E0A"/>
                </a:solidFill>
                <a:latin typeface="+mn-lt"/>
              </a:rPr>
              <a:t>erhälst</a:t>
            </a:r>
            <a:r>
              <a:rPr lang="en-US" sz="3100" b="1" dirty="0" smtClean="0">
                <a:solidFill>
                  <a:srgbClr val="D13E0A"/>
                </a:solidFill>
                <a:latin typeface="+mn-lt"/>
              </a:rPr>
              <a:t> du </a:t>
            </a:r>
            <a:r>
              <a:rPr lang="en-US" sz="3100" b="1" dirty="0" err="1" smtClean="0">
                <a:solidFill>
                  <a:srgbClr val="D13E0A"/>
                </a:solidFill>
                <a:latin typeface="+mn-lt"/>
              </a:rPr>
              <a:t>einen</a:t>
            </a:r>
            <a:r>
              <a:rPr lang="en-US" sz="3100" b="1" dirty="0" smtClean="0">
                <a:solidFill>
                  <a:srgbClr val="D13E0A"/>
                </a:solidFill>
                <a:latin typeface="+mn-lt"/>
              </a:rPr>
              <a:t> </a:t>
            </a:r>
            <a:r>
              <a:rPr lang="en-US" sz="3100" b="1" dirty="0" err="1" smtClean="0">
                <a:solidFill>
                  <a:srgbClr val="D13E0A"/>
                </a:solidFill>
                <a:latin typeface="+mn-lt"/>
              </a:rPr>
              <a:t>Rabatt</a:t>
            </a:r>
            <a:r>
              <a:rPr lang="en-US" sz="3100" b="1" dirty="0" smtClean="0">
                <a:solidFill>
                  <a:srgbClr val="D13E0A"/>
                </a:solidFill>
                <a:latin typeface="+mn-lt"/>
              </a:rPr>
              <a:t> von 20% auf </a:t>
            </a:r>
            <a:r>
              <a:rPr lang="en-US" sz="3100" b="1" dirty="0" err="1" smtClean="0">
                <a:solidFill>
                  <a:srgbClr val="D13E0A"/>
                </a:solidFill>
                <a:latin typeface="+mn-lt"/>
              </a:rPr>
              <a:t>deine</a:t>
            </a:r>
            <a:r>
              <a:rPr lang="en-US" sz="3100" b="1" dirty="0" smtClean="0">
                <a:solidFill>
                  <a:srgbClr val="D13E0A"/>
                </a:solidFill>
                <a:latin typeface="+mn-lt"/>
              </a:rPr>
              <a:t> </a:t>
            </a:r>
            <a:r>
              <a:rPr lang="en-US" sz="3100" b="1" dirty="0" err="1" smtClean="0">
                <a:solidFill>
                  <a:srgbClr val="D13E0A"/>
                </a:solidFill>
                <a:latin typeface="+mn-lt"/>
              </a:rPr>
              <a:t>Servicegebühr</a:t>
            </a:r>
            <a:r>
              <a:rPr lang="en-US" sz="3100" b="1" dirty="0" smtClean="0">
                <a:solidFill>
                  <a:srgbClr val="D13E0A"/>
                </a:solidFill>
                <a:latin typeface="+mn-lt"/>
              </a:rPr>
              <a:t> und das </a:t>
            </a:r>
            <a:r>
              <a:rPr lang="en-US" sz="3100" b="1" dirty="0" err="1" smtClean="0">
                <a:solidFill>
                  <a:srgbClr val="D13E0A"/>
                </a:solidFill>
                <a:latin typeface="+mn-lt"/>
              </a:rPr>
              <a:t>solange</a:t>
            </a:r>
            <a:r>
              <a:rPr lang="en-US" sz="3100" b="1" dirty="0" smtClean="0">
                <a:solidFill>
                  <a:srgbClr val="D13E0A"/>
                </a:solidFill>
                <a:latin typeface="+mn-lt"/>
              </a:rPr>
              <a:t> du Kunde </a:t>
            </a:r>
            <a:r>
              <a:rPr lang="en-US" sz="3100" b="1" dirty="0" err="1" smtClean="0">
                <a:solidFill>
                  <a:srgbClr val="D13E0A"/>
                </a:solidFill>
                <a:latin typeface="+mn-lt"/>
              </a:rPr>
              <a:t>bei</a:t>
            </a:r>
            <a:r>
              <a:rPr lang="en-US" sz="3100" b="1" dirty="0" smtClean="0">
                <a:solidFill>
                  <a:srgbClr val="D13E0A"/>
                </a:solidFill>
                <a:latin typeface="+mn-lt"/>
              </a:rPr>
              <a:t> Energy Hero </a:t>
            </a:r>
            <a:r>
              <a:rPr lang="en-US" sz="3100" b="1" dirty="0" err="1" smtClean="0">
                <a:solidFill>
                  <a:srgbClr val="D13E0A"/>
                </a:solidFill>
                <a:latin typeface="+mn-lt"/>
              </a:rPr>
              <a:t>bist</a:t>
            </a:r>
            <a:r>
              <a:rPr lang="en-US" sz="3100" b="1" dirty="0" smtClean="0">
                <a:solidFill>
                  <a:srgbClr val="D13E0A"/>
                </a:solidFill>
                <a:latin typeface="+mn-lt"/>
              </a:rPr>
              <a:t>.</a:t>
            </a:r>
            <a:br>
              <a:rPr lang="en-US" sz="3100" b="1" dirty="0" smtClean="0">
                <a:solidFill>
                  <a:srgbClr val="D13E0A"/>
                </a:solidFill>
                <a:latin typeface="+mn-lt"/>
              </a:rPr>
            </a:br>
            <a:r>
              <a:rPr lang="en-US" sz="2700" b="1" dirty="0" err="1" smtClean="0">
                <a:latin typeface="+mn-lt"/>
              </a:rPr>
              <a:t>Diese</a:t>
            </a:r>
            <a:r>
              <a:rPr lang="en-US" sz="2700" b="1" dirty="0" smtClean="0">
                <a:latin typeface="+mn-lt"/>
              </a:rPr>
              <a:t> </a:t>
            </a:r>
            <a:r>
              <a:rPr lang="en-US" sz="2700" b="1" dirty="0" err="1" smtClean="0">
                <a:latin typeface="+mn-lt"/>
              </a:rPr>
              <a:t>Aktion</a:t>
            </a:r>
            <a:r>
              <a:rPr lang="en-US" sz="2700" b="1" dirty="0" smtClean="0">
                <a:latin typeface="+mn-lt"/>
              </a:rPr>
              <a:t> gilt </a:t>
            </a:r>
            <a:r>
              <a:rPr lang="en-US" sz="2700" b="1" dirty="0" err="1" smtClean="0">
                <a:latin typeface="+mn-lt"/>
              </a:rPr>
              <a:t>bis</a:t>
            </a:r>
            <a:r>
              <a:rPr lang="en-US" sz="2700" b="1" dirty="0" smtClean="0">
                <a:latin typeface="+mn-lt"/>
              </a:rPr>
              <a:t> </a:t>
            </a:r>
            <a:r>
              <a:rPr lang="en-US" sz="2700" b="1" dirty="0" err="1" smtClean="0">
                <a:latin typeface="+mn-lt"/>
              </a:rPr>
              <a:t>zum</a:t>
            </a:r>
            <a:r>
              <a:rPr lang="en-US" sz="2700" b="1" dirty="0" smtClean="0">
                <a:latin typeface="+mn-lt"/>
              </a:rPr>
              <a:t> 31.1.2019.</a:t>
            </a:r>
            <a:endParaRPr lang="en-US" sz="2700" b="1" dirty="0">
              <a:latin typeface="+mn-lt"/>
            </a:endParaRPr>
          </a:p>
        </p:txBody>
      </p:sp>
      <p:sp>
        <p:nvSpPr>
          <p:cNvPr id="3" name="Inhaltsplatzhalter 2"/>
          <p:cNvSpPr>
            <a:spLocks noGrp="1"/>
          </p:cNvSpPr>
          <p:nvPr>
            <p:ph idx="1"/>
          </p:nvPr>
        </p:nvSpPr>
        <p:spPr>
          <a:xfrm>
            <a:off x="732182" y="2506662"/>
            <a:ext cx="10515600" cy="4351338"/>
          </a:xfrm>
        </p:spPr>
        <p:txBody>
          <a:bodyPr>
            <a:normAutofit fontScale="92500" lnSpcReduction="20000"/>
          </a:bodyPr>
          <a:lstStyle/>
          <a:p>
            <a:pPr marL="0" indent="0">
              <a:buNone/>
            </a:pPr>
            <a:r>
              <a:rPr lang="de-DE" sz="2000" b="1" dirty="0"/>
              <a:t>Die Preise für Strom und Gas sind empfindlich gestiegen: Mit </a:t>
            </a:r>
            <a:r>
              <a:rPr lang="de-DE" sz="2000" b="1" dirty="0" smtClean="0"/>
              <a:t>einem Anbieterwechsel </a:t>
            </a:r>
            <a:r>
              <a:rPr lang="de-DE" sz="2000" b="1" dirty="0"/>
              <a:t>spart </a:t>
            </a:r>
            <a:r>
              <a:rPr lang="de-DE" sz="2000" b="1" dirty="0" smtClean="0"/>
              <a:t>ein österreichsicher Durchschnittshaushalt </a:t>
            </a:r>
            <a:r>
              <a:rPr lang="de-DE" sz="2000" b="1" dirty="0"/>
              <a:t>jährlich bis zu 850 </a:t>
            </a:r>
            <a:r>
              <a:rPr lang="de-DE" sz="2000" b="1" dirty="0" smtClean="0"/>
              <a:t>Euro.</a:t>
            </a:r>
            <a:endParaRPr lang="de-DE" sz="2000" dirty="0" smtClean="0"/>
          </a:p>
          <a:p>
            <a:pPr marL="0" indent="0">
              <a:buNone/>
            </a:pPr>
            <a:r>
              <a:rPr lang="de-DE" sz="2000" dirty="0" smtClean="0"/>
              <a:t>Die meisten privaten und gewerblichen Energiekunden werden die Preiserhöhungen von bis zu 54% bei Strom und 20% bei Gas zu spüren bekommen – spätestens im nächsten Jahr auf ihrer Energierechnung. Beim jährlichen Anbieterwechsel lassen sich durch das Ausnutzen von Rabatten große Einsparungen erzielen. ENERGY HERO wechselt seine Kunden jedes Jahr automatisch zum günstigsten Anbieter. Im Gegensatz zu anderen Vergleichsplattformen bekommt ENERGY HERO keine Provisionen von Energielieferanten. So kann ENERGY HERO seinen Kunden völlige Unabhängigkeit bei der Anbieterwahl garantieren und dich jährlich zum für dich besten Anbieter wechseln.</a:t>
            </a:r>
          </a:p>
          <a:p>
            <a:pPr marL="0" indent="0">
              <a:buNone/>
            </a:pPr>
            <a:endParaRPr lang="en-US" sz="2000" dirty="0"/>
          </a:p>
          <a:p>
            <a:pPr marL="0" indent="0">
              <a:lnSpc>
                <a:spcPct val="100000"/>
              </a:lnSpc>
              <a:buNone/>
            </a:pPr>
            <a:endParaRPr lang="en-US" sz="1700" dirty="0" smtClean="0"/>
          </a:p>
          <a:p>
            <a:pPr marL="0" indent="0">
              <a:lnSpc>
                <a:spcPct val="100000"/>
              </a:lnSpc>
              <a:buNone/>
            </a:pPr>
            <a:endParaRPr lang="en-US" sz="1700" dirty="0" smtClean="0"/>
          </a:p>
          <a:p>
            <a:pPr marL="0" indent="0">
              <a:lnSpc>
                <a:spcPct val="100000"/>
              </a:lnSpc>
              <a:buNone/>
            </a:pPr>
            <a:r>
              <a:rPr lang="en-US" sz="1700" b="1" dirty="0" err="1" smtClean="0"/>
              <a:t>Preise</a:t>
            </a:r>
            <a:r>
              <a:rPr lang="en-US" sz="1700" b="1" dirty="0" smtClean="0"/>
              <a:t>*:</a:t>
            </a:r>
            <a:endParaRPr lang="en-US" sz="1700" b="1" dirty="0"/>
          </a:p>
          <a:p>
            <a:pPr marL="0" indent="0">
              <a:lnSpc>
                <a:spcPct val="100000"/>
              </a:lnSpc>
              <a:buNone/>
            </a:pPr>
            <a:r>
              <a:rPr lang="en-US" sz="1700" dirty="0" err="1"/>
              <a:t>Servicegebühr</a:t>
            </a:r>
            <a:r>
              <a:rPr lang="en-US" sz="1700" dirty="0"/>
              <a:t> </a:t>
            </a:r>
            <a:r>
              <a:rPr lang="en-US" sz="1700" dirty="0" err="1"/>
              <a:t>für</a:t>
            </a:r>
            <a:r>
              <a:rPr lang="en-US" sz="1700" dirty="0"/>
              <a:t> Strom </a:t>
            </a:r>
            <a:r>
              <a:rPr lang="en-US" sz="1700" dirty="0" err="1"/>
              <a:t>oder</a:t>
            </a:r>
            <a:r>
              <a:rPr lang="en-US" sz="1700" dirty="0"/>
              <a:t> Gas (1 </a:t>
            </a:r>
            <a:r>
              <a:rPr lang="en-US" sz="1700" dirty="0" err="1"/>
              <a:t>Zähler</a:t>
            </a:r>
            <a:r>
              <a:rPr lang="en-US" sz="1700" dirty="0"/>
              <a:t>): 24 Euro/</a:t>
            </a:r>
            <a:r>
              <a:rPr lang="en-US" sz="1700" dirty="0" err="1"/>
              <a:t>Jahr</a:t>
            </a:r>
            <a:endParaRPr lang="en-US" sz="1700" dirty="0"/>
          </a:p>
          <a:p>
            <a:pPr marL="0" indent="0">
              <a:lnSpc>
                <a:spcPct val="100000"/>
              </a:lnSpc>
              <a:buNone/>
            </a:pPr>
            <a:r>
              <a:rPr lang="en-US" sz="1700" dirty="0" err="1"/>
              <a:t>Servicegebühr</a:t>
            </a:r>
            <a:r>
              <a:rPr lang="en-US" sz="1700" dirty="0"/>
              <a:t> </a:t>
            </a:r>
            <a:r>
              <a:rPr lang="en-US" sz="1700" dirty="0" err="1"/>
              <a:t>für</a:t>
            </a:r>
            <a:r>
              <a:rPr lang="en-US" sz="1700" dirty="0"/>
              <a:t> Strom und Gas (2 </a:t>
            </a:r>
            <a:r>
              <a:rPr lang="en-US" sz="1700" dirty="0" err="1"/>
              <a:t>Zähler</a:t>
            </a:r>
            <a:r>
              <a:rPr lang="en-US" sz="1700" dirty="0"/>
              <a:t>): 36 Euro/</a:t>
            </a:r>
            <a:r>
              <a:rPr lang="en-US" sz="1700" dirty="0" err="1"/>
              <a:t>Jahr</a:t>
            </a:r>
            <a:endParaRPr lang="en-US" sz="1700" dirty="0"/>
          </a:p>
          <a:p>
            <a:pPr marL="0" indent="0">
              <a:lnSpc>
                <a:spcPct val="100000"/>
              </a:lnSpc>
              <a:buNone/>
            </a:pPr>
            <a:r>
              <a:rPr lang="en-US" sz="1700" dirty="0" err="1"/>
              <a:t>Jeder</a:t>
            </a:r>
            <a:r>
              <a:rPr lang="en-US" sz="1700" dirty="0"/>
              <a:t> </a:t>
            </a:r>
            <a:r>
              <a:rPr lang="en-US" sz="1700" dirty="0" err="1"/>
              <a:t>weitere</a:t>
            </a:r>
            <a:r>
              <a:rPr lang="en-US" sz="1700" dirty="0"/>
              <a:t> </a:t>
            </a:r>
            <a:r>
              <a:rPr lang="en-US" sz="1700" dirty="0" err="1"/>
              <a:t>Zähler</a:t>
            </a:r>
            <a:r>
              <a:rPr lang="en-US" sz="1700" dirty="0"/>
              <a:t>: + 12 </a:t>
            </a:r>
            <a:r>
              <a:rPr lang="en-US" sz="1700" dirty="0" smtClean="0"/>
              <a:t>Euro/</a:t>
            </a:r>
            <a:r>
              <a:rPr lang="en-US" sz="1700" dirty="0" err="1" smtClean="0"/>
              <a:t>Jahr</a:t>
            </a:r>
            <a:r>
              <a:rPr lang="en-US" sz="1700" dirty="0" smtClean="0"/>
              <a:t>    *)</a:t>
            </a:r>
            <a:r>
              <a:rPr lang="en-US" sz="1700" dirty="0" err="1" smtClean="0"/>
              <a:t>aktuelle</a:t>
            </a:r>
            <a:r>
              <a:rPr lang="en-US" sz="1700" dirty="0" smtClean="0"/>
              <a:t> </a:t>
            </a:r>
            <a:r>
              <a:rPr lang="en-US" sz="1700" dirty="0" err="1" smtClean="0"/>
              <a:t>Preise</a:t>
            </a:r>
            <a:r>
              <a:rPr lang="en-US" sz="1700" smtClean="0"/>
              <a:t> per 21.11.2018</a:t>
            </a:r>
            <a:endParaRPr lang="en-US" sz="1700" dirty="0"/>
          </a:p>
          <a:p>
            <a:pPr marL="0" indent="0">
              <a:buNone/>
            </a:pPr>
            <a:endParaRPr lang="en-US" sz="1700" dirty="0" smtClean="0"/>
          </a:p>
        </p:txBody>
      </p:sp>
      <p:sp>
        <p:nvSpPr>
          <p:cNvPr id="4" name="Abgerundetes Rechteck 3"/>
          <p:cNvSpPr/>
          <p:nvPr/>
        </p:nvSpPr>
        <p:spPr>
          <a:xfrm>
            <a:off x="732182" y="4589566"/>
            <a:ext cx="10956235" cy="914400"/>
          </a:xfrm>
          <a:prstGeom prst="roundRect">
            <a:avLst/>
          </a:prstGeom>
          <a:solidFill>
            <a:srgbClr val="FF9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ENERGY HERO holt </a:t>
            </a:r>
            <a:r>
              <a:rPr lang="en-US" dirty="0" err="1"/>
              <a:t>dir</a:t>
            </a:r>
            <a:r>
              <a:rPr lang="en-US" dirty="0"/>
              <a:t> die </a:t>
            </a:r>
            <a:r>
              <a:rPr lang="en-US" dirty="0" err="1"/>
              <a:t>besten</a:t>
            </a:r>
            <a:r>
              <a:rPr lang="en-US" dirty="0"/>
              <a:t> </a:t>
            </a:r>
            <a:r>
              <a:rPr lang="en-US" dirty="0" err="1"/>
              <a:t>Preise</a:t>
            </a:r>
            <a:r>
              <a:rPr lang="en-US" dirty="0"/>
              <a:t> </a:t>
            </a:r>
            <a:r>
              <a:rPr lang="en-US" dirty="0" err="1"/>
              <a:t>für</a:t>
            </a:r>
            <a:r>
              <a:rPr lang="en-US" dirty="0"/>
              <a:t> Strom und Gas und </a:t>
            </a:r>
            <a:r>
              <a:rPr lang="en-US" dirty="0" err="1"/>
              <a:t>erledigt</a:t>
            </a:r>
            <a:r>
              <a:rPr lang="en-US" dirty="0"/>
              <a:t> den </a:t>
            </a:r>
            <a:r>
              <a:rPr lang="en-US" dirty="0" err="1"/>
              <a:t>gesamten</a:t>
            </a:r>
            <a:r>
              <a:rPr lang="en-US" dirty="0"/>
              <a:t> </a:t>
            </a:r>
            <a:r>
              <a:rPr lang="en-US" dirty="0" err="1"/>
              <a:t>Anbieterwechsel</a:t>
            </a:r>
            <a:r>
              <a:rPr lang="en-US" dirty="0"/>
              <a:t> </a:t>
            </a:r>
            <a:r>
              <a:rPr lang="en-US" dirty="0" err="1"/>
              <a:t>für</a:t>
            </a:r>
            <a:r>
              <a:rPr lang="en-US" dirty="0"/>
              <a:t> dich. </a:t>
            </a:r>
            <a:r>
              <a:rPr lang="en-US" dirty="0" err="1"/>
              <a:t>Jedes</a:t>
            </a:r>
            <a:r>
              <a:rPr lang="en-US" dirty="0"/>
              <a:t> </a:t>
            </a:r>
            <a:r>
              <a:rPr lang="en-US" dirty="0" err="1"/>
              <a:t>Jahr</a:t>
            </a:r>
            <a:r>
              <a:rPr lang="en-US" dirty="0"/>
              <a:t>. Ganz </a:t>
            </a:r>
            <a:r>
              <a:rPr lang="en-US" dirty="0" err="1"/>
              <a:t>automatisch</a:t>
            </a:r>
            <a:r>
              <a:rPr lang="en-US" dirty="0"/>
              <a:t>. So </a:t>
            </a:r>
            <a:r>
              <a:rPr lang="en-US" dirty="0" err="1"/>
              <a:t>bekommst</a:t>
            </a:r>
            <a:r>
              <a:rPr lang="en-US" dirty="0"/>
              <a:t> du </a:t>
            </a:r>
            <a:r>
              <a:rPr lang="en-US" dirty="0" err="1"/>
              <a:t>immer</a:t>
            </a:r>
            <a:r>
              <a:rPr lang="en-US" dirty="0"/>
              <a:t> die </a:t>
            </a:r>
            <a:r>
              <a:rPr lang="en-US" dirty="0" err="1"/>
              <a:t>günstigsten</a:t>
            </a:r>
            <a:r>
              <a:rPr lang="en-US" dirty="0"/>
              <a:t> </a:t>
            </a:r>
            <a:r>
              <a:rPr lang="en-US" dirty="0" err="1"/>
              <a:t>Tarife</a:t>
            </a:r>
            <a:r>
              <a:rPr lang="en-US" dirty="0"/>
              <a:t> und </a:t>
            </a:r>
            <a:r>
              <a:rPr lang="en-US" dirty="0" err="1"/>
              <a:t>musst</a:t>
            </a:r>
            <a:r>
              <a:rPr lang="en-US" dirty="0"/>
              <a:t> </a:t>
            </a:r>
            <a:r>
              <a:rPr lang="en-US" dirty="0" err="1"/>
              <a:t>dabei</a:t>
            </a:r>
            <a:r>
              <a:rPr lang="en-US" dirty="0"/>
              <a:t> </a:t>
            </a:r>
            <a:r>
              <a:rPr lang="en-US" dirty="0" err="1"/>
              <a:t>keinen</a:t>
            </a:r>
            <a:r>
              <a:rPr lang="en-US" dirty="0"/>
              <a:t> Finger </a:t>
            </a:r>
            <a:r>
              <a:rPr lang="en-US" dirty="0" err="1"/>
              <a:t>rühren</a:t>
            </a:r>
            <a:r>
              <a:rPr lang="en-US" dirty="0"/>
              <a:t>.</a:t>
            </a:r>
          </a:p>
        </p:txBody>
      </p:sp>
    </p:spTree>
    <p:extLst>
      <p:ext uri="{BB962C8B-B14F-4D97-AF65-F5344CB8AC3E}">
        <p14:creationId xmlns:p14="http://schemas.microsoft.com/office/powerpoint/2010/main" val="190994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5921" y="367886"/>
            <a:ext cx="10515600" cy="4351338"/>
          </a:xfrm>
        </p:spPr>
        <p:txBody>
          <a:bodyPr>
            <a:noAutofit/>
          </a:bodyPr>
          <a:lstStyle/>
          <a:p>
            <a:pPr marL="0" indent="0">
              <a:buNone/>
            </a:pPr>
            <a:endParaRPr lang="de-DE" sz="2000" dirty="0" smtClean="0"/>
          </a:p>
          <a:p>
            <a:pPr marL="0" indent="0">
              <a:buNone/>
            </a:pPr>
            <a:r>
              <a:rPr lang="de-DE" b="1" dirty="0" smtClean="0">
                <a:solidFill>
                  <a:srgbClr val="FF9300"/>
                </a:solidFill>
              </a:rPr>
              <a:t>Deine Vorteile als </a:t>
            </a:r>
            <a:r>
              <a:rPr lang="de-DE" b="1" dirty="0" err="1" smtClean="0">
                <a:solidFill>
                  <a:srgbClr val="FF9300"/>
                </a:solidFill>
              </a:rPr>
              <a:t>Energy</a:t>
            </a:r>
            <a:r>
              <a:rPr lang="de-DE" b="1" dirty="0">
                <a:solidFill>
                  <a:srgbClr val="FF9300"/>
                </a:solidFill>
              </a:rPr>
              <a:t> </a:t>
            </a:r>
            <a:r>
              <a:rPr lang="de-DE" b="1" dirty="0" smtClean="0">
                <a:solidFill>
                  <a:srgbClr val="FF9300"/>
                </a:solidFill>
              </a:rPr>
              <a:t>Hero nochmals auf einen Blick</a:t>
            </a:r>
          </a:p>
          <a:p>
            <a:pPr marL="0" indent="0">
              <a:buNone/>
            </a:pPr>
            <a:r>
              <a:rPr lang="de-DE" sz="2000" b="1" dirty="0" smtClean="0">
                <a:solidFill>
                  <a:srgbClr val="FF9300"/>
                </a:solidFill>
              </a:rPr>
              <a:t>Einmal anmelden, immer sparen: </a:t>
            </a:r>
            <a:r>
              <a:rPr lang="de-DE" sz="2000" dirty="0" err="1" smtClean="0"/>
              <a:t>Energy</a:t>
            </a:r>
            <a:r>
              <a:rPr lang="de-DE" sz="2000" dirty="0" smtClean="0"/>
              <a:t> Heros müssen nie wieder Tarife vergleichen oder Wechsel-Formulare ausfüllen und können sich trotzdem darauf verlassen, immer beim günstigsten Anbieter zu sein.</a:t>
            </a:r>
            <a:endParaRPr lang="de-DE" sz="2000" dirty="0"/>
          </a:p>
          <a:p>
            <a:pPr marL="0" indent="0">
              <a:buNone/>
            </a:pPr>
            <a:r>
              <a:rPr lang="de-DE" sz="2000" b="1" dirty="0" smtClean="0">
                <a:solidFill>
                  <a:srgbClr val="FF9300"/>
                </a:solidFill>
              </a:rPr>
              <a:t>Automatisch: </a:t>
            </a:r>
            <a:r>
              <a:rPr lang="de-DE" sz="2000" dirty="0" err="1" smtClean="0"/>
              <a:t>Energy</a:t>
            </a:r>
            <a:r>
              <a:rPr lang="de-DE" sz="2000" dirty="0" smtClean="0"/>
              <a:t> Heros wechseln jedes Mal nach Ablauf der Mindestvertragslaufzeit zum günstigsten Energieanbieter.</a:t>
            </a:r>
          </a:p>
          <a:p>
            <a:pPr marL="0" indent="0">
              <a:buNone/>
            </a:pPr>
            <a:r>
              <a:rPr lang="de-DE" sz="2000" b="1" dirty="0" smtClean="0">
                <a:solidFill>
                  <a:srgbClr val="FF9300"/>
                </a:solidFill>
              </a:rPr>
              <a:t>Unabhängig: </a:t>
            </a:r>
            <a:r>
              <a:rPr lang="de-DE" sz="2000" dirty="0" smtClean="0"/>
              <a:t>Wir werden nicht von den Energieanbietern bezahlt – es gibt keine Provisions-Deals. Wir arbeiten nur für unsere Kunden und stellen deren Interesse in den Mittelpunkt. Dadurch unterscheiden wir uns von allen anderen Anbietern am Markt.</a:t>
            </a:r>
            <a:endParaRPr lang="de-DE" sz="2000" dirty="0"/>
          </a:p>
          <a:p>
            <a:pPr marL="0" indent="0">
              <a:buNone/>
            </a:pPr>
            <a:r>
              <a:rPr lang="de-DE" sz="2000" b="1" dirty="0" smtClean="0">
                <a:solidFill>
                  <a:srgbClr val="FF9300"/>
                </a:solidFill>
              </a:rPr>
              <a:t>Sicher:</a:t>
            </a:r>
            <a:r>
              <a:rPr lang="de-DE" sz="2000" dirty="0" smtClean="0"/>
              <a:t> </a:t>
            </a:r>
            <a:r>
              <a:rPr lang="en-US" sz="2000" dirty="0" err="1"/>
              <a:t>Dass</a:t>
            </a:r>
            <a:r>
              <a:rPr lang="en-US" sz="2000" dirty="0"/>
              <a:t> Du </a:t>
            </a:r>
            <a:r>
              <a:rPr lang="en-US" sz="2000" dirty="0" err="1"/>
              <a:t>plötzlich</a:t>
            </a:r>
            <a:r>
              <a:rPr lang="en-US" sz="2000" dirty="0"/>
              <a:t> </a:t>
            </a:r>
            <a:r>
              <a:rPr lang="en-US" sz="2000" dirty="0" err="1"/>
              <a:t>im</a:t>
            </a:r>
            <a:r>
              <a:rPr lang="en-US" sz="2000" dirty="0"/>
              <a:t> </a:t>
            </a:r>
            <a:r>
              <a:rPr lang="en-US" sz="2000" dirty="0" err="1"/>
              <a:t>Dunkeln</a:t>
            </a:r>
            <a:r>
              <a:rPr lang="en-US" sz="2000" dirty="0"/>
              <a:t> </a:t>
            </a:r>
            <a:r>
              <a:rPr lang="en-US" sz="2000" dirty="0" err="1"/>
              <a:t>sitzt</a:t>
            </a:r>
            <a:r>
              <a:rPr lang="en-US" sz="2000" dirty="0"/>
              <a:t>? </a:t>
            </a:r>
            <a:r>
              <a:rPr lang="en-US" sz="2000" dirty="0" err="1"/>
              <a:t>Nicht</a:t>
            </a:r>
            <a:r>
              <a:rPr lang="en-US" sz="2000" dirty="0"/>
              <a:t> </a:t>
            </a:r>
            <a:r>
              <a:rPr lang="en-US" sz="2000" dirty="0" err="1"/>
              <a:t>möglich</a:t>
            </a:r>
            <a:r>
              <a:rPr lang="en-US" sz="2000" dirty="0"/>
              <a:t>! </a:t>
            </a:r>
            <a:r>
              <a:rPr lang="en-US" sz="2000" dirty="0" err="1"/>
              <a:t>Denn</a:t>
            </a:r>
            <a:r>
              <a:rPr lang="en-US" sz="2000" dirty="0"/>
              <a:t> der </a:t>
            </a:r>
            <a:r>
              <a:rPr lang="en-US" sz="2000" dirty="0" err="1"/>
              <a:t>Netzbetreiber</a:t>
            </a:r>
            <a:r>
              <a:rPr lang="en-US" sz="2000" dirty="0"/>
              <a:t> </a:t>
            </a:r>
            <a:r>
              <a:rPr lang="en-US" sz="2000" dirty="0" err="1"/>
              <a:t>ist</a:t>
            </a:r>
            <a:r>
              <a:rPr lang="en-US" sz="2000" dirty="0"/>
              <a:t> </a:t>
            </a:r>
            <a:r>
              <a:rPr lang="en-US" sz="2000" dirty="0" err="1"/>
              <a:t>gesetzlich</a:t>
            </a:r>
            <a:r>
              <a:rPr lang="en-US" sz="2000" dirty="0"/>
              <a:t> </a:t>
            </a:r>
            <a:r>
              <a:rPr lang="en-US" sz="2000" dirty="0" err="1"/>
              <a:t>dazu</a:t>
            </a:r>
            <a:r>
              <a:rPr lang="en-US" sz="2000" dirty="0"/>
              <a:t> </a:t>
            </a:r>
            <a:r>
              <a:rPr lang="en-US" sz="2000" dirty="0" err="1"/>
              <a:t>verpflichtet</a:t>
            </a:r>
            <a:r>
              <a:rPr lang="en-US" sz="2000" dirty="0"/>
              <a:t>, Dich </a:t>
            </a:r>
            <a:r>
              <a:rPr lang="en-US" sz="2000" dirty="0" err="1"/>
              <a:t>rund</a:t>
            </a:r>
            <a:r>
              <a:rPr lang="en-US" sz="2000" dirty="0"/>
              <a:t> um die </a:t>
            </a:r>
            <a:r>
              <a:rPr lang="en-US" sz="2000" dirty="0" err="1"/>
              <a:t>Uhr</a:t>
            </a:r>
            <a:r>
              <a:rPr lang="en-US" sz="2000" dirty="0"/>
              <a:t> </a:t>
            </a:r>
            <a:r>
              <a:rPr lang="en-US" sz="2000" dirty="0" err="1"/>
              <a:t>mit</a:t>
            </a:r>
            <a:r>
              <a:rPr lang="en-US" sz="2000" dirty="0"/>
              <a:t> Strom </a:t>
            </a:r>
            <a:r>
              <a:rPr lang="en-US" sz="2000" dirty="0" err="1"/>
              <a:t>zu</a:t>
            </a:r>
            <a:r>
              <a:rPr lang="en-US" sz="2000" dirty="0"/>
              <a:t> </a:t>
            </a:r>
            <a:r>
              <a:rPr lang="en-US" sz="2000" dirty="0" err="1"/>
              <a:t>beliefern</a:t>
            </a:r>
            <a:r>
              <a:rPr lang="en-US" sz="2000" dirty="0"/>
              <a:t>. </a:t>
            </a:r>
            <a:endParaRPr lang="en-US" sz="2000" dirty="0" smtClean="0"/>
          </a:p>
          <a:p>
            <a:pPr marL="0" indent="0">
              <a:buNone/>
            </a:pPr>
            <a:endParaRPr lang="en-US" sz="2000" b="1" dirty="0">
              <a:solidFill>
                <a:srgbClr val="FF9300"/>
              </a:solidFill>
            </a:endParaRPr>
          </a:p>
          <a:p>
            <a:pPr marL="0" indent="0">
              <a:buNone/>
            </a:pPr>
            <a:r>
              <a:rPr lang="en-US" sz="2400" b="1" dirty="0" err="1">
                <a:solidFill>
                  <a:srgbClr val="FF9300"/>
                </a:solidFill>
              </a:rPr>
              <a:t>Zum</a:t>
            </a:r>
            <a:r>
              <a:rPr lang="en-US" sz="2400" b="1" dirty="0">
                <a:solidFill>
                  <a:srgbClr val="FF9300"/>
                </a:solidFill>
              </a:rPr>
              <a:t> </a:t>
            </a:r>
            <a:r>
              <a:rPr lang="en-US" sz="2400" b="1" dirty="0" err="1">
                <a:solidFill>
                  <a:srgbClr val="FF9300"/>
                </a:solidFill>
              </a:rPr>
              <a:t>Unternehmen</a:t>
            </a:r>
            <a:r>
              <a:rPr lang="en-US" sz="2400" b="1" dirty="0">
                <a:solidFill>
                  <a:srgbClr val="FF9300"/>
                </a:solidFill>
              </a:rPr>
              <a:t> </a:t>
            </a:r>
            <a:r>
              <a:rPr lang="en-US" sz="2400" b="1" dirty="0" err="1">
                <a:solidFill>
                  <a:srgbClr val="FF9300"/>
                </a:solidFill>
              </a:rPr>
              <a:t>selbst</a:t>
            </a:r>
            <a:endParaRPr lang="en-US" sz="2400" b="1" dirty="0">
              <a:solidFill>
                <a:srgbClr val="FF9300"/>
              </a:solidFill>
            </a:endParaRPr>
          </a:p>
          <a:p>
            <a:pPr marL="0" indent="0">
              <a:buNone/>
            </a:pPr>
            <a:r>
              <a:rPr lang="en-US" sz="2000" dirty="0"/>
              <a:t>Das </a:t>
            </a:r>
            <a:r>
              <a:rPr lang="en-US" sz="2000" dirty="0" err="1"/>
              <a:t>österreichische</a:t>
            </a:r>
            <a:r>
              <a:rPr lang="en-US" sz="2000" dirty="0"/>
              <a:t> </a:t>
            </a:r>
            <a:r>
              <a:rPr lang="en-US" sz="2000" dirty="0" err="1" smtClean="0"/>
              <a:t>Unternehmen</a:t>
            </a:r>
            <a:r>
              <a:rPr lang="en-US" sz="2000" dirty="0" smtClean="0"/>
              <a:t> </a:t>
            </a:r>
            <a:r>
              <a:rPr lang="en-US" sz="2000" dirty="0"/>
              <a:t>Digital Hero GmbH – </a:t>
            </a:r>
            <a:r>
              <a:rPr lang="en-US" sz="2000" dirty="0" err="1"/>
              <a:t>ein</a:t>
            </a:r>
            <a:r>
              <a:rPr lang="en-US" sz="2000" dirty="0"/>
              <a:t> </a:t>
            </a:r>
            <a:r>
              <a:rPr lang="en-US" sz="2000" dirty="0" err="1"/>
              <a:t>Unternehmen</a:t>
            </a:r>
            <a:r>
              <a:rPr lang="en-US" sz="2000" dirty="0"/>
              <a:t> der Blue Minds Group – </a:t>
            </a:r>
            <a:r>
              <a:rPr lang="en-US" sz="2000" dirty="0" err="1"/>
              <a:t>ist</a:t>
            </a:r>
            <a:r>
              <a:rPr lang="en-US" sz="2000" dirty="0"/>
              <a:t> </a:t>
            </a:r>
            <a:r>
              <a:rPr lang="en-US" sz="2000" dirty="0" err="1"/>
              <a:t>Anfang</a:t>
            </a:r>
            <a:r>
              <a:rPr lang="en-US" sz="2000" dirty="0"/>
              <a:t> dieses </a:t>
            </a:r>
            <a:r>
              <a:rPr lang="en-US" sz="2000" dirty="0" err="1"/>
              <a:t>Jahres</a:t>
            </a:r>
            <a:r>
              <a:rPr lang="en-US" sz="2000" dirty="0"/>
              <a:t> </a:t>
            </a:r>
            <a:r>
              <a:rPr lang="en-US" sz="2000" dirty="0" err="1"/>
              <a:t>mit</a:t>
            </a:r>
            <a:r>
              <a:rPr lang="en-US" sz="2000" dirty="0"/>
              <a:t> </a:t>
            </a:r>
            <a:r>
              <a:rPr lang="en-US" sz="2000" dirty="0" err="1" smtClean="0"/>
              <a:t>diesem</a:t>
            </a:r>
            <a:r>
              <a:rPr lang="en-US" sz="2000" dirty="0" smtClean="0"/>
              <a:t> </a:t>
            </a:r>
            <a:r>
              <a:rPr lang="en-US" sz="2000" dirty="0" err="1" smtClean="0"/>
              <a:t>völlig</a:t>
            </a:r>
            <a:r>
              <a:rPr lang="en-US" sz="2000" dirty="0" smtClean="0"/>
              <a:t> </a:t>
            </a:r>
            <a:r>
              <a:rPr lang="en-US" sz="2000" dirty="0" err="1"/>
              <a:t>neuartigen</a:t>
            </a:r>
            <a:r>
              <a:rPr lang="en-US" sz="2000" dirty="0"/>
              <a:t> Online-</a:t>
            </a:r>
            <a:r>
              <a:rPr lang="en-US" sz="2000" dirty="0" err="1"/>
              <a:t>Energiewechselservice</a:t>
            </a:r>
            <a:r>
              <a:rPr lang="en-US" sz="2000" dirty="0"/>
              <a:t> </a:t>
            </a:r>
            <a:r>
              <a:rPr lang="en-US" sz="2000" dirty="0" err="1" smtClean="0"/>
              <a:t>gestartet</a:t>
            </a:r>
            <a:r>
              <a:rPr lang="en-US" sz="2000" dirty="0" smtClean="0"/>
              <a:t>. Du </a:t>
            </a:r>
            <a:r>
              <a:rPr lang="en-US" sz="2000" dirty="0" err="1" smtClean="0"/>
              <a:t>findest</a:t>
            </a:r>
            <a:r>
              <a:rPr lang="en-US" sz="2000" dirty="0" smtClean="0"/>
              <a:t> </a:t>
            </a:r>
            <a:r>
              <a:rPr lang="en-US" sz="2000" dirty="0" err="1" smtClean="0"/>
              <a:t>uns</a:t>
            </a:r>
            <a:r>
              <a:rPr lang="en-US" sz="2000" dirty="0" smtClean="0"/>
              <a:t> in der </a:t>
            </a:r>
            <a:r>
              <a:rPr lang="en-US" sz="2000" dirty="0" err="1" smtClean="0"/>
              <a:t>Siebensterngasse</a:t>
            </a:r>
            <a:r>
              <a:rPr lang="en-US" sz="2000" dirty="0" smtClean="0"/>
              <a:t> 31, 1070 Wien und </a:t>
            </a:r>
            <a:r>
              <a:rPr lang="en-US" sz="2000" dirty="0" err="1" smtClean="0"/>
              <a:t>vor</a:t>
            </a:r>
            <a:r>
              <a:rPr lang="en-US" sz="2000" dirty="0" smtClean="0"/>
              <a:t> </a:t>
            </a:r>
            <a:r>
              <a:rPr lang="en-US" sz="2000" dirty="0" err="1" smtClean="0"/>
              <a:t>allem</a:t>
            </a:r>
            <a:r>
              <a:rPr lang="en-US" sz="2000" dirty="0" smtClean="0"/>
              <a:t> auf </a:t>
            </a:r>
            <a:r>
              <a:rPr lang="en-US" sz="2000" dirty="0" smtClean="0">
                <a:hlinkClick r:id="rId2"/>
              </a:rPr>
              <a:t>www.energyhero.at</a:t>
            </a:r>
            <a:r>
              <a:rPr lang="en-US" sz="2000" dirty="0" smtClean="0"/>
              <a:t> </a:t>
            </a:r>
          </a:p>
          <a:p>
            <a:pPr marL="0" indent="0">
              <a:buNone/>
            </a:pPr>
            <a:endParaRPr lang="en-US" sz="2000" dirty="0" smtClean="0"/>
          </a:p>
        </p:txBody>
      </p:sp>
    </p:spTree>
    <p:extLst>
      <p:ext uri="{BB962C8B-B14F-4D97-AF65-F5344CB8AC3E}">
        <p14:creationId xmlns:p14="http://schemas.microsoft.com/office/powerpoint/2010/main" val="1165224008"/>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Words>
  <Application>Microsoft Macintosh PowerPoint</Application>
  <PresentationFormat>Breitbild</PresentationFormat>
  <Paragraphs>36</Paragraphs>
  <Slides>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Calibri</vt:lpstr>
      <vt:lpstr>Calibri Light</vt:lpstr>
      <vt:lpstr>Arial</vt:lpstr>
      <vt:lpstr>Office-Design</vt:lpstr>
      <vt:lpstr>BETRIEBSRAT AKTION BANK AUSTRIA 20% Rabatt mit Bonuscode BAHERO</vt:lpstr>
      <vt:lpstr>BETRIEBSRAT AKTION BANK AUSTRIA 20% Rabatt mit Bonuscode BAHERO Nur mit dem Bonuscode BAHERO erhälst du einen Rabatt von 20% auf deine Servicegebühr und das solange du Kunde bei Energy Hero bist. Diese Aktion gilt bis zum 31.1.2019.</vt:lpstr>
      <vt:lpstr>PowerPoint-Präsentation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Microsoft Office-Anwender</cp:lastModifiedBy>
  <cp:revision>13</cp:revision>
  <dcterms:created xsi:type="dcterms:W3CDTF">2018-11-21T12:15:30Z</dcterms:created>
  <dcterms:modified xsi:type="dcterms:W3CDTF">2018-11-21T14:32:08Z</dcterms:modified>
</cp:coreProperties>
</file>