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Ubuntu Light"/>
      <p:regular r:id="rId31"/>
      <p:bold r:id="rId32"/>
      <p:italic r:id="rId33"/>
      <p:boldItalic r:id="rId34"/>
    </p:embeddedFont>
    <p:embeddedFont>
      <p:font typeface="Ubuntu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6" name="Sam Miles"/>
  <p:cmAuthor clrIdx="1" id="1" initials="" lastIdx="1" name="Barney Swa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Light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UbuntuLight-italic.fntdata"/><Relationship Id="rId10" Type="http://schemas.openxmlformats.org/officeDocument/2006/relationships/slide" Target="slides/slide4.xml"/><Relationship Id="rId32" Type="http://schemas.openxmlformats.org/officeDocument/2006/relationships/font" Target="fonts/UbuntuLight-bold.fntdata"/><Relationship Id="rId13" Type="http://schemas.openxmlformats.org/officeDocument/2006/relationships/slide" Target="slides/slide7.xml"/><Relationship Id="rId35" Type="http://schemas.openxmlformats.org/officeDocument/2006/relationships/font" Target="fonts/Ubuntu-regular.fntdata"/><Relationship Id="rId12" Type="http://schemas.openxmlformats.org/officeDocument/2006/relationships/slide" Target="slides/slide6.xml"/><Relationship Id="rId34" Type="http://schemas.openxmlformats.org/officeDocument/2006/relationships/font" Target="fonts/UbuntuLight-boldItalic.fntdata"/><Relationship Id="rId15" Type="http://schemas.openxmlformats.org/officeDocument/2006/relationships/slide" Target="slides/slide9.xml"/><Relationship Id="rId37" Type="http://schemas.openxmlformats.org/officeDocument/2006/relationships/font" Target="fonts/Ubuntu-italic.fntdata"/><Relationship Id="rId14" Type="http://schemas.openxmlformats.org/officeDocument/2006/relationships/slide" Target="slides/slide8.xml"/><Relationship Id="rId36" Type="http://schemas.openxmlformats.org/officeDocument/2006/relationships/font" Target="fonts/Ubuntu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Ubuntu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8-11-09T12:45:29.716">
    <p:pos x="95" y="724"/>
    <p:text>need help with the top line numbers ... and this is something we should always have in back pocket, as it's the UNIQUE SELLING PROPOSITION of partnering with 2041 ClimateForce</p:text>
  </p:cm>
  <p:cm authorId="0" idx="2" dt="2018-11-01T17:55:14.317">
    <p:pos x="95" y="824"/>
    <p:text>Shayna for the figures</p:text>
  </p:cm>
  <p:cm authorId="0" idx="3" dt="2018-11-09T00:52:14.914">
    <p:pos x="95" y="924"/>
    <p:text>Guesstimated. 
+swan.barney@gmail.com give some more accurate sense of the numbers on the LHS of this slide</p:text>
  </p:cm>
  <p:cm authorId="1" idx="1" dt="2018-11-09T12:45:29.716">
    <p:pos x="95" y="1024"/>
    <p:text>Best guess I can get mate. Legit they are 1000's of business that papa and I have touched. Not sure if we need to have +30 business. Also double check patagonia is a fortune 500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4" dt="2018-10-25T20:20:45.433">
    <p:pos x="3026" y="1850"/>
    <p:text>intro needed to begin LOI
or find other good ones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5" dt="2018-11-01T19:21:27.604">
    <p:pos x="6000" y="0"/>
    <p:text>Slide 8 - ultimately…
Air sea land - good, makes sense
Make graphics more subtle - like a ring around green square
Too much text
Diff way to present - rather than 2 halves of slid
Map is small
3 major points - Middle community of leaders
VR
Interactive workshops
GLobal expeditions
In middle - CF network of leaders
Bottom - cf continuing the legacy</p:text>
  </p:cm>
  <p:cm authorId="0" idx="6" dt="2018-11-07T19:28:31.505">
    <p:pos x="4166" y="1280"/>
    <p:text>+swan.barney@gmail.com 
"Augmented Reality"? difference would imply getting into the crazy AR tech world where you can manipulate digital/virtual objects, interact with others...
don't wanna come off too tech-cunty, but could be cool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indiciaconsulting.com/downloads/Games-for-Grownups-Climate-Change-Edition.pdf" TargetMode="External"/><Relationship Id="rId3" Type="http://schemas.openxmlformats.org/officeDocument/2006/relationships/hyperlink" Target="https://www.greenbiz.com/article/why-engaging-employees-sustainability-really-isnt-about-money" TargetMode="External"/><Relationship Id="rId4" Type="http://schemas.openxmlformats.org/officeDocument/2006/relationships/hyperlink" Target="https://people.uta.fi/~kljuham/2014-hamari_et_al-does_gamification_work.pdf" TargetMode="External"/><Relationship Id="rId9" Type="http://schemas.openxmlformats.org/officeDocument/2006/relationships/hyperlink" Target="https://www.wespire.com/campaigns/" TargetMode="External"/><Relationship Id="rId5" Type="http://schemas.openxmlformats.org/officeDocument/2006/relationships/hyperlink" Target="http://publicationslist.org/data/lorenz.hilty/ref-232/2014_Huber_Hilty_Gamification_and_Sustainable_Consumption_AAM.pdf" TargetMode="External"/><Relationship Id="rId6" Type="http://schemas.openxmlformats.org/officeDocument/2006/relationships/hyperlink" Target="https://aisel.aisnet.org/cgi/viewcontent.cgi?referer=https://www.ecosia.org/&amp;httpsredir=1&amp;article=1240&amp;context=bise" TargetMode="External"/><Relationship Id="rId7" Type="http://schemas.openxmlformats.org/officeDocument/2006/relationships/hyperlink" Target="http://indiciaconsulting.com/downloads/Games-for-Grownups-Climate-Change-Edition.pdf" TargetMode="External"/><Relationship Id="rId8" Type="http://schemas.openxmlformats.org/officeDocument/2006/relationships/hyperlink" Target="https://link.springer.com/chapter/10.1007/978-3-642-39241-2_65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researchgate.net/publication/280496133_The_Use_of_Seaweeds_Aquaculture_for_Carbon_Sequestration_A_Strategy_for_Climate_Change_Mitigation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0773c69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e0773c69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426beb35a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426beb35a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Founder Member 5K - if they want to do more, they can donate more---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3afc93d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3afc93d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6c9fb3776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6c9fb3776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208fa9a54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208fa9a54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54debfbc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54debfbc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6c9fb3776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6c9fb3776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2a5029376cb2fc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d2a5029376cb2fc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 chart can be basis of tons more research - size of carbon product market, size of carbon credit market (1.5b USD)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426beb35a_1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426beb35a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426beb35a_1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426beb35a_1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5cc4fd0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5cc4fd0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426beb35a_1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426beb35a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426beb35a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426beb35a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426beb35a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426beb35a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2a5029376cb2f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d2a5029376cb2f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</a:t>
            </a:r>
            <a:r>
              <a:rPr lang="en"/>
              <a:t>regulatory</a:t>
            </a:r>
            <a:r>
              <a:rPr lang="en"/>
              <a:t> component.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5d4f1d264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5d4f1d264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regulatory component.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6835f8d2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6835f8d2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f9a554bd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f9a554bd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37d2567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37d2567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426beb35a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426beb35a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Probably</a:t>
            </a:r>
            <a:r>
              <a:rPr lang="en"/>
              <a:t> </a:t>
            </a:r>
            <a:r>
              <a:rPr b="1" lang="en"/>
              <a:t>DEFINITELY</a:t>
            </a:r>
            <a:r>
              <a:rPr lang="en"/>
              <a:t> want to make explicit that we are partnering with existing players, including Joro. I see this as an added value (MIT team, removes question of how we build/pay for it…)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 graph pulled from globalfootprintnetwork.org calculator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 tons - from Joro pitch deck.  Online research shows 15-20 range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426beb35a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426beb35a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u="sng">
                <a:solidFill>
                  <a:schemeClr val="hlink"/>
                </a:solidFill>
                <a:hlinkClick r:id="rId2"/>
              </a:rPr>
              <a:t>Cite card game metrics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Good summary article on sustained corporate sustainability engagement</a:t>
            </a:r>
            <a:r>
              <a:rPr lang="en"/>
              <a:t> (greenBiz 2015)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Does Gamification Work? — A Literature Review of Empirical Studies on Gamification, 2014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Gamification and Sustainability</a:t>
            </a:r>
            <a:r>
              <a:rPr lang="en"/>
              <a:t> (2014)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IT focus</a:t>
            </a:r>
            <a:r>
              <a:rPr lang="en"/>
              <a:t> (2013):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“in 2015, 40 % of the world’s largest 1,000 organizations are expected to apply gamification for transforming their business operations.”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NGO/Workplace collaborations have historically been the most effective gamification partnerships, resulting in 4.3m tco2 saved since 2011.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Companies are looking to their employees to help them meet the challenges of incorporating more sustainable business practices into their daily operations.</a:t>
            </a:r>
            <a:r>
              <a:rPr lang="en" sz="1400">
                <a:solidFill>
                  <a:schemeClr val="dk1"/>
                </a:solidFill>
              </a:rPr>
              <a:t>(</a:t>
            </a:r>
            <a:r>
              <a:rPr lang="en" sz="1400" u="sng">
                <a:solidFill>
                  <a:schemeClr val="accent5"/>
                </a:solidFill>
                <a:hlinkClick r:id="rId8"/>
              </a:rPr>
              <a:t>link</a:t>
            </a:r>
            <a:r>
              <a:rPr lang="en" sz="1400">
                <a:solidFill>
                  <a:schemeClr val="dk1"/>
                </a:solidFill>
              </a:rPr>
              <a:t>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Wespire case study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37d2567b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37d2567b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 Impact source: Journal of Geodesy and Geomatics Engineering 2 (2015) - The Use of Seaweeds Aquaculture for Carbon Sequestration: A Strategy for Climate Change Mitigation (</a:t>
            </a:r>
            <a:r>
              <a:rPr lang="en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594b6bec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594b6bec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jpg"/><Relationship Id="rId4" Type="http://schemas.openxmlformats.org/officeDocument/2006/relationships/image" Target="../media/image59.png"/><Relationship Id="rId9" Type="http://schemas.openxmlformats.org/officeDocument/2006/relationships/image" Target="../media/image80.jpg"/><Relationship Id="rId5" Type="http://schemas.openxmlformats.org/officeDocument/2006/relationships/hyperlink" Target="http://barneyswan.com" TargetMode="External"/><Relationship Id="rId6" Type="http://schemas.openxmlformats.org/officeDocument/2006/relationships/hyperlink" Target="http://barneyswan.com" TargetMode="External"/><Relationship Id="rId7" Type="http://schemas.openxmlformats.org/officeDocument/2006/relationships/image" Target="../media/image18.png"/><Relationship Id="rId8" Type="http://schemas.openxmlformats.org/officeDocument/2006/relationships/hyperlink" Target="http://robertswan.com" TargetMode="External"/><Relationship Id="rId10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jpg"/><Relationship Id="rId4" Type="http://schemas.openxmlformats.org/officeDocument/2006/relationships/hyperlink" Target="http://2041.com/360" TargetMode="External"/><Relationship Id="rId9" Type="http://schemas.openxmlformats.org/officeDocument/2006/relationships/image" Target="../media/image70.png"/><Relationship Id="rId5" Type="http://schemas.openxmlformats.org/officeDocument/2006/relationships/image" Target="../media/image74.png"/><Relationship Id="rId6" Type="http://schemas.openxmlformats.org/officeDocument/2006/relationships/hyperlink" Target="https://www.2041.com/father-son/" TargetMode="External"/><Relationship Id="rId7" Type="http://schemas.openxmlformats.org/officeDocument/2006/relationships/image" Target="../media/image61.png"/><Relationship Id="rId8" Type="http://schemas.openxmlformats.org/officeDocument/2006/relationships/hyperlink" Target="http://www.2041.com/cfa19/" TargetMode="External"/><Relationship Id="rId10" Type="http://schemas.openxmlformats.org/officeDocument/2006/relationships/hyperlink" Target="http://2041.com/donate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5" Type="http://schemas.openxmlformats.org/officeDocument/2006/relationships/image" Target="../media/image75.png"/><Relationship Id="rId6" Type="http://schemas.openxmlformats.org/officeDocument/2006/relationships/image" Target="../media/image66.png"/><Relationship Id="rId7" Type="http://schemas.openxmlformats.org/officeDocument/2006/relationships/image" Target="../media/image6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7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hetimes.co.uk/article/robert-and-barney-swan-limber-up-for-solar-powered-polar-adventure-w3xhf5mt2" TargetMode="External"/><Relationship Id="rId10" Type="http://schemas.openxmlformats.org/officeDocument/2006/relationships/image" Target="../media/image2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jpg"/><Relationship Id="rId4" Type="http://schemas.openxmlformats.org/officeDocument/2006/relationships/image" Target="../media/image63.jpg"/><Relationship Id="rId9" Type="http://schemas.openxmlformats.org/officeDocument/2006/relationships/hyperlink" Target="https://www.cbsnews.com/news/expedition-antarctica-nasa-shell-renewable-technology/" TargetMode="External"/><Relationship Id="rId5" Type="http://schemas.openxmlformats.org/officeDocument/2006/relationships/image" Target="../media/image76.jpg"/><Relationship Id="rId6" Type="http://schemas.openxmlformats.org/officeDocument/2006/relationships/image" Target="../media/image47.jpg"/><Relationship Id="rId7" Type="http://schemas.openxmlformats.org/officeDocument/2006/relationships/hyperlink" Target="https://twitter.com/WSJ/status/929559398766309376" TargetMode="External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Relationship Id="rId6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2.png"/><Relationship Id="rId13" Type="http://schemas.openxmlformats.org/officeDocument/2006/relationships/image" Target="../media/image24.jp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9.png"/><Relationship Id="rId22" Type="http://schemas.openxmlformats.org/officeDocument/2006/relationships/image" Target="../media/image33.png"/><Relationship Id="rId21" Type="http://schemas.openxmlformats.org/officeDocument/2006/relationships/image" Target="../media/image40.png"/><Relationship Id="rId24" Type="http://schemas.openxmlformats.org/officeDocument/2006/relationships/image" Target="../media/image35.png"/><Relationship Id="rId23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image" Target="../media/image19.png"/><Relationship Id="rId9" Type="http://schemas.openxmlformats.org/officeDocument/2006/relationships/image" Target="../media/image20.png"/><Relationship Id="rId25" Type="http://schemas.openxmlformats.org/officeDocument/2006/relationships/image" Target="../media/image42.jp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24.jpg"/><Relationship Id="rId8" Type="http://schemas.openxmlformats.org/officeDocument/2006/relationships/image" Target="../media/image25.png"/><Relationship Id="rId11" Type="http://schemas.openxmlformats.org/officeDocument/2006/relationships/image" Target="../media/image30.png"/><Relationship Id="rId10" Type="http://schemas.openxmlformats.org/officeDocument/2006/relationships/image" Target="../media/image23.png"/><Relationship Id="rId13" Type="http://schemas.openxmlformats.org/officeDocument/2006/relationships/image" Target="../media/image26.png"/><Relationship Id="rId12" Type="http://schemas.openxmlformats.org/officeDocument/2006/relationships/image" Target="../media/image32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7" Type="http://schemas.openxmlformats.org/officeDocument/2006/relationships/image" Target="../media/image36.png"/><Relationship Id="rId16" Type="http://schemas.openxmlformats.org/officeDocument/2006/relationships/image" Target="../media/image29.png"/><Relationship Id="rId19" Type="http://schemas.openxmlformats.org/officeDocument/2006/relationships/image" Target="../media/image31.png"/><Relationship Id="rId18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2.xml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5" Type="http://schemas.openxmlformats.org/officeDocument/2006/relationships/image" Target="../media/image44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11" Type="http://schemas.openxmlformats.org/officeDocument/2006/relationships/image" Target="../media/image37.jpg"/><Relationship Id="rId10" Type="http://schemas.openxmlformats.org/officeDocument/2006/relationships/image" Target="../media/image46.png"/><Relationship Id="rId13" Type="http://schemas.openxmlformats.org/officeDocument/2006/relationships/image" Target="../media/image54.png"/><Relationship Id="rId12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3.xml"/><Relationship Id="rId4" Type="http://schemas.openxmlformats.org/officeDocument/2006/relationships/image" Target="../media/image57.png"/><Relationship Id="rId9" Type="http://schemas.openxmlformats.org/officeDocument/2006/relationships/hyperlink" Target="http://2041.com/cfa19" TargetMode="External"/><Relationship Id="rId5" Type="http://schemas.openxmlformats.org/officeDocument/2006/relationships/image" Target="../media/image60.png"/><Relationship Id="rId6" Type="http://schemas.openxmlformats.org/officeDocument/2006/relationships/image" Target="../media/image38.jpg"/><Relationship Id="rId7" Type="http://schemas.openxmlformats.org/officeDocument/2006/relationships/image" Target="../media/image53.png"/><Relationship Id="rId8" Type="http://schemas.openxmlformats.org/officeDocument/2006/relationships/hyperlink" Target="http://www.2041.com/blog/heading-south/" TargetMode="External"/><Relationship Id="rId11" Type="http://schemas.openxmlformats.org/officeDocument/2006/relationships/hyperlink" Target="https://www.youtube.com/watch?v=QoMdb9JYMRQ" TargetMode="External"/><Relationship Id="rId10" Type="http://schemas.openxmlformats.org/officeDocument/2006/relationships/hyperlink" Target="http://explorerspassage.com/mount-kilimanjar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17426" r="17426" t="0"/>
          <a:stretch/>
        </p:blipFill>
        <p:spPr>
          <a:xfrm>
            <a:off x="2240300" y="96950"/>
            <a:ext cx="4105974" cy="449287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171150" y="3259900"/>
            <a:ext cx="5358900" cy="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Sustainable Solutions </a:t>
            </a:r>
            <a:endParaRPr i="1" sz="16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0" y="-61100"/>
            <a:ext cx="9143997" cy="60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/>
          <p:nvPr/>
        </p:nvSpPr>
        <p:spPr>
          <a:xfrm>
            <a:off x="6742175" y="3211749"/>
            <a:ext cx="1950900" cy="19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Barney Sw</a:t>
            </a:r>
            <a:r>
              <a:rPr b="1" i="1" lang="en" sz="1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an</a:t>
            </a:r>
            <a:r>
              <a:rPr i="1" lang="en" sz="11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,</a:t>
            </a:r>
            <a:r>
              <a:rPr i="1" lang="en" sz="11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d</a:t>
            </a:r>
            <a:r>
              <a:rPr i="1" lang="en" sz="11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irects the ClimateForce initiative with a passionate team across 4 continents. He led a two month ski to the South Pole - the first expedition of its kind powered exclusively on renewable energy. Some of his passions are gardening, sailing, and mountaineering. </a:t>
            </a:r>
            <a:endParaRPr sz="15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34" name="Google Shape;234;p22"/>
          <p:cNvSpPr txBox="1"/>
          <p:nvPr>
            <p:ph type="title"/>
          </p:nvPr>
        </p:nvSpPr>
        <p:spPr>
          <a:xfrm>
            <a:off x="6900" y="15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Our story</a:t>
            </a:r>
            <a:endParaRPr b="1"/>
          </a:p>
        </p:txBody>
      </p:sp>
      <p:pic>
        <p:nvPicPr>
          <p:cNvPr id="235" name="Google Shape;235;p22"/>
          <p:cNvPicPr preferRelativeResize="0"/>
          <p:nvPr/>
        </p:nvPicPr>
        <p:blipFill>
          <a:blip r:embed="rId7">
            <a:alphaModFix amt="81000"/>
          </a:blip>
          <a:stretch>
            <a:fillRect/>
          </a:stretch>
        </p:blipFill>
        <p:spPr>
          <a:xfrm>
            <a:off x="0" y="662000"/>
            <a:ext cx="9144001" cy="18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0" y="69250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After Robert Swan became the first person to walk to both poles in 1989, Jacques Cousteau charged him with a 50 year mission to help preserve Antarctica through conservation and education - realized by the 2041 Foundation. The ClimateForce Mission, spearheaded by Rob’s son Barney Swan, was built upon this 2041 legacy. 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Through innovative ventures around the globe, the father and son team have been working side-by-side since 2011 to drive sustainable action between generations and cultures.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37" name="Google Shape;237;p22"/>
          <p:cNvSpPr/>
          <p:nvPr/>
        </p:nvSpPr>
        <p:spPr>
          <a:xfrm>
            <a:off x="2361725" y="3211749"/>
            <a:ext cx="1950900" cy="19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Robert Swan OBE,</a:t>
            </a:r>
            <a:r>
              <a:rPr i="1" lang="en" sz="11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has dedicated his life to sustainable development, conservation, renewable energy, and education through the 2041 Foundation. He is focusing currently on speaking engagements and long distance cycling training.</a:t>
            </a:r>
            <a:endParaRPr sz="15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38" name="Google Shape;238;p22"/>
          <p:cNvPicPr preferRelativeResize="0"/>
          <p:nvPr/>
        </p:nvPicPr>
        <p:blipFill rotWithShape="1">
          <a:blip r:embed="rId9">
            <a:alphaModFix/>
          </a:blip>
          <a:srcRect b="4922" l="0" r="0" t="4922"/>
          <a:stretch/>
        </p:blipFill>
        <p:spPr>
          <a:xfrm>
            <a:off x="243675" y="3212950"/>
            <a:ext cx="2118050" cy="19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91275" y="3202775"/>
            <a:ext cx="1950900" cy="19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3"/>
          <p:cNvPicPr preferRelativeResize="0"/>
          <p:nvPr/>
        </p:nvPicPr>
        <p:blipFill rotWithShape="1">
          <a:blip r:embed="rId3">
            <a:alphaModFix/>
          </a:blip>
          <a:srcRect b="-11229" l="12702" r="4164" t="11230"/>
          <a:stretch/>
        </p:blipFill>
        <p:spPr>
          <a:xfrm>
            <a:off x="-1" y="11"/>
            <a:ext cx="9144000" cy="687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3"/>
          <p:cNvSpPr txBox="1"/>
          <p:nvPr>
            <p:ph type="title"/>
          </p:nvPr>
        </p:nvSpPr>
        <p:spPr>
          <a:xfrm>
            <a:off x="0" y="0"/>
            <a:ext cx="8783400" cy="8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to get involved</a:t>
            </a:r>
            <a:endParaRPr b="1"/>
          </a:p>
        </p:txBody>
      </p:sp>
      <p:pic>
        <p:nvPicPr>
          <p:cNvPr id="246" name="Google Shape;246;p2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50" y="1051375"/>
            <a:ext cx="2184651" cy="733375"/>
          </a:xfrm>
          <a:prstGeom prst="rect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7" name="Google Shape;247;p2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7162" y="134238"/>
            <a:ext cx="1407285" cy="9255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2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65713" y="133658"/>
            <a:ext cx="1404300" cy="926682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9" name="Google Shape;249;p23"/>
          <p:cNvSpPr txBox="1"/>
          <p:nvPr/>
        </p:nvSpPr>
        <p:spPr>
          <a:xfrm>
            <a:off x="1809750" y="1851900"/>
            <a:ext cx="1914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Follow us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Google Shape;250;p23">
            <a:hlinkClick r:id="rId10"/>
          </p:cNvPr>
          <p:cNvSpPr/>
          <p:nvPr/>
        </p:nvSpPr>
        <p:spPr>
          <a:xfrm>
            <a:off x="7485450" y="3933438"/>
            <a:ext cx="1490700" cy="1023900"/>
          </a:xfrm>
          <a:prstGeom prst="rect">
            <a:avLst/>
          </a:prstGeom>
          <a:solidFill>
            <a:srgbClr val="D9D9D9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Ubuntu"/>
                <a:ea typeface="Ubuntu"/>
                <a:cs typeface="Ubuntu"/>
                <a:sym typeface="Ubuntu"/>
              </a:rPr>
              <a:t>Support Us</a:t>
            </a:r>
            <a:endParaRPr b="1" sz="19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/>
          <p:nvPr>
            <p:ph idx="1" type="body"/>
          </p:nvPr>
        </p:nvSpPr>
        <p:spPr>
          <a:xfrm>
            <a:off x="311700" y="1095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457200" lvl="0" marL="411480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APPENDIX</a:t>
            </a:r>
            <a:endParaRPr b="1" sz="31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  <a:t>Our </a:t>
            </a:r>
            <a:r>
              <a:rPr lang="en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  <a:t>Theory of Change</a:t>
            </a:r>
            <a:endParaRPr>
              <a:solidFill>
                <a:srgbClr val="F3F3F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  <a:t>5 Convenient Solutions: For Corporates</a:t>
            </a:r>
            <a:endParaRPr>
              <a:solidFill>
                <a:srgbClr val="F3F3F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56" name="Google Shape;256;p24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“The greatest threat to our planet is the belief</a:t>
            </a:r>
            <a:endParaRPr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r>
              <a:rPr b="1"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hat someone else will save it.”</a:t>
            </a:r>
            <a:endParaRPr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73763"/>
                </a:solidFill>
                <a:latin typeface="Ubuntu Light"/>
                <a:ea typeface="Ubuntu Light"/>
                <a:cs typeface="Ubuntu Light"/>
                <a:sym typeface="Ubuntu Light"/>
              </a:rPr>
              <a:t>											Robert Swan, OBE</a:t>
            </a:r>
            <a:endParaRPr sz="2000">
              <a:solidFill>
                <a:srgbClr val="07376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theory of change</a:t>
            </a:r>
            <a:endParaRPr/>
          </a:p>
        </p:txBody>
      </p:sp>
      <p:sp>
        <p:nvSpPr>
          <p:cNvPr id="262" name="Google Shape;262;p25"/>
          <p:cNvSpPr/>
          <p:nvPr/>
        </p:nvSpPr>
        <p:spPr>
          <a:xfrm>
            <a:off x="419100" y="1209675"/>
            <a:ext cx="2152800" cy="514500"/>
          </a:xfrm>
          <a:prstGeom prst="homePlate">
            <a:avLst>
              <a:gd fmla="val 50000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Activities</a:t>
            </a:r>
            <a:endParaRPr b="1"/>
          </a:p>
        </p:txBody>
      </p:sp>
      <p:sp>
        <p:nvSpPr>
          <p:cNvPr id="263" name="Google Shape;263;p25"/>
          <p:cNvSpPr/>
          <p:nvPr/>
        </p:nvSpPr>
        <p:spPr>
          <a:xfrm>
            <a:off x="2496197" y="1209675"/>
            <a:ext cx="2179500" cy="514500"/>
          </a:xfrm>
          <a:prstGeom prst="chevron">
            <a:avLst>
              <a:gd fmla="val 50000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Outputs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(End of 2019)</a:t>
            </a:r>
            <a:endParaRPr b="1"/>
          </a:p>
        </p:txBody>
      </p:sp>
      <p:sp>
        <p:nvSpPr>
          <p:cNvPr id="264" name="Google Shape;264;p25"/>
          <p:cNvSpPr/>
          <p:nvPr/>
        </p:nvSpPr>
        <p:spPr>
          <a:xfrm>
            <a:off x="4599994" y="1209675"/>
            <a:ext cx="2179500" cy="514500"/>
          </a:xfrm>
          <a:prstGeom prst="chevron">
            <a:avLst>
              <a:gd fmla="val 50000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Outcomes</a:t>
            </a:r>
            <a:endParaRPr b="1"/>
          </a:p>
        </p:txBody>
      </p:sp>
      <p:sp>
        <p:nvSpPr>
          <p:cNvPr id="265" name="Google Shape;265;p25"/>
          <p:cNvSpPr/>
          <p:nvPr/>
        </p:nvSpPr>
        <p:spPr>
          <a:xfrm>
            <a:off x="6703791" y="1209675"/>
            <a:ext cx="2179500" cy="514500"/>
          </a:xfrm>
          <a:prstGeom prst="chevron">
            <a:avLst>
              <a:gd fmla="val 50000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Impact</a:t>
            </a:r>
            <a:endParaRPr b="1"/>
          </a:p>
        </p:txBody>
      </p:sp>
      <p:sp>
        <p:nvSpPr>
          <p:cNvPr id="266" name="Google Shape;266;p25"/>
          <p:cNvSpPr/>
          <p:nvPr/>
        </p:nvSpPr>
        <p:spPr>
          <a:xfrm>
            <a:off x="438150" y="1885950"/>
            <a:ext cx="2043900" cy="81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Integrate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67" name="Google Shape;267;p25"/>
          <p:cNvSpPr/>
          <p:nvPr/>
        </p:nvSpPr>
        <p:spPr>
          <a:xfrm>
            <a:off x="438150" y="2833106"/>
            <a:ext cx="2043900" cy="81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Restore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68" name="Google Shape;268;p25"/>
          <p:cNvSpPr/>
          <p:nvPr/>
        </p:nvSpPr>
        <p:spPr>
          <a:xfrm>
            <a:off x="438150" y="3780274"/>
            <a:ext cx="2043900" cy="81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Connect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69" name="Google Shape;269;p25"/>
          <p:cNvSpPr/>
          <p:nvPr/>
        </p:nvSpPr>
        <p:spPr>
          <a:xfrm>
            <a:off x="2571900" y="2833106"/>
            <a:ext cx="2043900" cy="814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Galvanize 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2 million dollars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 towards proven and emerging carbon-negative solutions </a:t>
            </a:r>
            <a:endParaRPr sz="1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0" name="Google Shape;270;p25"/>
          <p:cNvSpPr/>
          <p:nvPr/>
        </p:nvSpPr>
        <p:spPr>
          <a:xfrm>
            <a:off x="2571900" y="1885950"/>
            <a:ext cx="2043900" cy="814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Deliver current, digestible sustainable living content and solutions to 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1 million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 people through social engagement platforms</a:t>
            </a:r>
            <a:endParaRPr sz="1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4705650" y="2833106"/>
            <a:ext cx="2043900" cy="814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Individuals and organizations easily and routinely 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offset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 their carbon footprint; emerging carbon-negative solutions reach maturity</a:t>
            </a:r>
            <a:endParaRPr sz="1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2" name="Google Shape;272;p25"/>
          <p:cNvSpPr/>
          <p:nvPr/>
        </p:nvSpPr>
        <p:spPr>
          <a:xfrm>
            <a:off x="2571900" y="3780274"/>
            <a:ext cx="2043900" cy="814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Convene and train 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700</a:t>
            </a: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 future environmental leaders through immersive, pro-environment experiences locally and globally</a:t>
            </a:r>
            <a:endParaRPr sz="1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3" name="Google Shape;273;p25"/>
          <p:cNvSpPr/>
          <p:nvPr/>
        </p:nvSpPr>
        <p:spPr>
          <a:xfrm>
            <a:off x="4705650" y="3780274"/>
            <a:ext cx="2043900" cy="814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Tight network of global change leaders embed sustainability practices at home and in the marketplace</a:t>
            </a:r>
            <a:endParaRPr sz="1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4" name="Google Shape;274;p25"/>
          <p:cNvSpPr/>
          <p:nvPr/>
        </p:nvSpPr>
        <p:spPr>
          <a:xfrm>
            <a:off x="4705650" y="1885950"/>
            <a:ext cx="2043900" cy="814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 Light"/>
                <a:ea typeface="Ubuntu Light"/>
                <a:cs typeface="Ubuntu Light"/>
                <a:sym typeface="Ubuntu Light"/>
              </a:rPr>
              <a:t>Individuals and organizations drive and demand sustainable practices across 5 key social sectors</a:t>
            </a:r>
            <a:endParaRPr sz="10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5" name="Google Shape;275;p25"/>
          <p:cNvSpPr/>
          <p:nvPr/>
        </p:nvSpPr>
        <p:spPr>
          <a:xfrm>
            <a:off x="6839400" y="1885950"/>
            <a:ext cx="2043900" cy="2708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360 million tons of CO</a:t>
            </a:r>
            <a:r>
              <a:rPr baseline="-25000" lang="en"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 offset by 2025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/>
          <p:nvPr>
            <p:ph idx="1" type="body"/>
          </p:nvPr>
        </p:nvSpPr>
        <p:spPr>
          <a:xfrm>
            <a:off x="159300" y="1600553"/>
            <a:ext cx="5944500" cy="30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AutoNum type="arabicPeriod"/>
            </a:pPr>
            <a:r>
              <a:rPr b="1" lang="en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Measure your footprint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: with our carbon tracking solutions for business and individuals. </a:t>
            </a:r>
            <a:r>
              <a:rPr i="1"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What doesn’t get measured doesn’t get managed</a:t>
            </a:r>
            <a:endParaRPr i="1"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300"/>
              <a:buAutoNum type="arabicPeriod"/>
            </a:pPr>
            <a:r>
              <a:rPr b="1" lang="en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Reduce your impact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: did you know refrigerant management is the #1 sector to go carbon neutral? </a:t>
            </a:r>
            <a:r>
              <a:rPr i="1"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Tips and products to save $ and the whales</a:t>
            </a:r>
            <a:endParaRPr i="1"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300"/>
              <a:buAutoNum type="arabicPeriod"/>
            </a:pPr>
            <a:r>
              <a:rPr b="1" lang="en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Offset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: access our high-quality portfolio of afforestation and conservation projects.  </a:t>
            </a:r>
            <a:r>
              <a:rPr i="1"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Globally accredited, expertly curated. </a:t>
            </a:r>
            <a:endParaRPr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300"/>
              <a:buAutoNum type="arabicPeriod"/>
            </a:pPr>
            <a:r>
              <a:rPr b="1" lang="en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Negative Emissions Technologies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: donate to cutting-edge projects in direct-air capture, algae-farming, and more. </a:t>
            </a:r>
            <a:r>
              <a:rPr i="1"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Imperative to meet Paris. </a:t>
            </a:r>
            <a:endParaRPr i="1"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300"/>
              <a:buAutoNum type="arabicPeriod"/>
            </a:pPr>
            <a:r>
              <a:rPr b="1" lang="en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Invest Ethically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: achieve environmental returns through our socially responsible investing (SRI) financial partners. </a:t>
            </a:r>
            <a:r>
              <a:rPr i="1"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Green is green</a:t>
            </a:r>
            <a:endParaRPr i="1"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340925" y="1013178"/>
            <a:ext cx="5381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5</a:t>
            </a:r>
            <a:r>
              <a:rPr b="1" lang="en" sz="1600" u="sng"/>
              <a:t> Solutions</a:t>
            </a:r>
            <a:r>
              <a:rPr b="1" lang="en" sz="1600"/>
              <a:t> businesses and busy people can integrate in their day-to-day </a:t>
            </a:r>
            <a:endParaRPr b="1" sz="1600"/>
          </a:p>
        </p:txBody>
      </p:sp>
      <p:sp>
        <p:nvSpPr>
          <p:cNvPr id="282" name="Google Shape;282;p26"/>
          <p:cNvSpPr txBox="1"/>
          <p:nvPr>
            <p:ph type="title"/>
          </p:nvPr>
        </p:nvSpPr>
        <p:spPr>
          <a:xfrm>
            <a:off x="311700" y="456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</a:rPr>
              <a:t>The Goal: </a:t>
            </a:r>
            <a:r>
              <a:rPr b="1" lang="en" sz="2000">
                <a:solidFill>
                  <a:srgbClr val="434343"/>
                </a:solidFill>
              </a:rPr>
              <a:t>Mobilize the reduction of 360 million tons of CO</a:t>
            </a:r>
            <a:r>
              <a:rPr b="1" baseline="-25000" lang="en" sz="2000">
                <a:solidFill>
                  <a:srgbClr val="434343"/>
                </a:solidFill>
              </a:rPr>
              <a:t>2</a:t>
            </a:r>
            <a:r>
              <a:rPr b="1" lang="en" sz="2000">
                <a:solidFill>
                  <a:srgbClr val="434343"/>
                </a:solidFill>
              </a:rPr>
              <a:t> by 2025</a:t>
            </a:r>
            <a:endParaRPr sz="2000"/>
          </a:p>
        </p:txBody>
      </p:sp>
      <p:pic>
        <p:nvPicPr>
          <p:cNvPr id="283" name="Google Shape;283;p26"/>
          <p:cNvPicPr preferRelativeResize="0"/>
          <p:nvPr/>
        </p:nvPicPr>
        <p:blipFill rotWithShape="1">
          <a:blip r:embed="rId3">
            <a:alphaModFix/>
          </a:blip>
          <a:srcRect b="-31137" l="-31137" r="-31121" t="-31121"/>
          <a:stretch/>
        </p:blipFill>
        <p:spPr>
          <a:xfrm>
            <a:off x="6675138" y="1005251"/>
            <a:ext cx="2218577" cy="221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6"/>
          <p:cNvSpPr txBox="1"/>
          <p:nvPr/>
        </p:nvSpPr>
        <p:spPr>
          <a:xfrm>
            <a:off x="6223175" y="3004275"/>
            <a:ext cx="29208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The Connector App (in dev)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Ubuntu Light"/>
              <a:buChar char="-"/>
            </a:pP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Tracks your carbon</a:t>
            </a:r>
            <a:endParaRPr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Ubuntu Light"/>
              <a:buChar char="-"/>
            </a:pP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ustomized advice</a:t>
            </a:r>
            <a:endParaRPr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Ubuntu Light"/>
              <a:buChar char="-"/>
            </a:pP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Easy offsets</a:t>
            </a:r>
            <a:endParaRPr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Ubuntu Light"/>
              <a:buChar char="-"/>
            </a:pP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Gamification incentivize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s</a:t>
            </a:r>
            <a:r>
              <a:rPr lang="en" sz="13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 community behavior shift</a:t>
            </a:r>
            <a:endParaRPr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85" name="Google Shape;285;p26"/>
          <p:cNvSpPr txBox="1"/>
          <p:nvPr>
            <p:ph type="title"/>
          </p:nvPr>
        </p:nvSpPr>
        <p:spPr>
          <a:xfrm>
            <a:off x="311700" y="247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Convenient Solutions from </a:t>
            </a:r>
            <a:r>
              <a:rPr b="1" lang="en"/>
              <a:t>ClimateForce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/>
          <p:nvPr/>
        </p:nvSpPr>
        <p:spPr>
          <a:xfrm>
            <a:off x="0" y="0"/>
            <a:ext cx="24369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Scratchpad</a:t>
            </a:r>
            <a:endParaRPr b="1"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/>
          <p:nvPr/>
        </p:nvSpPr>
        <p:spPr>
          <a:xfrm>
            <a:off x="0" y="0"/>
            <a:ext cx="37899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Deck Next Steps</a:t>
            </a:r>
            <a:endParaRPr b="1" sz="3200"/>
          </a:p>
        </p:txBody>
      </p:sp>
      <p:sp>
        <p:nvSpPr>
          <p:cNvPr id="296" name="Google Shape;296;p28"/>
          <p:cNvSpPr txBox="1"/>
          <p:nvPr/>
        </p:nvSpPr>
        <p:spPr>
          <a:xfrm>
            <a:off x="259875" y="1321075"/>
            <a:ext cx="8381100" cy="3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Slide 6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Choose top logos (3 -5) and delete / minimize rest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Select placeholder figures until more accuracy on 2041 Engagement Metrics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Annex/Endnote slide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Visual representation of 360mT broken down by intended impact activity by 2025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"/>
              <a:t>avoided emissions through individual + corp. behavior ∆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"/>
              <a:t>Restore projects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en"/>
              <a:t>Unicorns - connecting HNWI with high potential CDR (ie Climeworks, Drones, etc…)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Research c</a:t>
            </a:r>
            <a:r>
              <a:rPr lang="en">
                <a:solidFill>
                  <a:schemeClr val="dk1"/>
                </a:solidFill>
              </a:rPr>
              <a:t>itation on CSR/Employee Engagement TAM &amp; Gamification Outcomes Research (add citation ref to Slide 6)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 txBox="1"/>
          <p:nvPr/>
        </p:nvSpPr>
        <p:spPr>
          <a:xfrm>
            <a:off x="2620825" y="2676075"/>
            <a:ext cx="64392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</a:t>
            </a:r>
            <a:r>
              <a:rPr baseline="-25000" lang="en"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removed from NET/CDR projects (from Individuals, Corps, and HNWI)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Mature</a:t>
            </a:r>
            <a:endParaRPr i="1" sz="1200">
              <a:latin typeface="Ubuntu"/>
              <a:ea typeface="Ubuntu"/>
              <a:cs typeface="Ubuntu"/>
              <a:sym typeface="Ubuntu"/>
            </a:endParaRPr>
          </a:p>
          <a:p>
            <a:pPr indent="-304800" lvl="0" marL="27432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Tropical Biomass Conservation - 10</a:t>
            </a: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MtCO</a:t>
            </a:r>
            <a:r>
              <a:rPr baseline="-25000"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i="1" sz="1200">
              <a:latin typeface="Ubuntu"/>
              <a:ea typeface="Ubuntu"/>
              <a:cs typeface="Ubuntu"/>
              <a:sym typeface="Ubuntu"/>
            </a:endParaRPr>
          </a:p>
          <a:p>
            <a:pPr indent="-304800" lvl="0" marL="27432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Afforestation/Reforestation - 10MtCO</a:t>
            </a:r>
            <a:r>
              <a:rPr baseline="-25000" i="1" lang="en" sz="1200"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 i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Emerging (hypothesis-driven impact thesis)</a:t>
            </a:r>
            <a:endParaRPr i="1" sz="1200">
              <a:latin typeface="Ubuntu"/>
              <a:ea typeface="Ubuntu"/>
              <a:cs typeface="Ubuntu"/>
              <a:sym typeface="Ubuntu"/>
            </a:endParaRPr>
          </a:p>
          <a:p>
            <a:pPr indent="-304800" lvl="0" marL="27432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Direct Air Capture </a:t>
            </a: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- 30MtCO</a:t>
            </a:r>
            <a:r>
              <a:rPr baseline="-25000"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 i="1" sz="1200">
              <a:latin typeface="Ubuntu"/>
              <a:ea typeface="Ubuntu"/>
              <a:cs typeface="Ubuntu"/>
              <a:sym typeface="Ubuntu"/>
            </a:endParaRPr>
          </a:p>
          <a:p>
            <a:pPr indent="-304800" lvl="0" marL="27432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Soil / Biomass Innovation </a:t>
            </a: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- 30m tCO</a:t>
            </a:r>
            <a:r>
              <a:rPr baseline="-25000"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 i="1" sz="1200">
              <a:latin typeface="Ubuntu"/>
              <a:ea typeface="Ubuntu"/>
              <a:cs typeface="Ubuntu"/>
              <a:sym typeface="Ubuntu"/>
            </a:endParaRPr>
          </a:p>
          <a:p>
            <a:pPr indent="-304800" lvl="0" marL="27432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Ocean-focused (kelp/algae farming) - 30MtCO</a:t>
            </a:r>
            <a:r>
              <a:rPr baseline="-25000" i="1" lang="en" sz="1200"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 i="1" sz="1200">
              <a:latin typeface="Ubuntu"/>
              <a:ea typeface="Ubuntu"/>
              <a:cs typeface="Ubuntu"/>
              <a:sym typeface="Ubuntu"/>
            </a:endParaRPr>
          </a:p>
          <a:p>
            <a:pPr indent="-304800" lvl="0" marL="27432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Portfolio x Unicorn approach → rest of co2 - 90 MtCO</a:t>
            </a:r>
            <a:r>
              <a:rPr baseline="-25000" i="1" lang="en" sz="1200"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 i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2" name="Google Shape;302;p29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360 million tons by 2025 - how we will do it</a:t>
            </a:r>
            <a:endParaRPr/>
          </a:p>
        </p:txBody>
      </p:sp>
      <p:sp>
        <p:nvSpPr>
          <p:cNvPr id="303" name="Google Shape;303;p29"/>
          <p:cNvSpPr/>
          <p:nvPr/>
        </p:nvSpPr>
        <p:spPr>
          <a:xfrm>
            <a:off x="500600" y="677300"/>
            <a:ext cx="1344900" cy="4093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4" name="Google Shape;304;p29"/>
          <p:cNvCxnSpPr/>
          <p:nvPr/>
        </p:nvCxnSpPr>
        <p:spPr>
          <a:xfrm>
            <a:off x="510500" y="1328725"/>
            <a:ext cx="132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29"/>
          <p:cNvCxnSpPr/>
          <p:nvPr/>
        </p:nvCxnSpPr>
        <p:spPr>
          <a:xfrm>
            <a:off x="530050" y="2571750"/>
            <a:ext cx="132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06" name="Google Shape;306;p29"/>
          <p:cNvSpPr/>
          <p:nvPr/>
        </p:nvSpPr>
        <p:spPr>
          <a:xfrm rot="5400000">
            <a:off x="1904125" y="996258"/>
            <a:ext cx="461700" cy="1668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9"/>
          <p:cNvSpPr/>
          <p:nvPr/>
        </p:nvSpPr>
        <p:spPr>
          <a:xfrm rot="5400000">
            <a:off x="1584450" y="1937875"/>
            <a:ext cx="1209000" cy="2748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9"/>
          <p:cNvSpPr/>
          <p:nvPr/>
        </p:nvSpPr>
        <p:spPr>
          <a:xfrm rot="5400000">
            <a:off x="1310700" y="3533675"/>
            <a:ext cx="1904100" cy="432000"/>
          </a:xfrm>
          <a:prstGeom prst="triangle">
            <a:avLst>
              <a:gd fmla="val 51029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9"/>
          <p:cNvSpPr txBox="1"/>
          <p:nvPr/>
        </p:nvSpPr>
        <p:spPr>
          <a:xfrm>
            <a:off x="2620825" y="1570875"/>
            <a:ext cx="63705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Tracked a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voided emissions from Corporates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buntu"/>
              <a:buChar char="-"/>
            </a:pP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Coalition - aggregating verified reductions against baseline - [back out the rest of 180m tons to get to # of corporate partnerships)</a:t>
            </a:r>
            <a:endParaRPr i="1"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buntu"/>
              <a:buChar char="-"/>
            </a:pP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CF Corporate Challenges [10k employees x 8 t avoided x 7 years = 560KtCO</a:t>
            </a:r>
            <a:r>
              <a:rPr baseline="-25000"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i="1"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0" name="Google Shape;310;p29"/>
          <p:cNvSpPr txBox="1"/>
          <p:nvPr/>
        </p:nvSpPr>
        <p:spPr>
          <a:xfrm>
            <a:off x="2620825" y="767825"/>
            <a:ext cx="60072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Tracked avoided emissions from Individuals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Ubuntu"/>
              <a:buChar char="-"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30</a:t>
            </a: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MtCO</a:t>
            </a:r>
            <a:r>
              <a:rPr baseline="-25000"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sz="1200">
                <a:latin typeface="Ubuntu"/>
                <a:ea typeface="Ubuntu"/>
                <a:cs typeface="Ubuntu"/>
                <a:sym typeface="Ubuntu"/>
              </a:rPr>
              <a:t> [</a:t>
            </a:r>
            <a:r>
              <a:rPr i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Joro App figures: (6.6 - 600MtC02 ])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Ubuntu"/>
                <a:ea typeface="Ubuntu"/>
                <a:cs typeface="Ubuntu"/>
                <a:sym typeface="Ubuntu"/>
              </a:rPr>
              <a:t>	</a:t>
            </a:r>
            <a:endParaRPr i="1" sz="1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2917625" y="3170000"/>
            <a:ext cx="1678500" cy="166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/>
              <a:t>Pie chart; $ amount transacted - $500m? </a:t>
            </a:r>
            <a:endParaRPr i="1" sz="900"/>
          </a:p>
        </p:txBody>
      </p:sp>
      <p:sp>
        <p:nvSpPr>
          <p:cNvPr id="312" name="Google Shape;312;p29"/>
          <p:cNvSpPr txBox="1"/>
          <p:nvPr/>
        </p:nvSpPr>
        <p:spPr>
          <a:xfrm>
            <a:off x="605750" y="3310275"/>
            <a:ext cx="115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180MtCO</a:t>
            </a:r>
            <a:r>
              <a:rPr baseline="-25000" lang="en"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605750" y="1865125"/>
            <a:ext cx="115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135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MtCO</a:t>
            </a:r>
            <a:r>
              <a:rPr baseline="-25000" lang="en"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p29"/>
          <p:cNvSpPr txBox="1"/>
          <p:nvPr/>
        </p:nvSpPr>
        <p:spPr>
          <a:xfrm>
            <a:off x="605750" y="793325"/>
            <a:ext cx="115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45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MtCO</a:t>
            </a:r>
            <a:r>
              <a:rPr baseline="-25000" lang="en">
                <a:latin typeface="Ubuntu"/>
                <a:ea typeface="Ubuntu"/>
                <a:cs typeface="Ubuntu"/>
                <a:sym typeface="Ubuntu"/>
              </a:rPr>
              <a:t>2</a:t>
            </a:r>
            <a:endParaRPr baseline="-250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52400"/>
            <a:ext cx="68953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52400"/>
            <a:ext cx="698242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1" name="Google Shape;61;p14"/>
          <p:cNvSpPr txBox="1"/>
          <p:nvPr/>
        </p:nvSpPr>
        <p:spPr>
          <a:xfrm>
            <a:off x="9621425" y="25448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584250" y="215525"/>
            <a:ext cx="844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ClimateForce is 7 year CO</a:t>
            </a:r>
            <a:r>
              <a:rPr b="1" baseline="-25000" lang="en" sz="2500"/>
              <a:t>2</a:t>
            </a:r>
            <a:r>
              <a:rPr b="1" lang="en" sz="2500"/>
              <a:t> reduction challenge</a:t>
            </a:r>
            <a:endParaRPr baseline="-25000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214125" y="1424250"/>
            <a:ext cx="6622500" cy="28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Our Mission: </a:t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To provide individuals and businesses with energy and </a:t>
            </a: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</a:t>
            </a:r>
            <a:r>
              <a:rPr b="1" baseline="-25000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reduction</a:t>
            </a: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solutions.  </a:t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Our Goal:</a:t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Mobilize the ‘clean-up’ of 360 million tons of CO</a:t>
            </a:r>
            <a:r>
              <a:rPr b="1" baseline="-25000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by 2025. </a:t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52400"/>
            <a:ext cx="666645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0457" y="4662725"/>
            <a:ext cx="953543" cy="480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/>
          <p:nvPr/>
        </p:nvSpPr>
        <p:spPr>
          <a:xfrm>
            <a:off x="0" y="0"/>
            <a:ext cx="91440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Case Study - Corporate Engagement on shifting employee transportation behavior</a:t>
            </a:r>
            <a:endParaRPr b="1" sz="3200"/>
          </a:p>
        </p:txBody>
      </p:sp>
      <p:pic>
        <p:nvPicPr>
          <p:cNvPr id="336" name="Google Shape;3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1072500"/>
            <a:ext cx="6596282" cy="36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525" y="2811600"/>
            <a:ext cx="2528675" cy="23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45850"/>
            <a:ext cx="2409825" cy="154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2765375"/>
            <a:ext cx="2000250" cy="22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3625" y="4042074"/>
            <a:ext cx="2180383" cy="11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700" y="161925"/>
            <a:ext cx="6402300" cy="469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525" y="4572000"/>
            <a:ext cx="11334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2" name="Google Shape;352;p35"/>
          <p:cNvSpPr txBox="1"/>
          <p:nvPr/>
        </p:nvSpPr>
        <p:spPr>
          <a:xfrm>
            <a:off x="9621425" y="25448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5"/>
          <p:cNvSpPr txBox="1"/>
          <p:nvPr>
            <p:ph type="title"/>
          </p:nvPr>
        </p:nvSpPr>
        <p:spPr>
          <a:xfrm>
            <a:off x="6900" y="68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ClimateForce is an </a:t>
            </a:r>
            <a:r>
              <a:rPr b="1" lang="en"/>
              <a:t>initiative</a:t>
            </a:r>
            <a:r>
              <a:rPr b="1" lang="en"/>
              <a:t> borne out of the 2041 Foundation with a 7-year CO</a:t>
            </a:r>
            <a:r>
              <a:rPr b="1" baseline="-25000" lang="en"/>
              <a:t>2</a:t>
            </a:r>
            <a:r>
              <a:rPr b="1" lang="en"/>
              <a:t> reduction challenge </a:t>
            </a:r>
            <a:endParaRPr baseline="-2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354" name="Google Shape;354;p35"/>
          <p:cNvSpPr txBox="1"/>
          <p:nvPr>
            <p:ph idx="1" type="body"/>
          </p:nvPr>
        </p:nvSpPr>
        <p:spPr>
          <a:xfrm>
            <a:off x="540300" y="1474550"/>
            <a:ext cx="5098500" cy="28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Our Mission: </a:t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To provide individuals and businesses with energy and CO</a:t>
            </a:r>
            <a:r>
              <a:rPr b="1" baseline="-25000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reduction solutions.  </a:t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</a:b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The</a:t>
            </a:r>
            <a: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ClimateForce Challenge (CF360)</a:t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Mobilize the reduction of 360 million tons of CO2 by 2025. </a:t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1250" y="1293999"/>
            <a:ext cx="2744700" cy="368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/>
          <p:nvPr>
            <p:ph idx="1" type="body"/>
          </p:nvPr>
        </p:nvSpPr>
        <p:spPr>
          <a:xfrm>
            <a:off x="66225" y="1424250"/>
            <a:ext cx="9077700" cy="28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Our Mission: </a:t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To provide individuals and businesses with energy and CO</a:t>
            </a:r>
            <a:r>
              <a:rPr baseline="-25000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reduction solutions.  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Our Goal:</a:t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Mobilize the ‘clean-up’ of 360 million tons of CO</a:t>
            </a:r>
            <a:r>
              <a:rPr baseline="-25000"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sz="19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by 2025. 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226" y="4244737"/>
            <a:ext cx="2988076" cy="10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0" y="0"/>
            <a:ext cx="91440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</a:t>
            </a:r>
            <a:r>
              <a:rPr b="1" lang="en"/>
              <a:t>ClimateForce </a:t>
            </a:r>
            <a:r>
              <a:rPr b="1" lang="en"/>
              <a:t>Challenge w</a:t>
            </a:r>
            <a:r>
              <a:rPr b="1" lang="en"/>
              <a:t>as </a:t>
            </a:r>
            <a:r>
              <a:rPr b="1" lang="en"/>
              <a:t>b</a:t>
            </a:r>
            <a:r>
              <a:rPr b="1" lang="en"/>
              <a:t>orne of 2041 Foundation’s </a:t>
            </a:r>
            <a:r>
              <a:rPr b="1" lang="en"/>
              <a:t>34-year legacy </a:t>
            </a:r>
            <a:endParaRPr b="1"/>
          </a:p>
        </p:txBody>
      </p:sp>
      <p:sp>
        <p:nvSpPr>
          <p:cNvPr id="70" name="Google Shape;70;p15"/>
          <p:cNvSpPr txBox="1"/>
          <p:nvPr/>
        </p:nvSpPr>
        <p:spPr>
          <a:xfrm>
            <a:off x="174175" y="4433900"/>
            <a:ext cx="40650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Ubuntu Light"/>
                <a:ea typeface="Ubuntu Light"/>
                <a:cs typeface="Ubuntu Light"/>
                <a:sym typeface="Ubuntu Light"/>
              </a:rPr>
              <a:t>Robert and Barney Swan  - two generations of climate champions working together to preserve the planet </a:t>
            </a:r>
            <a:endParaRPr i="1"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996" y="4369563"/>
            <a:ext cx="28194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4761" y="3877718"/>
            <a:ext cx="3751601" cy="12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56750" y="1183050"/>
            <a:ext cx="5642400" cy="36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Ubuntu Light"/>
                <a:ea typeface="Ubuntu Light"/>
                <a:cs typeface="Ubuntu Light"/>
                <a:sym typeface="Ubuntu Light"/>
              </a:rPr>
              <a:t>Three decades of Polar Challenges , </a:t>
            </a:r>
            <a:r>
              <a:rPr lang="en" sz="1400">
                <a:latin typeface="Ubuntu Light"/>
                <a:ea typeface="Ubuntu Light"/>
                <a:cs typeface="Ubuntu Light"/>
                <a:sym typeface="Ubuntu Light"/>
              </a:rPr>
              <a:t>including, most recently, SPEC,</a:t>
            </a:r>
            <a:r>
              <a:rPr lang="en" sz="1400">
                <a:latin typeface="Ubuntu Light"/>
                <a:ea typeface="Ubuntu Light"/>
                <a:cs typeface="Ubuntu Light"/>
                <a:sym typeface="Ubuntu Light"/>
              </a:rPr>
              <a:t> have given </a:t>
            </a:r>
            <a:r>
              <a:rPr b="1" lang="en" sz="1400">
                <a:latin typeface="Ubuntu"/>
                <a:ea typeface="Ubuntu"/>
                <a:cs typeface="Ubuntu"/>
                <a:sym typeface="Ubuntu"/>
              </a:rPr>
              <a:t>2041 mass appeal and corporate influence between industries. </a:t>
            </a:r>
            <a:br>
              <a:rPr lang="en" sz="1400">
                <a:latin typeface="Ubuntu Light"/>
                <a:ea typeface="Ubuntu Light"/>
                <a:cs typeface="Ubuntu Light"/>
                <a:sym typeface="Ubuntu Light"/>
              </a:rPr>
            </a:br>
            <a:endParaRPr sz="14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Ubuntu Light"/>
                <a:ea typeface="Ubuntu Light"/>
                <a:cs typeface="Ubuntu Light"/>
                <a:sym typeface="Ubuntu Light"/>
              </a:rPr>
              <a:t>ClimateForce will rally this broad coalition of individuals, businesses and investors to </a:t>
            </a:r>
            <a:r>
              <a:rPr b="1" lang="en" sz="1400">
                <a:latin typeface="Ubuntu"/>
                <a:ea typeface="Ubuntu"/>
                <a:cs typeface="Ubuntu"/>
                <a:sym typeface="Ubuntu"/>
              </a:rPr>
              <a:t>aggregate 360 million tons of CO2 reductions by 2025 - 1% of the UN’s 2˚ target.</a:t>
            </a:r>
            <a:br>
              <a:rPr lang="en" sz="1400">
                <a:latin typeface="Ubuntu Light"/>
                <a:ea typeface="Ubuntu Light"/>
                <a:cs typeface="Ubuntu Light"/>
                <a:sym typeface="Ubuntu Light"/>
              </a:rPr>
            </a:br>
            <a:endParaRPr sz="14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Ubuntu Light"/>
                <a:ea typeface="Ubuntu Light"/>
                <a:cs typeface="Ubuntu Light"/>
                <a:sym typeface="Ubuntu Light"/>
              </a:rPr>
              <a:t>We will do this by catalyzing corporate behavior change through employee engagement and by </a:t>
            </a:r>
            <a:r>
              <a:rPr b="1" lang="en" sz="1400">
                <a:latin typeface="Ubuntu"/>
                <a:ea typeface="Ubuntu"/>
                <a:cs typeface="Ubuntu"/>
                <a:sym typeface="Ubuntu"/>
              </a:rPr>
              <a:t>democratizing access to innovative carbon solutions for all. </a:t>
            </a:r>
            <a:endParaRPr b="1" sz="1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975" y="1183050"/>
            <a:ext cx="2418875" cy="32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7233725" y="2426575"/>
            <a:ext cx="17547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latin typeface="Ubuntu"/>
                <a:ea typeface="Ubuntu"/>
                <a:cs typeface="Ubuntu"/>
                <a:sym typeface="Ubuntu"/>
              </a:rPr>
              <a:t>Key Figures:</a:t>
            </a:r>
            <a:br>
              <a:rPr b="1" lang="en" sz="1200" u="sng">
                <a:latin typeface="Ubuntu"/>
                <a:ea typeface="Ubuntu"/>
                <a:cs typeface="Ubuntu"/>
                <a:sym typeface="Ubuntu"/>
              </a:rPr>
            </a:br>
            <a:endParaRPr sz="1200" u="sng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R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eached 1b+ globally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Net-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Positive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journey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-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360 tons offset through afforestation and direct air capture.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0" name="Google Shape;80;p16"/>
          <p:cNvSpPr txBox="1"/>
          <p:nvPr>
            <p:ph type="title"/>
          </p:nvPr>
        </p:nvSpPr>
        <p:spPr>
          <a:xfrm>
            <a:off x="0" y="115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South Pole Energy Challenge - </a:t>
            </a:r>
            <a:r>
              <a:rPr b="1" lang="en"/>
              <a:t>Walking the Talk</a:t>
            </a:r>
            <a:endParaRPr b="1"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14792" l="5453" r="6579" t="23080"/>
          <a:stretch/>
        </p:blipFill>
        <p:spPr>
          <a:xfrm>
            <a:off x="3521241" y="3573762"/>
            <a:ext cx="3602499" cy="16958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-21000" y="736600"/>
            <a:ext cx="9309300" cy="177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2041 launched the first expedition to the South Pole powered 100% by renewable energy.</a:t>
            </a:r>
            <a:b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    </a:t>
            </a:r>
            <a:r>
              <a:rPr lang="en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Barney Swan  completed the 60 day, 1000 km ski to the South Pole on Jan 16th, 2018, surviving off      </a:t>
            </a:r>
            <a:br>
              <a:rPr lang="en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en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     NASA-designed solar ice melters, lithium batteries from Goal Zero, and waste-fuel designed by Shell. </a:t>
            </a:r>
            <a:br>
              <a:rPr lang="en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en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					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The Journey marked the launch of ClimateForce.</a:t>
            </a:r>
            <a:endParaRPr b="1" sz="1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30848" l="0" r="0" t="0"/>
          <a:stretch/>
        </p:blipFill>
        <p:spPr>
          <a:xfrm>
            <a:off x="-43659" y="2317562"/>
            <a:ext cx="3583698" cy="150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5">
            <a:alphaModFix/>
          </a:blip>
          <a:srcRect b="25536" l="0" r="0" t="13472"/>
          <a:stretch/>
        </p:blipFill>
        <p:spPr>
          <a:xfrm>
            <a:off x="-43659" y="3803937"/>
            <a:ext cx="3583698" cy="14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6">
            <a:alphaModFix/>
          </a:blip>
          <a:srcRect b="27207" l="0" r="0" t="17255"/>
          <a:stretch/>
        </p:blipFill>
        <p:spPr>
          <a:xfrm>
            <a:off x="3540041" y="2317562"/>
            <a:ext cx="3583698" cy="149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1564" y="3139250"/>
            <a:ext cx="53340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87125" y="3175681"/>
            <a:ext cx="479600" cy="4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57554" y="3803915"/>
            <a:ext cx="1691195" cy="231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2858813" y="925025"/>
            <a:ext cx="3200400" cy="3200400"/>
          </a:xfrm>
          <a:prstGeom prst="ellipse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b="0" l="10858" r="10851" t="0"/>
          <a:stretch/>
        </p:blipFill>
        <p:spPr>
          <a:xfrm>
            <a:off x="3547927" y="1308700"/>
            <a:ext cx="1707172" cy="15546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5058875" y="829625"/>
            <a:ext cx="3600600" cy="95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One-click</a:t>
            </a: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access to cutting edge carbon capture, storage and reuse projects to </a:t>
            </a: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clean up excess</a:t>
            </a: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CO</a:t>
            </a:r>
            <a:r>
              <a:rPr b="1" baseline="-25000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 </a:t>
            </a:r>
            <a:endParaRPr b="1" baseline="-25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297275" y="1700475"/>
            <a:ext cx="3200400" cy="3200400"/>
          </a:xfrm>
          <a:prstGeom prst="ellipse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5511838" y="1700475"/>
            <a:ext cx="3200400" cy="3200400"/>
          </a:xfrm>
          <a:prstGeom prst="ellipse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4">
            <a:alphaModFix/>
          </a:blip>
          <a:srcRect b="0" l="17426" r="17426" t="0"/>
          <a:stretch/>
        </p:blipFill>
        <p:spPr>
          <a:xfrm>
            <a:off x="3395700" y="2627250"/>
            <a:ext cx="2259929" cy="24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5">
            <a:alphaModFix/>
          </a:blip>
          <a:srcRect b="0" l="6346" r="6355" t="0"/>
          <a:stretch/>
        </p:blipFill>
        <p:spPr>
          <a:xfrm>
            <a:off x="91813" y="434712"/>
            <a:ext cx="2259927" cy="18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542925" y="2076300"/>
            <a:ext cx="2905200" cy="170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Simple solutions, products and services</a:t>
            </a: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make it easy to hit personal/ professional Net Zero CO</a:t>
            </a:r>
            <a:r>
              <a:rPr baseline="-25000"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targets - </a:t>
            </a:r>
            <a:r>
              <a:rPr i="1"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powered by the Accumulator App™</a:t>
            </a:r>
            <a:br>
              <a:rPr i="1"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</a:br>
            <a:endParaRPr b="1" i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1" name="Google Shape;101;p17"/>
          <p:cNvSpPr txBox="1"/>
          <p:nvPr>
            <p:ph type="title"/>
          </p:nvPr>
        </p:nvSpPr>
        <p:spPr>
          <a:xfrm>
            <a:off x="0" y="0"/>
            <a:ext cx="9144000" cy="8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Three key activities define the ClimateForce </a:t>
            </a:r>
            <a:r>
              <a:rPr b="1" lang="en"/>
              <a:t>mission</a:t>
            </a:r>
            <a:endParaRPr b="1"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6">
            <a:alphaModFix/>
          </a:blip>
          <a:srcRect b="0" l="6392" r="6400" t="0"/>
          <a:stretch/>
        </p:blipFill>
        <p:spPr>
          <a:xfrm>
            <a:off x="5605150" y="2142975"/>
            <a:ext cx="2042829" cy="166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5624177" y="3129750"/>
            <a:ext cx="29052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Join us 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and our </a:t>
            </a: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network</a:t>
            </a:r>
            <a:br>
              <a:rPr lang="en"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on 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climate leadership experientials and expeditions    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/>
        </p:nvSpPr>
        <p:spPr>
          <a:xfrm>
            <a:off x="5187650" y="488100"/>
            <a:ext cx="37857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Ubuntu Light"/>
                <a:ea typeface="Ubuntu Light"/>
                <a:cs typeface="Ubuntu Light"/>
                <a:sym typeface="Ubuntu Light"/>
              </a:rPr>
              <a:t>“You’re on track to reduce your CO</a:t>
            </a:r>
            <a:r>
              <a:rPr baseline="-25000" i="1" lang="en"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i="1" lang="en">
                <a:latin typeface="Ubuntu Light"/>
                <a:ea typeface="Ubuntu Light"/>
                <a:cs typeface="Ubuntu Light"/>
                <a:sym typeface="Ubuntu Light"/>
              </a:rPr>
              <a:t> impact by 12% this month, and 50% this year!”</a:t>
            </a:r>
            <a:endParaRPr i="1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7550" y="3195429"/>
            <a:ext cx="3033850" cy="217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7181829" y="3818676"/>
            <a:ext cx="1808400" cy="585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6015475" y="1473601"/>
            <a:ext cx="2913600" cy="1578300"/>
          </a:xfrm>
          <a:prstGeom prst="roundRect">
            <a:avLst>
              <a:gd fmla="val 16667" name="adj"/>
            </a:avLst>
          </a:prstGeom>
          <a:solidFill>
            <a:srgbClr val="274E13">
              <a:alpha val="8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>
            <p:ph type="title"/>
          </p:nvPr>
        </p:nvSpPr>
        <p:spPr>
          <a:xfrm>
            <a:off x="971700" y="1800"/>
            <a:ext cx="817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We are developing a convenient </a:t>
            </a:r>
            <a:r>
              <a:rPr b="1" lang="en" sz="2000"/>
              <a:t>emissions footprint</a:t>
            </a:r>
            <a:r>
              <a:rPr b="1" lang="en" sz="2000"/>
              <a:t> tracker for the mass market with our tech partners</a:t>
            </a:r>
            <a:endParaRPr sz="2000"/>
          </a:p>
        </p:txBody>
      </p:sp>
      <p:sp>
        <p:nvSpPr>
          <p:cNvPr id="113" name="Google Shape;113;p18"/>
          <p:cNvSpPr txBox="1"/>
          <p:nvPr/>
        </p:nvSpPr>
        <p:spPr>
          <a:xfrm>
            <a:off x="704925" y="3291900"/>
            <a:ext cx="48576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...</a:t>
            </a: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provides nudges, points and financial incentives for reaching Net Zero Target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321" y="2141662"/>
            <a:ext cx="853247" cy="88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542" y="2111561"/>
            <a:ext cx="936097" cy="96809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1155255" y="2225654"/>
            <a:ext cx="609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+</a:t>
            </a:r>
            <a:endParaRPr b="1" sz="2800"/>
          </a:p>
        </p:txBody>
      </p:sp>
      <p:sp>
        <p:nvSpPr>
          <p:cNvPr id="117" name="Google Shape;117;p18"/>
          <p:cNvSpPr txBox="1"/>
          <p:nvPr/>
        </p:nvSpPr>
        <p:spPr>
          <a:xfrm>
            <a:off x="4788025" y="1340088"/>
            <a:ext cx="1059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18 tons of CO</a:t>
            </a:r>
            <a:r>
              <a:rPr baseline="-25000" i="1"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i="1"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 /year</a:t>
            </a:r>
            <a:endParaRPr i="1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(</a:t>
            </a:r>
            <a:r>
              <a:rPr i="1" lang="en" sz="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Average USA)</a:t>
            </a:r>
            <a:endParaRPr i="1" sz="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405588" y="2156350"/>
            <a:ext cx="5322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=</a:t>
            </a:r>
            <a:endParaRPr b="1" sz="2800"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6">
            <a:alphaModFix amt="93000"/>
          </a:blip>
          <a:stretch>
            <a:fillRect/>
          </a:stretch>
        </p:blipFill>
        <p:spPr>
          <a:xfrm>
            <a:off x="6123816" y="1567179"/>
            <a:ext cx="2707740" cy="139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 rot="-5400000">
            <a:off x="6981050" y="-645725"/>
            <a:ext cx="198900" cy="3785700"/>
          </a:xfrm>
          <a:prstGeom prst="rightBrace">
            <a:avLst>
              <a:gd fmla="val 2711" name="adj1"/>
              <a:gd fmla="val 49633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 rot="-10459802">
            <a:off x="5840296" y="2756328"/>
            <a:ext cx="1557721" cy="2014443"/>
          </a:xfrm>
          <a:prstGeom prst="arc">
            <a:avLst>
              <a:gd fmla="val 16915019" name="adj1"/>
              <a:gd fmla="val 3869831" name="adj2"/>
            </a:avLst>
          </a:prstGeom>
          <a:noFill/>
          <a:ln cap="flat" cmpd="sng" w="38100">
            <a:solidFill>
              <a:schemeClr val="accent4"/>
            </a:solidFill>
            <a:prstDash val="dash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1548" y="3874064"/>
            <a:ext cx="319425" cy="45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5207" y="3916742"/>
            <a:ext cx="1468325" cy="36467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6371600" y="4435525"/>
            <a:ext cx="2557500" cy="585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b="1" lang="en" sz="11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rPr>
              <a:t>8am: It’s  Monday!</a:t>
            </a:r>
            <a:r>
              <a:rPr lang="en" sz="1100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  <a:t> Going meatless once a week reduces up to 1 ton CO</a:t>
            </a:r>
            <a:r>
              <a:rPr baseline="-25000" lang="en" sz="1100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lang="en" sz="1100">
                <a:solidFill>
                  <a:srgbClr val="F3F3F3"/>
                </a:solidFill>
                <a:latin typeface="Ubuntu Light"/>
                <a:ea typeface="Ubuntu Light"/>
                <a:cs typeface="Ubuntu Light"/>
                <a:sym typeface="Ubuntu Light"/>
              </a:rPr>
              <a:t> per year.  Are you in?</a:t>
            </a:r>
            <a:endParaRPr sz="1100">
              <a:solidFill>
                <a:srgbClr val="F3F3F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9125" y="1477125"/>
            <a:ext cx="5314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App automatically analyzes spending &amp; GPS to extract CO</a:t>
            </a:r>
            <a:r>
              <a:rPr b="1" baseline="-25000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 insights...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2902326" y="2225654"/>
            <a:ext cx="609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+</a:t>
            </a:r>
            <a:endParaRPr b="1" sz="2800"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2613" y="2223563"/>
            <a:ext cx="749400" cy="7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59700" y="2910300"/>
            <a:ext cx="198900" cy="1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58375" y="2035355"/>
            <a:ext cx="287425" cy="2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75414" y="3890300"/>
            <a:ext cx="2303327" cy="5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1155250" y="4148900"/>
            <a:ext cx="49845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Gamified</a:t>
            </a: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behavioral science for </a:t>
            </a: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carbon positive </a:t>
            </a: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action </a:t>
            </a: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across education, business, </a:t>
            </a: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travel,</a:t>
            </a:r>
            <a:r>
              <a:rPr lang="en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policy &amp; lifestyle </a:t>
            </a:r>
            <a:endParaRPr sz="13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132" name="Google Shape;132;p18"/>
          <p:cNvCxnSpPr>
            <a:endCxn id="133" idx="3"/>
          </p:cNvCxnSpPr>
          <p:nvPr/>
        </p:nvCxnSpPr>
        <p:spPr>
          <a:xfrm flipH="1" rot="-5400000">
            <a:off x="8112050" y="2898900"/>
            <a:ext cx="654600" cy="419400"/>
          </a:xfrm>
          <a:prstGeom prst="curvedConnector4">
            <a:avLst>
              <a:gd fmla="val 10186" name="adj1"/>
              <a:gd fmla="val 156778" name="adj2"/>
            </a:avLst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33" name="Google Shape;133;p18"/>
          <p:cNvSpPr/>
          <p:nvPr/>
        </p:nvSpPr>
        <p:spPr>
          <a:xfrm>
            <a:off x="6474050" y="3142950"/>
            <a:ext cx="2175000" cy="585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Well done</a:t>
            </a:r>
            <a:r>
              <a:rPr lang="en" sz="11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! Your logged reductions have earned you a bonus on a CO2-friendly good!</a:t>
            </a:r>
            <a:endParaRPr sz="11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13">
            <a:alphaModFix/>
          </a:blip>
          <a:srcRect b="0" l="6346" r="6355" t="0"/>
          <a:stretch/>
        </p:blipFill>
        <p:spPr>
          <a:xfrm>
            <a:off x="0" y="0"/>
            <a:ext cx="971699" cy="79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553" y="3127177"/>
            <a:ext cx="1247100" cy="70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625" y="3431100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6">
            <a:alphaModFix amt="81000"/>
          </a:blip>
          <a:stretch>
            <a:fillRect/>
          </a:stretch>
        </p:blipFill>
        <p:spPr>
          <a:xfrm>
            <a:off x="0" y="4029175"/>
            <a:ext cx="9144001" cy="11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/>
          <p:nvPr/>
        </p:nvSpPr>
        <p:spPr>
          <a:xfrm>
            <a:off x="5725187" y="1590775"/>
            <a:ext cx="1645800" cy="2514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Ubuntu"/>
                <a:ea typeface="Ubuntu"/>
                <a:cs typeface="Ubuntu"/>
                <a:sym typeface="Ubuntu"/>
              </a:rPr>
              <a:t>Gamified</a:t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Early focus on </a:t>
            </a: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transport &amp; health, single-use plastic, and urban reforestation;</a:t>
            </a:r>
            <a:endParaRPr sz="11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Partnership agreement with leading corporate gamification agency</a:t>
            </a:r>
            <a:endParaRPr sz="11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7">
            <a:alphaModFix/>
          </a:blip>
          <a:srcRect b="0" l="6346" r="6355" t="0"/>
          <a:stretch/>
        </p:blipFill>
        <p:spPr>
          <a:xfrm>
            <a:off x="0" y="0"/>
            <a:ext cx="971699" cy="793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/>
          <p:nvPr/>
        </p:nvSpPr>
        <p:spPr>
          <a:xfrm>
            <a:off x="3838575" y="3965700"/>
            <a:ext cx="52761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Ubuntu"/>
                <a:ea typeface="Ubuntu"/>
                <a:cs typeface="Ubuntu"/>
                <a:sym typeface="Ubuntu"/>
              </a:rPr>
              <a:t>“BNP sees great value in relationships that help us tap into employee motivation for fun, impactful sustainability engagement - </a:t>
            </a:r>
            <a:r>
              <a:rPr b="1" i="1" lang="en" sz="1200">
                <a:latin typeface="Ubuntu"/>
                <a:ea typeface="Ubuntu"/>
                <a:cs typeface="Ubuntu"/>
                <a:sym typeface="Ubuntu"/>
              </a:rPr>
              <a:t>exactly</a:t>
            </a:r>
            <a:r>
              <a:rPr b="1" i="1" lang="en" sz="1200">
                <a:latin typeface="Ubuntu"/>
                <a:ea typeface="Ubuntu"/>
                <a:cs typeface="Ubuntu"/>
                <a:sym typeface="Ubuntu"/>
              </a:rPr>
              <a:t> what ClimateForce offers.” </a:t>
            </a:r>
            <a:endParaRPr b="1" i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Ubuntu"/>
                <a:ea typeface="Ubuntu"/>
                <a:cs typeface="Ubuntu"/>
                <a:sym typeface="Ubuntu"/>
              </a:rPr>
              <a:t>Anjuli Pandit,</a:t>
            </a:r>
            <a:endParaRPr b="1" i="1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latin typeface="Ubuntu"/>
                <a:ea typeface="Ubuntu"/>
                <a:cs typeface="Ubuntu"/>
                <a:sym typeface="Ubuntu"/>
              </a:rPr>
              <a:t>Head of CSR at BNP Paribas UK</a:t>
            </a:r>
            <a:endParaRPr b="1" i="1" sz="1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5" name="Google Shape;145;p19"/>
          <p:cNvSpPr txBox="1"/>
          <p:nvPr>
            <p:ph type="title"/>
          </p:nvPr>
        </p:nvSpPr>
        <p:spPr>
          <a:xfrm>
            <a:off x="1028825" y="0"/>
            <a:ext cx="782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We target systemic behavior change by applying gamification to the CSR  / Employee Engagement Gap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/>
          </a:p>
        </p:txBody>
      </p:sp>
      <p:sp>
        <p:nvSpPr>
          <p:cNvPr id="146" name="Google Shape;146;p19"/>
          <p:cNvSpPr/>
          <p:nvPr/>
        </p:nvSpPr>
        <p:spPr>
          <a:xfrm>
            <a:off x="4000500" y="1590775"/>
            <a:ext cx="1645800" cy="23784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Ubuntu"/>
                <a:ea typeface="Ubuntu"/>
                <a:cs typeface="Ubuntu"/>
                <a:sym typeface="Ubuntu"/>
              </a:rPr>
              <a:t>Scalable</a:t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App model is user-friendly; provides superior sustainability data to CSR departments; modular for easy customizability 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9013" y="2453479"/>
            <a:ext cx="438150" cy="31779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7449875" y="1590775"/>
            <a:ext cx="1645800" cy="23784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Ubuntu"/>
                <a:ea typeface="Ubuntu"/>
                <a:cs typeface="Ubuntu"/>
                <a:sym typeface="Ubuntu"/>
              </a:rPr>
              <a:t>Effective</a:t>
            </a:r>
            <a:br>
              <a:rPr b="1" lang="en" sz="1300">
                <a:latin typeface="Ubuntu"/>
                <a:ea typeface="Ubuntu"/>
                <a:cs typeface="Ubuntu"/>
                <a:sym typeface="Ubuntu"/>
              </a:rPr>
            </a:b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Proven model for </a:t>
            </a:r>
            <a:r>
              <a:rPr b="1"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reducing emissions</a:t>
            </a: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; lower operational costs,  greener supply chain, 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improved </a:t>
            </a: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employee morale, health outcomes, and brand reputation 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653" y="4326775"/>
            <a:ext cx="438150" cy="62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1075" y="3142175"/>
            <a:ext cx="4381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3225" y="3178669"/>
            <a:ext cx="438150" cy="36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7991" y="2453860"/>
            <a:ext cx="320721" cy="35772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380825" y="1617200"/>
            <a:ext cx="27051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20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 Fortune 500 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organizations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-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304625" y="2781300"/>
            <a:ext cx="36006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 50 +Conferences and 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International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 Summits...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304625" y="3969175"/>
            <a:ext cx="31446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…&amp; 100’s of Non-profits and 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Schools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152225" y="1150150"/>
            <a:ext cx="34575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In 2017 we 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reached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 75k+ employees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: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4438650" y="1150150"/>
            <a:ext cx="43434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ClimateForce Enterprise 360 Net Zero Challenge: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85450" y="1984622"/>
            <a:ext cx="4381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56500" y="2069981"/>
            <a:ext cx="343175" cy="30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53975" y="2013202"/>
            <a:ext cx="493201" cy="36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86075" y="1984626"/>
            <a:ext cx="537903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658255" y="4357147"/>
            <a:ext cx="438150" cy="42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64125" y="3136803"/>
            <a:ext cx="971700" cy="5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61922" y="4324715"/>
            <a:ext cx="722166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458850" y="4300467"/>
            <a:ext cx="722175" cy="74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867500" y="2484390"/>
            <a:ext cx="493201" cy="32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695425" y="4325900"/>
            <a:ext cx="793475" cy="7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69150" y="2056684"/>
            <a:ext cx="793475" cy="26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55475" y="2006950"/>
            <a:ext cx="393775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57525" y="2455825"/>
            <a:ext cx="537900" cy="3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>
            <a:off x="3088734" y="1611050"/>
            <a:ext cx="5910600" cy="101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3088734" y="2712525"/>
            <a:ext cx="5910600" cy="101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3088734" y="3814000"/>
            <a:ext cx="5910600" cy="101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560" y="1735290"/>
            <a:ext cx="879434" cy="3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>
            <a:off x="27000" y="1538976"/>
            <a:ext cx="3131700" cy="2593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 Light"/>
              <a:buChar char="-"/>
            </a:pP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Impact metrics offer choice for achieving CO2 neutrality </a:t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 Light"/>
              <a:buChar char="-"/>
            </a:pP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Simple, tax-deductible donation to verified projects</a:t>
            </a:r>
            <a:b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</a:b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 Light"/>
              <a:buChar char="-"/>
            </a:pPr>
            <a:r>
              <a:rPr lang="en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Exclusive stories &amp; VR content from the front-line of projects driving change</a:t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80" name="Google Shape;180;p20"/>
          <p:cNvSpPr txBox="1"/>
          <p:nvPr>
            <p:ph type="title"/>
          </p:nvPr>
        </p:nvSpPr>
        <p:spPr>
          <a:xfrm>
            <a:off x="0" y="475"/>
            <a:ext cx="82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Our platform matches Net Zero</a:t>
            </a:r>
            <a:r>
              <a:rPr b="1" baseline="-25000" lang="en" sz="2000"/>
              <a:t> </a:t>
            </a:r>
            <a:r>
              <a:rPr b="1" lang="en" sz="2000"/>
              <a:t>targets with scalable CO</a:t>
            </a:r>
            <a:r>
              <a:rPr b="1" baseline="-25000" lang="en" sz="2000"/>
              <a:t>2</a:t>
            </a:r>
            <a:r>
              <a:rPr b="1" lang="en" sz="2000"/>
              <a:t> reduction projects</a:t>
            </a:r>
            <a:endParaRPr b="1" sz="2000"/>
          </a:p>
        </p:txBody>
      </p:sp>
      <p:sp>
        <p:nvSpPr>
          <p:cNvPr id="181" name="Google Shape;181;p20"/>
          <p:cNvSpPr/>
          <p:nvPr/>
        </p:nvSpPr>
        <p:spPr>
          <a:xfrm>
            <a:off x="3099000" y="2717077"/>
            <a:ext cx="1463100" cy="914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Sea 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1123852" y="868100"/>
            <a:ext cx="808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One-click access to select CO</a:t>
            </a:r>
            <a:r>
              <a:rPr baseline="-25000"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 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‘clean-up’ projects to balance your carbon footprint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4893685" y="1222420"/>
            <a:ext cx="21249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Implementing Partners</a:t>
            </a:r>
            <a:endParaRPr b="1" sz="1200"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800" y="1811021"/>
            <a:ext cx="1245325" cy="43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8191" y="3966398"/>
            <a:ext cx="1106850" cy="52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799" y="2937961"/>
            <a:ext cx="1270301" cy="2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0007" y="2907734"/>
            <a:ext cx="879425" cy="28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8711" y="2049735"/>
            <a:ext cx="1245325" cy="17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4773975" y="4750275"/>
            <a:ext cx="43698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/>
              <a:t>CF has and continues to develop partnership agreements with proven and high potential players in c02 reduction space</a:t>
            </a:r>
            <a:endParaRPr i="1" sz="900"/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21393" y="0"/>
            <a:ext cx="422607" cy="5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 txBox="1"/>
          <p:nvPr/>
        </p:nvSpPr>
        <p:spPr>
          <a:xfrm>
            <a:off x="3129000" y="1222420"/>
            <a:ext cx="14763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Focus Areas</a:t>
            </a:r>
            <a:endParaRPr b="1" sz="1200"/>
          </a:p>
        </p:txBody>
      </p:sp>
      <p:sp>
        <p:nvSpPr>
          <p:cNvPr id="192" name="Google Shape;192;p20"/>
          <p:cNvSpPr txBox="1"/>
          <p:nvPr/>
        </p:nvSpPr>
        <p:spPr>
          <a:xfrm>
            <a:off x="7725775" y="1222425"/>
            <a:ext cx="1107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Impact</a:t>
            </a:r>
            <a:endParaRPr b="1" sz="1200"/>
          </a:p>
        </p:txBody>
      </p:sp>
      <p:sp>
        <p:nvSpPr>
          <p:cNvPr id="193" name="Google Shape;193;p20"/>
          <p:cNvSpPr txBox="1"/>
          <p:nvPr/>
        </p:nvSpPr>
        <p:spPr>
          <a:xfrm>
            <a:off x="7608554" y="1732434"/>
            <a:ext cx="1107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1 tree (40 years) = ~1 tC0</a:t>
            </a:r>
            <a:r>
              <a:rPr b="1" baseline="-25000" lang="en" sz="1100">
                <a:latin typeface="Ubuntu"/>
                <a:ea typeface="Ubuntu"/>
                <a:cs typeface="Ubuntu"/>
                <a:sym typeface="Ubuntu"/>
              </a:rPr>
              <a:t>2 </a:t>
            </a: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captured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7542063" y="3945752"/>
            <a:ext cx="1299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$94 - $232 / tCO</a:t>
            </a:r>
            <a:r>
              <a:rPr b="1" baseline="-25000" lang="en" sz="1100">
                <a:latin typeface="Ubuntu"/>
                <a:ea typeface="Ubuntu"/>
                <a:cs typeface="Ubuntu"/>
                <a:sym typeface="Ubuntu"/>
              </a:rPr>
              <a:t>2</a:t>
            </a:r>
            <a:endParaRPr b="1" baseline="-25000" sz="1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baseline="-25000" lang="en" sz="1200">
                <a:latin typeface="Ubuntu"/>
                <a:ea typeface="Ubuntu"/>
                <a:cs typeface="Ubuntu"/>
                <a:sym typeface="Ubuntu"/>
              </a:rPr>
              <a:t>Filtrating C02 out </a:t>
            </a:r>
            <a:r>
              <a:rPr b="1" baseline="-25000" lang="en" sz="1200">
                <a:latin typeface="Ubuntu"/>
                <a:ea typeface="Ubuntu"/>
                <a:cs typeface="Ubuntu"/>
                <a:sym typeface="Ubuntu"/>
              </a:rPr>
              <a:t>of the air</a:t>
            </a:r>
            <a:endParaRPr b="1" baseline="-25000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288800" y="1222425"/>
            <a:ext cx="28047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Your Impact Donation</a:t>
            </a:r>
            <a:endParaRPr b="1" sz="1200"/>
          </a:p>
        </p:txBody>
      </p:sp>
      <p:cxnSp>
        <p:nvCxnSpPr>
          <p:cNvPr id="196" name="Google Shape;196;p20"/>
          <p:cNvCxnSpPr/>
          <p:nvPr/>
        </p:nvCxnSpPr>
        <p:spPr>
          <a:xfrm flipH="1" rot="10800000">
            <a:off x="504075" y="1530975"/>
            <a:ext cx="8354700" cy="1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7" name="Google Shape;197;p20"/>
          <p:cNvSpPr txBox="1"/>
          <p:nvPr/>
        </p:nvSpPr>
        <p:spPr>
          <a:xfrm>
            <a:off x="7443974" y="2785550"/>
            <a:ext cx="1436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1 acre of seaweed = 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Up to 68 tCO2 / yr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4773975" y="2348951"/>
            <a:ext cx="4168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Focus on afforestation, conservation, and biochar </a:t>
            </a:r>
            <a:endParaRPr i="1" sz="1100"/>
          </a:p>
        </p:txBody>
      </p:sp>
      <p:sp>
        <p:nvSpPr>
          <p:cNvPr id="199" name="Google Shape;199;p20"/>
          <p:cNvSpPr txBox="1"/>
          <p:nvPr/>
        </p:nvSpPr>
        <p:spPr>
          <a:xfrm>
            <a:off x="4773975" y="3436012"/>
            <a:ext cx="4168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Focus on ocean plastic clean-up and kelp/algae farming</a:t>
            </a:r>
            <a:endParaRPr i="1" sz="1100"/>
          </a:p>
        </p:txBody>
      </p:sp>
      <p:sp>
        <p:nvSpPr>
          <p:cNvPr id="200" name="Google Shape;200;p20"/>
          <p:cNvSpPr/>
          <p:nvPr/>
        </p:nvSpPr>
        <p:spPr>
          <a:xfrm>
            <a:off x="39125" y="4195112"/>
            <a:ext cx="3009900" cy="914400"/>
          </a:xfrm>
          <a:prstGeom prst="roundRect">
            <a:avLst>
              <a:gd fmla="val 16667" name="adj"/>
            </a:avLst>
          </a:prstGeom>
          <a:solidFill>
            <a:srgbClr val="274E13">
              <a:alpha val="8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“Your $100 rainforest conservation donation cleared the remaining 9 tons of CO2 of your Net Zero target &amp; was matched by your employer.</a:t>
            </a:r>
            <a:endParaRPr sz="12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You are a carbon negative human.”</a:t>
            </a:r>
            <a:endParaRPr b="1" sz="1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4773975" y="4543770"/>
            <a:ext cx="4168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Focus on direct-air-capture and mature clean grid tech </a:t>
            </a:r>
            <a:endParaRPr i="1" sz="1100"/>
          </a:p>
        </p:txBody>
      </p:sp>
      <p:pic>
        <p:nvPicPr>
          <p:cNvPr id="202" name="Google Shape;202;p20"/>
          <p:cNvPicPr preferRelativeResize="0"/>
          <p:nvPr/>
        </p:nvPicPr>
        <p:blipFill rotWithShape="1">
          <a:blip r:embed="rId11">
            <a:alphaModFix/>
          </a:blip>
          <a:srcRect b="0" l="10858" r="10851" t="0"/>
          <a:stretch/>
        </p:blipFill>
        <p:spPr>
          <a:xfrm>
            <a:off x="8217400" y="475"/>
            <a:ext cx="926367" cy="8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78250" y="1596175"/>
            <a:ext cx="1527048" cy="10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3474454" y="2299879"/>
            <a:ext cx="1217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LAND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05" name="Google Shape;205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78250" y="2689113"/>
            <a:ext cx="1527050" cy="1068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3344275" y="3414909"/>
            <a:ext cx="1344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               SEA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07" name="Google Shape;20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78250" y="3782050"/>
            <a:ext cx="1527050" cy="10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0"/>
          <p:cNvSpPr txBox="1"/>
          <p:nvPr/>
        </p:nvSpPr>
        <p:spPr>
          <a:xfrm>
            <a:off x="3233041" y="4520275"/>
            <a:ext cx="1344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    SKY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/>
          <p:nvPr/>
        </p:nvSpPr>
        <p:spPr>
          <a:xfrm>
            <a:off x="2386375" y="802900"/>
            <a:ext cx="6545700" cy="1943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383700" y="2981225"/>
            <a:ext cx="3508200" cy="147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568717" y="3187401"/>
            <a:ext cx="31074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>
                <a:latin typeface="Ubuntu Light"/>
                <a:ea typeface="Ubuntu Light"/>
                <a:cs typeface="Ubuntu Light"/>
                <a:sym typeface="Ubuntu Light"/>
              </a:rPr>
              <a:t>“</a:t>
            </a:r>
            <a:r>
              <a:rPr lang="en" sz="1300">
                <a:latin typeface="Ubuntu Light"/>
                <a:ea typeface="Ubuntu Light"/>
                <a:cs typeface="Ubuntu Light"/>
                <a:sym typeface="Ubuntu Light"/>
              </a:rPr>
              <a:t>Lessons from the Bottom of the World”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>
                <a:latin typeface="Ubuntu Light"/>
                <a:ea typeface="Ubuntu Light"/>
                <a:cs typeface="Ubuntu Light"/>
                <a:sym typeface="Ubuntu Light"/>
              </a:rPr>
              <a:t>“Integrating Climate Solutions in your Everyday Life”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>
                <a:latin typeface="Ubuntu Light"/>
                <a:ea typeface="Ubuntu Light"/>
                <a:cs typeface="Ubuntu Light"/>
                <a:sym typeface="Ubuntu Light"/>
              </a:rPr>
              <a:t>“Effective Fundraising for Good” 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16" name="Google Shape;2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1775" y="2571750"/>
            <a:ext cx="2788501" cy="18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150" y="2487660"/>
            <a:ext cx="1943101" cy="194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>
            <p:ph type="title"/>
          </p:nvPr>
        </p:nvSpPr>
        <p:spPr>
          <a:xfrm>
            <a:off x="925075" y="11150"/>
            <a:ext cx="80940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Woven throughout CF activities are experientials that inspire us to learn about, love, and care for our planet. </a:t>
            </a:r>
            <a:endParaRPr b="1"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6">
            <a:alphaModFix/>
          </a:blip>
          <a:srcRect b="0" l="6392" r="6400" t="0"/>
          <a:stretch/>
        </p:blipFill>
        <p:spPr>
          <a:xfrm>
            <a:off x="0" y="0"/>
            <a:ext cx="933297" cy="7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/>
          <p:nvPr>
            <p:ph type="title"/>
          </p:nvPr>
        </p:nvSpPr>
        <p:spPr>
          <a:xfrm>
            <a:off x="-40900" y="4430750"/>
            <a:ext cx="89061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Ubuntu"/>
                <a:ea typeface="Ubuntu"/>
                <a:cs typeface="Ubuntu"/>
                <a:sym typeface="Ubuntu"/>
              </a:rPr>
              <a:t>Ultimately, ClimateForce continues 2041’s legacy of connecting and empowering leaders on climate ownership, action, and impact</a:t>
            </a:r>
            <a:endParaRPr b="1" sz="1400"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1" name="Google Shape;22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98" y="839050"/>
            <a:ext cx="2281350" cy="22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/>
          <p:nvPr/>
        </p:nvSpPr>
        <p:spPr>
          <a:xfrm>
            <a:off x="76204" y="804744"/>
            <a:ext cx="2229300" cy="49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Global Climate Leadership Expeditions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6614650" y="2032325"/>
            <a:ext cx="2146200" cy="49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ClimateForce 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Virtual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 Reality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 Productions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2614973" y="793596"/>
            <a:ext cx="51519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Ubuntu Light"/>
                <a:ea typeface="Ubuntu Light"/>
                <a:cs typeface="Ubuntu Light"/>
                <a:sym typeface="Ubuntu Light"/>
              </a:rPr>
              <a:t>3 </a:t>
            </a:r>
            <a:r>
              <a:rPr i="1" lang="en" sz="1300">
                <a:latin typeface="Ubuntu Light"/>
                <a:ea typeface="Ubuntu Light"/>
                <a:cs typeface="Ubuntu Light"/>
                <a:sym typeface="Ubuntu Light"/>
              </a:rPr>
              <a:t>Decades of experience leading climate leadership expeditions:</a:t>
            </a:r>
            <a:endParaRPr i="1"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 u="sng">
                <a:solidFill>
                  <a:schemeClr val="hlink"/>
                </a:solidFill>
                <a:latin typeface="Ubuntu Light"/>
                <a:ea typeface="Ubuntu Light"/>
                <a:cs typeface="Ubuntu Light"/>
                <a:sym typeface="Ubuntu Light"/>
                <a:hlinkClick r:id="rId8"/>
              </a:rPr>
              <a:t>Antarctica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 u="sng">
                <a:solidFill>
                  <a:schemeClr val="hlink"/>
                </a:solidFill>
                <a:latin typeface="Ubuntu Light"/>
                <a:ea typeface="Ubuntu Light"/>
                <a:cs typeface="Ubuntu Light"/>
                <a:sym typeface="Ubuntu Light"/>
                <a:hlinkClick r:id="rId9"/>
              </a:rPr>
              <a:t>The Arctic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Ubuntu Light"/>
                <a:ea typeface="Ubuntu Light"/>
                <a:cs typeface="Ubuntu Light"/>
                <a:sym typeface="Ubuntu Light"/>
              </a:rPr>
              <a:t>Strategic expansion to global climate hotspots and cutting edge Carbon Reduction Projects (2019e):</a:t>
            </a:r>
            <a:endParaRPr i="1"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 u="sng">
                <a:solidFill>
                  <a:schemeClr val="hlink"/>
                </a:solidFill>
                <a:latin typeface="Ubuntu Light"/>
                <a:ea typeface="Ubuntu Light"/>
                <a:cs typeface="Ubuntu Light"/>
                <a:sym typeface="Ubuntu Light"/>
                <a:hlinkClick r:id="rId10"/>
              </a:rPr>
              <a:t>Kilimanjaro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 u="sng">
                <a:solidFill>
                  <a:schemeClr val="hlink"/>
                </a:solidFill>
                <a:latin typeface="Ubuntu Light"/>
                <a:ea typeface="Ubuntu Light"/>
                <a:cs typeface="Ubuntu Light"/>
                <a:sym typeface="Ubuntu Light"/>
                <a:hlinkClick r:id="rId11"/>
              </a:rPr>
              <a:t>Iceland &amp; Switzerland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 Light"/>
              <a:buChar char="-"/>
            </a:pPr>
            <a:r>
              <a:rPr lang="en" sz="1300">
                <a:latin typeface="Ubuntu Light"/>
                <a:ea typeface="Ubuntu Light"/>
                <a:cs typeface="Ubuntu Light"/>
                <a:sym typeface="Ubuntu Light"/>
              </a:rPr>
              <a:t>+ many others from Restore Portfolio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3692900" y="2514150"/>
            <a:ext cx="2441400" cy="358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Workshops and Keynotes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6" name="Google Shape;226;p21"/>
          <p:cNvSpPr/>
          <p:nvPr/>
        </p:nvSpPr>
        <p:spPr>
          <a:xfrm rot="5400000">
            <a:off x="7265176" y="1355769"/>
            <a:ext cx="734700" cy="1668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7876473" y="1180170"/>
            <a:ext cx="10332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Ubuntu Light"/>
                <a:ea typeface="Ubuntu Light"/>
                <a:cs typeface="Ubuntu Light"/>
                <a:sym typeface="Ubuntu Light"/>
              </a:rPr>
              <a:t>2+ HNWI / expedition</a:t>
            </a:r>
            <a:endParaRPr i="1" sz="1300"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