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56" r:id="rId4"/>
    <p:sldId id="267" r:id="rId5"/>
    <p:sldId id="278" r:id="rId6"/>
    <p:sldId id="275" r:id="rId7"/>
    <p:sldId id="262" r:id="rId8"/>
    <p:sldId id="263" r:id="rId9"/>
    <p:sldId id="272" r:id="rId10"/>
    <p:sldId id="271" r:id="rId11"/>
    <p:sldId id="273" r:id="rId12"/>
    <p:sldId id="268" r:id="rId13"/>
    <p:sldId id="279" r:id="rId14"/>
    <p:sldId id="265" r:id="rId1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B22"/>
    <a:srgbClr val="1736B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A0477-7A31-44BF-86B0-4545DB14AE82}" v="1" dt="2018-11-03T10:25:3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9" y="126"/>
      </p:cViewPr>
      <p:guideLst>
        <p:guide orient="horz" pos="346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Reutercrona" userId="f381baf8-c2e6-4b11-83c6-3a8c1387ee67" providerId="ADAL" clId="{809C4E44-662D-44F7-ABC1-48B41F6692EC}"/>
    <pc:docChg chg="modSld">
      <pc:chgData name="Matthias Reutercrona" userId="f381baf8-c2e6-4b11-83c6-3a8c1387ee67" providerId="ADAL" clId="{809C4E44-662D-44F7-ABC1-48B41F6692EC}" dt="2018-11-03T10:26:14.911" v="8" actId="14100"/>
      <pc:docMkLst>
        <pc:docMk/>
      </pc:docMkLst>
      <pc:sldChg chg="modSp">
        <pc:chgData name="Matthias Reutercrona" userId="f381baf8-c2e6-4b11-83c6-3a8c1387ee67" providerId="ADAL" clId="{809C4E44-662D-44F7-ABC1-48B41F6692EC}" dt="2018-11-03T10:26:14.911" v="8" actId="14100"/>
        <pc:sldMkLst>
          <pc:docMk/>
          <pc:sldMk cId="1542425506" sldId="280"/>
        </pc:sldMkLst>
        <pc:picChg chg="mod">
          <ac:chgData name="Matthias Reutercrona" userId="f381baf8-c2e6-4b11-83c6-3a8c1387ee67" providerId="ADAL" clId="{809C4E44-662D-44F7-ABC1-48B41F6692EC}" dt="2018-11-03T10:26:14.911" v="8" actId="14100"/>
          <ac:picMkLst>
            <pc:docMk/>
            <pc:sldMk cId="1542425506" sldId="280"/>
            <ac:picMk id="5" creationId="{BDD30647-AA7A-4616-BC7F-3200308056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CEA14-CF24-40B7-B005-811A3D2E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78098B-BB29-44C1-B2B0-F34C5014A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2B5FFB-78B1-4E80-A69A-A675B6B2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20FCD9-9D5A-4012-BFD1-406FBFE9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6A4410-2EB4-460E-9D34-BBA682BF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8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3277F-902A-4D94-8566-73453328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35BC0B-17AA-438B-A087-CE907F144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C85230-ECF4-4BFB-BAD5-8035F44C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BFC227-6EC2-474D-A61D-DB2423F4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01291-5D93-4946-B9CD-923B4A25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23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379EB8-29F6-4255-B5BF-6E6E6E03B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A82FD3-CCFD-4F87-8143-EF8E6263E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0CA15B-5F15-4516-A6DF-944FFEFF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0703-057A-4732-9BBB-E3AD600A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65A412-ED3D-4F68-B6FD-2E8170D3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2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188B5-9A46-47BB-BAFA-12104146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10A44-D1DB-429C-BF7A-FDABBB09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07999F-3527-45FC-85DB-A6B67C8B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F9FEC7-486B-4C3B-BBD5-1974A9E4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E07262-DE45-4A36-93F5-4025A5DE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21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37404-F235-48EC-A617-5411A464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07970-831B-4FFD-8D79-9EF242EF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C7B610-5A0B-4E45-9089-95D746C6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8F24A1-71B2-45A7-A5CE-1BAD0F3D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BF4E79-6EDC-43C2-9046-5301153F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84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C4FB8-CB45-4841-8FE2-49ABFA0D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F63A71-8886-4250-94EC-35C5B72D4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AD6090-053E-4964-8FFF-0E16093E4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E2A917-4189-49FE-B10E-F02B9721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065EEA-1D92-4AF3-BBB4-4B84388D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EB7D8-22E4-462A-96BD-35D53291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15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B4E26-18AE-4E6A-8A8F-9FFA9DD2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AC8998-084B-4ED5-96F9-A9C8FC97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EE7A50-1EA2-4FBF-A1E8-3B312A2D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EF9A80-42C5-42D3-966A-36F5934D3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8F147-EA1B-41F4-B898-22BE4292F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459C5D-3D7A-438E-A693-5E55DA66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50351E-7567-4CDE-8475-BD78D0E0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E54C87-FC5B-45C0-8695-3C453F3B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3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E4B08-1E29-4E2F-B3BC-09294F58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544EF3-ABD2-4F76-BEC0-B85211DE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EF3CD1-92BE-440F-ADF1-4DE9E0BF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E782E-3BB7-404B-AAFF-764B5A25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68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E57E06-F5BF-4543-AB15-C104132B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45C017-6366-45C6-A892-07F9D550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15FBD0-468B-48FC-B713-4654A48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286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A54B-5734-45BE-B779-E76E9C14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E9EEB-F1C1-4804-A4B9-D55AA34E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C318C1-5CD8-4D12-B767-703AAB125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684795-ED9B-4295-A6DC-A91C3215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C9D364-38A3-423D-A05D-E7285ABA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F6F4EB-C266-4DEA-B963-6D0310D5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7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5393-967A-488F-A3BF-607C0E9F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58FAFC-597B-476A-A13B-D2D1D3258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999ABD-1DCB-4437-B135-800271B8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6FC736-5581-4447-B261-40A12ADF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6F0E9B-19EC-45BD-947D-F610DBE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A325E-D61F-4B2F-97D7-9E204AF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01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477FFC-9CC6-4B9C-9584-CBF91A14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0A757-06BF-4CBC-A204-32AE634FC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E84E6-9F2E-49CB-92CA-6AFA17581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E82C-51F1-4C6C-85BC-FF6EED668C6B}" type="datetimeFigureOut">
              <a:rPr lang="de-CH" smtClean="0"/>
              <a:t>01.11.2018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1DEC2-A461-4406-9C38-5F723443B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7865DA-7741-4846-8BC0-7B1FEC120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A906-6923-4374-9C9A-958B2D947E8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12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r@immo-golf.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617C68C-CFD3-4A79-9A39-79D4B7648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52" y="0"/>
            <a:ext cx="6342095" cy="6342095"/>
          </a:xfrm>
          <a:prstGeom prst="rect">
            <a:avLst/>
          </a:prstGeom>
        </p:spPr>
      </p:pic>
      <p:sp useBgFill="1">
        <p:nvSpPr>
          <p:cNvPr id="11" name="Textfeld 2">
            <a:extLst>
              <a:ext uri="{FF2B5EF4-FFF2-40B4-BE49-F238E27FC236}">
                <a16:creationId xmlns:a16="http://schemas.microsoft.com/office/drawing/2014/main" id="{1124860F-EA8E-408E-8A7D-2E13AD92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753568"/>
            <a:ext cx="7200900" cy="11177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b="1" dirty="0">
                <a:gradFill>
                  <a:gsLst>
                    <a:gs pos="0">
                      <a:srgbClr val="A07A00"/>
                    </a:gs>
                    <a:gs pos="50000">
                      <a:srgbClr val="FDB21B"/>
                    </a:gs>
                    <a:gs pos="100000">
                      <a:srgbClr val="B88C00"/>
                    </a:gs>
                  </a:gsLst>
                  <a:path path="circle">
                    <a:fillToRect l="100000" b="100000"/>
                  </a:path>
                </a:gra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selection of prestige golf homes</a:t>
            </a:r>
            <a:endParaRPr lang="de-CH" sz="28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b="1" dirty="0">
                <a:gradFill>
                  <a:gsLst>
                    <a:gs pos="0">
                      <a:srgbClr val="A07A00"/>
                    </a:gs>
                    <a:gs pos="50000">
                      <a:srgbClr val="FDB21B"/>
                    </a:gs>
                    <a:gs pos="100000">
                      <a:srgbClr val="B88C00"/>
                    </a:gs>
                  </a:gsLst>
                  <a:path path="circle">
                    <a:fillToRect l="100000" b="100000"/>
                  </a:path>
                </a:gra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to invest and enjoy</a:t>
            </a:r>
            <a:endParaRPr lang="de-CH" sz="28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BAEDBC-1DF9-40F6-91C1-4FCDBDFF977A}"/>
              </a:ext>
            </a:extLst>
          </p:cNvPr>
          <p:cNvCxnSpPr/>
          <p:nvPr/>
        </p:nvCxnSpPr>
        <p:spPr>
          <a:xfrm>
            <a:off x="3818938" y="5629860"/>
            <a:ext cx="640024" cy="0"/>
          </a:xfrm>
          <a:prstGeom prst="line">
            <a:avLst/>
          </a:prstGeom>
          <a:ln w="50800" cmpd="dbl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29C78AF-76BF-4A15-B244-BDFF34BEED63}"/>
              </a:ext>
            </a:extLst>
          </p:cNvPr>
          <p:cNvCxnSpPr/>
          <p:nvPr/>
        </p:nvCxnSpPr>
        <p:spPr>
          <a:xfrm>
            <a:off x="7676643" y="5629860"/>
            <a:ext cx="640024" cy="0"/>
          </a:xfrm>
          <a:prstGeom prst="line">
            <a:avLst/>
          </a:prstGeom>
          <a:ln w="50800" cmpd="dbl"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1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B94CFB-CEF6-4657-95F7-799322DEF3A9}"/>
              </a:ext>
            </a:extLst>
          </p:cNvPr>
          <p:cNvSpPr txBox="1"/>
          <p:nvPr/>
        </p:nvSpPr>
        <p:spPr>
          <a:xfrm>
            <a:off x="344774" y="975569"/>
            <a:ext cx="5822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besitzen Immobilien, ohne sich um den Kauf, Verwaltung und den Unterhalt kümmern zu müssen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Das Verhältnis von 4 Investoren auf 1 Immobilie garantiert eine sehr gute Verfügbarkeit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 Gegensatz zu Badeferien, kann das ganze Jahr über Golf gespielt und somit die Immobilien genutzt werden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bestimmen die Investmenthöhe und die Anzahl Ferienwochen, welche Sie in Ihren Immobilien verbringen wollen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wohnen einerseits privat, mit viel Platz und können andererseits von den Hotelservices, Sport-, Wellness- &amp; Gastronomieangeboten des Resorts profitieren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Ihnen steht einen Concierge Service zur Verfügung, welcher für Sie alles organisiert, Sie vor Ort betreut und mit Geheimtipps versorgt.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14BA59-2263-480D-849B-07D79F3B3403}"/>
              </a:ext>
            </a:extLst>
          </p:cNvPr>
          <p:cNvSpPr txBox="1"/>
          <p:nvPr/>
        </p:nvSpPr>
        <p:spPr>
          <a:xfrm>
            <a:off x="344774" y="157396"/>
            <a:ext cx="351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Ihr Nutzen - praktisch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BF31C-7AF1-47FC-B7F9-F3847AA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pic>
        <p:nvPicPr>
          <p:cNvPr id="8" name="Grafik 7" descr="Ein Bild, das Baum, Himmel, draußen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AF027249-FB2C-415F-A015-8544DE95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4" y="1873995"/>
            <a:ext cx="5528906" cy="311001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486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214BA59-2263-480D-849B-07D79F3B3403}"/>
              </a:ext>
            </a:extLst>
          </p:cNvPr>
          <p:cNvSpPr txBox="1"/>
          <p:nvPr/>
        </p:nvSpPr>
        <p:spPr>
          <a:xfrm>
            <a:off x="344774" y="157396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Ihr Nutzen - monetär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BF31C-7AF1-47FC-B7F9-F3847AA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6EA4565-8176-4D13-B978-8CBC54D187D3}"/>
              </a:ext>
            </a:extLst>
          </p:cNvPr>
          <p:cNvSpPr/>
          <p:nvPr/>
        </p:nvSpPr>
        <p:spPr>
          <a:xfrm>
            <a:off x="344773" y="1119249"/>
            <a:ext cx="47136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werden mit einer verhältnismässig geringen Investition Miteigentümer mehrerer, exklusiver Immobilien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teilen die Kauf- und Verwaltungsgebühren mit anderen Eigentümern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sparen bei Ihren Ferien mindestens 1/3 des marktüblichen Mietpreises für gleichwertige Traumimmobilien.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profitieren von einer Wertsteigerung des Portfolios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profitieren über den Fonds von den Mieteinnahmen des Immobilien-Portfolios</a:t>
            </a:r>
          </a:p>
        </p:txBody>
      </p:sp>
      <p:pic>
        <p:nvPicPr>
          <p:cNvPr id="3" name="Grafik 2" descr="Ein Bild, das Gras, Himmel, draußen, Natur enthält.&#10;&#10;Mit sehr hoher Zuverlässigkeit generierte Beschreibung">
            <a:extLst>
              <a:ext uri="{FF2B5EF4-FFF2-40B4-BE49-F238E27FC236}">
                <a16:creationId xmlns:a16="http://schemas.microsoft.com/office/drawing/2014/main" id="{9B352057-C7FB-42CF-8DDD-6646D9C7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6" y="1095992"/>
            <a:ext cx="4713609" cy="442612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505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4BC4C08-A2BE-4410-911B-4202A6F7F8AD}"/>
              </a:ext>
            </a:extLst>
          </p:cNvPr>
          <p:cNvSpPr/>
          <p:nvPr/>
        </p:nvSpPr>
        <p:spPr>
          <a:xfrm>
            <a:off x="359764" y="1012047"/>
            <a:ext cx="94209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Als Investor werden Sie Mitglied im Gold Tee </a:t>
            </a:r>
            <a:r>
              <a:rPr lang="de-CH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Owners</a:t>
            </a: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Club, welcher mittels des Concierge Services die Nutzung regelt und organisiert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Auf eine Immobilie kommen nur 4 Investoren – damit ist eine gute Verfügbarkeit gewährleistet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Mit einer geplanten Nutzung von je 4 Wochen, wird eine Belegung von 16 Wochen erzielt. Somit bleiben max. 36 Wochen für Zusatzwochen der Mitglieder und die Vermietung im freien Markt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Jede Immobilie hat einen Immobilien(Grösse)- und einen Monatsfaktor (Saisonalität), welche multipliziert miteinander die notwendige Anzahl Golfbälle für die Nutzung ergeben. Die Golfbälle haben einen Wert von CHF 150.-. 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Gemäss Investment, erhält der Investor jedes Jahr ein Golfballguthaben für die Nutzung der Immobilien 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Er kann jedoch sein Guthaben auch ins nächste Jahr nehmen, seinen Freunden übertragen oder dem Club Management anbieten </a:t>
            </a: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Der Miteigentümer kann (falls verfügbar) auch Zusatzwochen kaufen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735232-31DB-4BA9-9F97-02CBEBA1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4D90998-0155-44CB-922E-9CC5328086D7}"/>
              </a:ext>
            </a:extLst>
          </p:cNvPr>
          <p:cNvSpPr txBox="1"/>
          <p:nvPr/>
        </p:nvSpPr>
        <p:spPr>
          <a:xfrm>
            <a:off x="359764" y="155049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Nutzungsprinzip</a:t>
            </a:r>
            <a:endParaRPr lang="de-CH" sz="2800" dirty="0">
              <a:solidFill>
                <a:srgbClr val="E2AB22"/>
              </a:solidFill>
              <a:latin typeface="Seg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0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F87993-9847-4DD0-B6DE-D58FAF1E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3" y="5584064"/>
            <a:ext cx="1445430" cy="14454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DA40F3C-3DDE-479C-B381-22E80D580E05}"/>
              </a:ext>
            </a:extLst>
          </p:cNvPr>
          <p:cNvSpPr txBox="1"/>
          <p:nvPr/>
        </p:nvSpPr>
        <p:spPr>
          <a:xfrm>
            <a:off x="359764" y="155049"/>
            <a:ext cx="8113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Investmentoptionen für Privatpersonen und Firmen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0C1D2B-F186-42D0-9882-E26E96AE4E0D}"/>
              </a:ext>
            </a:extLst>
          </p:cNvPr>
          <p:cNvSpPr/>
          <p:nvPr/>
        </p:nvSpPr>
        <p:spPr>
          <a:xfrm>
            <a:off x="442912" y="763234"/>
            <a:ext cx="106441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Ownership Albatros: </a:t>
            </a:r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CHF 350’000.-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Guthaben: 	280 Golfbälle, entspricht ca. 5 Wochen Ferien, jederzeit einlösbar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Jahresgebühr:	CHF 18’000.-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Nutzen:		Nutzung, jegliche Kosten der Immobilien, Concierge Service, Golf-Fees (4 Personen), 			Wertsteigerung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Ausstieg:		nach 2 Jahren jederzeit, falls ein Käufer für die Anteile vorhanden ist (wie an der Börse)</a:t>
            </a:r>
          </a:p>
          <a:p>
            <a:endParaRPr lang="de-CH" sz="16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Ownership Eagle:</a:t>
            </a:r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CHF 250’000.-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Guthaben: 	180 Golfbälle, entspricht ca. 3 Wochen Ferien, beschränkt einlösbar (Prime Time nur 				kurzfristig)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Jahresgebühr: 	CHF 16’000.-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Nutzen:		Nutzung, jegliche Kosten der Immobilien, Concierge Service, Golf-Fees (4 Personen), 			Wertsteigerung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Ausstieg:		nach 2 Jahren jederzeit, falls ein Käufer für die Anteile vorhanden ist (wie an der Börse)</a:t>
            </a:r>
          </a:p>
          <a:p>
            <a:endParaRPr lang="de-CH" sz="16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Ownership Birdie:</a:t>
            </a:r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CHF 300’000.-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Guthaben: 	kein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Jahresgebühr: 	keine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Nutzen:		Wertsteigerung Portfolio</a:t>
            </a:r>
          </a:p>
          <a:p>
            <a:r>
              <a:rPr lang="de-CH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Ausstieg:		nach 2 Jahren jederzeit, falls ein Käufer für die Anteile vorhanden ist (wie an der Börse)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74FB22-2869-4141-874D-D4BE149E288B}"/>
              </a:ext>
            </a:extLst>
          </p:cNvPr>
          <p:cNvSpPr/>
          <p:nvPr/>
        </p:nvSpPr>
        <p:spPr>
          <a:xfrm>
            <a:off x="442913" y="678269"/>
            <a:ext cx="11608593" cy="1679169"/>
          </a:xfrm>
          <a:prstGeom prst="rect">
            <a:avLst/>
          </a:prstGeom>
          <a:noFill/>
          <a:ln>
            <a:solidFill>
              <a:srgbClr val="E2A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851198-10A6-40B0-AF1A-5CEDD0222931}"/>
              </a:ext>
            </a:extLst>
          </p:cNvPr>
          <p:cNvSpPr/>
          <p:nvPr/>
        </p:nvSpPr>
        <p:spPr>
          <a:xfrm>
            <a:off x="442911" y="2460828"/>
            <a:ext cx="11608593" cy="1846853"/>
          </a:xfrm>
          <a:prstGeom prst="rect">
            <a:avLst/>
          </a:prstGeom>
          <a:noFill/>
          <a:ln>
            <a:solidFill>
              <a:srgbClr val="E2A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C958D9-9212-4F97-8DDE-BD6DDD408E4C}"/>
              </a:ext>
            </a:extLst>
          </p:cNvPr>
          <p:cNvSpPr/>
          <p:nvPr/>
        </p:nvSpPr>
        <p:spPr>
          <a:xfrm>
            <a:off x="442913" y="4418214"/>
            <a:ext cx="11608593" cy="1446743"/>
          </a:xfrm>
          <a:prstGeom prst="rect">
            <a:avLst/>
          </a:prstGeom>
          <a:noFill/>
          <a:ln>
            <a:solidFill>
              <a:srgbClr val="E2A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356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271E055-283C-4978-B9FB-67234D7B461F}"/>
              </a:ext>
            </a:extLst>
          </p:cNvPr>
          <p:cNvSpPr txBox="1"/>
          <p:nvPr/>
        </p:nvSpPr>
        <p:spPr>
          <a:xfrm>
            <a:off x="394937" y="830768"/>
            <a:ext cx="114021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de-CH" sz="28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 Tee Properties</a:t>
            </a: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c/o Golf Expert Group GmbH</a:t>
            </a:r>
          </a:p>
          <a:p>
            <a:r>
              <a:rPr lang="de-CH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Glärnischstr</a:t>
            </a:r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61</a:t>
            </a: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CH-8618 Oetwil am See</a:t>
            </a:r>
          </a:p>
          <a:p>
            <a:r>
              <a:rPr lang="de-CH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Zurich</a:t>
            </a:r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/ </a:t>
            </a:r>
            <a:r>
              <a:rPr lang="de-CH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Switzerland</a:t>
            </a:r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+41 44 552 49 00</a:t>
            </a: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+41 76 491 99 56</a:t>
            </a: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mr@golfexpertgroup.ch</a:t>
            </a:r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Fordern Sie die Vertragsunterlagen an oder melden Sie sich für ein persönliches Beratungsgespräch. Wir freuen uns auf Ihre Kontaktaufnahme.</a:t>
            </a:r>
          </a:p>
          <a:p>
            <a:endParaRPr lang="de-CH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Ihr Gold Tee Properties Team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446901-AD5D-4B1D-9E6C-D8B6674F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D9427D9-D618-47E8-ADC5-5B08BD91B026}"/>
              </a:ext>
            </a:extLst>
          </p:cNvPr>
          <p:cNvSpPr/>
          <p:nvPr/>
        </p:nvSpPr>
        <p:spPr>
          <a:xfrm>
            <a:off x="326181" y="121578"/>
            <a:ext cx="4957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Informationen und Anmeldung</a:t>
            </a:r>
          </a:p>
        </p:txBody>
      </p:sp>
    </p:spTree>
    <p:extLst>
      <p:ext uri="{BB962C8B-B14F-4D97-AF65-F5344CB8AC3E}">
        <p14:creationId xmlns:p14="http://schemas.microsoft.com/office/powerpoint/2010/main" val="21424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C6ED386B-F1AE-424C-BCC5-43D623E8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BC097F1-434A-44B1-A767-1B31AF12F16A}"/>
              </a:ext>
            </a:extLst>
          </p:cNvPr>
          <p:cNvSpPr txBox="1"/>
          <p:nvPr/>
        </p:nvSpPr>
        <p:spPr>
          <a:xfrm>
            <a:off x="344774" y="998957"/>
            <a:ext cx="54529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Wir bringen Immobilien-Investment, Golf &amp; Lifestyle  zusammen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Die Idee folgt einem Bedürfnis nach Ferien, Abwechslung und Genuss auf höchstem Niveau und zu attraktiven Konditionen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Das Konzept basiert auf vielen Gesprächen und ist unter Mithilfe diverser Experten aus den verschiedensten Bereichen entwickelt worden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 in Golfresorts werden von Golfern wie Nicht-Golfern geschätzt: Die Gründe dafür sind: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Ruhe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Gepflegte Parklandschaft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Sicherheit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Resort Infrastruktur &amp; -Services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Werterhaltung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EBD223-BDE0-4495-AB88-E42FB9F3A096}"/>
              </a:ext>
            </a:extLst>
          </p:cNvPr>
          <p:cNvSpPr txBox="1"/>
          <p:nvPr/>
        </p:nvSpPr>
        <p:spPr>
          <a:xfrm>
            <a:off x="344774" y="157396"/>
            <a:ext cx="540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 Tee Properties – Unsere Idee</a:t>
            </a:r>
          </a:p>
        </p:txBody>
      </p:sp>
      <p:pic>
        <p:nvPicPr>
          <p:cNvPr id="11" name="Grafik 10" descr="Ein Bild, das Gebäude, Himmel, Tisch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42E4AAD3-9EA8-4B01-812A-110744904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063"/>
          <a:stretch/>
        </p:blipFill>
        <p:spPr>
          <a:xfrm>
            <a:off x="6511670" y="2731495"/>
            <a:ext cx="4082511" cy="32842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Grafik 18" descr="Ein Bild, das Gras, Himmel, draußen, Natur enthält.&#10;&#10;Mit sehr hoher Zuverlässigkeit generierte Beschreibung">
            <a:extLst>
              <a:ext uri="{FF2B5EF4-FFF2-40B4-BE49-F238E27FC236}">
                <a16:creationId xmlns:a16="http://schemas.microsoft.com/office/drawing/2014/main" id="{A71F9031-B2B4-4182-938D-D9D1382423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66" r="1"/>
          <a:stretch/>
        </p:blipFill>
        <p:spPr>
          <a:xfrm>
            <a:off x="6590251" y="2731495"/>
            <a:ext cx="4082511" cy="32842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Grafik 6" descr="Ein Bild, das Person, Mann, Wand, Anzug enthält.&#10;&#10;Mit sehr hoher Zuverlässigkeit generierte Beschreibung">
            <a:extLst>
              <a:ext uri="{FF2B5EF4-FFF2-40B4-BE49-F238E27FC236}">
                <a16:creationId xmlns:a16="http://schemas.microsoft.com/office/drawing/2014/main" id="{82590479-7643-4D1C-9AEF-DEB5AA5E8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985">
            <a:off x="9020096" y="1073595"/>
            <a:ext cx="1731247" cy="184874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C8751E0-560E-492F-A98D-0BF9CEEB1E2D}"/>
              </a:ext>
            </a:extLst>
          </p:cNvPr>
          <p:cNvSpPr/>
          <p:nvPr/>
        </p:nvSpPr>
        <p:spPr>
          <a:xfrm>
            <a:off x="8708858" y="704263"/>
            <a:ext cx="2353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Matthias Reutercrona </a:t>
            </a: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61A7D1-4F96-49A6-8D85-E1AEBBD58132}"/>
              </a:ext>
            </a:extLst>
          </p:cNvPr>
          <p:cNvSpPr/>
          <p:nvPr/>
        </p:nvSpPr>
        <p:spPr>
          <a:xfrm>
            <a:off x="6341767" y="704263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Alexander K. Müller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D30647-AA7A-4616-BC7F-320030805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789" y="1089794"/>
            <a:ext cx="1543102" cy="169615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242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C6ED386B-F1AE-424C-BCC5-43D623E8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BC097F1-434A-44B1-A767-1B31AF12F16A}"/>
              </a:ext>
            </a:extLst>
          </p:cNvPr>
          <p:cNvSpPr txBox="1"/>
          <p:nvPr/>
        </p:nvSpPr>
        <p:spPr>
          <a:xfrm>
            <a:off x="344774" y="998957"/>
            <a:ext cx="54529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Wir bieten Privatpersonen und Firmen Fondsanteile der Gold Tee Properties an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Mit diesen werden Sie Miteigentümer eines weltweit gestreuten Portfolios von exklusiven und stylischen Villen/Apartments, in World Class Golfresorts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können in diesen, mit Familie und Freunden, einige unvergessliche Ferienwochen geniessen, Golf spielen und die Resortangebote/-services nutzen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Wir vermieten die restlichen Wochen bestmöglich auf dem Markt, zu maximal erzielbaren Preisen, was Ihnen wiederum zu Gute kommt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profitieren von einer Wertsteigerung des Portfolios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EBD223-BDE0-4495-AB88-E42FB9F3A096}"/>
              </a:ext>
            </a:extLst>
          </p:cNvPr>
          <p:cNvSpPr txBox="1"/>
          <p:nvPr/>
        </p:nvSpPr>
        <p:spPr>
          <a:xfrm>
            <a:off x="344774" y="157396"/>
            <a:ext cx="590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 Tee Properties – Unser Angebot</a:t>
            </a:r>
          </a:p>
        </p:txBody>
      </p:sp>
      <p:pic>
        <p:nvPicPr>
          <p:cNvPr id="3074" name="Picture 2" descr="Bildergebnis fÃ¼r Weltkugel">
            <a:extLst>
              <a:ext uri="{FF2B5EF4-FFF2-40B4-BE49-F238E27FC236}">
                <a16:creationId xmlns:a16="http://schemas.microsoft.com/office/drawing/2014/main" id="{D0AB10E8-55EA-4FDC-B96C-8EE9CED05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11284" r="9655" b="8856"/>
          <a:stretch/>
        </p:blipFill>
        <p:spPr bwMode="auto">
          <a:xfrm>
            <a:off x="7293769" y="1719110"/>
            <a:ext cx="3050381" cy="297418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4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096796B-D601-458E-A268-B7481D6B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877" y="1116722"/>
            <a:ext cx="4905426" cy="438396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4A28C3-DD0F-446A-B1DA-10F335AB3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931EC86-9C62-46EB-A33A-6AFB1E751402}"/>
              </a:ext>
            </a:extLst>
          </p:cNvPr>
          <p:cNvSpPr txBox="1"/>
          <p:nvPr/>
        </p:nvSpPr>
        <p:spPr>
          <a:xfrm>
            <a:off x="359764" y="155049"/>
            <a:ext cx="794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Immobilienportfolio – Startphase 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(</a:t>
            </a:r>
            <a:r>
              <a:rPr lang="de-CH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Änderungen vorbehalten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216966-0091-45FF-9C16-069EAB13EF0F}"/>
              </a:ext>
            </a:extLst>
          </p:cNvPr>
          <p:cNvSpPr txBox="1"/>
          <p:nvPr/>
        </p:nvSpPr>
        <p:spPr>
          <a:xfrm>
            <a:off x="359764" y="990263"/>
            <a:ext cx="60646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 Immobilien in Spanien und Portugal, für einen Kaufpreis von gegen CHF 9 Mio. (inkl. Möblierung und Golfmitgliedschaft), sind für den Start bestimmt</a:t>
            </a:r>
          </a:p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Ziel ist es, 50% über das Fondsvermögen und 50% über Hypotheken (lokaler Banken) zu finanzieren</a:t>
            </a:r>
          </a:p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Die Immobilienauswahl und der Kauf erfolgt durch ein Expertengremium aus den Bereichen: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Recht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Fonds/Finanzen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Wirtschaftsprüfung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Golf</a:t>
            </a:r>
          </a:p>
          <a:p>
            <a:pPr marL="285750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Die Auswahlkriterien sind: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Land / Resort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Lage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Qualität</a:t>
            </a:r>
          </a:p>
          <a:p>
            <a:pPr marL="742950" lvl="1" indent="-28575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04564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7D07B2A-6506-40FD-9F68-180203D06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742212"/>
            <a:ext cx="5615632" cy="575602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A8F37D-8AA1-4B11-9B7F-387C61E2E155}"/>
              </a:ext>
            </a:extLst>
          </p:cNvPr>
          <p:cNvSpPr txBox="1"/>
          <p:nvPr/>
        </p:nvSpPr>
        <p:spPr>
          <a:xfrm>
            <a:off x="655554" y="1002336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 </a:t>
            </a:r>
            <a:r>
              <a:rPr lang="de-CH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Colinas</a:t>
            </a:r>
            <a:r>
              <a:rPr lang="de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Alicante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D98674-A907-42CF-BEF1-846ECCC92911}"/>
              </a:ext>
            </a:extLst>
          </p:cNvPr>
          <p:cNvSpPr txBox="1"/>
          <p:nvPr/>
        </p:nvSpPr>
        <p:spPr>
          <a:xfrm>
            <a:off x="359764" y="155049"/>
            <a:ext cx="794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Immobilienportfolio – Startphase 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(</a:t>
            </a:r>
            <a:r>
              <a:rPr lang="de-CH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Änderungen vorbehalten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)</a:t>
            </a:r>
          </a:p>
        </p:txBody>
      </p:sp>
      <p:pic>
        <p:nvPicPr>
          <p:cNvPr id="5" name="Grafik 4" descr="Ein Bild, das Gras, Baum, draußen, Himmel enthält.&#10;&#10;Mit sehr hoher Zuverlässigkeit generierte Beschreibung">
            <a:extLst>
              <a:ext uri="{FF2B5EF4-FFF2-40B4-BE49-F238E27FC236}">
                <a16:creationId xmlns:a16="http://schemas.microsoft.com/office/drawing/2014/main" id="{2A3BE19C-6A85-44B6-B0FA-E2F6ED514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3" y="1595336"/>
            <a:ext cx="4823639" cy="43579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60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6D98674-A907-42CF-BEF1-846ECCC92911}"/>
              </a:ext>
            </a:extLst>
          </p:cNvPr>
          <p:cNvSpPr txBox="1"/>
          <p:nvPr/>
        </p:nvSpPr>
        <p:spPr>
          <a:xfrm>
            <a:off x="359764" y="155049"/>
            <a:ext cx="794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Immobilienportfolio – Startphase 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(</a:t>
            </a:r>
            <a:r>
              <a:rPr lang="de-CH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Änderungen vorbehalten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E98B3B-895D-4407-9308-200C011E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861934"/>
            <a:ext cx="6963359" cy="464223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DC27107-89EB-43C6-BC8B-C10289CABE91}"/>
              </a:ext>
            </a:extLst>
          </p:cNvPr>
          <p:cNvSpPr txBox="1"/>
          <p:nvPr/>
        </p:nvSpPr>
        <p:spPr>
          <a:xfrm>
            <a:off x="695073" y="1108528"/>
            <a:ext cx="239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Abama</a:t>
            </a:r>
            <a:r>
              <a:rPr lang="de-CH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Teneriffa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0877FE5-7594-4C72-9E00-8275FA68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132" y="1339361"/>
            <a:ext cx="4177496" cy="396478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84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51D1D0C-AD9B-4B3E-B8BC-67E5E1E5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1700"/>
          <a:stretch/>
        </p:blipFill>
        <p:spPr>
          <a:xfrm>
            <a:off x="742951" y="854453"/>
            <a:ext cx="4986336" cy="347844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9137F9-7C53-4DC8-B05E-8FF7BD473B0C}"/>
              </a:ext>
            </a:extLst>
          </p:cNvPr>
          <p:cNvSpPr txBox="1"/>
          <p:nvPr/>
        </p:nvSpPr>
        <p:spPr>
          <a:xfrm>
            <a:off x="920334" y="993453"/>
            <a:ext cx="341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Quinta do Lago, Algarve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EB2592-50D1-4DB9-A211-42741410D7DC}"/>
              </a:ext>
            </a:extLst>
          </p:cNvPr>
          <p:cNvSpPr txBox="1"/>
          <p:nvPr/>
        </p:nvSpPr>
        <p:spPr>
          <a:xfrm>
            <a:off x="359764" y="155049"/>
            <a:ext cx="794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Immobilienportfolio – Startphase 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(</a:t>
            </a:r>
            <a:r>
              <a:rPr lang="de-CH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Änderungen vorbehalten</a:t>
            </a:r>
            <a:r>
              <a:rPr lang="de-CH" dirty="0">
                <a:solidFill>
                  <a:srgbClr val="E2AB22"/>
                </a:solidFill>
                <a:latin typeface="Segan" pitchFamily="2" charset="0"/>
              </a:rPr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4C0340-58A4-4C7F-869A-3B0E4CDF7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" b="1"/>
          <a:stretch/>
        </p:blipFill>
        <p:spPr>
          <a:xfrm>
            <a:off x="5789355" y="854453"/>
            <a:ext cx="5032734" cy="347844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AE97349-95E0-4369-BC75-170E094C72E0}"/>
              </a:ext>
            </a:extLst>
          </p:cNvPr>
          <p:cNvSpPr txBox="1"/>
          <p:nvPr/>
        </p:nvSpPr>
        <p:spPr>
          <a:xfrm>
            <a:off x="5997588" y="993453"/>
            <a:ext cx="29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Monte Rei, Algarve</a:t>
            </a:r>
          </a:p>
        </p:txBody>
      </p:sp>
      <p:pic>
        <p:nvPicPr>
          <p:cNvPr id="1026" name="Picture 2" descr="Bildergebnis fÃ¼r Monte Rei Golf">
            <a:extLst>
              <a:ext uri="{FF2B5EF4-FFF2-40B4-BE49-F238E27FC236}">
                <a16:creationId xmlns:a16="http://schemas.microsoft.com/office/drawing/2014/main" id="{FE55F930-3C13-46B8-A444-4921182E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1" y="4394077"/>
            <a:ext cx="6736557" cy="236832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1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383B6CA-05C7-4BCF-9E31-E4390637A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833707"/>
            <a:ext cx="6291722" cy="38525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A1BE2A-59A4-43A0-82D2-250D1E8D3184}"/>
              </a:ext>
            </a:extLst>
          </p:cNvPr>
          <p:cNvSpPr txBox="1"/>
          <p:nvPr/>
        </p:nvSpPr>
        <p:spPr>
          <a:xfrm>
            <a:off x="611553" y="1083505"/>
            <a:ext cx="214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PGA Catalunya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9E1C4A-FD3C-44F4-BADA-F31BACB7D45B}"/>
              </a:ext>
            </a:extLst>
          </p:cNvPr>
          <p:cNvSpPr txBox="1"/>
          <p:nvPr/>
        </p:nvSpPr>
        <p:spPr>
          <a:xfrm>
            <a:off x="359764" y="155049"/>
            <a:ext cx="794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Immobilienportfolio – Startphase </a:t>
            </a:r>
            <a:r>
              <a:rPr lang="de-CH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(Änderungen vorbehalten)</a:t>
            </a:r>
          </a:p>
        </p:txBody>
      </p:sp>
      <p:pic>
        <p:nvPicPr>
          <p:cNvPr id="2050" name="Picture 2" descr="Bildergebnis fÃ¼r pga catalunya golf">
            <a:extLst>
              <a:ext uri="{FF2B5EF4-FFF2-40B4-BE49-F238E27FC236}">
                <a16:creationId xmlns:a16="http://schemas.microsoft.com/office/drawing/2014/main" id="{1BF9CFCE-A238-48A3-AF5D-5F662C8F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55" y="2279014"/>
            <a:ext cx="4654939" cy="433354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9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B94CFB-CEF6-4657-95F7-799322DEF3A9}"/>
              </a:ext>
            </a:extLst>
          </p:cNvPr>
          <p:cNvSpPr txBox="1"/>
          <p:nvPr/>
        </p:nvSpPr>
        <p:spPr>
          <a:xfrm>
            <a:off x="344774" y="974601"/>
            <a:ext cx="69412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sind Mitbesitzer von exklusiven Immobilien in Topresorts, in wunderschöner, gepflegter und sicherer Umgebung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Miteigentum ermöglicht Ihnen, Ihre Ferien an verschiedenen Destinationen zu verbringen – Abwechslung ist garantiert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geniessen: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die Privatsphäre in ihren Traumvillen, weltweit, mit Familie und Freunden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das Spiel auf Top-Golfplätzen und dem Zugang zu privaten Anlagen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den Besuch der Sehenswürdigkeiten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«Shop </a:t>
            </a:r>
            <a:r>
              <a:rPr lang="de-CH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until</a:t>
            </a: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CH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</a:t>
            </a: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CH" sz="20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drop</a:t>
            </a: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Kulinarische Highlights in Insider-Restaurants</a:t>
            </a:r>
          </a:p>
          <a:p>
            <a:pPr marL="914400" lvl="1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Aufregendes Nightlife in den angesagtesten Clubs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fördern die nachhaltige Nutzung von Immobilien  </a:t>
            </a:r>
          </a:p>
          <a:p>
            <a:pPr marL="457200" indent="-457200">
              <a:buClr>
                <a:srgbClr val="E2AB22"/>
              </a:buClr>
              <a:buFont typeface="Wingdings" panose="05000000000000000000" pitchFamily="2" charset="2"/>
              <a:buChar char="Ø"/>
            </a:pPr>
            <a:r>
              <a:rPr lang="de-CH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Sie erhalten eine unbezahlbare «Erlebnisrendite»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14BA59-2263-480D-849B-07D79F3B3403}"/>
              </a:ext>
            </a:extLst>
          </p:cNvPr>
          <p:cNvSpPr txBox="1"/>
          <p:nvPr/>
        </p:nvSpPr>
        <p:spPr>
          <a:xfrm>
            <a:off x="344774" y="157396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2AB2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Ihr Nutzen – emotional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BF31C-7AF1-47FC-B7F9-F3847AA8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70" y="5242521"/>
            <a:ext cx="1786973" cy="1786973"/>
          </a:xfrm>
          <a:prstGeom prst="rect">
            <a:avLst/>
          </a:prstGeom>
        </p:spPr>
      </p:pic>
      <p:pic>
        <p:nvPicPr>
          <p:cNvPr id="5" name="Grafik 4" descr="Ein Bild, das Gras, Himmel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2BEF0B2E-E992-411D-BF91-8D3950EF2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2" y="1468877"/>
            <a:ext cx="4123464" cy="377364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090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797</Words>
  <Application>Microsoft Office PowerPoint</Application>
  <PresentationFormat>Breitbild</PresentationFormat>
  <Paragraphs>111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Segan</vt:lpstr>
      <vt:lpstr>Segoe UI Semilight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Reutercrona</dc:creator>
  <cp:lastModifiedBy>Matthias Reutercrona</cp:lastModifiedBy>
  <cp:revision>57</cp:revision>
  <cp:lastPrinted>2018-09-14T13:59:15Z</cp:lastPrinted>
  <dcterms:created xsi:type="dcterms:W3CDTF">2018-07-16T13:01:44Z</dcterms:created>
  <dcterms:modified xsi:type="dcterms:W3CDTF">2018-11-03T10:26:18Z</dcterms:modified>
</cp:coreProperties>
</file>