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</p:sldIdLst>
  <p:sldSz cx="6858000" cy="21786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60"/>
  </p:normalViewPr>
  <p:slideViewPr>
    <p:cSldViewPr snapToGrid="0">
      <p:cViewPr>
        <p:scale>
          <a:sx n="50" d="100"/>
          <a:sy n="50" d="100"/>
        </p:scale>
        <p:origin x="35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565581"/>
            <a:ext cx="5829300" cy="758505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1443141"/>
            <a:ext cx="5143500" cy="526011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02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159948"/>
            <a:ext cx="1478756" cy="1846334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159948"/>
            <a:ext cx="4350544" cy="1846334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79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5431589"/>
            <a:ext cx="5915025" cy="906272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4580049"/>
            <a:ext cx="5915025" cy="476587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5799740"/>
            <a:ext cx="2914650" cy="138235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5799740"/>
            <a:ext cx="2914650" cy="138235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7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159953"/>
            <a:ext cx="5915025" cy="421111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5340806"/>
            <a:ext cx="2901255" cy="261744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7958252"/>
            <a:ext cx="2901255" cy="117053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5340806"/>
            <a:ext cx="2915543" cy="261744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7958252"/>
            <a:ext cx="2915543" cy="117053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4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35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10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52457"/>
            <a:ext cx="2211884" cy="50835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3136908"/>
            <a:ext cx="3471863" cy="1548278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536055"/>
            <a:ext cx="2211884" cy="121088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4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452457"/>
            <a:ext cx="2211884" cy="50835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3136908"/>
            <a:ext cx="3471863" cy="1548278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6536055"/>
            <a:ext cx="2211884" cy="1210885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5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159953"/>
            <a:ext cx="5915025" cy="4211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5799740"/>
            <a:ext cx="5915025" cy="13823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20193187"/>
            <a:ext cx="1543050" cy="1159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A828-0066-47D1-A118-7E56A5F77A12}" type="datetimeFigureOut">
              <a:rPr lang="de-DE" smtClean="0"/>
              <a:t>16.10.2018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20193187"/>
            <a:ext cx="2314575" cy="1159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20193187"/>
            <a:ext cx="1543050" cy="11599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22F4-6825-47E6-93CA-A0C16B90B0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2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0" Type="http://schemas.openxmlformats.org/officeDocument/2006/relationships/image" Target="../media/image4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546CF5B-53B6-43AD-B1F2-04141EA902F0}"/>
              </a:ext>
            </a:extLst>
          </p:cNvPr>
          <p:cNvSpPr txBox="1"/>
          <p:nvPr/>
        </p:nvSpPr>
        <p:spPr>
          <a:xfrm>
            <a:off x="422083" y="3066967"/>
            <a:ext cx="6013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Gemeinsam einkaufen zu Großhandelspreisen</a:t>
            </a:r>
          </a:p>
          <a:p>
            <a:pPr algn="ctr"/>
            <a:endParaRPr lang="de-DE" sz="2400" b="1" dirty="0"/>
          </a:p>
          <a:p>
            <a:pPr algn="ctr"/>
            <a:r>
              <a:rPr lang="de-DE" dirty="0"/>
              <a:t>Betreibst du ein </a:t>
            </a:r>
            <a:r>
              <a:rPr lang="de-DE" dirty="0" err="1"/>
              <a:t>LifeScience</a:t>
            </a:r>
            <a:r>
              <a:rPr lang="de-DE" dirty="0"/>
              <a:t> Labor?</a:t>
            </a:r>
          </a:p>
          <a:p>
            <a:pPr algn="ctr"/>
            <a:r>
              <a:rPr lang="de-DE" dirty="0"/>
              <a:t>Benötigst du regelmäßig Chemikalien, Laborglas und Verbrauchsmaterialien?</a:t>
            </a:r>
          </a:p>
          <a:p>
            <a:pPr algn="ctr"/>
            <a:r>
              <a:rPr lang="de-DE" dirty="0"/>
              <a:t>Sind deine Abnahmemengen zu klein, um maximale Rabatte zu erhalten?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Dann mach mit bei der ersten Laborkampagne 2019 und</a:t>
            </a:r>
          </a:p>
          <a:p>
            <a:pPr algn="ctr"/>
            <a:r>
              <a:rPr lang="de-DE" dirty="0"/>
              <a:t>spare bis zu 40% im Einkauf.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8102C7-9472-498D-9656-E8373AAA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" y="6905301"/>
            <a:ext cx="2558538" cy="26421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D1770D3-8D1F-4AB0-BAC9-FBDFCA6950D9}"/>
              </a:ext>
            </a:extLst>
          </p:cNvPr>
          <p:cNvSpPr/>
          <p:nvPr/>
        </p:nvSpPr>
        <p:spPr>
          <a:xfrm>
            <a:off x="3428998" y="7012742"/>
            <a:ext cx="3429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u="sng" dirty="0"/>
              <a:t>Vorteile</a:t>
            </a:r>
          </a:p>
          <a:p>
            <a:r>
              <a:rPr lang="de-DE" sz="1600" dirty="0"/>
              <a:t>Kaufe ein zu Großhandelspreisen</a:t>
            </a:r>
          </a:p>
          <a:p>
            <a:r>
              <a:rPr lang="de-DE" sz="1600" dirty="0"/>
              <a:t>Keine Verhandlungen mit Lieferanten</a:t>
            </a:r>
          </a:p>
          <a:p>
            <a:r>
              <a:rPr lang="de-DE" sz="1600" dirty="0"/>
              <a:t>Keine Vertragsverpflichtung</a:t>
            </a:r>
          </a:p>
          <a:p>
            <a:pPr marL="628456" indent="-628456" algn="ctr">
              <a:buFontTx/>
              <a:buChar char="-"/>
            </a:pPr>
            <a:endParaRPr lang="de-DE" sz="1600" dirty="0"/>
          </a:p>
          <a:p>
            <a:r>
              <a:rPr lang="de-DE" sz="1600" dirty="0"/>
              <a:t>Hast du Interesse an einer Teilnahme?</a:t>
            </a:r>
          </a:p>
          <a:p>
            <a:r>
              <a:rPr lang="de-DE" sz="1600" dirty="0"/>
              <a:t>Dann trage dich gerne völlig unverbindlich in unsere Interessentenliste ein.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DD98817-B1D9-4967-BEDA-E00BF6FD4381}"/>
              </a:ext>
            </a:extLst>
          </p:cNvPr>
          <p:cNvSpPr/>
          <p:nvPr/>
        </p:nvSpPr>
        <p:spPr>
          <a:xfrm>
            <a:off x="422082" y="9757815"/>
            <a:ext cx="6013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Um einen Eindruck von unseren Preisen zu erhalten schicken wir dir eine vorläufige Preisliste zu und bitten dich um </a:t>
            </a:r>
            <a:r>
              <a:rPr lang="de-DE" sz="1600" dirty="0" err="1"/>
              <a:t>feedback</a:t>
            </a:r>
            <a:r>
              <a:rPr lang="de-DE" sz="1600" dirty="0"/>
              <a:t>. Welche Artikel interessieren dich? In welchen Mengen benötigst du diese? Welche fehlen noch?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10DEBE-7354-4FD6-9028-61C7891FFDBC}"/>
              </a:ext>
            </a:extLst>
          </p:cNvPr>
          <p:cNvSpPr/>
          <p:nvPr/>
        </p:nvSpPr>
        <p:spPr>
          <a:xfrm>
            <a:off x="422082" y="14635835"/>
            <a:ext cx="6013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Unser Ziel</a:t>
            </a:r>
            <a:r>
              <a:rPr lang="de-DE" sz="1600" dirty="0"/>
              <a:t> ist der Aufbau der ersten Einkaufsgemeinschaft für </a:t>
            </a:r>
            <a:r>
              <a:rPr lang="de-DE" sz="1600" dirty="0" err="1"/>
              <a:t>LifeScience</a:t>
            </a:r>
            <a:r>
              <a:rPr lang="de-DE" sz="1600" dirty="0"/>
              <a:t> Labore, über die jeder Teilnehmer seinen Laborbedarf zu Großhandelspreisen decken kann.</a:t>
            </a:r>
            <a:br>
              <a:rPr lang="de-DE" sz="1600" dirty="0"/>
            </a:br>
            <a:br>
              <a:rPr lang="de-DE" sz="1600" dirty="0"/>
            </a:br>
            <a:r>
              <a:rPr lang="de-DE" sz="1600" b="1" dirty="0"/>
              <a:t>Das Kampagnenprinzip. </a:t>
            </a:r>
            <a:r>
              <a:rPr lang="de-DE" sz="1600" dirty="0"/>
              <a:t>Wir bündeln euren Jahresbedarf an Chemikalien, Verbrauchsmaterialien und Laborbedarf und treten den Herstellern und Lieferanten gegenüber als </a:t>
            </a:r>
            <a:r>
              <a:rPr lang="de-DE" sz="1600" u="sng" dirty="0"/>
              <a:t>ein</a:t>
            </a:r>
            <a:r>
              <a:rPr lang="de-DE" sz="1600" dirty="0"/>
              <a:t> starker Verhandlungspartner auf. Je mehr Teilnehmer mitmachen, desto größer wird unsere Verhandlungsmasse, desto besser unsere Einkaufspreise.</a:t>
            </a:r>
            <a:br>
              <a:rPr lang="de-DE" sz="1600" dirty="0"/>
            </a:br>
            <a:br>
              <a:rPr lang="de-DE" sz="1600" dirty="0"/>
            </a:br>
            <a:r>
              <a:rPr lang="de-DE" sz="1600" b="1" dirty="0"/>
              <a:t>Keep </a:t>
            </a:r>
            <a:r>
              <a:rPr lang="de-DE" sz="1600" b="1" dirty="0" err="1"/>
              <a:t>it</a:t>
            </a:r>
            <a:r>
              <a:rPr lang="de-DE" sz="1600" b="1" dirty="0"/>
              <a:t> simple.</a:t>
            </a:r>
            <a:r>
              <a:rPr lang="de-DE" sz="1600" dirty="0"/>
              <a:t> Wir verzichten auf Rahmenverträge, Mindestbestellmengen und sonstigen Verpflichtungen! Gefällt euch der ausgehandelte Preis, dann bezieht ihr ganz normal per Bestellung bei der Laborkampagne euren Bedarf.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4C19D74-CD4F-4283-A72F-9AD2768FF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3" t="44904" r="41293" b="35260"/>
          <a:stretch/>
        </p:blipFill>
        <p:spPr>
          <a:xfrm>
            <a:off x="909000" y="11045397"/>
            <a:ext cx="4543672" cy="31393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3839A20-2281-4609-AB7A-EFC2C59925F9}"/>
              </a:ext>
            </a:extLst>
          </p:cNvPr>
          <p:cNvSpPr/>
          <p:nvPr/>
        </p:nvSpPr>
        <p:spPr>
          <a:xfrm>
            <a:off x="-1" y="20726401"/>
            <a:ext cx="6857999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bg1"/>
                </a:solidFill>
              </a:rPr>
              <a:t>Einkaufsgemeinschaft </a:t>
            </a:r>
            <a:r>
              <a:rPr lang="de-DE" sz="1200" dirty="0" err="1">
                <a:solidFill>
                  <a:schemeClr val="bg1"/>
                </a:solidFill>
              </a:rPr>
              <a:t>LifeScience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e.K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br>
              <a:rPr lang="de-DE" sz="1200" dirty="0">
                <a:solidFill>
                  <a:schemeClr val="bg1"/>
                </a:solidFill>
              </a:rPr>
            </a:b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IMPRESSUM | DATENSCHUTZERKLÄRUNG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427E94-8933-4F45-9B9C-1E4641976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303"/>
            <a:ext cx="7204559" cy="50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546CF5B-53B6-43AD-B1F2-04141EA902F0}"/>
              </a:ext>
            </a:extLst>
          </p:cNvPr>
          <p:cNvSpPr txBox="1"/>
          <p:nvPr/>
        </p:nvSpPr>
        <p:spPr>
          <a:xfrm>
            <a:off x="422083" y="3066967"/>
            <a:ext cx="6013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Joint </a:t>
            </a:r>
            <a:r>
              <a:rPr lang="de-DE" sz="2400" b="1" dirty="0" err="1"/>
              <a:t>purchase</a:t>
            </a:r>
            <a:r>
              <a:rPr lang="de-DE" sz="2400" b="1" dirty="0"/>
              <a:t> at </a:t>
            </a:r>
            <a:r>
              <a:rPr lang="de-DE" sz="2400" b="1" dirty="0" err="1"/>
              <a:t>wholesale</a:t>
            </a:r>
            <a:r>
              <a:rPr lang="de-DE" sz="2400" b="1" dirty="0"/>
              <a:t> </a:t>
            </a:r>
            <a:r>
              <a:rPr lang="de-DE" sz="2400" b="1" dirty="0" err="1"/>
              <a:t>prices</a:t>
            </a:r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en-US" dirty="0"/>
              <a:t>Do you run a </a:t>
            </a:r>
            <a:r>
              <a:rPr lang="en-US" dirty="0" err="1"/>
              <a:t>LifeScience</a:t>
            </a:r>
            <a:r>
              <a:rPr lang="en-US" dirty="0"/>
              <a:t> lab?</a:t>
            </a:r>
          </a:p>
          <a:p>
            <a:pPr algn="ctr"/>
            <a:r>
              <a:rPr lang="en-US" dirty="0"/>
              <a:t>Do you need chemicals, laboratory glassware and consumables regularly?</a:t>
            </a:r>
          </a:p>
          <a:p>
            <a:pPr algn="ctr"/>
            <a:r>
              <a:rPr lang="en-US" dirty="0"/>
              <a:t>Are your purchase quantities too small to receive maximum discounts?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Then take part in the first lab campaign 2019 and</a:t>
            </a:r>
          </a:p>
          <a:p>
            <a:pPr algn="ctr"/>
            <a:r>
              <a:rPr lang="en-US" dirty="0"/>
              <a:t>Save up to 40% on purchases.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8102C7-9472-498D-9656-E8373AAAC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" y="6905301"/>
            <a:ext cx="2558538" cy="264215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D1770D3-8D1F-4AB0-BAC9-FBDFCA6950D9}"/>
              </a:ext>
            </a:extLst>
          </p:cNvPr>
          <p:cNvSpPr/>
          <p:nvPr/>
        </p:nvSpPr>
        <p:spPr>
          <a:xfrm>
            <a:off x="3428998" y="7012742"/>
            <a:ext cx="3429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Benefits for participants</a:t>
            </a:r>
          </a:p>
          <a:p>
            <a:r>
              <a:rPr lang="en-US" sz="1600" dirty="0"/>
              <a:t>- Buy at wholesale prices</a:t>
            </a:r>
          </a:p>
          <a:p>
            <a:r>
              <a:rPr lang="en-US" sz="1600" dirty="0"/>
              <a:t>- No negotiations with suppliers</a:t>
            </a:r>
          </a:p>
          <a:p>
            <a:r>
              <a:rPr lang="en-US" sz="1600" dirty="0"/>
              <a:t>- No contract obligation</a:t>
            </a:r>
          </a:p>
          <a:p>
            <a:endParaRPr lang="en-US" sz="1600" dirty="0"/>
          </a:p>
          <a:p>
            <a:r>
              <a:rPr lang="en-US" sz="1600" dirty="0"/>
              <a:t>Are you interested in participating?</a:t>
            </a:r>
          </a:p>
          <a:p>
            <a:r>
              <a:rPr lang="en-US" sz="1600" dirty="0"/>
              <a:t>Then please do not hesitate to sign up for our list of interested parties.</a:t>
            </a:r>
            <a:endParaRPr lang="de-DE" sz="16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DD98817-B1D9-4967-BEDA-E00BF6FD4381}"/>
              </a:ext>
            </a:extLst>
          </p:cNvPr>
          <p:cNvSpPr/>
          <p:nvPr/>
        </p:nvSpPr>
        <p:spPr>
          <a:xfrm>
            <a:off x="422082" y="9757815"/>
            <a:ext cx="6013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get an impression of our prices, we send you a preliminary price list and ask for feedback. Which articles interest you? In what quantities do you need these? Which are still missing?</a:t>
            </a:r>
            <a:endParaRPr lang="de-DE" sz="16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910DEBE-7354-4FD6-9028-61C7891FFDBC}"/>
              </a:ext>
            </a:extLst>
          </p:cNvPr>
          <p:cNvSpPr/>
          <p:nvPr/>
        </p:nvSpPr>
        <p:spPr>
          <a:xfrm>
            <a:off x="422082" y="14635835"/>
            <a:ext cx="6013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Our goal </a:t>
            </a:r>
            <a:r>
              <a:rPr lang="en-US" sz="1600" dirty="0"/>
              <a:t>is to build the first </a:t>
            </a:r>
            <a:r>
              <a:rPr lang="en-US" sz="1600" dirty="0" err="1"/>
              <a:t>LifeScience</a:t>
            </a:r>
            <a:r>
              <a:rPr lang="en-US" sz="1600" dirty="0"/>
              <a:t> Laboratory purchasing community, which allows each participant to cover their laboratory supplies at wholesale prices. </a:t>
            </a:r>
            <a:br>
              <a:rPr lang="de-DE" sz="1600" dirty="0"/>
            </a:br>
            <a:br>
              <a:rPr lang="de-DE" sz="1600" dirty="0"/>
            </a:br>
            <a:r>
              <a:rPr lang="en-US" sz="1600" b="1" dirty="0"/>
              <a:t>The campaign principle. </a:t>
            </a:r>
            <a:r>
              <a:rPr lang="en-US" sz="1600" dirty="0"/>
              <a:t>We bundle your annual demand for chemicals, consumables and laboratory supplies and act as a strong negotiating partner for manufacturers and suppliers. The more participants participate, the bigger our bargaining power, the better our purchase prices.</a:t>
            </a:r>
            <a:br>
              <a:rPr lang="de-DE" sz="1600" dirty="0"/>
            </a:br>
            <a:br>
              <a:rPr lang="de-DE" sz="1600" dirty="0"/>
            </a:br>
            <a:r>
              <a:rPr lang="de-DE" sz="1600" b="1" dirty="0"/>
              <a:t>Keep </a:t>
            </a:r>
            <a:r>
              <a:rPr lang="de-DE" sz="1600" b="1" dirty="0" err="1"/>
              <a:t>it</a:t>
            </a:r>
            <a:r>
              <a:rPr lang="de-DE" sz="1600" b="1" dirty="0"/>
              <a:t> simple.</a:t>
            </a:r>
            <a:r>
              <a:rPr lang="de-DE" sz="1600" dirty="0"/>
              <a:t> </a:t>
            </a:r>
            <a:r>
              <a:rPr lang="en-US" sz="1600" dirty="0"/>
              <a:t>We waive framework contracts, minimum order quantities and other obligations! If you like the negotiated price, then you normally order by order in the laboratory campaign your needs.</a:t>
            </a:r>
            <a:endParaRPr lang="de-DE" sz="16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4C19D74-CD4F-4283-A72F-9AD2768FFB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63" t="44904" r="41293" b="35260"/>
          <a:stretch/>
        </p:blipFill>
        <p:spPr>
          <a:xfrm>
            <a:off x="909000" y="11045397"/>
            <a:ext cx="4543672" cy="31393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23839A20-2281-4609-AB7A-EFC2C59925F9}"/>
              </a:ext>
            </a:extLst>
          </p:cNvPr>
          <p:cNvSpPr/>
          <p:nvPr/>
        </p:nvSpPr>
        <p:spPr>
          <a:xfrm>
            <a:off x="-1" y="20726401"/>
            <a:ext cx="6857999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bg1"/>
                </a:solidFill>
              </a:rPr>
              <a:t>Einkaufsgemeinschaft </a:t>
            </a:r>
            <a:r>
              <a:rPr lang="de-DE" sz="1200" dirty="0" err="1">
                <a:solidFill>
                  <a:schemeClr val="bg1"/>
                </a:solidFill>
              </a:rPr>
              <a:t>LifeScience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e.K</a:t>
            </a:r>
            <a:r>
              <a:rPr lang="de-DE" sz="1200" dirty="0">
                <a:solidFill>
                  <a:schemeClr val="bg1"/>
                </a:solidFill>
              </a:rPr>
              <a:t>.</a:t>
            </a:r>
            <a:br>
              <a:rPr lang="de-DE" sz="1200" dirty="0">
                <a:solidFill>
                  <a:schemeClr val="bg1"/>
                </a:solidFill>
              </a:rPr>
            </a:br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IMPRESSUM | DATENSCHUTZERKLÄRUNG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427E94-8933-4F45-9B9C-1E4641976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7" b="33662"/>
          <a:stretch/>
        </p:blipFill>
        <p:spPr>
          <a:xfrm>
            <a:off x="-1" y="762053"/>
            <a:ext cx="7204559" cy="17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curity safety bank card web shopping business wifi communication connection concept. Credit debit card icon with shield lock protection money internet finance online buy payment technology">
            <a:extLst>
              <a:ext uri="{FF2B5EF4-FFF2-40B4-BE49-F238E27FC236}">
                <a16:creationId xmlns:a16="http://schemas.microsoft.com/office/drawing/2014/main" id="{FAF4E28D-B76F-46C2-B98B-503BA6C5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9" y="5202299"/>
            <a:ext cx="2875631" cy="20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alysis Laboratory - Scientist With Pipette And Beaker - Equipment Chemical">
            <a:extLst>
              <a:ext uri="{FF2B5EF4-FFF2-40B4-BE49-F238E27FC236}">
                <a16:creationId xmlns:a16="http://schemas.microsoft.com/office/drawing/2014/main" id="{29D7EC34-1DCB-49B9-B2BB-051A2DB3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" y="527989"/>
            <a:ext cx="3588414" cy="12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マイニング">
            <a:extLst>
              <a:ext uri="{FF2B5EF4-FFF2-40B4-BE49-F238E27FC236}">
                <a16:creationId xmlns:a16="http://schemas.microsoft.com/office/drawing/2014/main" id="{7DC060F1-924B-44E8-B942-C371249C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450202"/>
            <a:ext cx="3155950" cy="20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aboratory Glassware">
            <a:extLst>
              <a:ext uri="{FF2B5EF4-FFF2-40B4-BE49-F238E27FC236}">
                <a16:creationId xmlns:a16="http://schemas.microsoft.com/office/drawing/2014/main" id="{21125F1D-F6F6-43D0-BEE7-AE88405B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" y="2647043"/>
            <a:ext cx="2962157" cy="16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62DF84-1FD4-4EB4-9EAC-995A5848AC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740" y="11096416"/>
            <a:ext cx="6858000" cy="48483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2F5C3C2-A76C-4575-BB09-0DE7B50087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" y="11329266"/>
            <a:ext cx="5598026" cy="1243525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0ED4E707-703F-4E83-B154-2E8703A74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39127"/>
              </p:ext>
            </p:extLst>
          </p:nvPr>
        </p:nvGraphicFramePr>
        <p:xfrm>
          <a:off x="29034" y="8751814"/>
          <a:ext cx="2541922" cy="179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9" imgW="8019940" imgH="5667375" progId="AcroExch.Document.DC">
                  <p:embed/>
                </p:oleObj>
              </mc:Choice>
              <mc:Fallback>
                <p:oleObj name="Acrobat Document" r:id="rId9" imgW="8019940" imgH="5667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034" y="8751814"/>
                        <a:ext cx="2541922" cy="179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C762EF71-4A27-4F08-9415-02EA101241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" y="14911832"/>
            <a:ext cx="3274260" cy="167271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7CDD22F-8E2F-4BE6-B637-575E001E2E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21" y="17127145"/>
            <a:ext cx="3939680" cy="20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302</Words>
  <Application>Microsoft Office PowerPoint</Application>
  <PresentationFormat>Benutzerdefiniert</PresentationFormat>
  <Paragraphs>38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Adobe Acrobat Document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Stephan Binder</dc:creator>
  <cp:lastModifiedBy>Stephan Binder</cp:lastModifiedBy>
  <cp:revision>4</cp:revision>
  <dcterms:created xsi:type="dcterms:W3CDTF">2018-10-16T12:32:13Z</dcterms:created>
  <dcterms:modified xsi:type="dcterms:W3CDTF">2018-10-16T13:26:13Z</dcterms:modified>
</cp:coreProperties>
</file>