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3200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828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96" y="-808"/>
      </p:cViewPr>
      <p:guideLst>
        <p:guide orient="horz" pos="100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8902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82802" latinLnBrk="0">
      <a:defRPr sz="600">
        <a:latin typeface="+mj-lt"/>
        <a:ea typeface="+mj-ea"/>
        <a:cs typeface="+mj-cs"/>
        <a:sym typeface="Calibri"/>
      </a:defRPr>
    </a:lvl1pPr>
    <a:lvl2pPr indent="228600" defTabSz="482802" latinLnBrk="0">
      <a:defRPr sz="600">
        <a:latin typeface="+mj-lt"/>
        <a:ea typeface="+mj-ea"/>
        <a:cs typeface="+mj-cs"/>
        <a:sym typeface="Calibri"/>
      </a:defRPr>
    </a:lvl2pPr>
    <a:lvl3pPr indent="457200" defTabSz="482802" latinLnBrk="0">
      <a:defRPr sz="600">
        <a:latin typeface="+mj-lt"/>
        <a:ea typeface="+mj-ea"/>
        <a:cs typeface="+mj-cs"/>
        <a:sym typeface="Calibri"/>
      </a:defRPr>
    </a:lvl3pPr>
    <a:lvl4pPr indent="685800" defTabSz="482802" latinLnBrk="0">
      <a:defRPr sz="600">
        <a:latin typeface="+mj-lt"/>
        <a:ea typeface="+mj-ea"/>
        <a:cs typeface="+mj-cs"/>
        <a:sym typeface="Calibri"/>
      </a:defRPr>
    </a:lvl4pPr>
    <a:lvl5pPr indent="914400" defTabSz="482802" latinLnBrk="0">
      <a:defRPr sz="600">
        <a:latin typeface="+mj-lt"/>
        <a:ea typeface="+mj-ea"/>
        <a:cs typeface="+mj-cs"/>
        <a:sym typeface="Calibri"/>
      </a:defRPr>
    </a:lvl5pPr>
    <a:lvl6pPr indent="1143000" defTabSz="482802" latinLnBrk="0">
      <a:defRPr sz="600">
        <a:latin typeface="+mj-lt"/>
        <a:ea typeface="+mj-ea"/>
        <a:cs typeface="+mj-cs"/>
        <a:sym typeface="Calibri"/>
      </a:defRPr>
    </a:lvl6pPr>
    <a:lvl7pPr indent="1371600" defTabSz="482802" latinLnBrk="0">
      <a:defRPr sz="600">
        <a:latin typeface="+mj-lt"/>
        <a:ea typeface="+mj-ea"/>
        <a:cs typeface="+mj-cs"/>
        <a:sym typeface="Calibri"/>
      </a:defRPr>
    </a:lvl7pPr>
    <a:lvl8pPr indent="1600200" defTabSz="482802" latinLnBrk="0">
      <a:defRPr sz="600">
        <a:latin typeface="+mj-lt"/>
        <a:ea typeface="+mj-ea"/>
        <a:cs typeface="+mj-cs"/>
        <a:sym typeface="Calibri"/>
      </a:defRPr>
    </a:lvl8pPr>
    <a:lvl9pPr indent="1828800" defTabSz="482802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71550" y="523770"/>
            <a:ext cx="5829300" cy="1114214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1550" y="1680951"/>
            <a:ext cx="5829300" cy="77269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100"/>
            </a:lvl1pPr>
            <a:lvl2pPr marL="0" indent="0" algn="ctr">
              <a:buSzTx/>
              <a:buFontTx/>
              <a:buNone/>
              <a:defRPr sz="1100"/>
            </a:lvl2pPr>
            <a:lvl3pPr marL="0" indent="0" algn="ctr">
              <a:buSzTx/>
              <a:buFontTx/>
              <a:buNone/>
              <a:defRPr sz="1100"/>
            </a:lvl3pPr>
            <a:lvl4pPr marL="0" indent="0" algn="ctr">
              <a:buSzTx/>
              <a:buFontTx/>
              <a:buNone/>
              <a:defRPr sz="1100"/>
            </a:lvl4pPr>
            <a:lvl5pPr marL="0" indent="0" algn="ctr">
              <a:buSzTx/>
              <a:buFontTx/>
              <a:buNone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5562124" y="170391"/>
            <a:ext cx="1675926" cy="271219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1" y="170391"/>
            <a:ext cx="4930620" cy="271219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530304" y="797876"/>
            <a:ext cx="6703695" cy="133128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04" y="2141750"/>
            <a:ext cx="6703695" cy="7000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351" y="851959"/>
            <a:ext cx="3303273" cy="203062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535363" y="170391"/>
            <a:ext cx="6703698" cy="6185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3" y="784543"/>
            <a:ext cx="3288091" cy="38449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100" b="1"/>
            </a:lvl1pPr>
            <a:lvl2pPr marL="0" indent="0">
              <a:buSzTx/>
              <a:buFontTx/>
              <a:buNone/>
              <a:defRPr sz="1100" b="1"/>
            </a:lvl2pPr>
            <a:lvl3pPr marL="0" indent="0">
              <a:buSzTx/>
              <a:buFontTx/>
              <a:buNone/>
              <a:defRPr sz="1100" b="1"/>
            </a:lvl3pPr>
            <a:lvl4pPr marL="0" indent="0">
              <a:buSzTx/>
              <a:buFontTx/>
              <a:buNone/>
              <a:defRPr sz="1100" b="1"/>
            </a:lvl4pPr>
            <a:lvl5pPr marL="0" indent="0">
              <a:buSzTx/>
              <a:buFontTx/>
              <a:buNone/>
              <a:defRPr sz="1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4778" y="784541"/>
            <a:ext cx="3304283" cy="38449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535363" y="213358"/>
            <a:ext cx="2506804" cy="746763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04282" y="460799"/>
            <a:ext cx="3934779" cy="22743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328268" indent="-114894">
              <a:defRPr sz="1400"/>
            </a:lvl2pPr>
            <a:lvl3pPr marL="562533" indent="-135784">
              <a:defRPr sz="1400"/>
            </a:lvl3pPr>
            <a:lvl4pPr marL="806083" indent="-165959">
              <a:defRPr sz="1400"/>
            </a:lvl4pPr>
            <a:lvl5pPr marL="1019459" indent="-165958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363" y="960119"/>
            <a:ext cx="2506804" cy="177874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535363" y="213358"/>
            <a:ext cx="2506804" cy="746763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4282" y="460799"/>
            <a:ext cx="3934779" cy="22743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3" y="960119"/>
            <a:ext cx="2506804" cy="17787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700"/>
            </a:lvl1pPr>
            <a:lvl2pPr marL="0" indent="0">
              <a:buSzTx/>
              <a:buFontTx/>
              <a:buNone/>
              <a:defRPr sz="700"/>
            </a:lvl2pPr>
            <a:lvl3pPr marL="0" indent="0">
              <a:buSzTx/>
              <a:buFontTx/>
              <a:buNone/>
              <a:defRPr sz="700"/>
            </a:lvl3pPr>
            <a:lvl4pPr marL="0" indent="0">
              <a:buSzTx/>
              <a:buFontTx/>
              <a:buNone/>
              <a:defRPr sz="700"/>
            </a:lvl4pPr>
            <a:lvl5pPr marL="0" indent="0">
              <a:buSzTx/>
              <a:buFontTx/>
              <a:buNone/>
              <a:defRPr sz="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4351" y="170391"/>
            <a:ext cx="6703698" cy="618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1" y="851959"/>
            <a:ext cx="6703698" cy="203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69541" y="2967674"/>
            <a:ext cx="168508" cy="167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xmlns:p14="http://schemas.microsoft.com/office/powerpoint/2010/main" spd="med"/>
  <p:txStyles>
    <p:titleStyle>
      <a:lvl1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26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06688" marR="0" indent="-106688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39459" marR="0" indent="-126084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80853" marR="0" indent="-154104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813492" marR="0" indent="-173368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026868" marR="0" indent="-173367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240242" marR="0" indent="-173367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453617" marR="0" indent="-173367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666993" marR="0" indent="-173367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880369" marR="0" indent="-173367" algn="l" defTabSz="426750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828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"/>
          <p:cNvSpPr/>
          <p:nvPr/>
        </p:nvSpPr>
        <p:spPr>
          <a:xfrm>
            <a:off x="5061317" y="290202"/>
            <a:ext cx="878781" cy="71276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7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0715" y="2732304"/>
            <a:ext cx="3298616" cy="52228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3"/>
          <p:cNvSpPr/>
          <p:nvPr/>
        </p:nvSpPr>
        <p:spPr>
          <a:xfrm>
            <a:off x="5990897" y="233328"/>
            <a:ext cx="1172956" cy="6684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13284" t="20610" b="9009"/>
          <a:stretch>
            <a:fillRect/>
          </a:stretch>
        </p:blipFill>
        <p:spPr>
          <a:xfrm rot="21121478">
            <a:off x="-105299" y="-123168"/>
            <a:ext cx="7062962" cy="2986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9" extrusionOk="0">
                <a:moveTo>
                  <a:pt x="20524" y="3953"/>
                </a:moveTo>
                <a:lnTo>
                  <a:pt x="8505" y="0"/>
                </a:lnTo>
                <a:cubicBezTo>
                  <a:pt x="7373" y="59"/>
                  <a:pt x="6243" y="268"/>
                  <a:pt x="5121" y="627"/>
                </a:cubicBezTo>
                <a:cubicBezTo>
                  <a:pt x="4631" y="785"/>
                  <a:pt x="4143" y="968"/>
                  <a:pt x="3660" y="1231"/>
                </a:cubicBezTo>
                <a:cubicBezTo>
                  <a:pt x="3220" y="1470"/>
                  <a:pt x="2787" y="1773"/>
                  <a:pt x="2362" y="2136"/>
                </a:cubicBezTo>
                <a:cubicBezTo>
                  <a:pt x="1948" y="2810"/>
                  <a:pt x="1571" y="3600"/>
                  <a:pt x="1238" y="4491"/>
                </a:cubicBezTo>
                <a:cubicBezTo>
                  <a:pt x="908" y="5378"/>
                  <a:pt x="624" y="6358"/>
                  <a:pt x="395" y="7406"/>
                </a:cubicBezTo>
                <a:lnTo>
                  <a:pt x="0" y="14001"/>
                </a:lnTo>
                <a:cubicBezTo>
                  <a:pt x="428" y="14810"/>
                  <a:pt x="876" y="15561"/>
                  <a:pt x="1341" y="16251"/>
                </a:cubicBezTo>
                <a:cubicBezTo>
                  <a:pt x="1828" y="16975"/>
                  <a:pt x="2332" y="17631"/>
                  <a:pt x="2853" y="18214"/>
                </a:cubicBezTo>
                <a:cubicBezTo>
                  <a:pt x="3138" y="18421"/>
                  <a:pt x="3426" y="18619"/>
                  <a:pt x="3713" y="18807"/>
                </a:cubicBezTo>
                <a:cubicBezTo>
                  <a:pt x="3998" y="18994"/>
                  <a:pt x="4284" y="19173"/>
                  <a:pt x="4571" y="19342"/>
                </a:cubicBezTo>
                <a:cubicBezTo>
                  <a:pt x="5215" y="19721"/>
                  <a:pt x="5864" y="20054"/>
                  <a:pt x="6517" y="20339"/>
                </a:cubicBezTo>
                <a:cubicBezTo>
                  <a:pt x="8142" y="21049"/>
                  <a:pt x="9790" y="21462"/>
                  <a:pt x="11447" y="21513"/>
                </a:cubicBezTo>
                <a:cubicBezTo>
                  <a:pt x="14272" y="21600"/>
                  <a:pt x="17086" y="20632"/>
                  <a:pt x="19782" y="18646"/>
                </a:cubicBezTo>
                <a:cubicBezTo>
                  <a:pt x="20136" y="18223"/>
                  <a:pt x="20479" y="17762"/>
                  <a:pt x="20812" y="17259"/>
                </a:cubicBezTo>
                <a:cubicBezTo>
                  <a:pt x="21082" y="16852"/>
                  <a:pt x="21344" y="16416"/>
                  <a:pt x="21599" y="15959"/>
                </a:cubicBezTo>
                <a:lnTo>
                  <a:pt x="21600" y="15059"/>
                </a:lnTo>
                <a:lnTo>
                  <a:pt x="20524" y="395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83123" t="29196" r="466" b="31692"/>
          <a:stretch>
            <a:fillRect/>
          </a:stretch>
        </p:blipFill>
        <p:spPr>
          <a:xfrm rot="21121478">
            <a:off x="6544175" y="-97123"/>
            <a:ext cx="1336655" cy="165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406"/>
                </a:moveTo>
                <a:lnTo>
                  <a:pt x="0" y="0"/>
                </a:lnTo>
                <a:lnTo>
                  <a:pt x="5698" y="21600"/>
                </a:lnTo>
                <a:cubicBezTo>
                  <a:pt x="9333" y="19585"/>
                  <a:pt x="12547" y="17121"/>
                  <a:pt x="15219" y="14293"/>
                </a:cubicBezTo>
                <a:cubicBezTo>
                  <a:pt x="17481" y="11899"/>
                  <a:pt x="19333" y="9272"/>
                  <a:pt x="20723" y="6480"/>
                </a:cubicBezTo>
                <a:lnTo>
                  <a:pt x="21600" y="2406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7" name="TextBox 6"/>
          <p:cNvSpPr txBox="1"/>
          <p:nvPr/>
        </p:nvSpPr>
        <p:spPr>
          <a:xfrm>
            <a:off x="4154466" y="259519"/>
            <a:ext cx="2815122" cy="140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Modern medical advances have helped millions of people live longer, healthier lives. We owe these improvements to decades of investment in medical research</a:t>
            </a:r>
          </a:p>
          <a:p>
            <a:pPr algn="r">
              <a:defRPr sz="1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Ike Skelton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5"/>
          <p:cNvSpPr txBox="1"/>
          <p:nvPr/>
        </p:nvSpPr>
        <p:spPr>
          <a:xfrm>
            <a:off x="346839" y="976745"/>
            <a:ext cx="6826696" cy="30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We are passionate Clinicians and Educators focused on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algn="ctr">
              <a:defRPr sz="1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EMPOWERING PATIENTS  </a:t>
            </a:r>
            <a:r>
              <a:rPr>
                <a:solidFill>
                  <a:srgbClr val="E31E25"/>
                </a:solidFill>
                <a:latin typeface="Symbol"/>
                <a:ea typeface="Symbol"/>
                <a:cs typeface="Symbol"/>
                <a:sym typeface="Symbol"/>
              </a:rPr>
              <a:t>· </a:t>
            </a:r>
            <a:r>
              <a:t> ADVANCING RESEARCH  </a:t>
            </a:r>
            <a:r>
              <a:rPr>
                <a:solidFill>
                  <a:srgbClr val="E31E25"/>
                </a:solidFill>
                <a:latin typeface="Symbol"/>
                <a:ea typeface="Symbol"/>
                <a:cs typeface="Symbol"/>
                <a:sym typeface="Symbol"/>
              </a:rPr>
              <a:t>·</a:t>
            </a:r>
            <a:r>
              <a:t>  IMPROVING CLINICAL CARE</a:t>
            </a:r>
          </a:p>
        </p:txBody>
      </p:sp>
      <p:sp>
        <p:nvSpPr>
          <p:cNvPr id="120" name="TextBox 6"/>
          <p:cNvSpPr txBox="1"/>
          <p:nvPr/>
        </p:nvSpPr>
        <p:spPr>
          <a:xfrm>
            <a:off x="4078739" y="1516573"/>
            <a:ext cx="309479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1100" b="1">
                <a:solidFill>
                  <a:srgbClr val="E31E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To learn more, talk to your surgeon or contact us:</a:t>
            </a:r>
          </a:p>
          <a:p>
            <a:pPr marL="238818" indent="-358227" algn="r">
              <a:defRPr sz="1100">
                <a:latin typeface="+mj-lt"/>
                <a:ea typeface="+mj-ea"/>
                <a:cs typeface="+mj-cs"/>
                <a:sym typeface="Calibri"/>
              </a:defRPr>
            </a:pPr>
            <a:r>
              <a:t>Phone: 403-956-3687</a:t>
            </a:r>
          </a:p>
          <a:p>
            <a:pPr marL="238818" indent="-358227" algn="r">
              <a:defRPr sz="1100">
                <a:latin typeface="+mj-lt"/>
                <a:ea typeface="+mj-ea"/>
                <a:cs typeface="+mj-cs"/>
                <a:sym typeface="Calibri"/>
              </a:defRPr>
            </a:pPr>
            <a:r>
              <a:t>Email: shcorthoresearch@ucalgary.ca</a:t>
            </a:r>
          </a:p>
        </p:txBody>
      </p:sp>
      <p:sp>
        <p:nvSpPr>
          <p:cNvPr id="121" name="Donations help run the SCRUBS research program…"/>
          <p:cNvSpPr txBox="1"/>
          <p:nvPr/>
        </p:nvSpPr>
        <p:spPr>
          <a:xfrm>
            <a:off x="346839" y="1448942"/>
            <a:ext cx="3090589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100" b="1">
                <a:solidFill>
                  <a:srgbClr val="E31E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We need your help! </a:t>
            </a:r>
            <a:r>
              <a:rPr b="0">
                <a:solidFill>
                  <a:srgbClr val="000000"/>
                </a:solidFill>
              </a:rPr>
              <a:t>Donations help run the SCRUBS research program and without your support, it simply wouldn’t be possible.</a:t>
            </a:r>
          </a:p>
        </p:txBody>
      </p:sp>
      <p:grpSp>
        <p:nvGrpSpPr>
          <p:cNvPr id="124" name="Rectangle 9"/>
          <p:cNvGrpSpPr/>
          <p:nvPr/>
        </p:nvGrpSpPr>
        <p:grpSpPr>
          <a:xfrm>
            <a:off x="346839" y="2259852"/>
            <a:ext cx="6826696" cy="790962"/>
            <a:chOff x="0" y="0"/>
            <a:chExt cx="6826694" cy="790961"/>
          </a:xfrm>
        </p:grpSpPr>
        <p:sp>
          <p:nvSpPr>
            <p:cNvPr id="122" name="Rectangle"/>
            <p:cNvSpPr/>
            <p:nvPr/>
          </p:nvSpPr>
          <p:spPr>
            <a:xfrm>
              <a:off x="-1" y="-1"/>
              <a:ext cx="6826696" cy="79096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800" b="1">
                  <a:solidFill>
                    <a:srgbClr val="E31E2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3" name="YES, I would like to support RESEARCH! https://netcommunity.ucalgary.ca/medicine/SCRUBS"/>
            <p:cNvSpPr txBox="1"/>
            <p:nvPr/>
          </p:nvSpPr>
          <p:spPr>
            <a:xfrm>
              <a:off x="1738891" y="171350"/>
              <a:ext cx="2938453" cy="44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0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t>YES, I would like to help! </a:t>
              </a:r>
              <a:r>
                <a:rPr b="0">
                  <a:latin typeface="Calibri Light"/>
                  <a:ea typeface="Calibri Light"/>
                  <a:cs typeface="Calibri Light"/>
                  <a:sym typeface="Calibri Light"/>
                </a:rPr>
                <a:t>Visit the following link</a:t>
              </a:r>
              <a:r>
                <a:t>:</a:t>
              </a:r>
              <a:br/>
              <a:r>
                <a:rPr u="sng">
                  <a:solidFill>
                    <a:srgbClr val="E31E25"/>
                  </a:solidFill>
                </a:rPr>
                <a:t>https://netcommunity.ucalgary.ca/medicine/SCRUBS</a:t>
              </a:r>
            </a:p>
          </p:txBody>
        </p:sp>
      </p:grpSp>
      <p:grpSp>
        <p:nvGrpSpPr>
          <p:cNvPr id="127" name="Group 4"/>
          <p:cNvGrpSpPr/>
          <p:nvPr/>
        </p:nvGrpSpPr>
        <p:grpSpPr>
          <a:xfrm>
            <a:off x="5509323" y="2482930"/>
            <a:ext cx="1351770" cy="445232"/>
            <a:chOff x="0" y="0"/>
            <a:chExt cx="1351768" cy="445230"/>
          </a:xfrm>
        </p:grpSpPr>
        <p:pic>
          <p:nvPicPr>
            <p:cNvPr id="125" name="Picture 12" descr="Picture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35299" cy="433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12038" y="5503"/>
              <a:ext cx="439730" cy="439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" name="Rectangle 1"/>
          <p:cNvSpPr txBox="1"/>
          <p:nvPr/>
        </p:nvSpPr>
        <p:spPr>
          <a:xfrm>
            <a:off x="5744033" y="2272143"/>
            <a:ext cx="941198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800" b="1">
                <a:solidFill>
                  <a:srgbClr val="7C8077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In partnership with:</a:t>
            </a:r>
          </a:p>
        </p:txBody>
      </p:sp>
      <p:sp>
        <p:nvSpPr>
          <p:cNvPr id="129" name="TextBox 14"/>
          <p:cNvSpPr txBox="1"/>
          <p:nvPr/>
        </p:nvSpPr>
        <p:spPr>
          <a:xfrm>
            <a:off x="497829" y="2401416"/>
            <a:ext cx="897478" cy="52006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QR CODE HERE</a:t>
            </a:r>
          </a:p>
        </p:txBody>
      </p:sp>
      <p:pic>
        <p:nvPicPr>
          <p:cNvPr id="130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7656" y="81009"/>
            <a:ext cx="5225063" cy="82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828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828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828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828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Marlis Sabo</cp:lastModifiedBy>
  <cp:revision>1</cp:revision>
  <dcterms:modified xsi:type="dcterms:W3CDTF">2018-09-28T13:49:57Z</dcterms:modified>
</cp:coreProperties>
</file>