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F1E1A-C0C3-414C-BDEA-C678FDAB13F1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E263F-0932-4916-8ED5-0860B0245D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94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err="1" smtClean="0"/>
              <a:t>Comments</a:t>
            </a:r>
            <a:r>
              <a:rPr lang="fr-CH" dirty="0" smtClean="0"/>
              <a:t> : </a:t>
            </a:r>
          </a:p>
          <a:p>
            <a:pPr marL="171450" indent="-171450">
              <a:buFontTx/>
              <a:buChar char="-"/>
            </a:pPr>
            <a:r>
              <a:rPr lang="fr-CH" dirty="0" smtClean="0"/>
              <a:t>Use a </a:t>
            </a:r>
            <a:r>
              <a:rPr lang="fr-CH" dirty="0" err="1" smtClean="0"/>
              <a:t>customer-centric</a:t>
            </a:r>
            <a:r>
              <a:rPr lang="fr-CH" dirty="0" smtClean="0"/>
              <a:t> </a:t>
            </a:r>
            <a:r>
              <a:rPr lang="fr-CH" dirty="0" err="1" smtClean="0"/>
              <a:t>approach</a:t>
            </a:r>
            <a:r>
              <a:rPr lang="fr-CH" baseline="0" dirty="0" smtClean="0"/>
              <a:t> </a:t>
            </a:r>
          </a:p>
          <a:p>
            <a:pPr marL="171450" indent="-171450">
              <a:buFontTx/>
              <a:buChar char="-"/>
            </a:pPr>
            <a:r>
              <a:rPr lang="fr-CH" baseline="0" dirty="0" err="1" smtClean="0"/>
              <a:t>Think</a:t>
            </a:r>
            <a:r>
              <a:rPr lang="fr-CH" baseline="0" dirty="0" smtClean="0"/>
              <a:t> about certifications and qualifications </a:t>
            </a:r>
          </a:p>
          <a:p>
            <a:pPr marL="171450" indent="-171450">
              <a:buFontTx/>
              <a:buChar char="-"/>
            </a:pPr>
            <a:r>
              <a:rPr lang="fr-CH" baseline="0" dirty="0" err="1" smtClean="0"/>
              <a:t>Budgetwise</a:t>
            </a:r>
            <a:r>
              <a:rPr lang="fr-CH" baseline="0" dirty="0" smtClean="0"/>
              <a:t> : </a:t>
            </a:r>
            <a:r>
              <a:rPr lang="fr-CH" baseline="0" dirty="0" err="1" smtClean="0"/>
              <a:t>link</a:t>
            </a:r>
            <a:r>
              <a:rPr lang="fr-CH" baseline="0" dirty="0" smtClean="0"/>
              <a:t> to the issue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</a:t>
            </a:r>
            <a:r>
              <a:rPr lang="fr-CH" baseline="0" dirty="0" err="1" smtClean="0"/>
              <a:t>our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legacy</a:t>
            </a:r>
            <a:r>
              <a:rPr lang="fr-CH" baseline="0" dirty="0" smtClean="0"/>
              <a:t> and focus on the </a:t>
            </a:r>
            <a:r>
              <a:rPr lang="fr-CH" baseline="0" dirty="0" err="1" smtClean="0"/>
              <a:t>operators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upscaling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need</a:t>
            </a:r>
            <a:r>
              <a:rPr lang="fr-CH" baseline="0" dirty="0" smtClean="0"/>
              <a:t> </a:t>
            </a:r>
          </a:p>
          <a:p>
            <a:pPr marL="171450" indent="-171450">
              <a:buFontTx/>
              <a:buChar char="-"/>
            </a:pPr>
            <a:r>
              <a:rPr lang="fr-CH" baseline="0" dirty="0" smtClean="0"/>
              <a:t>Training matrix (ex Lars) </a:t>
            </a:r>
          </a:p>
          <a:p>
            <a:pPr marL="628650" lvl="1" indent="-171450">
              <a:buFontTx/>
              <a:buChar char="-"/>
            </a:pPr>
            <a:r>
              <a:rPr lang="fr-CH" baseline="0" dirty="0" smtClean="0"/>
              <a:t>Simple basic </a:t>
            </a:r>
            <a:r>
              <a:rPr lang="fr-CH" baseline="0" dirty="0" err="1" smtClean="0"/>
              <a:t>manufacturing</a:t>
            </a:r>
            <a:r>
              <a:rPr lang="fr-CH" baseline="0" dirty="0" smtClean="0"/>
              <a:t> practices</a:t>
            </a:r>
          </a:p>
          <a:p>
            <a:pPr marL="628650" lvl="1" indent="-171450">
              <a:buFontTx/>
              <a:buChar char="-"/>
            </a:pPr>
            <a:r>
              <a:rPr lang="fr-CH" baseline="0" dirty="0" smtClean="0"/>
              <a:t>Solid / </a:t>
            </a:r>
            <a:r>
              <a:rPr lang="fr-CH" baseline="0" dirty="0" err="1" smtClean="0"/>
              <a:t>aseptic</a:t>
            </a:r>
            <a:endParaRPr lang="fr-CH" baseline="0" dirty="0" smtClean="0"/>
          </a:p>
          <a:p>
            <a:pPr marL="628650" lvl="1" indent="-171450">
              <a:buFontTx/>
              <a:buChar char="-"/>
            </a:pPr>
            <a:r>
              <a:rPr lang="fr-CH" baseline="0" dirty="0" smtClean="0"/>
              <a:t>QC discipline</a:t>
            </a:r>
          </a:p>
          <a:p>
            <a:pPr marL="628650" lvl="1" indent="-171450">
              <a:buFontTx/>
              <a:buChar char="-"/>
            </a:pPr>
            <a:r>
              <a:rPr lang="fr-CH" baseline="0" dirty="0" smtClean="0"/>
              <a:t>Know </a:t>
            </a:r>
            <a:r>
              <a:rPr lang="fr-CH" baseline="0" dirty="0" err="1" smtClean="0"/>
              <a:t>products</a:t>
            </a:r>
            <a:r>
              <a:rPr lang="fr-CH" baseline="0" dirty="0" smtClean="0"/>
              <a:t> of </a:t>
            </a:r>
            <a:r>
              <a:rPr lang="fr-CH" baseline="0" dirty="0" err="1" smtClean="0"/>
              <a:t>their</a:t>
            </a:r>
            <a:r>
              <a:rPr lang="fr-CH" baseline="0" dirty="0" smtClean="0"/>
              <a:t> respective site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4CD4D-54D6-4D8F-AABC-FA0DEBAD1681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03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43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99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780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53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370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255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191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226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0064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080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11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1964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559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56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9112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833805" y="2045727"/>
            <a:ext cx="10061579" cy="360243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Font typeface="Lucida Grande"/>
              <a:buChar char="‣"/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Espace réservé du texte 11"/>
          <p:cNvSpPr>
            <a:spLocks noGrp="1"/>
          </p:cNvSpPr>
          <p:nvPr>
            <p:ph type="body" sz="quarter" idx="11"/>
          </p:nvPr>
        </p:nvSpPr>
        <p:spPr>
          <a:xfrm>
            <a:off x="833805" y="1289561"/>
            <a:ext cx="10061579" cy="524988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2400" b="0" i="0">
                <a:solidFill>
                  <a:srgbClr val="0E79BF"/>
                </a:solidFill>
                <a:latin typeface="Arial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Espace réservé pour une image  6" descr="couv_prov.jpg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4" b="3784"/>
          <a:stretch>
            <a:fillRect/>
          </a:stretch>
        </p:blipFill>
        <p:spPr>
          <a:xfrm>
            <a:off x="10195643" y="0"/>
            <a:ext cx="2016000" cy="925200"/>
          </a:xfrm>
          <a:prstGeom prst="rect">
            <a:avLst/>
          </a:prstGeom>
        </p:spPr>
      </p:pic>
      <p:sp>
        <p:nvSpPr>
          <p:cNvPr id="8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814192" y="0"/>
            <a:ext cx="9380721" cy="9118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4000" b="0" i="0">
                <a:solidFill>
                  <a:srgbClr val="524C51"/>
                </a:solidFill>
                <a:latin typeface="Arial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1679584" y="6559827"/>
            <a:ext cx="5124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fld id="{E58FEA80-69D2-4676-9492-7F2839D602AF}" type="slidenum">
              <a:rPr lang="en-US" sz="1000">
                <a:solidFill>
                  <a:prstClr val="black"/>
                </a:solidFill>
              </a:rPr>
              <a:pPr defTabSz="457200"/>
              <a:t>‹#›</a:t>
            </a:fld>
            <a:endParaRPr lang="en-US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3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>
        <p:tmplLst>
          <p:tmpl lvl="1">
            <p:tnLst>
              <p:par>
                <p:cTn presetID="1" presetClass="entr" presetSubtype="0" fill="hold" nodeType="afterEffect" nodePh="1">
                  <p:stCondLst>
                    <p:cond delay="0"/>
                  </p:stCondLst>
                  <p:endCondLst>
                    <p:cond evt="begin"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 rotWithShape="1">
          <a:blip r:embed="rId2"/>
          <a:srcRect t="8064" r="51410" b="58287"/>
          <a:stretch/>
        </p:blipFill>
        <p:spPr>
          <a:xfrm>
            <a:off x="6538679" y="0"/>
            <a:ext cx="3455684" cy="91183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94912" y="-22144"/>
            <a:ext cx="1844259" cy="102452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 rotWithShape="1">
          <a:blip r:embed="rId2"/>
          <a:srcRect r="47918" b="29034"/>
          <a:stretch/>
        </p:blipFill>
        <p:spPr>
          <a:xfrm>
            <a:off x="8368469" y="4869245"/>
            <a:ext cx="3823532" cy="1985163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0363" y="0"/>
            <a:ext cx="9984000" cy="925200"/>
          </a:xfrm>
          <a:prstGeom prst="rect">
            <a:avLst/>
          </a:prstGeom>
          <a:solidFill>
            <a:srgbClr val="009999">
              <a:alpha val="6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814191" y="3413439"/>
            <a:ext cx="10312400" cy="184207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5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814192" y="0"/>
            <a:ext cx="9380721" cy="911830"/>
          </a:xfrm>
        </p:spPr>
        <p:txBody>
          <a:bodyPr anchor="b">
            <a:normAutofit/>
          </a:bodyPr>
          <a:lstStyle>
            <a:lvl1pPr>
              <a:buNone/>
              <a:defRPr sz="4000" b="0" i="0">
                <a:solidFill>
                  <a:schemeClr val="bg1"/>
                </a:solidFill>
                <a:latin typeface="Arial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Modifier les styles</a:t>
            </a:r>
          </a:p>
        </p:txBody>
      </p:sp>
      <p:sp>
        <p:nvSpPr>
          <p:cNvPr id="7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833805" y="2045727"/>
            <a:ext cx="10061579" cy="3602431"/>
          </a:xfrm>
          <a:noFill/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Font typeface="Lucida Grande"/>
              <a:buChar char="‣"/>
              <a:defRPr sz="1800"/>
            </a:lvl1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Espace réservé du texte 11"/>
          <p:cNvSpPr>
            <a:spLocks noGrp="1"/>
          </p:cNvSpPr>
          <p:nvPr>
            <p:ph type="body" sz="quarter" idx="11"/>
          </p:nvPr>
        </p:nvSpPr>
        <p:spPr>
          <a:xfrm>
            <a:off x="833805" y="1289561"/>
            <a:ext cx="10061579" cy="524988"/>
          </a:xfrm>
          <a:noFill/>
        </p:spPr>
        <p:txBody>
          <a:bodyPr>
            <a:noAutofit/>
          </a:bodyPr>
          <a:lstStyle>
            <a:lvl1pPr>
              <a:buNone/>
              <a:defRPr sz="2400" b="0" i="0">
                <a:ln>
                  <a:noFill/>
                </a:ln>
                <a:solidFill>
                  <a:srgbClr val="009999"/>
                </a:solidFill>
                <a:latin typeface="Arial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5045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>
        <p:tmplLst>
          <p:tmpl lvl="1">
            <p:tnLst>
              <p:par>
                <p:cTn presetID="1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58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55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08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10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96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29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9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8ED5C-15B9-4E34-828F-EC558B77B3C3}" type="datetimeFigureOut">
              <a:rPr lang="en-GB" smtClean="0"/>
              <a:t>27/09/2018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14B3C-143F-46DA-A488-08F5B8625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33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DAA61-7681-4DAD-BF21-C84C2DA819F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F2FA-04D0-4412-99F8-49E66848048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82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eft Arrow 17"/>
          <p:cNvSpPr/>
          <p:nvPr/>
        </p:nvSpPr>
        <p:spPr>
          <a:xfrm rot="19052433">
            <a:off x="7215661" y="4499899"/>
            <a:ext cx="1699199" cy="84240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Left Arrow 16"/>
          <p:cNvSpPr/>
          <p:nvPr/>
        </p:nvSpPr>
        <p:spPr>
          <a:xfrm rot="13346347">
            <a:off x="3473375" y="4500145"/>
            <a:ext cx="1700285" cy="84240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Left Arrow 15"/>
          <p:cNvSpPr/>
          <p:nvPr/>
        </p:nvSpPr>
        <p:spPr>
          <a:xfrm rot="16229716">
            <a:off x="4446694" y="2405357"/>
            <a:ext cx="3467463" cy="843091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7178" y="1517225"/>
            <a:ext cx="2246493" cy="170795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19558" y="1520968"/>
            <a:ext cx="3574800" cy="2492988"/>
            <a:chOff x="469460" y="2354665"/>
            <a:chExt cx="3574800" cy="2492988"/>
          </a:xfrm>
        </p:grpSpPr>
        <p:sp>
          <p:nvSpPr>
            <p:cNvPr id="7" name="TextBox 6"/>
            <p:cNvSpPr txBox="1"/>
            <p:nvPr/>
          </p:nvSpPr>
          <p:spPr>
            <a:xfrm>
              <a:off x="469460" y="2816328"/>
              <a:ext cx="3574800" cy="203132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175">
              <a:noFill/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>
                  <a:solidFill>
                    <a:prstClr val="black"/>
                  </a:solidFill>
                </a:rPr>
                <a:t>Training &amp; qualification for key positions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 err="1">
                  <a:solidFill>
                    <a:prstClr val="black"/>
                  </a:solidFill>
                </a:rPr>
                <a:t>Onboarding</a:t>
              </a:r>
              <a:endParaRPr lang="fr-CH" dirty="0">
                <a:solidFill>
                  <a:prstClr val="black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 err="1">
                  <a:solidFill>
                    <a:prstClr val="black"/>
                  </a:solidFill>
                </a:rPr>
                <a:t>Core</a:t>
              </a:r>
              <a:r>
                <a:rPr lang="fr-CH" dirty="0">
                  <a:solidFill>
                    <a:prstClr val="black"/>
                  </a:solidFill>
                </a:rPr>
                <a:t> </a:t>
              </a:r>
              <a:r>
                <a:rPr lang="fr-CH" dirty="0" err="1">
                  <a:solidFill>
                    <a:prstClr val="black"/>
                  </a:solidFill>
                </a:rPr>
                <a:t>competencies</a:t>
              </a:r>
              <a:r>
                <a:rPr lang="fr-CH" dirty="0">
                  <a:solidFill>
                    <a:prstClr val="black"/>
                  </a:solidFill>
                </a:rPr>
                <a:t> matrix model </a:t>
              </a:r>
              <a:r>
                <a:rPr lang="fr-CH" dirty="0" err="1">
                  <a:solidFill>
                    <a:prstClr val="black"/>
                  </a:solidFill>
                </a:rPr>
                <a:t>implementation</a:t>
              </a:r>
              <a:endParaRPr lang="fr-CH" dirty="0">
                <a:solidFill>
                  <a:prstClr val="black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>
                  <a:solidFill>
                    <a:prstClr val="black"/>
                  </a:solidFill>
                </a:rPr>
                <a:t>Global programmes </a:t>
              </a:r>
              <a:r>
                <a:rPr lang="fr-CH" dirty="0" err="1">
                  <a:solidFill>
                    <a:prstClr val="black"/>
                  </a:solidFill>
                </a:rPr>
                <a:t>from</a:t>
              </a:r>
              <a:r>
                <a:rPr lang="fr-CH" dirty="0">
                  <a:solidFill>
                    <a:prstClr val="black"/>
                  </a:solidFill>
                </a:rPr>
                <a:t> engagement</a:t>
              </a:r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469460" y="2354665"/>
              <a:ext cx="3574800" cy="4616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CH" sz="2400" b="1" dirty="0" err="1">
                  <a:solidFill>
                    <a:srgbClr val="FFFF00"/>
                  </a:solidFill>
                </a:rPr>
                <a:t>Shopfloor</a:t>
              </a:r>
              <a:r>
                <a:rPr lang="fr-CH" sz="2400" b="1" dirty="0">
                  <a:solidFill>
                    <a:srgbClr val="FFFF00"/>
                  </a:solidFill>
                </a:rPr>
                <a:t> </a:t>
              </a:r>
              <a:r>
                <a:rPr lang="fr-CH" sz="2400" b="1" dirty="0" err="1">
                  <a:solidFill>
                    <a:srgbClr val="FFFF00"/>
                  </a:solidFill>
                </a:rPr>
                <a:t>Development</a:t>
              </a:r>
              <a:endParaRPr lang="fr-CH" sz="24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8466495" y="1517225"/>
            <a:ext cx="3574800" cy="2769989"/>
            <a:chOff x="8219208" y="2371200"/>
            <a:chExt cx="3574800" cy="2769989"/>
          </a:xfrm>
        </p:grpSpPr>
        <p:sp>
          <p:nvSpPr>
            <p:cNvPr id="6" name="TextBox 5"/>
            <p:cNvSpPr txBox="1"/>
            <p:nvPr/>
          </p:nvSpPr>
          <p:spPr>
            <a:xfrm>
              <a:off x="8219208" y="2832865"/>
              <a:ext cx="3573863" cy="230832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6350">
              <a:noFill/>
            </a:ln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 err="1">
                  <a:solidFill>
                    <a:prstClr val="black"/>
                  </a:solidFill>
                </a:rPr>
                <a:t>Internal</a:t>
              </a:r>
              <a:r>
                <a:rPr lang="fr-CH" dirty="0">
                  <a:solidFill>
                    <a:prstClr val="black"/>
                  </a:solidFill>
                </a:rPr>
                <a:t> Trainer network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 err="1">
                  <a:solidFill>
                    <a:prstClr val="black"/>
                  </a:solidFill>
                </a:rPr>
                <a:t>External</a:t>
              </a:r>
              <a:r>
                <a:rPr lang="fr-CH" dirty="0">
                  <a:solidFill>
                    <a:prstClr val="black"/>
                  </a:solidFill>
                </a:rPr>
                <a:t> </a:t>
              </a:r>
              <a:r>
                <a:rPr lang="fr-CH" dirty="0" err="1">
                  <a:solidFill>
                    <a:prstClr val="black"/>
                  </a:solidFill>
                </a:rPr>
                <a:t>partners</a:t>
              </a:r>
              <a:endParaRPr lang="fr-CH" dirty="0">
                <a:solidFill>
                  <a:prstClr val="black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>
                  <a:solidFill>
                    <a:prstClr val="black"/>
                  </a:solidFill>
                </a:rPr>
                <a:t>Coaching </a:t>
              </a:r>
              <a:r>
                <a:rPr lang="fr-CH" dirty="0" err="1">
                  <a:solidFill>
                    <a:prstClr val="black"/>
                  </a:solidFill>
                </a:rPr>
                <a:t>Academy</a:t>
              </a:r>
              <a:r>
                <a:rPr lang="fr-CH" dirty="0">
                  <a:solidFill>
                    <a:prstClr val="black"/>
                  </a:solidFill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>
                  <a:solidFill>
                    <a:prstClr val="black"/>
                  </a:solidFill>
                </a:rPr>
                <a:t>Lean </a:t>
              </a:r>
              <a:r>
                <a:rPr lang="fr-CH" dirty="0" err="1">
                  <a:solidFill>
                    <a:prstClr val="black"/>
                  </a:solidFill>
                </a:rPr>
                <a:t>Academy</a:t>
              </a:r>
              <a:r>
                <a:rPr lang="fr-CH" dirty="0">
                  <a:solidFill>
                    <a:prstClr val="black"/>
                  </a:solidFill>
                </a:rPr>
                <a:t> programs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>
                  <a:solidFill>
                    <a:prstClr val="black"/>
                  </a:solidFill>
                </a:rPr>
                <a:t>E-learning </a:t>
              </a:r>
              <a:r>
                <a:rPr lang="fr-CH" dirty="0">
                  <a:solidFill>
                    <a:prstClr val="black"/>
                  </a:solidFill>
                </a:rPr>
                <a:t>modules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>
                  <a:solidFill>
                    <a:prstClr val="black"/>
                  </a:solidFill>
                </a:rPr>
                <a:t>Digital </a:t>
              </a:r>
              <a:r>
                <a:rPr lang="fr-CH" dirty="0" err="1">
                  <a:solidFill>
                    <a:prstClr val="black"/>
                  </a:solidFill>
                </a:rPr>
                <a:t>enablers</a:t>
              </a:r>
              <a:endParaRPr lang="fr-CH" dirty="0">
                <a:solidFill>
                  <a:prstClr val="black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>
                  <a:solidFill>
                    <a:prstClr val="black"/>
                  </a:solidFill>
                </a:rPr>
                <a:t>Communication standards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H" dirty="0" err="1">
                  <a:solidFill>
                    <a:prstClr val="black"/>
                  </a:solidFill>
                </a:rPr>
                <a:t>Core</a:t>
              </a:r>
              <a:r>
                <a:rPr lang="fr-CH" dirty="0">
                  <a:solidFill>
                    <a:prstClr val="black"/>
                  </a:solidFill>
                </a:rPr>
                <a:t> </a:t>
              </a:r>
              <a:r>
                <a:rPr lang="fr-CH" dirty="0" err="1">
                  <a:solidFill>
                    <a:prstClr val="black"/>
                  </a:solidFill>
                </a:rPr>
                <a:t>competencies</a:t>
              </a:r>
              <a:r>
                <a:rPr lang="fr-CH" dirty="0">
                  <a:solidFill>
                    <a:prstClr val="black"/>
                  </a:solidFill>
                </a:rPr>
                <a:t> matrix model</a:t>
              </a:r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219208" y="2371200"/>
              <a:ext cx="3574800" cy="4616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CH" sz="2400" b="1" dirty="0" err="1">
                  <a:solidFill>
                    <a:srgbClr val="FFFF00"/>
                  </a:solidFill>
                </a:rPr>
                <a:t>Development</a:t>
              </a:r>
              <a:r>
                <a:rPr lang="fr-CH" sz="2400" b="1" dirty="0">
                  <a:solidFill>
                    <a:srgbClr val="FFFF00"/>
                  </a:solidFill>
                </a:rPr>
                <a:t>  </a:t>
              </a:r>
              <a:r>
                <a:rPr lang="fr-CH" sz="2400" b="1" dirty="0" err="1">
                  <a:solidFill>
                    <a:srgbClr val="FFFF00"/>
                  </a:solidFill>
                </a:rPr>
                <a:t>Enablers</a:t>
              </a:r>
              <a:r>
                <a:rPr lang="fr-CH" sz="2400" b="1" dirty="0">
                  <a:solidFill>
                    <a:srgbClr val="FFFF00"/>
                  </a:solidFill>
                </a:rPr>
                <a:t> 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490462" y="330460"/>
            <a:ext cx="3574800" cy="830997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CH" sz="2400" b="1" dirty="0">
                <a:solidFill>
                  <a:srgbClr val="FFFF00"/>
                </a:solidFill>
              </a:rPr>
              <a:t>Managers/Leaders </a:t>
            </a:r>
          </a:p>
          <a:p>
            <a:pPr algn="ctr"/>
            <a:r>
              <a:rPr lang="fr-CH" sz="2400" b="1" dirty="0" err="1">
                <a:solidFill>
                  <a:srgbClr val="FFFF00"/>
                </a:solidFill>
              </a:rPr>
              <a:t>Development</a:t>
            </a:r>
            <a:endParaRPr lang="en-GB" sz="2400" b="1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959744" y="4564214"/>
            <a:ext cx="2441365" cy="2165976"/>
            <a:chOff x="4453171" y="4398967"/>
            <a:chExt cx="2279335" cy="1985407"/>
          </a:xfrm>
        </p:grpSpPr>
        <p:sp>
          <p:nvSpPr>
            <p:cNvPr id="14" name="Oval 13"/>
            <p:cNvSpPr/>
            <p:nvPr/>
          </p:nvSpPr>
          <p:spPr>
            <a:xfrm>
              <a:off x="4453171" y="4398967"/>
              <a:ext cx="2279335" cy="198540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/>
            <p:cNvSpPr/>
            <p:nvPr/>
          </p:nvSpPr>
          <p:spPr>
            <a:xfrm>
              <a:off x="4786972" y="4689723"/>
              <a:ext cx="1611733" cy="14038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65" tIns="12065" rIns="12065" bIns="12065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CH" sz="1900" b="1" dirty="0">
                  <a:solidFill>
                    <a:srgbClr val="FFFF00"/>
                  </a:solidFill>
                </a:rPr>
                <a:t>Product </a:t>
              </a:r>
              <a:r>
                <a:rPr lang="fr-CH" sz="1900" b="1" dirty="0" err="1">
                  <a:solidFill>
                    <a:srgbClr val="FFFF00"/>
                  </a:solidFill>
                </a:rPr>
                <a:t>Supply</a:t>
              </a:r>
              <a:r>
                <a:rPr lang="fr-CH" sz="1900" b="1" dirty="0">
                  <a:solidFill>
                    <a:srgbClr val="FFFF00"/>
                  </a:solidFill>
                </a:rPr>
                <a:t> «</a:t>
              </a:r>
              <a:r>
                <a:rPr lang="fr-CH" sz="1900" b="1" dirty="0" err="1">
                  <a:solidFill>
                    <a:srgbClr val="FFFF00"/>
                  </a:solidFill>
                </a:rPr>
                <a:t>Learn&amp;Grow</a:t>
              </a:r>
              <a:r>
                <a:rPr lang="fr-CH" sz="1900" b="1" dirty="0">
                  <a:solidFill>
                    <a:srgbClr val="FFFF00"/>
                  </a:solidFill>
                </a:rPr>
                <a:t>» </a:t>
              </a:r>
              <a:r>
                <a:rPr lang="fr-CH" sz="1900" b="1" dirty="0" err="1">
                  <a:solidFill>
                    <a:srgbClr val="FFFF00"/>
                  </a:solidFill>
                </a:rPr>
                <a:t>Academy</a:t>
              </a:r>
              <a:r>
                <a:rPr lang="fr-CH" sz="1900" b="1" dirty="0">
                  <a:solidFill>
                    <a:srgbClr val="FFFF00"/>
                  </a:solidFill>
                </a:rPr>
                <a:t> </a:t>
              </a:r>
              <a:endParaRPr lang="en-GB" sz="1900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0349" y="6338958"/>
            <a:ext cx="1121651" cy="51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54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Lucida Grande</vt:lpstr>
      <vt:lpstr>Office Theme</vt:lpstr>
      <vt:lpstr>1_Office Theme</vt:lpstr>
      <vt:lpstr>PowerPoint Presentation</vt:lpstr>
    </vt:vector>
  </TitlesOfParts>
  <Company>Ferring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Moeller-Preile, Karin</dc:creator>
  <cp:lastModifiedBy>Moeller-Preile, Karin</cp:lastModifiedBy>
  <cp:revision>1</cp:revision>
  <dcterms:created xsi:type="dcterms:W3CDTF">2018-09-27T12:46:12Z</dcterms:created>
  <dcterms:modified xsi:type="dcterms:W3CDTF">2018-09-27T12:46:28Z</dcterms:modified>
</cp:coreProperties>
</file>