
<file path=[Content_Types].xml><?xml version="1.0" encoding="utf-8"?>
<Types xmlns="http://schemas.openxmlformats.org/package/2006/content-types">
  <Default Extension="xml" ContentType="application/xml"/>
  <Default Extension="wav" ContentType="audio/wav"/>
  <Default Extension="jpe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8"/>
  </p:notesMasterIdLst>
  <p:handoutMasterIdLst>
    <p:handoutMasterId r:id="rId9"/>
  </p:handoutMasterIdLst>
  <p:sldIdLst>
    <p:sldId id="332" r:id="rId2"/>
    <p:sldId id="509" r:id="rId3"/>
    <p:sldId id="511" r:id="rId4"/>
    <p:sldId id="510" r:id="rId5"/>
    <p:sldId id="495" r:id="rId6"/>
    <p:sldId id="512" r:id="rId7"/>
  </p:sldIdLst>
  <p:sldSz cx="9144000" cy="6858000" type="screen4x3"/>
  <p:notesSz cx="6781800" cy="99187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CDFF"/>
    <a:srgbClr val="91BDFE"/>
    <a:srgbClr val="B7E8F1"/>
    <a:srgbClr val="AFD0F4"/>
    <a:srgbClr val="4FC0D8"/>
    <a:srgbClr val="FFCC99"/>
    <a:srgbClr val="20A4BD"/>
    <a:srgbClr val="59DEFD"/>
    <a:srgbClr val="8EA6C1"/>
    <a:srgbClr val="00B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9" autoAdjust="0"/>
    <p:restoredTop sz="99760" autoAdjust="0"/>
  </p:normalViewPr>
  <p:slideViewPr>
    <p:cSldViewPr>
      <p:cViewPr>
        <p:scale>
          <a:sx n="134" d="100"/>
          <a:sy n="134" d="100"/>
        </p:scale>
        <p:origin x="-368" y="976"/>
      </p:cViewPr>
      <p:guideLst>
        <p:guide orient="horz" pos="1379"/>
        <p:guide pos="193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-3216" y="-104"/>
      </p:cViewPr>
      <p:guideLst>
        <p:guide orient="horz" pos="3124"/>
        <p:guide pos="2136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 b="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0225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 b="0"/>
            </a:lvl1pPr>
          </a:lstStyle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0225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>
                <a:cs typeface="Arial" charset="0"/>
              </a:defRPr>
            </a:lvl1pPr>
          </a:lstStyle>
          <a:p>
            <a:fld id="{3940C942-E287-40C3-9640-359D14A7CB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080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2950"/>
            <a:ext cx="4959350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1700"/>
            <a:ext cx="49720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cs typeface="Arial" charset="0"/>
              </a:defRPr>
            </a:lvl1pPr>
          </a:lstStyle>
          <a:p>
            <a:fld id="{A2ACB577-21D6-49BB-B97E-38212ADF2E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005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ECF7D4-49D6-405E-A070-4DAA8152FC6F}" type="slidenum">
              <a:rPr lang="en-US"/>
              <a:pPr/>
              <a:t>1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711700"/>
            <a:ext cx="4972050" cy="4464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8F64C-8C40-4157-ADAB-9A038359CB7B}" type="slidenum">
              <a:rPr lang="en-US"/>
              <a:pPr/>
              <a:t>2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8F64C-8C40-4157-ADAB-9A038359CB7B}" type="slidenum">
              <a:rPr lang="en-US"/>
              <a:pPr/>
              <a:t>3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8F64C-8C40-4157-ADAB-9A038359CB7B}" type="slidenum">
              <a:rPr lang="en-US"/>
              <a:pPr/>
              <a:t>4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8F64C-8C40-4157-ADAB-9A038359CB7B}" type="slidenum">
              <a:rPr lang="en-US"/>
              <a:pPr/>
              <a:t>5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8F64C-8C40-4157-ADAB-9A038359CB7B}" type="slidenum">
              <a:rPr lang="en-US"/>
              <a:pPr/>
              <a:t>6</a:t>
            </a:fld>
            <a:endParaRPr lang="en-US"/>
          </a:p>
        </p:txBody>
      </p:sp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61925"/>
            <a:ext cx="6667500" cy="55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50" y="161925"/>
            <a:ext cx="2170113" cy="62579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161925"/>
            <a:ext cx="6357937" cy="6257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975" y="161925"/>
            <a:ext cx="6251575" cy="55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7013" y="939800"/>
            <a:ext cx="8680450" cy="548005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61925"/>
            <a:ext cx="6667500" cy="55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61925"/>
            <a:ext cx="6667500" cy="55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939800"/>
            <a:ext cx="4264025" cy="548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939800"/>
            <a:ext cx="4264025" cy="548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296275" y="6419850"/>
            <a:ext cx="790575" cy="361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A9F5489-A7F9-43B8-BFF0-04C61CD25D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030"/>
          <p:cNvSpPr txBox="1">
            <a:spLocks noChangeArrowheads="1"/>
          </p:cNvSpPr>
          <p:nvPr userDrawn="1"/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b="1" i="1" kern="1200">
                <a:solidFill>
                  <a:srgbClr val="F9AC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9A31608F-0B3C-F74F-B25D-7C63D80E3C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296275" y="6419850"/>
            <a:ext cx="790575" cy="361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92BD674-B271-4F70-A41E-6759BE57019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030"/>
          <p:cNvSpPr txBox="1">
            <a:spLocks noChangeArrowheads="1"/>
          </p:cNvSpPr>
          <p:nvPr userDrawn="1"/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800" b="1" i="1" kern="1200">
                <a:solidFill>
                  <a:srgbClr val="F9AC00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9A31608F-0B3C-F74F-B25D-7C63D80E3C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61925"/>
            <a:ext cx="6667500" cy="558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712" y="6216011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microsoft.com/office/2007/relationships/hdphoto" Target="../media/hdphoto1.wdp"/><Relationship Id="rId17" Type="http://schemas.openxmlformats.org/officeDocument/2006/relationships/image" Target="../media/image3.jpeg"/><Relationship Id="rId18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webcity_logo_2018_square_275x.png"/>
          <p:cNvPicPr>
            <a:picLocks noChangeAspect="1"/>
          </p:cNvPicPr>
          <p:nvPr userDrawn="1"/>
        </p:nvPicPr>
        <p:blipFill>
          <a:blip r:embed="rId1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22" y="6228920"/>
            <a:ext cx="595269" cy="595269"/>
          </a:xfrm>
          <a:prstGeom prst="rect">
            <a:avLst/>
          </a:prstGeom>
        </p:spPr>
      </p:pic>
      <p:pic>
        <p:nvPicPr>
          <p:cNvPr id="29" name="Picture 28" descr="bg.png"/>
          <p:cNvPicPr>
            <a:picLocks noChangeAspect="1"/>
          </p:cNvPicPr>
          <p:nvPr userDrawn="1"/>
        </p:nvPicPr>
        <p:blipFill>
          <a:blip r:embed="rId15">
            <a:alphaModFix amt="7000"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67209" y="3289281"/>
            <a:ext cx="6341504" cy="4207441"/>
          </a:xfrm>
          <a:prstGeom prst="rect">
            <a:avLst/>
          </a:prstGeom>
        </p:spPr>
      </p:pic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939800"/>
            <a:ext cx="8680450" cy="548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6914" name="Rectangle 1074"/>
          <p:cNvSpPr>
            <a:spLocks noChangeArrowheads="1"/>
          </p:cNvSpPr>
          <p:nvPr/>
        </p:nvSpPr>
        <p:spPr bwMode="auto">
          <a:xfrm>
            <a:off x="0" y="0"/>
            <a:ext cx="9144000" cy="123825"/>
          </a:xfrm>
          <a:prstGeom prst="rect">
            <a:avLst/>
          </a:prstGeom>
          <a:solidFill>
            <a:srgbClr val="148A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6916" name="Rectangle 1076"/>
          <p:cNvSpPr>
            <a:spLocks noChangeArrowheads="1"/>
          </p:cNvSpPr>
          <p:nvPr/>
        </p:nvSpPr>
        <p:spPr bwMode="auto">
          <a:xfrm>
            <a:off x="-1" y="6760037"/>
            <a:ext cx="9148019" cy="99864"/>
          </a:xfrm>
          <a:prstGeom prst="rect">
            <a:avLst/>
          </a:prstGeom>
          <a:solidFill>
            <a:srgbClr val="8EA6C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6915" name="Rectangle 1075"/>
          <p:cNvSpPr>
            <a:spLocks noChangeArrowheads="1"/>
          </p:cNvSpPr>
          <p:nvPr/>
        </p:nvSpPr>
        <p:spPr bwMode="auto">
          <a:xfrm>
            <a:off x="0" y="779055"/>
            <a:ext cx="9144000" cy="42862"/>
          </a:xfrm>
          <a:prstGeom prst="rect">
            <a:avLst/>
          </a:prstGeom>
          <a:solidFill>
            <a:srgbClr val="0058A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15" name="Picture 1078" descr="SmallWorldOnly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5413"/>
            <a:ext cx="1716088" cy="65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webcity_networks_logo_2018_retina_v1.png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207" y="60340"/>
            <a:ext cx="1486281" cy="727765"/>
          </a:xfrm>
          <a:prstGeom prst="rect">
            <a:avLst/>
          </a:prstGeom>
        </p:spPr>
      </p:pic>
      <p:sp>
        <p:nvSpPr>
          <p:cNvPr id="16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252" y="6244547"/>
            <a:ext cx="395287" cy="32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b="1" i="1">
                <a:solidFill>
                  <a:srgbClr val="F9AC00"/>
                </a:solidFill>
                <a:latin typeface="+mn-lt"/>
                <a:cs typeface="Arial" charset="0"/>
              </a:defRPr>
            </a:lvl1pPr>
          </a:lstStyle>
          <a:p>
            <a:fld id="{9A31608F-0B3C-F74F-B25D-7C63D80E3C5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6923" name="Rectangle 1083"/>
          <p:cNvSpPr>
            <a:spLocks noChangeArrowheads="1"/>
          </p:cNvSpPr>
          <p:nvPr/>
        </p:nvSpPr>
        <p:spPr bwMode="auto">
          <a:xfrm>
            <a:off x="7791716" y="6579381"/>
            <a:ext cx="1173203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800" b="0" i="1" dirty="0" smtClean="0">
                <a:solidFill>
                  <a:srgbClr val="0058A3"/>
                </a:solidFill>
                <a:latin typeface="Tw Cen MT" pitchFamily="34" charset="0"/>
              </a:rPr>
              <a:t>WebCity Networks 2018</a:t>
            </a:r>
            <a:endParaRPr lang="en-US" sz="800" b="0" i="1" dirty="0">
              <a:solidFill>
                <a:srgbClr val="0058A3"/>
              </a:solidFill>
              <a:latin typeface="Tw Cen MT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rgbClr val="646060"/>
          </a:solidFill>
          <a:effectLst>
            <a:outerShdw blurRad="38100" dist="38100" dir="2700000" algn="tl">
              <a:srgbClr val="C0C0C0"/>
            </a:outerShdw>
          </a:effectLst>
          <a:latin typeface="Tw Cen M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B2CB"/>
        </a:buClr>
        <a:buSzPct val="90000"/>
        <a:buFont typeface="Wingdings" pitchFamily="2" charset="2"/>
        <a:buChar char="q"/>
        <a:defRPr sz="2400">
          <a:solidFill>
            <a:srgbClr val="148AC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9AC00"/>
        </a:buClr>
        <a:buFont typeface="Wingdings 3" pitchFamily="18" charset="2"/>
        <a:buChar char="}"/>
        <a:defRPr sz="2400">
          <a:solidFill>
            <a:srgbClr val="00B2CB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58A3"/>
        </a:buClr>
        <a:buFont typeface="Wingdings" pitchFamily="2" charset="2"/>
        <a:buChar char="§"/>
        <a:defRPr sz="2000">
          <a:solidFill>
            <a:srgbClr val="8EA6C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148ACB"/>
        </a:buClr>
        <a:buChar char="•"/>
        <a:defRPr>
          <a:solidFill>
            <a:srgbClr val="F9AC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284D7F"/>
        </a:buClr>
        <a:buChar char="–"/>
        <a:defRPr>
          <a:solidFill>
            <a:srgbClr val="59DEF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284D7F"/>
        </a:buClr>
        <a:buChar char="–"/>
        <a:defRPr>
          <a:solidFill>
            <a:srgbClr val="6C6F7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284D7F"/>
        </a:buClr>
        <a:buChar char="–"/>
        <a:defRPr>
          <a:solidFill>
            <a:srgbClr val="6C6F7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284D7F"/>
        </a:buClr>
        <a:buChar char="–"/>
        <a:defRPr>
          <a:solidFill>
            <a:srgbClr val="6C6F7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284D7F"/>
        </a:buClr>
        <a:buChar char="–"/>
        <a:defRPr>
          <a:solidFill>
            <a:srgbClr val="6C6F7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4" Type="http://schemas.openxmlformats.org/officeDocument/2006/relationships/hyperlink" Target="https://themesgrove.com/education-wordpress-theme/" TargetMode="External"/><Relationship Id="rId5" Type="http://schemas.openxmlformats.org/officeDocument/2006/relationships/hyperlink" Target="http://masterstudy.stylemixthemes.com/" TargetMode="External"/><Relationship Id="rId6" Type="http://schemas.openxmlformats.org/officeDocument/2006/relationships/hyperlink" Target="https://educationwp.thimpress.com/demo-rtl/" TargetMode="External"/><Relationship Id="rId7" Type="http://schemas.openxmlformats.org/officeDocument/2006/relationships/hyperlink" Target="http://showcase.aislinthemes.com/?product=skilled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82" name="Rectangle 42"/>
          <p:cNvSpPr>
            <a:spLocks noChangeArrowheads="1"/>
          </p:cNvSpPr>
          <p:nvPr/>
        </p:nvSpPr>
        <p:spPr bwMode="auto">
          <a:xfrm>
            <a:off x="0" y="3656013"/>
            <a:ext cx="9144000" cy="92075"/>
          </a:xfrm>
          <a:prstGeom prst="rect">
            <a:avLst/>
          </a:prstGeom>
          <a:solidFill>
            <a:srgbClr val="0058A3">
              <a:alpha val="7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86" name="Rectangle 46"/>
          <p:cNvSpPr>
            <a:spLocks noChangeArrowheads="1"/>
          </p:cNvSpPr>
          <p:nvPr/>
        </p:nvSpPr>
        <p:spPr bwMode="auto">
          <a:xfrm>
            <a:off x="0" y="6681788"/>
            <a:ext cx="9144000" cy="184150"/>
          </a:xfrm>
          <a:prstGeom prst="rect">
            <a:avLst/>
          </a:prstGeom>
          <a:solidFill>
            <a:srgbClr val="8EA6C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8260" name="Text Box 20"/>
          <p:cNvSpPr txBox="1">
            <a:spLocks noChangeArrowheads="1"/>
          </p:cNvSpPr>
          <p:nvPr/>
        </p:nvSpPr>
        <p:spPr bwMode="auto">
          <a:xfrm>
            <a:off x="139169" y="3854450"/>
            <a:ext cx="480430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0058A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RAHAL 2019 </a:t>
            </a:r>
            <a:endParaRPr lang="en-US" sz="2800" dirty="0">
              <a:solidFill>
                <a:srgbClr val="0058A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 pitchFamily="34" charset="0"/>
            </a:endParaRPr>
          </a:p>
        </p:txBody>
      </p:sp>
      <p:sp>
        <p:nvSpPr>
          <p:cNvPr id="138276" name="Text Box 36"/>
          <p:cNvSpPr txBox="1">
            <a:spLocks noChangeArrowheads="1"/>
          </p:cNvSpPr>
          <p:nvPr/>
        </p:nvSpPr>
        <p:spPr bwMode="auto">
          <a:xfrm>
            <a:off x="131890" y="5858038"/>
            <a:ext cx="481546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 dirty="0" smtClean="0">
                <a:solidFill>
                  <a:srgbClr val="148A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12 September 2018 | Riyadh</a:t>
            </a:r>
            <a:endParaRPr lang="en-US" sz="1600" b="0" dirty="0">
              <a:solidFill>
                <a:srgbClr val="148AC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 smtClean="0">
                <a:solidFill>
                  <a:srgbClr val="148A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Hosting </a:t>
            </a:r>
            <a:r>
              <a:rPr lang="en-US" sz="1400" b="0" dirty="0" smtClean="0">
                <a:solidFill>
                  <a:srgbClr val="8EA6C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| </a:t>
            </a:r>
            <a:r>
              <a:rPr lang="en-US" sz="1400" b="0" dirty="0" smtClean="0">
                <a:solidFill>
                  <a:srgbClr val="F9A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Branding </a:t>
            </a:r>
            <a:r>
              <a:rPr lang="en-US" sz="1400" b="0" dirty="0" smtClean="0">
                <a:solidFill>
                  <a:srgbClr val="8EA6C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| </a:t>
            </a:r>
            <a:r>
              <a:rPr lang="en-US" sz="1400" b="0" dirty="0" smtClean="0">
                <a:solidFill>
                  <a:srgbClr val="0058A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Web Design </a:t>
            </a:r>
            <a:r>
              <a:rPr lang="en-US" sz="1400" b="0" dirty="0" smtClean="0">
                <a:solidFill>
                  <a:srgbClr val="8EA6C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|</a:t>
            </a:r>
            <a:r>
              <a:rPr lang="en-US" sz="1400" b="0" dirty="0" smtClean="0">
                <a:solidFill>
                  <a:srgbClr val="646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 </a:t>
            </a:r>
            <a:r>
              <a:rPr lang="en-US" sz="1400" b="0" dirty="0" smtClean="0">
                <a:solidFill>
                  <a:srgbClr val="00B2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Digital Marketing </a:t>
            </a:r>
            <a:r>
              <a:rPr lang="en-US" sz="1400" b="0" dirty="0" smtClean="0">
                <a:solidFill>
                  <a:srgbClr val="8EA6C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|</a:t>
            </a:r>
            <a:r>
              <a:rPr lang="en-US" sz="1400" b="0" dirty="0" smtClean="0">
                <a:solidFill>
                  <a:srgbClr val="00B2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 </a:t>
            </a:r>
            <a:r>
              <a:rPr lang="en-US" sz="1400" b="0" dirty="0" smtClean="0">
                <a:solidFill>
                  <a:srgbClr val="59DE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SEO</a:t>
            </a:r>
            <a:endParaRPr lang="en-US" sz="1400" b="0" dirty="0">
              <a:solidFill>
                <a:srgbClr val="59DEF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0" y="-1588"/>
            <a:ext cx="9144000" cy="406401"/>
            <a:chOff x="0" y="-1588"/>
            <a:chExt cx="9144000" cy="406401"/>
          </a:xfrm>
          <a:solidFill>
            <a:srgbClr val="148ACB"/>
          </a:solidFill>
        </p:grpSpPr>
        <p:sp>
          <p:nvSpPr>
            <p:cNvPr id="138281" name="Rectangle 41"/>
            <p:cNvSpPr>
              <a:spLocks noChangeArrowheads="1"/>
            </p:cNvSpPr>
            <p:nvPr/>
          </p:nvSpPr>
          <p:spPr bwMode="auto">
            <a:xfrm>
              <a:off x="0" y="-1588"/>
              <a:ext cx="9144000" cy="4064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/>
              <a:r>
                <a:rPr lang="en-US" sz="1600" b="0" i="1" dirty="0" smtClean="0">
                  <a:solidFill>
                    <a:srgbClr val="59DEFD"/>
                  </a:solidFill>
                  <a:latin typeface="Tw Cen MT" pitchFamily="34" charset="0"/>
                </a:rPr>
                <a:t>HTTP://WWW.WEBCITYNETWORKS.CO.UK</a:t>
              </a:r>
              <a:endParaRPr lang="en-US" sz="1600" b="0" i="1" dirty="0">
                <a:solidFill>
                  <a:srgbClr val="59DEFD"/>
                </a:solidFill>
                <a:latin typeface="Tw Cen MT" pitchFamily="34" charset="0"/>
              </a:endParaRPr>
            </a:p>
          </p:txBody>
        </p:sp>
        <p:sp>
          <p:nvSpPr>
            <p:cNvPr id="25" name="Rectangle 41"/>
            <p:cNvSpPr>
              <a:spLocks noChangeArrowheads="1"/>
            </p:cNvSpPr>
            <p:nvPr/>
          </p:nvSpPr>
          <p:spPr bwMode="auto">
            <a:xfrm>
              <a:off x="0" y="-1588"/>
              <a:ext cx="4279900" cy="4064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i="1" dirty="0" smtClean="0">
                  <a:solidFill>
                    <a:srgbClr val="59DEFD"/>
                  </a:solidFill>
                  <a:latin typeface="Tw Cen MT" pitchFamily="34" charset="0"/>
                </a:rPr>
                <a:t>CONFIDENTIAL</a:t>
              </a:r>
              <a:endParaRPr lang="en-US" sz="1600" b="0" i="1" dirty="0">
                <a:solidFill>
                  <a:srgbClr val="59DEFD"/>
                </a:solidFill>
                <a:latin typeface="Tw Cen MT" pitchFamily="34" charset="0"/>
              </a:endParaRPr>
            </a:p>
          </p:txBody>
        </p:sp>
      </p:grpSp>
      <p:pic>
        <p:nvPicPr>
          <p:cNvPr id="3" name="Picture 2" descr="webcity_networks_logo_2018_retina_v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116" y="1906563"/>
            <a:ext cx="3445467" cy="1687092"/>
          </a:xfrm>
          <a:prstGeom prst="rect">
            <a:avLst/>
          </a:prstGeom>
        </p:spPr>
      </p:pic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32831" y="4642999"/>
            <a:ext cx="481064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0" dirty="0" err="1" smtClean="0">
                <a:solidFill>
                  <a:srgbClr val="00B2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WordPress</a:t>
            </a:r>
            <a:r>
              <a:rPr lang="en-US" sz="2800" b="0" dirty="0" smtClean="0">
                <a:solidFill>
                  <a:srgbClr val="00B2C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 Site</a:t>
            </a:r>
          </a:p>
          <a:p>
            <a:pPr algn="ctr"/>
            <a:r>
              <a:rPr lang="en-US" b="0" dirty="0" smtClean="0">
                <a:solidFill>
                  <a:srgbClr val="8EA6C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w Cen MT" pitchFamily="34" charset="0"/>
              </a:rPr>
              <a:t>Project</a:t>
            </a:r>
            <a:endParaRPr lang="en-US" b="0" dirty="0">
              <a:solidFill>
                <a:srgbClr val="8EA6C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w Cen MT" pitchFamily="34" charset="0"/>
            </a:endParaRPr>
          </a:p>
        </p:txBody>
      </p:sp>
      <p:pic>
        <p:nvPicPr>
          <p:cNvPr id="21" name="Picture 51" descr="SmallWorldOnly3"/>
          <p:cNvPicPr>
            <a:picLocks noChangeAspect="1" noChangeArrowheads="1"/>
          </p:cNvPicPr>
          <p:nvPr/>
        </p:nvPicPr>
        <p:blipFill>
          <a:blip r:embed="rId4">
            <a:lum bright="14000" contras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18691" y="5440363"/>
            <a:ext cx="3538537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template_home_0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0322" y="1436546"/>
            <a:ext cx="5273677" cy="39054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cs typeface="Arial" charset="0"/>
              </a:rPr>
              <a:t>Site Structure</a:t>
            </a:r>
            <a:endParaRPr lang="en-US" dirty="0"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98582" y="1854395"/>
            <a:ext cx="1154567" cy="323481"/>
          </a:xfrm>
          <a:prstGeom prst="rect">
            <a:avLst/>
          </a:prstGeom>
          <a:solidFill>
            <a:srgbClr val="20A4BD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/>
                <a:cs typeface="Arial"/>
              </a:rPr>
              <a:t>Home Page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731499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About Us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732686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Our Programs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728559" y="2585118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Registration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722680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Media Center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721210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Support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6338630" y="1201510"/>
            <a:ext cx="1154567" cy="246671"/>
          </a:xfrm>
          <a:prstGeom prst="rect">
            <a:avLst/>
          </a:prstGeom>
          <a:solidFill>
            <a:srgbClr val="ADCDFF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Contact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7567590" y="1201510"/>
            <a:ext cx="1154567" cy="246671"/>
          </a:xfrm>
          <a:prstGeom prst="rect">
            <a:avLst/>
          </a:prstGeom>
          <a:solidFill>
            <a:srgbClr val="ADCDFF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Location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31499" y="294061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Our History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31499" y="336306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Vision &amp; Mission</a:t>
            </a:r>
          </a:p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(Saudi Vision 2030 ?)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31499" y="378552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Our Goals 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31499" y="420797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Accreditations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731499" y="463043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Awards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722680" y="294061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Pictures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6722680" y="336306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Videos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7721210" y="294061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FAQ’s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7721210" y="336306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Contact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7721210" y="378552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Location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721210" y="420797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Support Ticket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732686" y="2940612"/>
            <a:ext cx="921721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Program 1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Overview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Objectives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Outline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Pictures &amp; Video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Dates &amp; Prices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Registration (link</a:t>
            </a: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)</a:t>
            </a:r>
            <a:endParaRPr lang="en-US" sz="7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732686" y="5091292"/>
            <a:ext cx="921721" cy="306885"/>
          </a:xfrm>
          <a:prstGeom prst="rect">
            <a:avLst/>
          </a:prstGeom>
          <a:solidFill>
            <a:schemeClr val="tx1">
              <a:lumMod val="90000"/>
            </a:schemeClr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Free</a:t>
            </a:r>
            <a:r>
              <a:rPr kumimoji="0" lang="en-US" sz="700" b="0" i="0" u="none" strike="noStrike" cap="none" normalizeH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 Programs ?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0058A3"/>
              </a:solidFill>
              <a:effectLst/>
              <a:latin typeface="Arial"/>
              <a:cs typeface="Arial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732686" y="5513747"/>
            <a:ext cx="921721" cy="306885"/>
          </a:xfrm>
          <a:prstGeom prst="rect">
            <a:avLst/>
          </a:prstGeom>
          <a:solidFill>
            <a:schemeClr val="tx1">
              <a:lumMod val="90000"/>
            </a:schemeClr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Short Courses ?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2728559" y="2940612"/>
            <a:ext cx="921721" cy="57607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 smtClean="0">
                <a:solidFill>
                  <a:srgbClr val="0058A3"/>
                </a:solidFill>
                <a:latin typeface="Arial"/>
                <a:cs typeface="Arial"/>
              </a:rPr>
              <a:t>Regular </a:t>
            </a:r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Programs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Program 1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Program </a:t>
            </a: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2</a:t>
            </a:r>
            <a:endParaRPr lang="en-US" sz="7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559" y="4054357"/>
            <a:ext cx="921721" cy="460860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Other Programs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Free Programs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Short </a:t>
            </a: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Courses</a:t>
            </a:r>
            <a:endParaRPr lang="en-US" sz="7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109670" y="1201510"/>
            <a:ext cx="1154567" cy="246671"/>
          </a:xfrm>
          <a:prstGeom prst="rect">
            <a:avLst/>
          </a:prstGeom>
          <a:solidFill>
            <a:srgbClr val="ADCDFF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Events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721210" y="463043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Live Chat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6722680" y="378552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News Articles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6722680" y="4207977"/>
            <a:ext cx="921721" cy="460860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Events</a:t>
            </a:r>
          </a:p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(Post &amp; Pre Program Events)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3727089" y="2588686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2"/>
                </a:solidFill>
                <a:latin typeface="Arial"/>
                <a:cs typeface="Arial"/>
              </a:rPr>
              <a:t>Why Ireland ?</a:t>
            </a:r>
            <a:endParaRPr kumimoji="0" lang="en-US" sz="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/>
              <a:cs typeface="Arial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727089" y="294061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History &amp; Culture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727089" y="3785522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Attractions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727089" y="336306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People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3727089" y="4207977"/>
            <a:ext cx="921721" cy="30688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Maps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6722680" y="5360127"/>
            <a:ext cx="921721" cy="306885"/>
          </a:xfrm>
          <a:prstGeom prst="rect">
            <a:avLst/>
          </a:prstGeom>
          <a:solidFill>
            <a:schemeClr val="tx1">
              <a:lumMod val="90000"/>
            </a:schemeClr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Activity/Downloads ?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0058A3"/>
              </a:solidFill>
              <a:effectLst/>
              <a:latin typeface="Arial"/>
              <a:cs typeface="Arial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2728559" y="3631902"/>
            <a:ext cx="921721" cy="306885"/>
          </a:xfrm>
          <a:prstGeom prst="rect">
            <a:avLst/>
          </a:prstGeom>
          <a:solidFill>
            <a:srgbClr val="DFDFDF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Entry Assessment ?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0058A3"/>
              </a:solidFill>
              <a:effectLst/>
              <a:latin typeface="Arial"/>
              <a:cs typeface="Arial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880710" y="1201510"/>
            <a:ext cx="1154567" cy="246671"/>
          </a:xfrm>
          <a:prstGeom prst="rect">
            <a:avLst/>
          </a:prstGeom>
          <a:solidFill>
            <a:srgbClr val="ADCDFF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Live Chat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1732686" y="4015952"/>
            <a:ext cx="921721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Program 2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Overview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Objectives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Outline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Pictures &amp; Video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Dates &amp; Prices</a:t>
            </a:r>
          </a:p>
          <a:p>
            <a:pPr marL="88900" indent="-88900">
              <a:buFont typeface="Arial"/>
              <a:buChar char="•"/>
            </a:pPr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Registration (link</a:t>
            </a:r>
            <a:r>
              <a:rPr lang="en-US" sz="700" b="0" dirty="0" smtClean="0">
                <a:solidFill>
                  <a:srgbClr val="0058A3"/>
                </a:solidFill>
                <a:latin typeface="Arial"/>
                <a:cs typeface="Arial"/>
              </a:rPr>
              <a:t>)</a:t>
            </a:r>
            <a:endParaRPr lang="en-US" sz="7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722680" y="4784051"/>
            <a:ext cx="921721" cy="460861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700" dirty="0">
                <a:solidFill>
                  <a:srgbClr val="0058A3"/>
                </a:solidFill>
                <a:latin typeface="Arial"/>
                <a:cs typeface="Arial"/>
              </a:rPr>
              <a:t>Blogs</a:t>
            </a:r>
          </a:p>
          <a:p>
            <a:pPr algn="ctr"/>
            <a:r>
              <a:rPr lang="en-US" sz="700" b="0" dirty="0">
                <a:solidFill>
                  <a:srgbClr val="0058A3"/>
                </a:solidFill>
                <a:latin typeface="Arial"/>
                <a:cs typeface="Arial"/>
              </a:rPr>
              <a:t>(Students &amp; Motivational Articles)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1730029" y="5963730"/>
            <a:ext cx="921721" cy="306885"/>
          </a:xfrm>
          <a:prstGeom prst="rect">
            <a:avLst/>
          </a:prstGeom>
          <a:solidFill>
            <a:schemeClr val="tx1">
              <a:lumMod val="90000"/>
            </a:schemeClr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58A3"/>
                </a:solidFill>
                <a:effectLst/>
                <a:latin typeface="Arial"/>
                <a:cs typeface="Arial"/>
              </a:rPr>
              <a:t>Online (English) Courses ?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4725620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Testimonials</a:t>
            </a:r>
            <a:endParaRPr kumimoji="0" lang="en-US" sz="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/>
              <a:cs typeface="Arial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724150" y="2584090"/>
            <a:ext cx="921721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Our Guests</a:t>
            </a:r>
            <a:endParaRPr kumimoji="0" lang="en-US" sz="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60767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cs typeface="Arial" charset="0"/>
              </a:rPr>
              <a:t>Site Modules</a:t>
            </a:r>
            <a:endParaRPr lang="en-US" dirty="0"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4260" y="2200040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2"/>
                </a:solidFill>
                <a:latin typeface="Arial"/>
                <a:cs typeface="Arial"/>
              </a:rPr>
              <a:t>LMS</a:t>
            </a:r>
            <a:endParaRPr kumimoji="0" lang="en-US" sz="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809497" y="2200040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Chat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3230482" y="2201068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Registration Forms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5954580" y="2189163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Mailing Manager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337160" y="2189163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/>
                <a:cs typeface="Arial"/>
              </a:rPr>
              <a:t>User Registration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24260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Assessments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Online Courses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Student Profiles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Quiz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Certification</a:t>
            </a:r>
            <a:endParaRPr lang="en-US" sz="8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4610405" y="2191964"/>
            <a:ext cx="1154567" cy="246671"/>
          </a:xfrm>
          <a:prstGeom prst="rect">
            <a:avLst/>
          </a:prstGeom>
          <a:solidFill>
            <a:srgbClr val="148ACB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2"/>
                </a:solidFill>
                <a:latin typeface="Arial"/>
                <a:cs typeface="Arial"/>
              </a:rPr>
              <a:t>Event Manager</a:t>
            </a:r>
            <a:endParaRPr kumimoji="0" lang="en-US" sz="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806840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Online Support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Transcripts </a:t>
            </a:r>
            <a:endParaRPr lang="en-US" sz="8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227825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Registration Form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Support Form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Short Course Form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610405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 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Add Events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Event Locations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Event Times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Event Maps</a:t>
            </a:r>
            <a:endParaRPr lang="en-US" sz="8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954580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 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Mail Subscription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Mail Reports</a:t>
            </a:r>
            <a:endParaRPr lang="en-US" sz="8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337160" y="2584090"/>
            <a:ext cx="1154567" cy="960125"/>
          </a:xfrm>
          <a:prstGeom prst="rect">
            <a:avLst/>
          </a:prstGeom>
          <a:solidFill>
            <a:srgbClr val="B7E8F1"/>
          </a:solidFill>
          <a:ln w="3175" cmpd="sng"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 smtClean="0">
                <a:solidFill>
                  <a:srgbClr val="0058A3"/>
                </a:solidFill>
                <a:latin typeface="Arial"/>
                <a:cs typeface="Arial"/>
              </a:rPr>
              <a:t>Features</a:t>
            </a:r>
          </a:p>
          <a:p>
            <a:pPr algn="ctr"/>
            <a:endParaRPr lang="en-US" sz="800" dirty="0">
              <a:solidFill>
                <a:srgbClr val="0058A3"/>
              </a:solidFill>
              <a:latin typeface="Arial"/>
              <a:cs typeface="Arial"/>
            </a:endParaRP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User Registration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Roles &amp; Permission</a:t>
            </a:r>
          </a:p>
          <a:p>
            <a:pPr marL="88900" indent="-88900">
              <a:buFont typeface="Arial"/>
              <a:buChar char="•"/>
            </a:pPr>
            <a:r>
              <a:rPr lang="en-US" sz="800" b="0" dirty="0" smtClean="0">
                <a:solidFill>
                  <a:srgbClr val="0058A3"/>
                </a:solidFill>
                <a:latin typeface="Arial"/>
                <a:cs typeface="Arial"/>
              </a:rPr>
              <a:t>User Management</a:t>
            </a:r>
            <a:endParaRPr lang="en-US" sz="800" b="0" dirty="0">
              <a:solidFill>
                <a:srgbClr val="0058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58378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cs typeface="Arial" charset="0"/>
              </a:rPr>
              <a:t>General Layout : Home Page</a:t>
            </a:r>
            <a:endParaRPr lang="en-US" dirty="0">
              <a:cs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746773" y="1341278"/>
            <a:ext cx="1293345" cy="37448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LOGO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3111448" y="1341278"/>
            <a:ext cx="3509254" cy="37448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HEADER AREA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1754678" y="1795504"/>
            <a:ext cx="4868582" cy="1152954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SLIDER AREA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1753313" y="3036507"/>
            <a:ext cx="4868582" cy="2463501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BODY</a:t>
            </a:r>
            <a:r>
              <a:rPr kumimoji="0" lang="en-US" sz="800" b="1" i="0" u="none" strike="noStrike" cap="none" normalizeH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 CONTENT AREA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404040"/>
              </a:solidFill>
              <a:effectLst/>
              <a:latin typeface="Arial"/>
              <a:cs typeface="Arial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1771002" y="5738154"/>
            <a:ext cx="4868582" cy="900854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404040"/>
                </a:solidFill>
                <a:latin typeface="Arial"/>
                <a:cs typeface="Arial"/>
              </a:rPr>
              <a:t>FOOTER AREA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404040"/>
              </a:solidFill>
              <a:effectLst/>
              <a:latin typeface="Arial"/>
              <a:cs typeface="Arial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1831134" y="5984408"/>
            <a:ext cx="1185209" cy="592922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ABOUT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5340067" y="5989385"/>
            <a:ext cx="1185209" cy="592922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404040"/>
                </a:solidFill>
                <a:latin typeface="Arial"/>
                <a:cs typeface="Arial"/>
              </a:rPr>
              <a:t>SOCOAL MEDIA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404040"/>
              </a:solidFill>
              <a:effectLst/>
              <a:latin typeface="Arial"/>
              <a:cs typeface="Arial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183551" y="2687946"/>
            <a:ext cx="628683" cy="158450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BUTTON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2172211" y="2097942"/>
            <a:ext cx="1479156" cy="485252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BANNER TEXT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3367854" y="1558901"/>
            <a:ext cx="628683" cy="9040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NAV 1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4075896" y="1552538"/>
            <a:ext cx="628683" cy="9040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NAV 2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4795278" y="1557515"/>
            <a:ext cx="628683" cy="9040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NAV 3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5514660" y="1551151"/>
            <a:ext cx="628683" cy="90409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NAV 4</a:t>
            </a:r>
          </a:p>
        </p:txBody>
      </p:sp>
      <p:sp>
        <p:nvSpPr>
          <p:cNvPr id="4" name="Chevron 3"/>
          <p:cNvSpPr/>
          <p:nvPr/>
        </p:nvSpPr>
        <p:spPr bwMode="auto">
          <a:xfrm>
            <a:off x="6418235" y="2234024"/>
            <a:ext cx="147415" cy="2268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6" name="Chevron 85"/>
          <p:cNvSpPr/>
          <p:nvPr/>
        </p:nvSpPr>
        <p:spPr bwMode="auto">
          <a:xfrm flipH="1">
            <a:off x="1853346" y="2261681"/>
            <a:ext cx="147415" cy="226804"/>
          </a:xfrm>
          <a:prstGeom prst="chevro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1888738" y="3350343"/>
            <a:ext cx="2204875" cy="766157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CONTENT BOX 1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4286385" y="3355319"/>
            <a:ext cx="2204875" cy="766157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CONTENT BOX 2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1871043" y="4319239"/>
            <a:ext cx="2204875" cy="766157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CONTENT BOX 3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4268690" y="4324215"/>
            <a:ext cx="2204875" cy="766157"/>
          </a:xfrm>
          <a:prstGeom prst="rect">
            <a:avLst/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Arial"/>
                <a:cs typeface="Arial"/>
              </a:rPr>
              <a:t>CONTENT BOX 4</a:t>
            </a:r>
          </a:p>
        </p:txBody>
      </p:sp>
      <p:sp>
        <p:nvSpPr>
          <p:cNvPr id="6" name="Rectangular Callout 5"/>
          <p:cNvSpPr/>
          <p:nvPr/>
        </p:nvSpPr>
        <p:spPr bwMode="auto">
          <a:xfrm>
            <a:off x="7404783" y="1564951"/>
            <a:ext cx="952529" cy="328866"/>
          </a:xfrm>
          <a:prstGeom prst="wedgeRectCallout">
            <a:avLst>
              <a:gd name="adj1" fmla="val -125595"/>
              <a:gd name="adj2" fmla="val -54892"/>
            </a:avLst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/>
                <a:latin typeface="Arial"/>
                <a:cs typeface="Arial"/>
              </a:rPr>
              <a:t>Site Header</a:t>
            </a:r>
          </a:p>
        </p:txBody>
      </p:sp>
      <p:sp>
        <p:nvSpPr>
          <p:cNvPr id="91" name="Rectangular Callout 90"/>
          <p:cNvSpPr/>
          <p:nvPr/>
        </p:nvSpPr>
        <p:spPr bwMode="auto">
          <a:xfrm>
            <a:off x="7398428" y="2533847"/>
            <a:ext cx="952529" cy="328866"/>
          </a:xfrm>
          <a:prstGeom prst="wedgeRectCallout">
            <a:avLst>
              <a:gd name="adj1" fmla="val -125595"/>
              <a:gd name="adj2" fmla="val -54892"/>
            </a:avLst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/>
                <a:latin typeface="Arial"/>
                <a:cs typeface="Arial"/>
              </a:rPr>
              <a:t>Site Sliders</a:t>
            </a:r>
          </a:p>
        </p:txBody>
      </p:sp>
      <p:sp>
        <p:nvSpPr>
          <p:cNvPr id="92" name="Rectangular Callout 91"/>
          <p:cNvSpPr/>
          <p:nvPr/>
        </p:nvSpPr>
        <p:spPr bwMode="auto">
          <a:xfrm>
            <a:off x="7432447" y="3871993"/>
            <a:ext cx="1094960" cy="471311"/>
          </a:xfrm>
          <a:prstGeom prst="wedgeRectCallout">
            <a:avLst>
              <a:gd name="adj1" fmla="val -125595"/>
              <a:gd name="adj2" fmla="val -54892"/>
            </a:avLst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/>
                <a:latin typeface="Arial"/>
                <a:cs typeface="Arial"/>
              </a:rPr>
              <a:t>Home Page Content Areas</a:t>
            </a:r>
          </a:p>
        </p:txBody>
      </p:sp>
      <p:sp>
        <p:nvSpPr>
          <p:cNvPr id="93" name="Rectangular Callout 92"/>
          <p:cNvSpPr/>
          <p:nvPr/>
        </p:nvSpPr>
        <p:spPr bwMode="auto">
          <a:xfrm>
            <a:off x="7534503" y="5448285"/>
            <a:ext cx="952529" cy="328866"/>
          </a:xfrm>
          <a:prstGeom prst="wedgeRectCallout">
            <a:avLst>
              <a:gd name="adj1" fmla="val -141071"/>
              <a:gd name="adj2" fmla="val 93384"/>
            </a:avLst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/>
                <a:latin typeface="Arial"/>
                <a:cs typeface="Arial"/>
              </a:rPr>
              <a:t>Site Footer</a:t>
            </a:r>
          </a:p>
        </p:txBody>
      </p:sp>
      <p:sp>
        <p:nvSpPr>
          <p:cNvPr id="94" name="Rectangular Callout 93"/>
          <p:cNvSpPr/>
          <p:nvPr/>
        </p:nvSpPr>
        <p:spPr bwMode="auto">
          <a:xfrm>
            <a:off x="7591201" y="2057558"/>
            <a:ext cx="952529" cy="328866"/>
          </a:xfrm>
          <a:prstGeom prst="wedgeRectCallout">
            <a:avLst>
              <a:gd name="adj1" fmla="val -204167"/>
              <a:gd name="adj2" fmla="val -172134"/>
            </a:avLst>
          </a:prstGeom>
          <a:ln w="3175" cmpd="sng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90000"/>
                  </a:schemeClr>
                </a:solidFill>
                <a:effectLst/>
                <a:latin typeface="Arial"/>
                <a:cs typeface="Arial"/>
              </a:rPr>
              <a:t>Site Navigation</a:t>
            </a:r>
          </a:p>
        </p:txBody>
      </p:sp>
    </p:spTree>
    <p:extLst>
      <p:ext uri="{BB962C8B-B14F-4D97-AF65-F5344CB8AC3E}">
        <p14:creationId xmlns:p14="http://schemas.microsoft.com/office/powerpoint/2010/main" val="131491828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cs typeface="Arial" charset="0"/>
              </a:rPr>
              <a:t>High-Level Plan Break Down</a:t>
            </a:r>
            <a:endParaRPr lang="en-US" dirty="0"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08444"/>
              </p:ext>
            </p:extLst>
          </p:nvPr>
        </p:nvGraphicFramePr>
        <p:xfrm>
          <a:off x="614363" y="1043297"/>
          <a:ext cx="8093120" cy="522142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23280"/>
                <a:gridCol w="2023280"/>
                <a:gridCol w="2023280"/>
                <a:gridCol w="2023280"/>
              </a:tblGrid>
              <a:tr h="34053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WEEK NO</a:t>
                      </a:r>
                      <a:endParaRPr lang="en-US" sz="1400" dirty="0"/>
                    </a:p>
                  </a:txBody>
                  <a:tcPr>
                    <a:solidFill>
                      <a:srgbClr val="148A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TASK</a:t>
                      </a:r>
                      <a:endParaRPr lang="en-US" sz="1400" dirty="0"/>
                    </a:p>
                  </a:txBody>
                  <a:tcPr>
                    <a:solidFill>
                      <a:srgbClr val="148A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OWNER</a:t>
                      </a:r>
                      <a:endParaRPr lang="en-US" sz="1400" dirty="0"/>
                    </a:p>
                  </a:txBody>
                  <a:tcPr>
                    <a:solidFill>
                      <a:srgbClr val="148A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DATES</a:t>
                      </a:r>
                      <a:endParaRPr lang="en-US" sz="1400" dirty="0"/>
                    </a:p>
                  </a:txBody>
                  <a:tcPr>
                    <a:solidFill>
                      <a:srgbClr val="148ACB"/>
                    </a:solidFill>
                  </a:tcPr>
                </a:tc>
              </a:tr>
              <a:tr h="7737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Structure &amp;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Tariq, Sami</a:t>
                      </a:r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10-16</a:t>
                      </a:r>
                      <a:r>
                        <a:rPr lang="en-US" sz="1400" baseline="0" dirty="0" smtClean="0"/>
                        <a:t> September 2018</a:t>
                      </a:r>
                      <a:endParaRPr lang="en-U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WordPress</a:t>
                      </a:r>
                      <a:r>
                        <a:rPr lang="en-US" sz="1400" baseline="0" dirty="0" smtClean="0"/>
                        <a:t> DEMO Setup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Fawaz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17-23</a:t>
                      </a:r>
                      <a:r>
                        <a:rPr lang="en-US" sz="1400" baseline="0" dirty="0" smtClean="0"/>
                        <a:t> September 2018</a:t>
                      </a:r>
                      <a:endParaRPr lang="en-US" sz="1400" dirty="0" smtClean="0"/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Plugins &amp; Component Testing &amp; Setup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Fawaz</a:t>
                      </a:r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24-30 September 2018</a:t>
                      </a: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Content Preparation Phase</a:t>
                      </a:r>
                      <a:r>
                        <a:rPr lang="en-US" sz="1400" baseline="0" dirty="0" smtClean="0"/>
                        <a:t>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Tariq, Sami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1-7 October 2018</a:t>
                      </a: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Content Preparation</a:t>
                      </a:r>
                    </a:p>
                    <a:p>
                      <a:pPr algn="ctr"/>
                      <a:r>
                        <a:rPr lang="en-US" sz="1400" dirty="0" smtClean="0"/>
                        <a:t>Phase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Tariq, Sami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8-14 October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2018</a:t>
                      </a: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Test &amp; Fixtures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Tariq, Sami, Fawaz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15-21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October</a:t>
                      </a:r>
                      <a:r>
                        <a:rPr lang="en-US" sz="1400" baseline="0" dirty="0" smtClean="0"/>
                        <a:t> 2018</a:t>
                      </a:r>
                      <a:endParaRPr lang="en-US" sz="1400" dirty="0" smtClean="0"/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Deployment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Fawaz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22-28 October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2018</a:t>
                      </a: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Site Go-Live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Fawaz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29-31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October</a:t>
                      </a:r>
                      <a:r>
                        <a:rPr lang="en-US" sz="1400" baseline="0" dirty="0" smtClean="0"/>
                        <a:t> 2018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2712" y="6216011"/>
            <a:ext cx="395287" cy="322511"/>
          </a:xfrm>
        </p:spPr>
        <p:txBody>
          <a:bodyPr/>
          <a:lstStyle/>
          <a:p>
            <a:fld id="{9A31608F-0B3C-F74F-B25D-7C63D80E3C5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878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cs typeface="Arial" charset="0"/>
              </a:rPr>
              <a:t>Sample Sites</a:t>
            </a:r>
            <a:endParaRPr lang="en-US" dirty="0">
              <a:cs typeface="Arial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2712" y="6216011"/>
            <a:ext cx="395287" cy="322511"/>
          </a:xfrm>
        </p:spPr>
        <p:txBody>
          <a:bodyPr/>
          <a:lstStyle/>
          <a:p>
            <a:fld id="{9A31608F-0B3C-F74F-B25D-7C63D80E3C5E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84385" y="3013502"/>
            <a:ext cx="54736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+mn-lt"/>
                <a:hlinkClick r:id="rId4"/>
              </a:rPr>
              <a:t>https://themesgrove.com/education-wordpress-theme</a:t>
            </a:r>
            <a:r>
              <a:rPr lang="en-US" sz="1000" dirty="0" smtClean="0">
                <a:solidFill>
                  <a:schemeClr val="bg1"/>
                </a:solidFill>
                <a:latin typeface="+mn-lt"/>
                <a:hlinkClick r:id="rId4"/>
              </a:rPr>
              <a:t>/</a:t>
            </a:r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1000" dirty="0">
                <a:solidFill>
                  <a:schemeClr val="bg1"/>
                </a:solidFill>
                <a:latin typeface="+mn-lt"/>
                <a:hlinkClick r:id="rId5"/>
              </a:rPr>
              <a:t>http://masterstudy.stylemixthemes.com</a:t>
            </a:r>
            <a:r>
              <a:rPr lang="en-US" sz="1000" dirty="0" smtClean="0">
                <a:solidFill>
                  <a:schemeClr val="bg1"/>
                </a:solidFill>
                <a:latin typeface="+mn-lt"/>
                <a:hlinkClick r:id="rId5"/>
              </a:rPr>
              <a:t>/</a:t>
            </a:r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1000" dirty="0">
                <a:solidFill>
                  <a:schemeClr val="bg1"/>
                </a:solidFill>
                <a:latin typeface="+mn-lt"/>
                <a:hlinkClick r:id="rId6"/>
              </a:rPr>
              <a:t>https://educationwp.thimpress.com/demo-rtl</a:t>
            </a:r>
            <a:r>
              <a:rPr lang="en-US" sz="1000" dirty="0" smtClean="0">
                <a:solidFill>
                  <a:schemeClr val="bg1"/>
                </a:solidFill>
                <a:latin typeface="+mn-lt"/>
                <a:hlinkClick r:id="rId6"/>
              </a:rPr>
              <a:t>/</a:t>
            </a:r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1000" dirty="0">
                <a:solidFill>
                  <a:schemeClr val="bg1"/>
                </a:solidFill>
                <a:latin typeface="+mn-lt"/>
                <a:hlinkClick r:id="rId7"/>
              </a:rPr>
              <a:t>http://showcase.aislinthemes.com/?product=</a:t>
            </a:r>
            <a:r>
              <a:rPr lang="en-US" sz="1000" dirty="0" smtClean="0">
                <a:solidFill>
                  <a:schemeClr val="bg1"/>
                </a:solidFill>
                <a:latin typeface="+mn-lt"/>
                <a:hlinkClick r:id="rId7"/>
              </a:rPr>
              <a:t>skilled</a:t>
            </a:r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sz="1000" dirty="0">
                <a:solidFill>
                  <a:schemeClr val="bg1"/>
                </a:solidFill>
                <a:latin typeface="+mn-lt"/>
              </a:rPr>
              <a:t>https://</a:t>
            </a:r>
            <a:r>
              <a:rPr lang="en-US" sz="1000" dirty="0" err="1">
                <a:solidFill>
                  <a:schemeClr val="bg1"/>
                </a:solidFill>
                <a:latin typeface="+mn-lt"/>
              </a:rPr>
              <a:t>lmstheme.wpengine.com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/landing-page/</a:t>
            </a:r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endParaRPr lang="en-US" sz="1000" dirty="0" smtClean="0">
              <a:solidFill>
                <a:schemeClr val="bg1"/>
              </a:solidFill>
              <a:latin typeface="+mn-lt"/>
            </a:endParaRPr>
          </a:p>
          <a:p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50376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4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Selling a Product or Service">
  <a:themeElements>
    <a:clrScheme name="Selling a Product or Servic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Selling a Product or Service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8894</TotalTime>
  <Words>433</Words>
  <Application>Microsoft Macintosh PowerPoint</Application>
  <PresentationFormat>On-screen Show (4:3)</PresentationFormat>
  <Paragraphs>181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Selling a Product or Service</vt:lpstr>
      <vt:lpstr>PowerPoint Presentation</vt:lpstr>
      <vt:lpstr>Site Structure</vt:lpstr>
      <vt:lpstr>Site Modules</vt:lpstr>
      <vt:lpstr>General Layout : Home Page</vt:lpstr>
      <vt:lpstr>High-Level Plan Break Down</vt:lpstr>
      <vt:lpstr>Sample Sites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Fawaz Taj</cp:lastModifiedBy>
  <cp:revision>600</cp:revision>
  <cp:lastPrinted>1601-01-01T00:00:00Z</cp:lastPrinted>
  <dcterms:created xsi:type="dcterms:W3CDTF">1601-01-01T00:00:00Z</dcterms:created>
  <dcterms:modified xsi:type="dcterms:W3CDTF">2018-09-14T14:25:22Z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