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8" r:id="rId2"/>
    <p:sldId id="301" r:id="rId3"/>
    <p:sldId id="310" r:id="rId4"/>
    <p:sldId id="311" r:id="rId5"/>
    <p:sldId id="313" r:id="rId6"/>
    <p:sldId id="302" r:id="rId7"/>
    <p:sldId id="314" r:id="rId8"/>
    <p:sldId id="307" r:id="rId9"/>
    <p:sldId id="309" r:id="rId10"/>
    <p:sldId id="306" r:id="rId11"/>
    <p:sldId id="305" r:id="rId12"/>
    <p:sldId id="31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3735"/>
    <a:srgbClr val="376092"/>
    <a:srgbClr val="B3B2B2"/>
    <a:srgbClr val="969696"/>
    <a:srgbClr val="519535"/>
    <a:srgbClr val="C08F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00"/>
    <p:restoredTop sz="93278"/>
  </p:normalViewPr>
  <p:slideViewPr>
    <p:cSldViewPr snapToGrid="0">
      <p:cViewPr varScale="1">
        <p:scale>
          <a:sx n="139" d="100"/>
          <a:sy n="139" d="100"/>
        </p:scale>
        <p:origin x="2192" y="160"/>
      </p:cViewPr>
      <p:guideLst>
        <p:guide orient="horz" pos="213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AB195F-B818-DA43-B764-252EC679FC16}" type="doc">
      <dgm:prSet loTypeId="urn:microsoft.com/office/officeart/2005/8/layout/venn1" loCatId="" qsTypeId="urn:microsoft.com/office/officeart/2005/8/quickstyle/simple5" qsCatId="simple" csTypeId="urn:microsoft.com/office/officeart/2005/8/colors/accent1_2" csCatId="accent1" phldr="1"/>
      <dgm:spPr/>
    </dgm:pt>
    <dgm:pt modelId="{3FF0D5FA-5CCB-F54C-B781-9C69225097A5}">
      <dgm:prSet phldrT="[Text]"/>
      <dgm:spPr>
        <a:solidFill>
          <a:srgbClr val="376092">
            <a:alpha val="50196"/>
          </a:srgbClr>
        </a:solidFill>
      </dgm:spPr>
      <dgm:t>
        <a:bodyPr/>
        <a:lstStyle/>
        <a:p>
          <a:r>
            <a:rPr lang="en-US" dirty="0"/>
            <a:t>Business Improvement</a:t>
          </a:r>
        </a:p>
      </dgm:t>
    </dgm:pt>
    <dgm:pt modelId="{EAD662D6-934C-5447-82F5-C0362380D91E}" type="parTrans" cxnId="{6C3C904C-63B5-A148-B6B7-37082C232E81}">
      <dgm:prSet/>
      <dgm:spPr/>
      <dgm:t>
        <a:bodyPr/>
        <a:lstStyle/>
        <a:p>
          <a:endParaRPr lang="en-US"/>
        </a:p>
      </dgm:t>
    </dgm:pt>
    <dgm:pt modelId="{9B0D9915-5CBE-E14C-9AF5-64B0B83E5E50}" type="sibTrans" cxnId="{6C3C904C-63B5-A148-B6B7-37082C232E81}">
      <dgm:prSet/>
      <dgm:spPr/>
      <dgm:t>
        <a:bodyPr/>
        <a:lstStyle/>
        <a:p>
          <a:endParaRPr lang="en-US"/>
        </a:p>
      </dgm:t>
    </dgm:pt>
    <dgm:pt modelId="{6E0771DE-7ACA-9C4B-97A0-E409B1219726}">
      <dgm:prSet phldrT="[Text]"/>
      <dgm:spPr>
        <a:solidFill>
          <a:srgbClr val="376092">
            <a:alpha val="50196"/>
          </a:srgbClr>
        </a:solidFill>
      </dgm:spPr>
      <dgm:t>
        <a:bodyPr/>
        <a:lstStyle/>
        <a:p>
          <a:r>
            <a:rPr lang="en-US" dirty="0"/>
            <a:t>Programme Management</a:t>
          </a:r>
        </a:p>
      </dgm:t>
    </dgm:pt>
    <dgm:pt modelId="{85EB69FB-70B9-A34C-B342-4288079CE206}" type="parTrans" cxnId="{C16EF3C9-10D4-124D-9D2C-F74B3791BCFA}">
      <dgm:prSet/>
      <dgm:spPr/>
      <dgm:t>
        <a:bodyPr/>
        <a:lstStyle/>
        <a:p>
          <a:endParaRPr lang="en-US"/>
        </a:p>
      </dgm:t>
    </dgm:pt>
    <dgm:pt modelId="{2EEF64DA-41B9-B94A-89F6-07BE26ED0C54}" type="sibTrans" cxnId="{C16EF3C9-10D4-124D-9D2C-F74B3791BCFA}">
      <dgm:prSet/>
      <dgm:spPr/>
      <dgm:t>
        <a:bodyPr/>
        <a:lstStyle/>
        <a:p>
          <a:endParaRPr lang="en-US"/>
        </a:p>
      </dgm:t>
    </dgm:pt>
    <dgm:pt modelId="{CAB2E214-E372-9E45-8A2F-A0A26449AC85}">
      <dgm:prSet phldrT="[Text]"/>
      <dgm:spPr>
        <a:solidFill>
          <a:schemeClr val="accent1">
            <a:alpha val="48000"/>
          </a:schemeClr>
        </a:solidFill>
      </dgm:spPr>
      <dgm:t>
        <a:bodyPr/>
        <a:lstStyle/>
        <a:p>
          <a:r>
            <a:rPr lang="en-US" dirty="0"/>
            <a:t>Organisational Readiness</a:t>
          </a:r>
        </a:p>
      </dgm:t>
    </dgm:pt>
    <dgm:pt modelId="{80CF09B7-396D-9140-BA7A-5CC71B21930D}" type="sibTrans" cxnId="{B579D77D-3DBD-FB46-BD02-8D54F67F6993}">
      <dgm:prSet/>
      <dgm:spPr/>
      <dgm:t>
        <a:bodyPr/>
        <a:lstStyle/>
        <a:p>
          <a:endParaRPr lang="en-US"/>
        </a:p>
      </dgm:t>
    </dgm:pt>
    <dgm:pt modelId="{CC2F68FA-A861-FC49-A761-AE2E6EACBF18}" type="parTrans" cxnId="{B579D77D-3DBD-FB46-BD02-8D54F67F6993}">
      <dgm:prSet/>
      <dgm:spPr/>
      <dgm:t>
        <a:bodyPr/>
        <a:lstStyle/>
        <a:p>
          <a:endParaRPr lang="en-US"/>
        </a:p>
      </dgm:t>
    </dgm:pt>
    <dgm:pt modelId="{73370A82-7467-4043-A50F-CA99A75DF8C6}" type="pres">
      <dgm:prSet presAssocID="{67AB195F-B818-DA43-B764-252EC679FC16}" presName="compositeShape" presStyleCnt="0">
        <dgm:presLayoutVars>
          <dgm:chMax val="7"/>
          <dgm:dir/>
          <dgm:resizeHandles val="exact"/>
        </dgm:presLayoutVars>
      </dgm:prSet>
      <dgm:spPr/>
    </dgm:pt>
    <dgm:pt modelId="{44BA236D-30E0-9540-B497-1E084281E42C}" type="pres">
      <dgm:prSet presAssocID="{3FF0D5FA-5CCB-F54C-B781-9C69225097A5}" presName="circ1" presStyleLbl="vennNode1" presStyleIdx="0" presStyleCnt="3"/>
      <dgm:spPr/>
    </dgm:pt>
    <dgm:pt modelId="{E1EB8520-D093-0744-885F-D32441439AF1}" type="pres">
      <dgm:prSet presAssocID="{3FF0D5FA-5CCB-F54C-B781-9C69225097A5}" presName="circ1Tx" presStyleLbl="revTx" presStyleIdx="0" presStyleCnt="0">
        <dgm:presLayoutVars>
          <dgm:chMax val="0"/>
          <dgm:chPref val="0"/>
          <dgm:bulletEnabled val="1"/>
        </dgm:presLayoutVars>
      </dgm:prSet>
      <dgm:spPr/>
    </dgm:pt>
    <dgm:pt modelId="{67781435-D81F-874B-8F9E-722A49F9D384}" type="pres">
      <dgm:prSet presAssocID="{CAB2E214-E372-9E45-8A2F-A0A26449AC85}" presName="circ2" presStyleLbl="vennNode1" presStyleIdx="1" presStyleCnt="3"/>
      <dgm:spPr/>
    </dgm:pt>
    <dgm:pt modelId="{1D552738-6972-994D-AE47-C75D1E7D981F}" type="pres">
      <dgm:prSet presAssocID="{CAB2E214-E372-9E45-8A2F-A0A26449AC85}" presName="circ2Tx" presStyleLbl="revTx" presStyleIdx="0" presStyleCnt="0">
        <dgm:presLayoutVars>
          <dgm:chMax val="0"/>
          <dgm:chPref val="0"/>
          <dgm:bulletEnabled val="1"/>
        </dgm:presLayoutVars>
      </dgm:prSet>
      <dgm:spPr/>
    </dgm:pt>
    <dgm:pt modelId="{C48D38A0-E8DF-CC4A-91D6-0B62165C918A}" type="pres">
      <dgm:prSet presAssocID="{6E0771DE-7ACA-9C4B-97A0-E409B1219726}" presName="circ3" presStyleLbl="vennNode1" presStyleIdx="2" presStyleCnt="3"/>
      <dgm:spPr/>
    </dgm:pt>
    <dgm:pt modelId="{0BFC10EE-11F3-6441-98FD-2E18E5119991}" type="pres">
      <dgm:prSet presAssocID="{6E0771DE-7ACA-9C4B-97A0-E409B1219726}" presName="circ3Tx" presStyleLbl="revTx" presStyleIdx="0" presStyleCnt="0">
        <dgm:presLayoutVars>
          <dgm:chMax val="0"/>
          <dgm:chPref val="0"/>
          <dgm:bulletEnabled val="1"/>
        </dgm:presLayoutVars>
      </dgm:prSet>
      <dgm:spPr/>
    </dgm:pt>
  </dgm:ptLst>
  <dgm:cxnLst>
    <dgm:cxn modelId="{234BEE26-2F84-B04A-B03B-D95164435E51}" type="presOf" srcId="{6E0771DE-7ACA-9C4B-97A0-E409B1219726}" destId="{C48D38A0-E8DF-CC4A-91D6-0B62165C918A}" srcOrd="0" destOrd="0" presId="urn:microsoft.com/office/officeart/2005/8/layout/venn1"/>
    <dgm:cxn modelId="{CFE15428-7A75-FF4C-8851-CAAA12DDE142}" type="presOf" srcId="{CAB2E214-E372-9E45-8A2F-A0A26449AC85}" destId="{67781435-D81F-874B-8F9E-722A49F9D384}" srcOrd="0" destOrd="0" presId="urn:microsoft.com/office/officeart/2005/8/layout/venn1"/>
    <dgm:cxn modelId="{8589B747-06DA-3644-B2A3-E365E1F97879}" type="presOf" srcId="{6E0771DE-7ACA-9C4B-97A0-E409B1219726}" destId="{0BFC10EE-11F3-6441-98FD-2E18E5119991}" srcOrd="1" destOrd="0" presId="urn:microsoft.com/office/officeart/2005/8/layout/venn1"/>
    <dgm:cxn modelId="{6C3C904C-63B5-A148-B6B7-37082C232E81}" srcId="{67AB195F-B818-DA43-B764-252EC679FC16}" destId="{3FF0D5FA-5CCB-F54C-B781-9C69225097A5}" srcOrd="0" destOrd="0" parTransId="{EAD662D6-934C-5447-82F5-C0362380D91E}" sibTransId="{9B0D9915-5CBE-E14C-9AF5-64B0B83E5E50}"/>
    <dgm:cxn modelId="{FF32CD61-68AD-7447-AD10-4FA82D5386FF}" type="presOf" srcId="{3FF0D5FA-5CCB-F54C-B781-9C69225097A5}" destId="{44BA236D-30E0-9540-B497-1E084281E42C}" srcOrd="0" destOrd="0" presId="urn:microsoft.com/office/officeart/2005/8/layout/venn1"/>
    <dgm:cxn modelId="{B579D77D-3DBD-FB46-BD02-8D54F67F6993}" srcId="{67AB195F-B818-DA43-B764-252EC679FC16}" destId="{CAB2E214-E372-9E45-8A2F-A0A26449AC85}" srcOrd="1" destOrd="0" parTransId="{CC2F68FA-A861-FC49-A761-AE2E6EACBF18}" sibTransId="{80CF09B7-396D-9140-BA7A-5CC71B21930D}"/>
    <dgm:cxn modelId="{0B8F459F-0462-DF46-B6F4-D4495421D6DA}" type="presOf" srcId="{3FF0D5FA-5CCB-F54C-B781-9C69225097A5}" destId="{E1EB8520-D093-0744-885F-D32441439AF1}" srcOrd="1" destOrd="0" presId="urn:microsoft.com/office/officeart/2005/8/layout/venn1"/>
    <dgm:cxn modelId="{7D3611A6-F3CB-F646-BE4C-A5E81DFF18BC}" type="presOf" srcId="{CAB2E214-E372-9E45-8A2F-A0A26449AC85}" destId="{1D552738-6972-994D-AE47-C75D1E7D981F}" srcOrd="1" destOrd="0" presId="urn:microsoft.com/office/officeart/2005/8/layout/venn1"/>
    <dgm:cxn modelId="{FE74C8C4-08C0-284C-ACB5-8951342566A8}" type="presOf" srcId="{67AB195F-B818-DA43-B764-252EC679FC16}" destId="{73370A82-7467-4043-A50F-CA99A75DF8C6}" srcOrd="0" destOrd="0" presId="urn:microsoft.com/office/officeart/2005/8/layout/venn1"/>
    <dgm:cxn modelId="{C16EF3C9-10D4-124D-9D2C-F74B3791BCFA}" srcId="{67AB195F-B818-DA43-B764-252EC679FC16}" destId="{6E0771DE-7ACA-9C4B-97A0-E409B1219726}" srcOrd="2" destOrd="0" parTransId="{85EB69FB-70B9-A34C-B342-4288079CE206}" sibTransId="{2EEF64DA-41B9-B94A-89F6-07BE26ED0C54}"/>
    <dgm:cxn modelId="{085FD3F0-6A41-414E-907D-C667FD793336}" type="presParOf" srcId="{73370A82-7467-4043-A50F-CA99A75DF8C6}" destId="{44BA236D-30E0-9540-B497-1E084281E42C}" srcOrd="0" destOrd="0" presId="urn:microsoft.com/office/officeart/2005/8/layout/venn1"/>
    <dgm:cxn modelId="{F57479D0-44C1-A146-AC4C-DF4D18778EB2}" type="presParOf" srcId="{73370A82-7467-4043-A50F-CA99A75DF8C6}" destId="{E1EB8520-D093-0744-885F-D32441439AF1}" srcOrd="1" destOrd="0" presId="urn:microsoft.com/office/officeart/2005/8/layout/venn1"/>
    <dgm:cxn modelId="{DEB9758A-AFFC-E74F-A976-BF3290143A82}" type="presParOf" srcId="{73370A82-7467-4043-A50F-CA99A75DF8C6}" destId="{67781435-D81F-874B-8F9E-722A49F9D384}" srcOrd="2" destOrd="0" presId="urn:microsoft.com/office/officeart/2005/8/layout/venn1"/>
    <dgm:cxn modelId="{A7FF9BAF-10A8-6B4D-9252-0DF9A8D895C8}" type="presParOf" srcId="{73370A82-7467-4043-A50F-CA99A75DF8C6}" destId="{1D552738-6972-994D-AE47-C75D1E7D981F}" srcOrd="3" destOrd="0" presId="urn:microsoft.com/office/officeart/2005/8/layout/venn1"/>
    <dgm:cxn modelId="{BA0B6809-93F6-5C4D-B024-5A07F7DB3D3A}" type="presParOf" srcId="{73370A82-7467-4043-A50F-CA99A75DF8C6}" destId="{C48D38A0-E8DF-CC4A-91D6-0B62165C918A}" srcOrd="4" destOrd="0" presId="urn:microsoft.com/office/officeart/2005/8/layout/venn1"/>
    <dgm:cxn modelId="{64A5DE06-AE86-944D-9F20-3BC3990EBCEF}" type="presParOf" srcId="{73370A82-7467-4043-A50F-CA99A75DF8C6}" destId="{0BFC10EE-11F3-6441-98FD-2E18E5119991}" srcOrd="5" destOrd="0" presId="urn:microsoft.com/office/officeart/2005/8/layout/ven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A236D-30E0-9540-B497-1E084281E42C}">
      <dsp:nvSpPr>
        <dsp:cNvPr id="0" name=""/>
        <dsp:cNvSpPr/>
      </dsp:nvSpPr>
      <dsp:spPr>
        <a:xfrm>
          <a:off x="1828799" y="50799"/>
          <a:ext cx="2438400" cy="2438400"/>
        </a:xfrm>
        <a:prstGeom prst="ellipse">
          <a:avLst/>
        </a:prstGeom>
        <a:solidFill>
          <a:srgbClr val="376092">
            <a:alpha val="50196"/>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kern="1200" dirty="0"/>
            <a:t>Business Improvement</a:t>
          </a:r>
        </a:p>
      </dsp:txBody>
      <dsp:txXfrm>
        <a:off x="2153920" y="477519"/>
        <a:ext cx="1788160" cy="1097280"/>
      </dsp:txXfrm>
    </dsp:sp>
    <dsp:sp modelId="{67781435-D81F-874B-8F9E-722A49F9D384}">
      <dsp:nvSpPr>
        <dsp:cNvPr id="0" name=""/>
        <dsp:cNvSpPr/>
      </dsp:nvSpPr>
      <dsp:spPr>
        <a:xfrm>
          <a:off x="2708656" y="1574800"/>
          <a:ext cx="2438400" cy="2438400"/>
        </a:xfrm>
        <a:prstGeom prst="ellipse">
          <a:avLst/>
        </a:prstGeom>
        <a:solidFill>
          <a:schemeClr val="accent1">
            <a:alpha val="48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kern="1200" dirty="0"/>
            <a:t>Organisational Readiness</a:t>
          </a:r>
        </a:p>
      </dsp:txBody>
      <dsp:txXfrm>
        <a:off x="3454400" y="2204720"/>
        <a:ext cx="1463040" cy="1341120"/>
      </dsp:txXfrm>
    </dsp:sp>
    <dsp:sp modelId="{C48D38A0-E8DF-CC4A-91D6-0B62165C918A}">
      <dsp:nvSpPr>
        <dsp:cNvPr id="0" name=""/>
        <dsp:cNvSpPr/>
      </dsp:nvSpPr>
      <dsp:spPr>
        <a:xfrm>
          <a:off x="948943" y="1574800"/>
          <a:ext cx="2438400" cy="2438400"/>
        </a:xfrm>
        <a:prstGeom prst="ellipse">
          <a:avLst/>
        </a:prstGeom>
        <a:solidFill>
          <a:srgbClr val="376092">
            <a:alpha val="50196"/>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kern="1200" dirty="0"/>
            <a:t>Programme Management</a:t>
          </a:r>
        </a:p>
      </dsp:txBody>
      <dsp:txXfrm>
        <a:off x="1178560" y="2204720"/>
        <a:ext cx="1463040" cy="134112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C04359-0B1E-174B-A930-9E8E9F754D7E}" type="datetimeFigureOut">
              <a:rPr lang="en-US" smtClean="0"/>
              <a:t>9/17/18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E042C-FBC7-DF4B-ACFA-D19A23588CA9}" type="slidenum">
              <a:rPr lang="en-US" smtClean="0"/>
              <a:t>‹#›</a:t>
            </a:fld>
            <a:endParaRPr lang="en-US"/>
          </a:p>
        </p:txBody>
      </p:sp>
    </p:spTree>
    <p:extLst>
      <p:ext uri="{BB962C8B-B14F-4D97-AF65-F5344CB8AC3E}">
        <p14:creationId xmlns:p14="http://schemas.microsoft.com/office/powerpoint/2010/main" val="59850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95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1" y="0"/>
            <a:ext cx="504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userDrawn="1"/>
        </p:nvSpPr>
        <p:spPr>
          <a:xfrm>
            <a:off x="609595" y="0"/>
            <a:ext cx="174171"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userDrawn="1"/>
        </p:nvSpPr>
        <p:spPr>
          <a:xfrm>
            <a:off x="887545" y="0"/>
            <a:ext cx="45719"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5579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564975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4108762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1271078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2493497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733521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4193580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2125146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1648581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3599459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A082558-7BC8-4B44-A041-503AD5BF09D8}" type="datetimeFigureOut">
              <a:rPr lang="en-GB" smtClean="0"/>
              <a:t>17/09/2018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9DBD14-84CB-4147-AF4D-2E5D2A80ED61}" type="slidenum">
              <a:rPr lang="en-GB" smtClean="0"/>
              <a:t>‹#›</a:t>
            </a:fld>
            <a:endParaRPr lang="en-GB"/>
          </a:p>
        </p:txBody>
      </p:sp>
    </p:spTree>
    <p:extLst>
      <p:ext uri="{BB962C8B-B14F-4D97-AF65-F5344CB8AC3E}">
        <p14:creationId xmlns:p14="http://schemas.microsoft.com/office/powerpoint/2010/main" val="88510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8465503" y="6293519"/>
            <a:ext cx="547921" cy="486559"/>
          </a:xfrm>
          <a:prstGeom prst="rect">
            <a:avLst/>
          </a:prstGeom>
        </p:spPr>
      </p:pic>
    </p:spTree>
    <p:extLst>
      <p:ext uri="{BB962C8B-B14F-4D97-AF65-F5344CB8AC3E}">
        <p14:creationId xmlns:p14="http://schemas.microsoft.com/office/powerpoint/2010/main" val="13499189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1FCBD5D4-4ED9-D746-997D-B7DC5750AF33}"/>
              </a:ext>
            </a:extLst>
          </p:cNvPr>
          <p:cNvSpPr txBox="1">
            <a:spLocks noChangeArrowheads="1"/>
          </p:cNvSpPr>
          <p:nvPr/>
        </p:nvSpPr>
        <p:spPr bwMode="auto">
          <a:xfrm>
            <a:off x="393687" y="756146"/>
            <a:ext cx="3354448" cy="646331"/>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chemeClr val="bg1">
                    <a:lumMod val="50000"/>
                  </a:schemeClr>
                </a:solidFill>
              </a:rPr>
              <a:t>Our values</a:t>
            </a:r>
          </a:p>
          <a:p>
            <a:endParaRPr lang="en-US" sz="1800" b="1" dirty="0">
              <a:solidFill>
                <a:schemeClr val="bg1">
                  <a:lumMod val="50000"/>
                </a:schemeClr>
              </a:solidFill>
            </a:endParaRPr>
          </a:p>
        </p:txBody>
      </p:sp>
      <p:sp>
        <p:nvSpPr>
          <p:cNvPr id="9" name="TextBox 8">
            <a:extLst>
              <a:ext uri="{FF2B5EF4-FFF2-40B4-BE49-F238E27FC236}">
                <a16:creationId xmlns:a16="http://schemas.microsoft.com/office/drawing/2014/main" id="{1CB8748B-C6CD-F441-8242-AB221723B879}"/>
              </a:ext>
            </a:extLst>
          </p:cNvPr>
          <p:cNvSpPr txBox="1"/>
          <p:nvPr/>
        </p:nvSpPr>
        <p:spPr>
          <a:xfrm>
            <a:off x="2331746" y="1079311"/>
            <a:ext cx="6343903" cy="4770537"/>
          </a:xfrm>
          <a:prstGeom prst="rect">
            <a:avLst/>
          </a:prstGeom>
          <a:noFill/>
        </p:spPr>
        <p:txBody>
          <a:bodyPr wrap="square" rtlCol="0">
            <a:spAutoFit/>
          </a:bodyPr>
          <a:lstStyle/>
          <a:p>
            <a:r>
              <a:rPr lang="en-US" sz="1600" dirty="0"/>
              <a:t> </a:t>
            </a:r>
          </a:p>
          <a:p>
            <a:endParaRPr lang="en-US" sz="1600" dirty="0"/>
          </a:p>
          <a:p>
            <a:pPr marL="182563" indent="-166688">
              <a:buFont typeface="Arial" charset="0"/>
              <a:buChar char="•"/>
            </a:pPr>
            <a:r>
              <a:rPr lang="en-US" sz="1600" dirty="0"/>
              <a:t>Be </a:t>
            </a:r>
            <a:r>
              <a:rPr lang="en-US" sz="1600" b="1" dirty="0">
                <a:solidFill>
                  <a:schemeClr val="accent1">
                    <a:lumMod val="75000"/>
                  </a:schemeClr>
                </a:solidFill>
              </a:rPr>
              <a:t>TRUSTED</a:t>
            </a:r>
            <a:r>
              <a:rPr lang="en-US" sz="1600" dirty="0"/>
              <a:t> by our team and clients, so that our opinions are sought  and our recommendations valued.</a:t>
            </a:r>
          </a:p>
          <a:p>
            <a:pPr marL="171450" indent="-171450">
              <a:buFont typeface="Arial" charset="0"/>
              <a:buChar char="•"/>
            </a:pPr>
            <a:endParaRPr lang="en-US" sz="1600" dirty="0"/>
          </a:p>
          <a:p>
            <a:pPr marL="182563" indent="-166688">
              <a:buFont typeface="Arial" charset="0"/>
              <a:buChar char="•"/>
            </a:pPr>
            <a:r>
              <a:rPr lang="en-US" sz="1600" dirty="0"/>
              <a:t>Have a tight knit relationship with our clients, so we are seen as a</a:t>
            </a:r>
            <a:r>
              <a:rPr lang="en-US" sz="1600" b="1" dirty="0">
                <a:solidFill>
                  <a:schemeClr val="accent1">
                    <a:lumMod val="75000"/>
                  </a:schemeClr>
                </a:solidFill>
              </a:rPr>
              <a:t> PARTNER</a:t>
            </a:r>
            <a:r>
              <a:rPr lang="en-US" sz="1600" dirty="0"/>
              <a:t> and not just supplier.</a:t>
            </a:r>
          </a:p>
          <a:p>
            <a:pPr marL="171450" indent="-171450">
              <a:buFont typeface="Arial" charset="0"/>
              <a:buChar char="•"/>
            </a:pPr>
            <a:endParaRPr lang="en-US" sz="1600" dirty="0"/>
          </a:p>
          <a:p>
            <a:pPr marL="171450" indent="-171450">
              <a:buFont typeface="Arial" charset="0"/>
              <a:buChar char="•"/>
            </a:pPr>
            <a:r>
              <a:rPr lang="en-US" sz="1600" dirty="0"/>
              <a:t>Be focused on return-on-investment, but predominantly, always deliver </a:t>
            </a:r>
            <a:r>
              <a:rPr lang="en-US" sz="1600" b="1" dirty="0">
                <a:solidFill>
                  <a:schemeClr val="accent1">
                    <a:lumMod val="75000"/>
                  </a:schemeClr>
                </a:solidFill>
              </a:rPr>
              <a:t>GREAT VALUE.</a:t>
            </a:r>
          </a:p>
          <a:p>
            <a:pPr marL="171450" indent="-171450">
              <a:buFont typeface="Arial" charset="0"/>
              <a:buChar char="•"/>
            </a:pPr>
            <a:endParaRPr lang="en-US" sz="1600" b="1" dirty="0">
              <a:solidFill>
                <a:schemeClr val="accent1">
                  <a:lumMod val="75000"/>
                </a:schemeClr>
              </a:solidFill>
            </a:endParaRPr>
          </a:p>
          <a:p>
            <a:pPr marL="171450" indent="-171450">
              <a:buFont typeface="Arial" charset="0"/>
              <a:buChar char="•"/>
            </a:pPr>
            <a:r>
              <a:rPr lang="en-US" sz="1600" b="1" dirty="0">
                <a:solidFill>
                  <a:schemeClr val="accent1">
                    <a:lumMod val="75000"/>
                  </a:schemeClr>
                </a:solidFill>
              </a:rPr>
              <a:t>DEVELOP &amp;</a:t>
            </a:r>
            <a:r>
              <a:rPr lang="en-US" sz="1600" dirty="0"/>
              <a:t> </a:t>
            </a:r>
            <a:r>
              <a:rPr lang="en-US" sz="1600" b="1" dirty="0">
                <a:solidFill>
                  <a:schemeClr val="accent1">
                    <a:lumMod val="75000"/>
                  </a:schemeClr>
                </a:solidFill>
              </a:rPr>
              <a:t>INVEST IN </a:t>
            </a:r>
            <a:r>
              <a:rPr lang="en-US" sz="1600" dirty="0"/>
              <a:t>our own people to continually stay one step ahead.</a:t>
            </a:r>
            <a:endParaRPr lang="en-US" sz="1600" dirty="0">
              <a:solidFill>
                <a:srgbClr val="FF0000"/>
              </a:solidFill>
            </a:endParaRPr>
          </a:p>
          <a:p>
            <a:endParaRPr lang="en-US" sz="1600" dirty="0"/>
          </a:p>
          <a:p>
            <a:pPr marL="171450" indent="-171450">
              <a:buFont typeface="Arial" charset="0"/>
              <a:buChar char="•"/>
            </a:pPr>
            <a:r>
              <a:rPr lang="en-US" sz="1600" dirty="0"/>
              <a:t>Work relentlessly to deliver results for our clients, but ensure we collectively </a:t>
            </a:r>
            <a:r>
              <a:rPr lang="en-US" sz="1600" b="1" dirty="0">
                <a:solidFill>
                  <a:schemeClr val="accent1">
                    <a:lumMod val="75000"/>
                  </a:schemeClr>
                </a:solidFill>
              </a:rPr>
              <a:t>ENJOY THE JOURNEY.</a:t>
            </a:r>
          </a:p>
          <a:p>
            <a:pPr marL="171450" indent="-171450">
              <a:buFont typeface="Arial" charset="0"/>
              <a:buChar char="•"/>
            </a:pPr>
            <a:endParaRPr lang="en-US" sz="1600" b="1" dirty="0">
              <a:solidFill>
                <a:schemeClr val="accent1">
                  <a:lumMod val="75000"/>
                </a:schemeClr>
              </a:solidFill>
            </a:endParaRPr>
          </a:p>
          <a:p>
            <a:pPr marL="171450" indent="-171450">
              <a:buFont typeface="Arial" charset="0"/>
              <a:buChar char="•"/>
            </a:pPr>
            <a:r>
              <a:rPr lang="en-US" sz="1600" dirty="0"/>
              <a:t>Take </a:t>
            </a:r>
            <a:r>
              <a:rPr lang="en-US" sz="1600" b="1" dirty="0">
                <a:solidFill>
                  <a:schemeClr val="accent1">
                    <a:lumMod val="75000"/>
                  </a:schemeClr>
                </a:solidFill>
              </a:rPr>
              <a:t>SOCIAL RESPONSIBILITY </a:t>
            </a:r>
            <a:r>
              <a:rPr lang="en-US" sz="1600" dirty="0"/>
              <a:t>seriously by supporting other worthwhile organisations.</a:t>
            </a:r>
          </a:p>
        </p:txBody>
      </p:sp>
    </p:spTree>
    <p:extLst>
      <p:ext uri="{BB962C8B-B14F-4D97-AF65-F5344CB8AC3E}">
        <p14:creationId xmlns:p14="http://schemas.microsoft.com/office/powerpoint/2010/main" val="2725562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3847C-A4A7-0C44-909A-9927319236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8174" y="735643"/>
            <a:ext cx="2764139" cy="1346136"/>
          </a:xfrm>
          <a:prstGeom prst="rect">
            <a:avLst/>
          </a:prstGeom>
        </p:spPr>
      </p:pic>
      <p:sp>
        <p:nvSpPr>
          <p:cNvPr id="4" name="TextBox 4">
            <a:extLst>
              <a:ext uri="{FF2B5EF4-FFF2-40B4-BE49-F238E27FC236}">
                <a16:creationId xmlns:a16="http://schemas.microsoft.com/office/drawing/2014/main" id="{1FCBD5D4-4ED9-D746-997D-B7DC5750AF33}"/>
              </a:ext>
            </a:extLst>
          </p:cNvPr>
          <p:cNvSpPr txBox="1">
            <a:spLocks noChangeArrowheads="1"/>
          </p:cNvSpPr>
          <p:nvPr/>
        </p:nvSpPr>
        <p:spPr bwMode="auto">
          <a:xfrm>
            <a:off x="440198" y="2674123"/>
            <a:ext cx="3354448" cy="1477328"/>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chemeClr val="bg1">
                    <a:lumMod val="50000"/>
                  </a:schemeClr>
                </a:solidFill>
              </a:rPr>
              <a:t>At MSM we constantly strive to deliver the best possible value for our clients.  Importantly we recognize, it’s our clients that define value, not us.</a:t>
            </a:r>
          </a:p>
        </p:txBody>
      </p:sp>
      <p:pic>
        <p:nvPicPr>
          <p:cNvPr id="5" name="Picture 4">
            <a:extLst>
              <a:ext uri="{FF2B5EF4-FFF2-40B4-BE49-F238E27FC236}">
                <a16:creationId xmlns:a16="http://schemas.microsoft.com/office/drawing/2014/main" id="{3CD2D93D-5B3C-1E42-861C-DC1716AD4BDD}"/>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5769" t="14308" b="10230"/>
          <a:stretch/>
        </p:blipFill>
        <p:spPr>
          <a:xfrm>
            <a:off x="3992578" y="524578"/>
            <a:ext cx="5060886" cy="3970844"/>
          </a:xfrm>
          <a:prstGeom prst="rect">
            <a:avLst/>
          </a:prstGeom>
        </p:spPr>
      </p:pic>
      <p:sp>
        <p:nvSpPr>
          <p:cNvPr id="7" name="TextBox 4">
            <a:extLst>
              <a:ext uri="{FF2B5EF4-FFF2-40B4-BE49-F238E27FC236}">
                <a16:creationId xmlns:a16="http://schemas.microsoft.com/office/drawing/2014/main" id="{9B75FD1C-E657-6148-894B-C2B669164DC5}"/>
              </a:ext>
            </a:extLst>
          </p:cNvPr>
          <p:cNvSpPr txBox="1">
            <a:spLocks noChangeArrowheads="1"/>
          </p:cNvSpPr>
          <p:nvPr/>
        </p:nvSpPr>
        <p:spPr bwMode="auto">
          <a:xfrm>
            <a:off x="4666924" y="4559806"/>
            <a:ext cx="1244989" cy="646331"/>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200" b="1" dirty="0">
                <a:solidFill>
                  <a:schemeClr val="bg1">
                    <a:lumMod val="50000"/>
                  </a:schemeClr>
                </a:solidFill>
              </a:rPr>
              <a:t>Mark Smith</a:t>
            </a:r>
          </a:p>
          <a:p>
            <a:r>
              <a:rPr lang="en-US" sz="1200" b="1" dirty="0">
                <a:solidFill>
                  <a:schemeClr val="bg1">
                    <a:lumMod val="50000"/>
                  </a:schemeClr>
                </a:solidFill>
              </a:rPr>
              <a:t>Partner</a:t>
            </a:r>
          </a:p>
          <a:p>
            <a:r>
              <a:rPr lang="en-US" sz="1200" b="1" dirty="0">
                <a:solidFill>
                  <a:schemeClr val="bg1">
                    <a:lumMod val="50000"/>
                  </a:schemeClr>
                </a:solidFill>
              </a:rPr>
              <a:t>Signature</a:t>
            </a:r>
          </a:p>
        </p:txBody>
      </p:sp>
      <p:sp>
        <p:nvSpPr>
          <p:cNvPr id="8" name="TextBox 4">
            <a:extLst>
              <a:ext uri="{FF2B5EF4-FFF2-40B4-BE49-F238E27FC236}">
                <a16:creationId xmlns:a16="http://schemas.microsoft.com/office/drawing/2014/main" id="{82210AB6-5636-634F-8D8F-F1F8DC855183}"/>
              </a:ext>
            </a:extLst>
          </p:cNvPr>
          <p:cNvSpPr txBox="1">
            <a:spLocks noChangeArrowheads="1"/>
          </p:cNvSpPr>
          <p:nvPr/>
        </p:nvSpPr>
        <p:spPr bwMode="auto">
          <a:xfrm>
            <a:off x="7183787" y="4559807"/>
            <a:ext cx="1244989" cy="646331"/>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200" b="1" dirty="0">
                <a:solidFill>
                  <a:schemeClr val="bg1">
                    <a:lumMod val="50000"/>
                  </a:schemeClr>
                </a:solidFill>
              </a:rPr>
              <a:t>Paul Crabtree</a:t>
            </a:r>
          </a:p>
          <a:p>
            <a:r>
              <a:rPr lang="en-US" sz="1200" b="1" dirty="0">
                <a:solidFill>
                  <a:schemeClr val="bg1">
                    <a:lumMod val="50000"/>
                  </a:schemeClr>
                </a:solidFill>
              </a:rPr>
              <a:t>Partner</a:t>
            </a:r>
          </a:p>
          <a:p>
            <a:r>
              <a:rPr lang="en-US" sz="1200" b="1" dirty="0">
                <a:solidFill>
                  <a:schemeClr val="bg1">
                    <a:lumMod val="50000"/>
                  </a:schemeClr>
                </a:solidFill>
              </a:rPr>
              <a:t>Signature</a:t>
            </a:r>
          </a:p>
        </p:txBody>
      </p:sp>
      <p:sp>
        <p:nvSpPr>
          <p:cNvPr id="9" name="TextBox 4">
            <a:extLst>
              <a:ext uri="{FF2B5EF4-FFF2-40B4-BE49-F238E27FC236}">
                <a16:creationId xmlns:a16="http://schemas.microsoft.com/office/drawing/2014/main" id="{0F44793D-3C5E-8947-86A8-26C6E1ED7258}"/>
              </a:ext>
            </a:extLst>
          </p:cNvPr>
          <p:cNvSpPr txBox="1">
            <a:spLocks noChangeArrowheads="1"/>
          </p:cNvSpPr>
          <p:nvPr/>
        </p:nvSpPr>
        <p:spPr bwMode="auto">
          <a:xfrm>
            <a:off x="3992578" y="5217092"/>
            <a:ext cx="5060885" cy="1200329"/>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chemeClr val="bg1">
                    <a:lumMod val="50000"/>
                  </a:schemeClr>
                </a:solidFill>
              </a:rPr>
              <a:t>We bring together our expertise from Toyota and our experience of working with multiple organisations to help our clients deliver results against their own individual goals.</a:t>
            </a:r>
          </a:p>
        </p:txBody>
      </p:sp>
      <p:sp>
        <p:nvSpPr>
          <p:cNvPr id="2" name="Rectangle 1">
            <a:extLst>
              <a:ext uri="{FF2B5EF4-FFF2-40B4-BE49-F238E27FC236}">
                <a16:creationId xmlns:a16="http://schemas.microsoft.com/office/drawing/2014/main" id="{AFBDCB32-4217-8443-A0B9-27E575A091A6}"/>
              </a:ext>
            </a:extLst>
          </p:cNvPr>
          <p:cNvSpPr/>
          <p:nvPr/>
        </p:nvSpPr>
        <p:spPr>
          <a:xfrm>
            <a:off x="154138" y="231233"/>
            <a:ext cx="1042273" cy="369332"/>
          </a:xfrm>
          <a:prstGeom prst="rect">
            <a:avLst/>
          </a:prstGeom>
        </p:spPr>
        <p:txBody>
          <a:bodyPr wrap="none">
            <a:spAutoFit/>
          </a:bodyPr>
          <a:lstStyle/>
          <a:p>
            <a:r>
              <a:rPr lang="en-US" b="1" dirty="0">
                <a:solidFill>
                  <a:schemeClr val="bg1">
                    <a:lumMod val="50000"/>
                  </a:schemeClr>
                </a:solidFill>
              </a:rPr>
              <a:t>About us</a:t>
            </a:r>
          </a:p>
        </p:txBody>
      </p:sp>
    </p:spTree>
    <p:extLst>
      <p:ext uri="{BB962C8B-B14F-4D97-AF65-F5344CB8AC3E}">
        <p14:creationId xmlns:p14="http://schemas.microsoft.com/office/powerpoint/2010/main" val="984049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44D6FA-83F4-394E-BB9D-59F645BFB71A}"/>
              </a:ext>
            </a:extLst>
          </p:cNvPr>
          <p:cNvPicPr>
            <a:picLocks noChangeAspect="1"/>
          </p:cNvPicPr>
          <p:nvPr/>
        </p:nvPicPr>
        <p:blipFill>
          <a:blip r:embed="rId2"/>
          <a:stretch>
            <a:fillRect/>
          </a:stretch>
        </p:blipFill>
        <p:spPr>
          <a:xfrm>
            <a:off x="1403226" y="2035068"/>
            <a:ext cx="5432670" cy="3173540"/>
          </a:xfrm>
          <a:prstGeom prst="rect">
            <a:avLst/>
          </a:prstGeom>
        </p:spPr>
      </p:pic>
      <p:sp>
        <p:nvSpPr>
          <p:cNvPr id="11" name="TextBox 4">
            <a:extLst>
              <a:ext uri="{FF2B5EF4-FFF2-40B4-BE49-F238E27FC236}">
                <a16:creationId xmlns:a16="http://schemas.microsoft.com/office/drawing/2014/main" id="{9EE38BA9-26B3-6B44-8B80-0CC46F98821E}"/>
              </a:ext>
            </a:extLst>
          </p:cNvPr>
          <p:cNvSpPr txBox="1">
            <a:spLocks noChangeArrowheads="1"/>
          </p:cNvSpPr>
          <p:nvPr/>
        </p:nvSpPr>
        <p:spPr bwMode="auto">
          <a:xfrm>
            <a:off x="311490" y="724285"/>
            <a:ext cx="5727700" cy="400110"/>
          </a:xfrm>
          <a:prstGeom prst="rect">
            <a:avLst/>
          </a:prstGeom>
          <a:noFill/>
          <a:ln w="9525">
            <a:noFill/>
            <a:miter lim="800000"/>
            <a:headEnd/>
            <a:tailEnd/>
          </a:ln>
        </p:spPr>
        <p:txBody>
          <a:bodyPr>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2000" b="1" dirty="0">
                <a:solidFill>
                  <a:schemeClr val="bg1">
                    <a:lumMod val="50000"/>
                  </a:schemeClr>
                </a:solidFill>
              </a:rPr>
              <a:t>Our Regions</a:t>
            </a:r>
          </a:p>
        </p:txBody>
      </p:sp>
      <p:sp>
        <p:nvSpPr>
          <p:cNvPr id="2" name="Wave 1">
            <a:extLst>
              <a:ext uri="{FF2B5EF4-FFF2-40B4-BE49-F238E27FC236}">
                <a16:creationId xmlns:a16="http://schemas.microsoft.com/office/drawing/2014/main" id="{A203ED27-2805-6B46-A8FD-3EC49549DB03}"/>
              </a:ext>
            </a:extLst>
          </p:cNvPr>
          <p:cNvSpPr/>
          <p:nvPr/>
        </p:nvSpPr>
        <p:spPr>
          <a:xfrm>
            <a:off x="5810590" y="2688336"/>
            <a:ext cx="457200" cy="457200"/>
          </a:xfrm>
          <a:prstGeom prst="wave">
            <a:avLst/>
          </a:prstGeom>
          <a:solidFill>
            <a:schemeClr val="bg1"/>
          </a:solidFill>
          <a:ln>
            <a:solidFill>
              <a:srgbClr val="95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ysClr val="windowText" lastClr="000000"/>
                </a:solidFill>
              </a:rPr>
              <a:t>APAC</a:t>
            </a:r>
          </a:p>
        </p:txBody>
      </p:sp>
      <p:cxnSp>
        <p:nvCxnSpPr>
          <p:cNvPr id="4" name="Straight Connector 3">
            <a:extLst>
              <a:ext uri="{FF2B5EF4-FFF2-40B4-BE49-F238E27FC236}">
                <a16:creationId xmlns:a16="http://schemas.microsoft.com/office/drawing/2014/main" id="{895A9D4E-5329-E749-A607-703F1B574B6F}"/>
              </a:ext>
            </a:extLst>
          </p:cNvPr>
          <p:cNvCxnSpPr/>
          <p:nvPr/>
        </p:nvCxnSpPr>
        <p:spPr>
          <a:xfrm>
            <a:off x="5810590" y="2990088"/>
            <a:ext cx="0" cy="356616"/>
          </a:xfrm>
          <a:prstGeom prst="line">
            <a:avLst/>
          </a:prstGeom>
          <a:ln w="28575">
            <a:solidFill>
              <a:srgbClr val="95373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645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4">
            <a:extLst>
              <a:ext uri="{FF2B5EF4-FFF2-40B4-BE49-F238E27FC236}">
                <a16:creationId xmlns:a16="http://schemas.microsoft.com/office/drawing/2014/main" id="{81B89BAF-E2F3-0A44-B74E-181A1C05B950}"/>
              </a:ext>
            </a:extLst>
          </p:cNvPr>
          <p:cNvSpPr txBox="1">
            <a:spLocks noChangeArrowheads="1"/>
          </p:cNvSpPr>
          <p:nvPr/>
        </p:nvSpPr>
        <p:spPr bwMode="auto">
          <a:xfrm>
            <a:off x="364501" y="222452"/>
            <a:ext cx="7790789" cy="5324535"/>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2000" b="1" dirty="0">
                <a:solidFill>
                  <a:schemeClr val="bg1">
                    <a:lumMod val="50000"/>
                  </a:schemeClr>
                </a:solidFill>
              </a:rPr>
              <a:t>Our People</a:t>
            </a:r>
          </a:p>
          <a:p>
            <a:endParaRPr lang="en-US" sz="2000" b="1" dirty="0">
              <a:solidFill>
                <a:schemeClr val="bg1">
                  <a:lumMod val="50000"/>
                </a:schemeClr>
              </a:solidFill>
            </a:endParaRPr>
          </a:p>
          <a:p>
            <a:r>
              <a:rPr lang="en-US" sz="2000" b="1" dirty="0">
                <a:solidFill>
                  <a:schemeClr val="bg1">
                    <a:lumMod val="50000"/>
                  </a:schemeClr>
                </a:solidFill>
              </a:rPr>
              <a:t>All of our team at MSM started their careers in operational roles.  This means we understand what it’s like to be in your shoes.  Blending this understanding with our years of experience and skills we are able to work in partnership with you and your teams to deliver great results, together.  Simply put, our team has some of the best people in the industry.</a:t>
            </a:r>
          </a:p>
          <a:p>
            <a:endParaRPr lang="en-US" sz="2000" b="1" dirty="0">
              <a:solidFill>
                <a:schemeClr val="bg1">
                  <a:lumMod val="50000"/>
                </a:schemeClr>
              </a:solidFill>
            </a:endParaRPr>
          </a:p>
          <a:p>
            <a:r>
              <a:rPr lang="en-US" sz="2000" b="1" dirty="0">
                <a:solidFill>
                  <a:schemeClr val="bg1">
                    <a:lumMod val="50000"/>
                  </a:schemeClr>
                </a:solidFill>
              </a:rPr>
              <a:t>We also </a:t>
            </a:r>
            <a:r>
              <a:rPr lang="en-GB" sz="2000" b="1" dirty="0">
                <a:solidFill>
                  <a:schemeClr val="bg1">
                    <a:lumMod val="50000"/>
                  </a:schemeClr>
                </a:solidFill>
              </a:rPr>
              <a:t>recognise</a:t>
            </a:r>
            <a:r>
              <a:rPr lang="en-US" sz="2000" b="1" dirty="0">
                <a:solidFill>
                  <a:schemeClr val="bg1">
                    <a:lumMod val="50000"/>
                  </a:schemeClr>
                </a:solidFill>
              </a:rPr>
              <a:t> no single person knows everything, so within the team we have experts in their own fields. They are able to bring their </a:t>
            </a:r>
            <a:r>
              <a:rPr lang="en-US" sz="2000" b="1" dirty="0" err="1">
                <a:solidFill>
                  <a:schemeClr val="bg1">
                    <a:lumMod val="50000"/>
                  </a:schemeClr>
                </a:solidFill>
              </a:rPr>
              <a:t>specialised</a:t>
            </a:r>
            <a:r>
              <a:rPr lang="en-US" sz="2000" b="1" dirty="0">
                <a:solidFill>
                  <a:schemeClr val="bg1">
                    <a:lumMod val="50000"/>
                  </a:schemeClr>
                </a:solidFill>
              </a:rPr>
              <a:t> skills and experience, at the right time and in the best way possible.</a:t>
            </a:r>
          </a:p>
          <a:p>
            <a:endParaRPr lang="en-US" sz="2000" b="1" dirty="0">
              <a:solidFill>
                <a:schemeClr val="bg1">
                  <a:lumMod val="50000"/>
                </a:schemeClr>
              </a:solidFill>
            </a:endParaRPr>
          </a:p>
          <a:p>
            <a:r>
              <a:rPr lang="en-US" sz="2000" b="1" dirty="0">
                <a:solidFill>
                  <a:schemeClr val="bg1">
                    <a:lumMod val="50000"/>
                  </a:schemeClr>
                </a:solidFill>
              </a:rPr>
              <a:t>Our team also understand the importance of engagement.  Everyone in your team will get to know us on first name terms, because we take the time to listen to everyone, from shop floor to senior management</a:t>
            </a:r>
          </a:p>
        </p:txBody>
      </p:sp>
    </p:spTree>
    <p:extLst>
      <p:ext uri="{BB962C8B-B14F-4D97-AF65-F5344CB8AC3E}">
        <p14:creationId xmlns:p14="http://schemas.microsoft.com/office/powerpoint/2010/main" val="1495318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B64A25-29C1-5D4B-ACE7-28025990AD3C}"/>
              </a:ext>
            </a:extLst>
          </p:cNvPr>
          <p:cNvSpPr txBox="1"/>
          <p:nvPr/>
        </p:nvSpPr>
        <p:spPr>
          <a:xfrm>
            <a:off x="311199" y="292604"/>
            <a:ext cx="3276953" cy="400110"/>
          </a:xfrm>
          <a:prstGeom prst="rect">
            <a:avLst/>
          </a:prstGeom>
          <a:noFill/>
        </p:spPr>
        <p:txBody>
          <a:bodyPr wrap="square" rtlCol="0">
            <a:spAutoFit/>
          </a:bodyPr>
          <a:lstStyle/>
          <a:p>
            <a:r>
              <a:rPr lang="en-US" sz="2000" b="1" dirty="0">
                <a:solidFill>
                  <a:schemeClr val="bg1">
                    <a:lumMod val="50000"/>
                  </a:schemeClr>
                </a:solidFill>
                <a:latin typeface="Swis721 Md BT" panose="020B0604020202020204" pitchFamily="34" charset="0"/>
              </a:rPr>
              <a:t>Quotes</a:t>
            </a:r>
          </a:p>
        </p:txBody>
      </p:sp>
      <p:sp>
        <p:nvSpPr>
          <p:cNvPr id="8" name="TextBox 7">
            <a:extLst>
              <a:ext uri="{FF2B5EF4-FFF2-40B4-BE49-F238E27FC236}">
                <a16:creationId xmlns:a16="http://schemas.microsoft.com/office/drawing/2014/main" id="{E0EDED75-7507-3544-B7F0-801389B38D4B}"/>
              </a:ext>
            </a:extLst>
          </p:cNvPr>
          <p:cNvSpPr txBox="1"/>
          <p:nvPr/>
        </p:nvSpPr>
        <p:spPr>
          <a:xfrm>
            <a:off x="311199" y="692714"/>
            <a:ext cx="7142897" cy="523220"/>
          </a:xfrm>
          <a:prstGeom prst="rect">
            <a:avLst/>
          </a:prstGeom>
          <a:noFill/>
        </p:spPr>
        <p:txBody>
          <a:bodyPr wrap="square" rtlCol="0">
            <a:spAutoFit/>
          </a:bodyPr>
          <a:lstStyle/>
          <a:p>
            <a:r>
              <a:rPr lang="en-US" sz="1400" dirty="0">
                <a:latin typeface="Swis721 Lt BT Light" charset="0"/>
                <a:ea typeface="Swis721 Lt BT Light" charset="0"/>
                <a:cs typeface="Swis721 Lt BT Light" charset="0"/>
              </a:rPr>
              <a:t>MSM have achieved excellent engagement throughout the entire organisation with significant measurable successes. </a:t>
            </a:r>
            <a:endParaRPr lang="en-US" sz="1400" dirty="0">
              <a:effectLst/>
              <a:latin typeface="Swis721 Lt BT Light" charset="0"/>
              <a:ea typeface="Swis721 Lt BT Light" charset="0"/>
              <a:cs typeface="Swis721 Lt BT Light" charset="0"/>
            </a:endParaRPr>
          </a:p>
        </p:txBody>
      </p:sp>
      <p:sp>
        <p:nvSpPr>
          <p:cNvPr id="9" name="TextBox 8">
            <a:extLst>
              <a:ext uri="{FF2B5EF4-FFF2-40B4-BE49-F238E27FC236}">
                <a16:creationId xmlns:a16="http://schemas.microsoft.com/office/drawing/2014/main" id="{35D07F5D-2451-0F45-89AC-E95CC1664AEA}"/>
              </a:ext>
            </a:extLst>
          </p:cNvPr>
          <p:cNvSpPr txBox="1"/>
          <p:nvPr/>
        </p:nvSpPr>
        <p:spPr>
          <a:xfrm>
            <a:off x="306204" y="1883277"/>
            <a:ext cx="7142897" cy="523220"/>
          </a:xfrm>
          <a:prstGeom prst="rect">
            <a:avLst/>
          </a:prstGeom>
          <a:noFill/>
        </p:spPr>
        <p:txBody>
          <a:bodyPr wrap="square" rtlCol="0">
            <a:spAutoFit/>
          </a:bodyPr>
          <a:lstStyle/>
          <a:p>
            <a:r>
              <a:rPr lang="en-US" sz="1400" dirty="0">
                <a:latin typeface="Swis721 Lt BT Light" charset="0"/>
                <a:ea typeface="Swis721 Lt BT Light" charset="0"/>
                <a:cs typeface="Swis721 Lt BT Light" charset="0"/>
              </a:rPr>
              <a:t>With the team from MSM we have been able to embed an improvement approach across the entire organisation.</a:t>
            </a:r>
            <a:endParaRPr lang="en-US" sz="1400" dirty="0">
              <a:effectLst/>
              <a:latin typeface="Swis721 Lt BT Light" charset="0"/>
              <a:ea typeface="Swis721 Lt BT Light" charset="0"/>
              <a:cs typeface="Swis721 Lt BT Light" charset="0"/>
            </a:endParaRPr>
          </a:p>
        </p:txBody>
      </p:sp>
      <p:sp>
        <p:nvSpPr>
          <p:cNvPr id="10" name="TextBox 9">
            <a:extLst>
              <a:ext uri="{FF2B5EF4-FFF2-40B4-BE49-F238E27FC236}">
                <a16:creationId xmlns:a16="http://schemas.microsoft.com/office/drawing/2014/main" id="{6E90372E-625D-9547-93F8-EE8E670607DF}"/>
              </a:ext>
            </a:extLst>
          </p:cNvPr>
          <p:cNvSpPr txBox="1"/>
          <p:nvPr/>
        </p:nvSpPr>
        <p:spPr>
          <a:xfrm>
            <a:off x="2494876" y="2314168"/>
            <a:ext cx="3407552" cy="523220"/>
          </a:xfrm>
          <a:prstGeom prst="rect">
            <a:avLst/>
          </a:prstGeom>
          <a:noFill/>
        </p:spPr>
        <p:txBody>
          <a:bodyPr wrap="square" rtlCol="0">
            <a:spAutoFit/>
          </a:bodyPr>
          <a:lstStyle/>
          <a:p>
            <a:r>
              <a:rPr lang="en-US" sz="1400" b="1" dirty="0">
                <a:effectLst/>
                <a:latin typeface="Swis721 Lt BT Light" charset="0"/>
                <a:ea typeface="Swis721 Lt BT Light" charset="0"/>
                <a:cs typeface="Swis721 Lt BT Light" charset="0"/>
              </a:rPr>
              <a:t>Chief Operations Officer</a:t>
            </a:r>
          </a:p>
          <a:p>
            <a:r>
              <a:rPr lang="en-US" sz="1400" dirty="0">
                <a:effectLst/>
                <a:latin typeface="Swis721 Lt BT Light" charset="0"/>
                <a:ea typeface="Swis721 Lt BT Light" charset="0"/>
                <a:cs typeface="Swis721 Lt BT Light" charset="0"/>
              </a:rPr>
              <a:t>NHS Hospital</a:t>
            </a:r>
          </a:p>
        </p:txBody>
      </p:sp>
      <p:sp>
        <p:nvSpPr>
          <p:cNvPr id="11" name="TextBox 10">
            <a:extLst>
              <a:ext uri="{FF2B5EF4-FFF2-40B4-BE49-F238E27FC236}">
                <a16:creationId xmlns:a16="http://schemas.microsoft.com/office/drawing/2014/main" id="{46F5694E-91C9-3142-88EC-4B52457F7227}"/>
              </a:ext>
            </a:extLst>
          </p:cNvPr>
          <p:cNvSpPr txBox="1"/>
          <p:nvPr/>
        </p:nvSpPr>
        <p:spPr>
          <a:xfrm>
            <a:off x="3197404" y="1052284"/>
            <a:ext cx="3407552" cy="523220"/>
          </a:xfrm>
          <a:prstGeom prst="rect">
            <a:avLst/>
          </a:prstGeom>
          <a:noFill/>
        </p:spPr>
        <p:txBody>
          <a:bodyPr wrap="square" rtlCol="0">
            <a:spAutoFit/>
          </a:bodyPr>
          <a:lstStyle/>
          <a:p>
            <a:r>
              <a:rPr lang="en-US" sz="1400" b="1" dirty="0">
                <a:latin typeface="Swis721 Lt BT Light" charset="0"/>
                <a:ea typeface="Swis721 Lt BT Light" charset="0"/>
                <a:cs typeface="Swis721 Lt BT Light" charset="0"/>
              </a:rPr>
              <a:t>Director of </a:t>
            </a:r>
            <a:r>
              <a:rPr lang="en-US" sz="1400" b="1" dirty="0">
                <a:effectLst/>
                <a:latin typeface="Swis721 Lt BT Light" charset="0"/>
                <a:ea typeface="Swis721 Lt BT Light" charset="0"/>
                <a:cs typeface="Swis721 Lt BT Light" charset="0"/>
              </a:rPr>
              <a:t>Operations</a:t>
            </a:r>
          </a:p>
          <a:p>
            <a:r>
              <a:rPr lang="en-US" sz="1400" dirty="0">
                <a:latin typeface="Swis721 Lt BT Light" charset="0"/>
                <a:ea typeface="Swis721 Lt BT Light" charset="0"/>
                <a:cs typeface="Swis721 Lt BT Light" charset="0"/>
              </a:rPr>
              <a:t>SIS</a:t>
            </a:r>
            <a:endParaRPr lang="en-US" sz="1400" dirty="0">
              <a:effectLst/>
              <a:latin typeface="Swis721 Lt BT Light" charset="0"/>
              <a:ea typeface="Swis721 Lt BT Light" charset="0"/>
              <a:cs typeface="Swis721 Lt BT Light" charset="0"/>
            </a:endParaRPr>
          </a:p>
        </p:txBody>
      </p:sp>
      <p:sp>
        <p:nvSpPr>
          <p:cNvPr id="12" name="TextBox 11">
            <a:extLst>
              <a:ext uri="{FF2B5EF4-FFF2-40B4-BE49-F238E27FC236}">
                <a16:creationId xmlns:a16="http://schemas.microsoft.com/office/drawing/2014/main" id="{9AD4265E-82BD-184E-BDC2-092597AA5BD1}"/>
              </a:ext>
            </a:extLst>
          </p:cNvPr>
          <p:cNvSpPr txBox="1"/>
          <p:nvPr/>
        </p:nvSpPr>
        <p:spPr>
          <a:xfrm>
            <a:off x="306204" y="3066563"/>
            <a:ext cx="7840342" cy="523220"/>
          </a:xfrm>
          <a:prstGeom prst="rect">
            <a:avLst/>
          </a:prstGeom>
          <a:noFill/>
        </p:spPr>
        <p:txBody>
          <a:bodyPr wrap="square" rtlCol="0">
            <a:spAutoFit/>
          </a:bodyPr>
          <a:lstStyle/>
          <a:p>
            <a:r>
              <a:rPr lang="en-US" sz="1400" dirty="0">
                <a:latin typeface="Swis721 Lt BT Light" charset="0"/>
                <a:ea typeface="Swis721 Lt BT Light" charset="0"/>
                <a:cs typeface="Swis721 Lt BT Light" charset="0"/>
              </a:rPr>
              <a:t>You have definitely made our lives easier knowing that you are taking care of our British colleagues.  If we have future needs, we will definitely be straight back to you.</a:t>
            </a:r>
            <a:endParaRPr lang="en-US" sz="1400" dirty="0">
              <a:effectLst/>
              <a:latin typeface="Swis721 Lt BT Light" charset="0"/>
              <a:ea typeface="Swis721 Lt BT Light" charset="0"/>
              <a:cs typeface="Swis721 Lt BT Light" charset="0"/>
            </a:endParaRPr>
          </a:p>
        </p:txBody>
      </p:sp>
      <p:sp>
        <p:nvSpPr>
          <p:cNvPr id="14" name="TextBox 13">
            <a:extLst>
              <a:ext uri="{FF2B5EF4-FFF2-40B4-BE49-F238E27FC236}">
                <a16:creationId xmlns:a16="http://schemas.microsoft.com/office/drawing/2014/main" id="{80BFD400-1C21-4F41-9B42-AD006E33AB61}"/>
              </a:ext>
            </a:extLst>
          </p:cNvPr>
          <p:cNvSpPr txBox="1"/>
          <p:nvPr/>
        </p:nvSpPr>
        <p:spPr>
          <a:xfrm>
            <a:off x="4041549" y="3651338"/>
            <a:ext cx="3407552" cy="523220"/>
          </a:xfrm>
          <a:prstGeom prst="rect">
            <a:avLst/>
          </a:prstGeom>
          <a:noFill/>
        </p:spPr>
        <p:txBody>
          <a:bodyPr wrap="square" rtlCol="0">
            <a:spAutoFit/>
          </a:bodyPr>
          <a:lstStyle/>
          <a:p>
            <a:r>
              <a:rPr lang="en-US" sz="1400" b="1" dirty="0">
                <a:effectLst/>
                <a:latin typeface="Swis721 Lt BT Light" charset="0"/>
                <a:ea typeface="Swis721 Lt BT Light" charset="0"/>
                <a:cs typeface="Swis721 Lt BT Light" charset="0"/>
              </a:rPr>
              <a:t>Chief Operations Officer</a:t>
            </a:r>
          </a:p>
          <a:p>
            <a:r>
              <a:rPr lang="en-US" sz="1400" dirty="0">
                <a:effectLst/>
                <a:latin typeface="Swis721 Lt BT Light" charset="0"/>
                <a:ea typeface="Swis721 Lt BT Light" charset="0"/>
                <a:cs typeface="Swis721 Lt BT Light" charset="0"/>
              </a:rPr>
              <a:t>Invictus Games</a:t>
            </a:r>
          </a:p>
        </p:txBody>
      </p:sp>
      <p:sp>
        <p:nvSpPr>
          <p:cNvPr id="13" name="TextBox 12">
            <a:extLst>
              <a:ext uri="{FF2B5EF4-FFF2-40B4-BE49-F238E27FC236}">
                <a16:creationId xmlns:a16="http://schemas.microsoft.com/office/drawing/2014/main" id="{F5545CBD-18CA-2E45-81E3-44F5C5F6478A}"/>
              </a:ext>
            </a:extLst>
          </p:cNvPr>
          <p:cNvSpPr txBox="1"/>
          <p:nvPr/>
        </p:nvSpPr>
        <p:spPr>
          <a:xfrm>
            <a:off x="306204" y="4465288"/>
            <a:ext cx="7840342" cy="523220"/>
          </a:xfrm>
          <a:prstGeom prst="rect">
            <a:avLst/>
          </a:prstGeom>
          <a:noFill/>
        </p:spPr>
        <p:txBody>
          <a:bodyPr wrap="square" rtlCol="0">
            <a:spAutoFit/>
          </a:bodyPr>
          <a:lstStyle/>
          <a:p>
            <a:r>
              <a:rPr lang="en-GB" sz="1400" dirty="0">
                <a:latin typeface="Swis721 Lt BT Light" charset="0"/>
              </a:rPr>
              <a:t>The team from MSM have been invaluable with helping implement our lean programme.  They’ve helped break down what seemed very complicated at the start, into logical and simple steps</a:t>
            </a:r>
            <a:r>
              <a:rPr lang="en-US" sz="1400" dirty="0">
                <a:latin typeface="Swis721 Lt BT Light" charset="0"/>
              </a:rPr>
              <a:t>.</a:t>
            </a:r>
          </a:p>
        </p:txBody>
      </p:sp>
      <p:sp>
        <p:nvSpPr>
          <p:cNvPr id="17" name="TextBox 16">
            <a:extLst>
              <a:ext uri="{FF2B5EF4-FFF2-40B4-BE49-F238E27FC236}">
                <a16:creationId xmlns:a16="http://schemas.microsoft.com/office/drawing/2014/main" id="{445074EF-66A0-114E-B557-FB2D0C09D00C}"/>
              </a:ext>
            </a:extLst>
          </p:cNvPr>
          <p:cNvSpPr txBox="1"/>
          <p:nvPr/>
        </p:nvSpPr>
        <p:spPr>
          <a:xfrm>
            <a:off x="4041549" y="5077802"/>
            <a:ext cx="3407552" cy="523220"/>
          </a:xfrm>
          <a:prstGeom prst="rect">
            <a:avLst/>
          </a:prstGeom>
          <a:noFill/>
        </p:spPr>
        <p:txBody>
          <a:bodyPr wrap="square" rtlCol="0">
            <a:spAutoFit/>
          </a:bodyPr>
          <a:lstStyle/>
          <a:p>
            <a:r>
              <a:rPr lang="en-US" sz="1400" b="1" dirty="0">
                <a:effectLst/>
                <a:latin typeface="Swis721 Lt BT Light" charset="0"/>
                <a:ea typeface="Swis721 Lt BT Light" charset="0"/>
                <a:cs typeface="Swis721 Lt BT Light" charset="0"/>
              </a:rPr>
              <a:t>Managing Director</a:t>
            </a:r>
          </a:p>
          <a:p>
            <a:r>
              <a:rPr lang="en-US" sz="1400" dirty="0">
                <a:effectLst/>
                <a:latin typeface="Swis721 Lt BT Light" charset="0"/>
                <a:ea typeface="Swis721 Lt BT Light" charset="0"/>
                <a:cs typeface="Swis721 Lt BT Light" charset="0"/>
              </a:rPr>
              <a:t>Staples</a:t>
            </a:r>
          </a:p>
        </p:txBody>
      </p:sp>
      <p:sp>
        <p:nvSpPr>
          <p:cNvPr id="18" name="TextBox 17">
            <a:extLst>
              <a:ext uri="{FF2B5EF4-FFF2-40B4-BE49-F238E27FC236}">
                <a16:creationId xmlns:a16="http://schemas.microsoft.com/office/drawing/2014/main" id="{8765A5CF-CFCE-A940-8E48-88B24C96EA6F}"/>
              </a:ext>
            </a:extLst>
          </p:cNvPr>
          <p:cNvSpPr txBox="1"/>
          <p:nvPr/>
        </p:nvSpPr>
        <p:spPr>
          <a:xfrm>
            <a:off x="306204" y="5722266"/>
            <a:ext cx="7840342" cy="523220"/>
          </a:xfrm>
          <a:prstGeom prst="rect">
            <a:avLst/>
          </a:prstGeom>
          <a:noFill/>
        </p:spPr>
        <p:txBody>
          <a:bodyPr wrap="square" rtlCol="0">
            <a:spAutoFit/>
          </a:bodyPr>
          <a:lstStyle/>
          <a:p>
            <a:r>
              <a:rPr lang="en-GB" sz="1400" dirty="0">
                <a:latin typeface="Swis721 Lt BT Light" charset="0"/>
              </a:rPr>
              <a:t>MSM have been able offer us support across a range of topics based on their in-depth knowledge of lean and Toyota systems</a:t>
            </a:r>
            <a:endParaRPr lang="en-US" sz="1400" dirty="0">
              <a:latin typeface="Swis721 Lt BT Light" charset="0"/>
            </a:endParaRPr>
          </a:p>
        </p:txBody>
      </p:sp>
      <p:sp>
        <p:nvSpPr>
          <p:cNvPr id="19" name="TextBox 18">
            <a:extLst>
              <a:ext uri="{FF2B5EF4-FFF2-40B4-BE49-F238E27FC236}">
                <a16:creationId xmlns:a16="http://schemas.microsoft.com/office/drawing/2014/main" id="{BC6C6148-1C9B-6B4E-A839-B472016E0063}"/>
              </a:ext>
            </a:extLst>
          </p:cNvPr>
          <p:cNvSpPr txBox="1"/>
          <p:nvPr/>
        </p:nvSpPr>
        <p:spPr>
          <a:xfrm>
            <a:off x="4041549" y="6334780"/>
            <a:ext cx="3407552" cy="523220"/>
          </a:xfrm>
          <a:prstGeom prst="rect">
            <a:avLst/>
          </a:prstGeom>
          <a:noFill/>
        </p:spPr>
        <p:txBody>
          <a:bodyPr wrap="square" rtlCol="0">
            <a:spAutoFit/>
          </a:bodyPr>
          <a:lstStyle/>
          <a:p>
            <a:r>
              <a:rPr lang="en-US" sz="1400" b="1" dirty="0">
                <a:effectLst/>
                <a:latin typeface="Swis721 Lt BT Light" charset="0"/>
                <a:ea typeface="Swis721 Lt BT Light" charset="0"/>
                <a:cs typeface="Swis721 Lt BT Light" charset="0"/>
              </a:rPr>
              <a:t>Continuous Improvement Manager</a:t>
            </a:r>
          </a:p>
          <a:p>
            <a:r>
              <a:rPr lang="en-US" sz="1400" dirty="0">
                <a:latin typeface="Swis721 Lt BT Light" charset="0"/>
                <a:ea typeface="Swis721 Lt BT Light" charset="0"/>
                <a:cs typeface="Swis721 Lt BT Light" charset="0"/>
              </a:rPr>
              <a:t>Daimler</a:t>
            </a:r>
            <a:endParaRPr lang="en-US" sz="1400" dirty="0">
              <a:effectLst/>
              <a:latin typeface="Swis721 Lt BT Light" charset="0"/>
              <a:ea typeface="Swis721 Lt BT Light" charset="0"/>
              <a:cs typeface="Swis721 Lt BT Light" charset="0"/>
            </a:endParaRPr>
          </a:p>
        </p:txBody>
      </p:sp>
    </p:spTree>
    <p:extLst>
      <p:ext uri="{BB962C8B-B14F-4D97-AF65-F5344CB8AC3E}">
        <p14:creationId xmlns:p14="http://schemas.microsoft.com/office/powerpoint/2010/main" val="2655730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4"/>
          <p:cNvSpPr txBox="1">
            <a:spLocks noChangeArrowheads="1"/>
          </p:cNvSpPr>
          <p:nvPr/>
        </p:nvSpPr>
        <p:spPr bwMode="auto">
          <a:xfrm>
            <a:off x="233632" y="157660"/>
            <a:ext cx="5727700" cy="523875"/>
          </a:xfrm>
          <a:prstGeom prst="rect">
            <a:avLst/>
          </a:prstGeom>
          <a:noFill/>
          <a:ln w="9525">
            <a:noFill/>
            <a:miter lim="800000"/>
            <a:headEnd/>
            <a:tailEnd/>
          </a:ln>
        </p:spPr>
        <p:txBody>
          <a:bodyPr>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dirty="0">
                <a:solidFill>
                  <a:srgbClr val="B3B2B2"/>
                </a:solidFill>
              </a:rPr>
              <a:t>Our services</a:t>
            </a:r>
          </a:p>
        </p:txBody>
      </p:sp>
      <p:graphicFrame>
        <p:nvGraphicFramePr>
          <p:cNvPr id="2" name="Diagram 1"/>
          <p:cNvGraphicFramePr/>
          <p:nvPr>
            <p:extLst>
              <p:ext uri="{D42A27DB-BD31-4B8C-83A1-F6EECF244321}">
                <p14:modId xmlns:p14="http://schemas.microsoft.com/office/powerpoint/2010/main" val="120532470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5477372" y="952993"/>
            <a:ext cx="1122641" cy="646331"/>
          </a:xfrm>
          <a:prstGeom prst="rect">
            <a:avLst/>
          </a:prstGeom>
          <a:noFill/>
        </p:spPr>
        <p:txBody>
          <a:bodyPr wrap="square" rtlCol="0">
            <a:spAutoFit/>
          </a:bodyPr>
          <a:lstStyle/>
          <a:p>
            <a:pPr algn="ctr"/>
            <a:r>
              <a:rPr lang="en-US" sz="1200" dirty="0"/>
              <a:t>Programme Management &amp; PMO</a:t>
            </a:r>
          </a:p>
        </p:txBody>
      </p:sp>
      <p:sp>
        <p:nvSpPr>
          <p:cNvPr id="6" name="TextBox 5"/>
          <p:cNvSpPr txBox="1"/>
          <p:nvPr/>
        </p:nvSpPr>
        <p:spPr>
          <a:xfrm>
            <a:off x="6016741" y="1589460"/>
            <a:ext cx="1122641" cy="461665"/>
          </a:xfrm>
          <a:prstGeom prst="rect">
            <a:avLst/>
          </a:prstGeom>
          <a:noFill/>
        </p:spPr>
        <p:txBody>
          <a:bodyPr wrap="square" rtlCol="0">
            <a:spAutoFit/>
          </a:bodyPr>
          <a:lstStyle/>
          <a:p>
            <a:pPr algn="ctr"/>
            <a:r>
              <a:rPr lang="en-US" sz="1200" dirty="0"/>
              <a:t>Personal Development</a:t>
            </a:r>
          </a:p>
        </p:txBody>
      </p:sp>
      <p:sp>
        <p:nvSpPr>
          <p:cNvPr id="7" name="TextBox 6"/>
          <p:cNvSpPr txBox="1"/>
          <p:nvPr/>
        </p:nvSpPr>
        <p:spPr>
          <a:xfrm>
            <a:off x="6172850" y="2324581"/>
            <a:ext cx="1122641" cy="461665"/>
          </a:xfrm>
          <a:prstGeom prst="rect">
            <a:avLst/>
          </a:prstGeom>
          <a:noFill/>
        </p:spPr>
        <p:txBody>
          <a:bodyPr wrap="square" rtlCol="0">
            <a:spAutoFit/>
          </a:bodyPr>
          <a:lstStyle/>
          <a:p>
            <a:pPr algn="ctr"/>
            <a:r>
              <a:rPr lang="en-US" sz="1200" dirty="0"/>
              <a:t>Strategy Development</a:t>
            </a:r>
          </a:p>
        </p:txBody>
      </p:sp>
      <p:sp>
        <p:nvSpPr>
          <p:cNvPr id="8" name="TextBox 7"/>
          <p:cNvSpPr txBox="1"/>
          <p:nvPr/>
        </p:nvSpPr>
        <p:spPr>
          <a:xfrm>
            <a:off x="2585371" y="946958"/>
            <a:ext cx="1242497" cy="276999"/>
          </a:xfrm>
          <a:prstGeom prst="rect">
            <a:avLst/>
          </a:prstGeom>
          <a:noFill/>
        </p:spPr>
        <p:txBody>
          <a:bodyPr wrap="square" rtlCol="0">
            <a:spAutoFit/>
          </a:bodyPr>
          <a:lstStyle/>
          <a:p>
            <a:pPr algn="ctr"/>
            <a:r>
              <a:rPr lang="en-US" sz="1200" dirty="0"/>
              <a:t>Process design</a:t>
            </a:r>
          </a:p>
        </p:txBody>
      </p:sp>
      <p:sp>
        <p:nvSpPr>
          <p:cNvPr id="9" name="TextBox 8"/>
          <p:cNvSpPr txBox="1"/>
          <p:nvPr/>
        </p:nvSpPr>
        <p:spPr>
          <a:xfrm>
            <a:off x="2000341" y="1589460"/>
            <a:ext cx="1122641" cy="461665"/>
          </a:xfrm>
          <a:prstGeom prst="rect">
            <a:avLst/>
          </a:prstGeom>
          <a:noFill/>
        </p:spPr>
        <p:txBody>
          <a:bodyPr wrap="square" rtlCol="0">
            <a:spAutoFit/>
          </a:bodyPr>
          <a:lstStyle/>
          <a:p>
            <a:pPr algn="ctr"/>
            <a:r>
              <a:rPr lang="en-US" sz="1200" dirty="0"/>
              <a:t>Quality systems</a:t>
            </a:r>
          </a:p>
        </p:txBody>
      </p:sp>
      <p:sp>
        <p:nvSpPr>
          <p:cNvPr id="10" name="TextBox 9"/>
          <p:cNvSpPr txBox="1"/>
          <p:nvPr/>
        </p:nvSpPr>
        <p:spPr>
          <a:xfrm>
            <a:off x="4008542" y="752711"/>
            <a:ext cx="1122641" cy="276999"/>
          </a:xfrm>
          <a:prstGeom prst="rect">
            <a:avLst/>
          </a:prstGeom>
          <a:noFill/>
        </p:spPr>
        <p:txBody>
          <a:bodyPr wrap="square" rtlCol="0">
            <a:spAutoFit/>
          </a:bodyPr>
          <a:lstStyle/>
          <a:p>
            <a:pPr algn="ctr"/>
            <a:r>
              <a:rPr lang="en-US" sz="1200" dirty="0"/>
              <a:t>Facility Design</a:t>
            </a:r>
          </a:p>
        </p:txBody>
      </p:sp>
      <p:sp>
        <p:nvSpPr>
          <p:cNvPr id="11" name="TextBox 10"/>
          <p:cNvSpPr txBox="1"/>
          <p:nvPr/>
        </p:nvSpPr>
        <p:spPr>
          <a:xfrm>
            <a:off x="1898307" y="2324580"/>
            <a:ext cx="1122641" cy="461665"/>
          </a:xfrm>
          <a:prstGeom prst="rect">
            <a:avLst/>
          </a:prstGeom>
          <a:noFill/>
        </p:spPr>
        <p:txBody>
          <a:bodyPr wrap="square" rtlCol="0">
            <a:spAutoFit/>
          </a:bodyPr>
          <a:lstStyle/>
          <a:p>
            <a:pPr algn="ctr"/>
            <a:r>
              <a:rPr lang="en-US" sz="1200" dirty="0"/>
              <a:t>Business Assessment</a:t>
            </a:r>
          </a:p>
        </p:txBody>
      </p:sp>
      <p:sp>
        <p:nvSpPr>
          <p:cNvPr id="25" name="TextBox 24"/>
          <p:cNvSpPr txBox="1"/>
          <p:nvPr/>
        </p:nvSpPr>
        <p:spPr>
          <a:xfrm>
            <a:off x="1596493" y="5193759"/>
            <a:ext cx="1122641" cy="461665"/>
          </a:xfrm>
          <a:prstGeom prst="rect">
            <a:avLst/>
          </a:prstGeom>
          <a:noFill/>
        </p:spPr>
        <p:txBody>
          <a:bodyPr wrap="square" rtlCol="0">
            <a:spAutoFit/>
          </a:bodyPr>
          <a:lstStyle/>
          <a:p>
            <a:pPr algn="ctr"/>
            <a:r>
              <a:rPr lang="en-US" sz="1200"/>
              <a:t>Facility Relocation </a:t>
            </a:r>
            <a:endParaRPr lang="en-US" sz="1200" dirty="0"/>
          </a:p>
        </p:txBody>
      </p:sp>
      <p:sp>
        <p:nvSpPr>
          <p:cNvPr id="26" name="TextBox 25"/>
          <p:cNvSpPr txBox="1"/>
          <p:nvPr/>
        </p:nvSpPr>
        <p:spPr>
          <a:xfrm>
            <a:off x="1046153" y="4144280"/>
            <a:ext cx="1122641" cy="461665"/>
          </a:xfrm>
          <a:prstGeom prst="rect">
            <a:avLst/>
          </a:prstGeom>
          <a:noFill/>
        </p:spPr>
        <p:txBody>
          <a:bodyPr wrap="square" rtlCol="0">
            <a:spAutoFit/>
          </a:bodyPr>
          <a:lstStyle/>
          <a:p>
            <a:pPr algn="ctr"/>
            <a:r>
              <a:rPr lang="en-US" sz="1200" dirty="0"/>
              <a:t>I.T. System Introduction</a:t>
            </a:r>
          </a:p>
        </p:txBody>
      </p:sp>
      <p:sp>
        <p:nvSpPr>
          <p:cNvPr id="27" name="TextBox 26"/>
          <p:cNvSpPr txBox="1"/>
          <p:nvPr/>
        </p:nvSpPr>
        <p:spPr>
          <a:xfrm>
            <a:off x="2182522" y="5579912"/>
            <a:ext cx="1122641" cy="461665"/>
          </a:xfrm>
          <a:prstGeom prst="rect">
            <a:avLst/>
          </a:prstGeom>
          <a:noFill/>
        </p:spPr>
        <p:txBody>
          <a:bodyPr wrap="square" rtlCol="0">
            <a:spAutoFit/>
          </a:bodyPr>
          <a:lstStyle/>
          <a:p>
            <a:pPr algn="ctr"/>
            <a:r>
              <a:rPr lang="en-US" sz="1200"/>
              <a:t>New Equipment</a:t>
            </a:r>
            <a:endParaRPr lang="en-US" sz="1200" dirty="0"/>
          </a:p>
        </p:txBody>
      </p:sp>
      <p:sp>
        <p:nvSpPr>
          <p:cNvPr id="28" name="TextBox 27"/>
          <p:cNvSpPr txBox="1"/>
          <p:nvPr/>
        </p:nvSpPr>
        <p:spPr>
          <a:xfrm>
            <a:off x="1240267" y="3128465"/>
            <a:ext cx="1122641" cy="461665"/>
          </a:xfrm>
          <a:prstGeom prst="rect">
            <a:avLst/>
          </a:prstGeom>
          <a:noFill/>
        </p:spPr>
        <p:txBody>
          <a:bodyPr wrap="square" rtlCol="0">
            <a:spAutoFit/>
          </a:bodyPr>
          <a:lstStyle/>
          <a:p>
            <a:pPr algn="ctr"/>
            <a:r>
              <a:rPr lang="en-US" sz="1200" dirty="0"/>
              <a:t>Separation &amp; Mergers</a:t>
            </a:r>
          </a:p>
        </p:txBody>
      </p:sp>
      <p:sp>
        <p:nvSpPr>
          <p:cNvPr id="29" name="TextBox 28"/>
          <p:cNvSpPr txBox="1"/>
          <p:nvPr/>
        </p:nvSpPr>
        <p:spPr>
          <a:xfrm>
            <a:off x="1035173" y="3616527"/>
            <a:ext cx="1122641" cy="461665"/>
          </a:xfrm>
          <a:prstGeom prst="rect">
            <a:avLst/>
          </a:prstGeom>
          <a:noFill/>
        </p:spPr>
        <p:txBody>
          <a:bodyPr wrap="square" rtlCol="0">
            <a:spAutoFit/>
          </a:bodyPr>
          <a:lstStyle/>
          <a:p>
            <a:pPr algn="ctr"/>
            <a:r>
              <a:rPr lang="en-US" sz="1200" dirty="0"/>
              <a:t>New Product Introduction</a:t>
            </a:r>
          </a:p>
        </p:txBody>
      </p:sp>
      <p:sp>
        <p:nvSpPr>
          <p:cNvPr id="30" name="TextBox 29"/>
          <p:cNvSpPr txBox="1"/>
          <p:nvPr/>
        </p:nvSpPr>
        <p:spPr>
          <a:xfrm>
            <a:off x="3665788" y="5724534"/>
            <a:ext cx="1122641" cy="276999"/>
          </a:xfrm>
          <a:prstGeom prst="rect">
            <a:avLst/>
          </a:prstGeom>
          <a:noFill/>
        </p:spPr>
        <p:txBody>
          <a:bodyPr wrap="square" rtlCol="0">
            <a:spAutoFit/>
          </a:bodyPr>
          <a:lstStyle/>
          <a:p>
            <a:pPr algn="ctr"/>
            <a:r>
              <a:rPr lang="en-US" sz="1200"/>
              <a:t>ISO</a:t>
            </a:r>
            <a:endParaRPr lang="en-US" sz="1200" dirty="0"/>
          </a:p>
        </p:txBody>
      </p:sp>
      <p:sp>
        <p:nvSpPr>
          <p:cNvPr id="31" name="TextBox 30"/>
          <p:cNvSpPr txBox="1"/>
          <p:nvPr/>
        </p:nvSpPr>
        <p:spPr>
          <a:xfrm>
            <a:off x="1174597" y="4687816"/>
            <a:ext cx="1122641" cy="461665"/>
          </a:xfrm>
          <a:prstGeom prst="rect">
            <a:avLst/>
          </a:prstGeom>
          <a:noFill/>
        </p:spPr>
        <p:txBody>
          <a:bodyPr wrap="square" rtlCol="0">
            <a:spAutoFit/>
          </a:bodyPr>
          <a:lstStyle/>
          <a:p>
            <a:pPr algn="ctr"/>
            <a:r>
              <a:rPr lang="en-US" sz="1200" dirty="0"/>
              <a:t>Customer Accreditation</a:t>
            </a:r>
          </a:p>
        </p:txBody>
      </p:sp>
      <p:sp>
        <p:nvSpPr>
          <p:cNvPr id="32" name="TextBox 31"/>
          <p:cNvSpPr txBox="1"/>
          <p:nvPr/>
        </p:nvSpPr>
        <p:spPr>
          <a:xfrm>
            <a:off x="3143028" y="5853283"/>
            <a:ext cx="850906" cy="461665"/>
          </a:xfrm>
          <a:prstGeom prst="rect">
            <a:avLst/>
          </a:prstGeom>
          <a:noFill/>
        </p:spPr>
        <p:txBody>
          <a:bodyPr wrap="square" rtlCol="0">
            <a:spAutoFit/>
          </a:bodyPr>
          <a:lstStyle/>
          <a:p>
            <a:pPr algn="ctr"/>
            <a:r>
              <a:rPr lang="en-US" sz="1200" dirty="0"/>
              <a:t>Major Events</a:t>
            </a:r>
          </a:p>
        </p:txBody>
      </p:sp>
      <p:cxnSp>
        <p:nvCxnSpPr>
          <p:cNvPr id="33" name="Straight Connector 32"/>
          <p:cNvCxnSpPr/>
          <p:nvPr/>
        </p:nvCxnSpPr>
        <p:spPr>
          <a:xfrm flipH="1">
            <a:off x="5397208" y="1397000"/>
            <a:ext cx="246847" cy="305676"/>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718616" y="1914085"/>
            <a:ext cx="389037" cy="263470"/>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5791011" y="2542228"/>
            <a:ext cx="512234" cy="8158"/>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613712" y="1036400"/>
            <a:ext cx="328" cy="360600"/>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540886" y="1408623"/>
            <a:ext cx="262569" cy="294053"/>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015406" y="1942726"/>
            <a:ext cx="405701" cy="220814"/>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2856969" y="2542228"/>
            <a:ext cx="463807" cy="41101"/>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153300" y="3447362"/>
            <a:ext cx="398701" cy="224639"/>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995649" y="3900173"/>
            <a:ext cx="463978" cy="72332"/>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1974726" y="4305441"/>
            <a:ext cx="477801" cy="67637"/>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2110700" y="4667433"/>
            <a:ext cx="429823" cy="211589"/>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2362908" y="4997934"/>
            <a:ext cx="380934" cy="280248"/>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804623" y="5278182"/>
            <a:ext cx="292859" cy="364413"/>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529966" y="5424591"/>
            <a:ext cx="10920" cy="407746"/>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4005145" y="5416656"/>
            <a:ext cx="146561" cy="371986"/>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690720A-4A68-7A4D-9062-13838BDD88DC}"/>
              </a:ext>
            </a:extLst>
          </p:cNvPr>
          <p:cNvSpPr txBox="1"/>
          <p:nvPr/>
        </p:nvSpPr>
        <p:spPr>
          <a:xfrm>
            <a:off x="6238048" y="2877840"/>
            <a:ext cx="1122641" cy="461665"/>
          </a:xfrm>
          <a:prstGeom prst="rect">
            <a:avLst/>
          </a:prstGeom>
          <a:noFill/>
        </p:spPr>
        <p:txBody>
          <a:bodyPr wrap="square" rtlCol="0">
            <a:spAutoFit/>
          </a:bodyPr>
          <a:lstStyle/>
          <a:p>
            <a:pPr algn="ctr"/>
            <a:r>
              <a:rPr lang="en-US" sz="1200" dirty="0"/>
              <a:t>Supply chain development</a:t>
            </a:r>
          </a:p>
        </p:txBody>
      </p:sp>
      <p:cxnSp>
        <p:nvCxnSpPr>
          <p:cNvPr id="62" name="Straight Connector 61">
            <a:extLst>
              <a:ext uri="{FF2B5EF4-FFF2-40B4-BE49-F238E27FC236}">
                <a16:creationId xmlns:a16="http://schemas.microsoft.com/office/drawing/2014/main" id="{29AD39E2-BF1F-B04F-BAD3-301D8F0B8651}"/>
              </a:ext>
            </a:extLst>
          </p:cNvPr>
          <p:cNvCxnSpPr>
            <a:cxnSpLocks/>
          </p:cNvCxnSpPr>
          <p:nvPr/>
        </p:nvCxnSpPr>
        <p:spPr>
          <a:xfrm flipH="1" flipV="1">
            <a:off x="5778859" y="2902834"/>
            <a:ext cx="524386" cy="187059"/>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11EE0EE2-5D6D-E642-A4FC-CB1CB8BD39F5}"/>
              </a:ext>
            </a:extLst>
          </p:cNvPr>
          <p:cNvSpPr txBox="1"/>
          <p:nvPr/>
        </p:nvSpPr>
        <p:spPr>
          <a:xfrm>
            <a:off x="7249622" y="1274351"/>
            <a:ext cx="1178593" cy="646331"/>
          </a:xfrm>
          <a:prstGeom prst="rect">
            <a:avLst/>
          </a:prstGeom>
          <a:noFill/>
        </p:spPr>
        <p:txBody>
          <a:bodyPr wrap="square" rtlCol="0">
            <a:spAutoFit/>
          </a:bodyPr>
          <a:lstStyle/>
          <a:p>
            <a:pPr algn="ctr"/>
            <a:r>
              <a:rPr lang="en-US" sz="1200" dirty="0"/>
              <a:t>Senior leadership development</a:t>
            </a:r>
          </a:p>
        </p:txBody>
      </p:sp>
      <p:sp>
        <p:nvSpPr>
          <p:cNvPr id="66" name="TextBox 65">
            <a:extLst>
              <a:ext uri="{FF2B5EF4-FFF2-40B4-BE49-F238E27FC236}">
                <a16:creationId xmlns:a16="http://schemas.microsoft.com/office/drawing/2014/main" id="{F8F32962-4E11-7446-A0B1-0CE64DF1EA02}"/>
              </a:ext>
            </a:extLst>
          </p:cNvPr>
          <p:cNvSpPr txBox="1"/>
          <p:nvPr/>
        </p:nvSpPr>
        <p:spPr>
          <a:xfrm>
            <a:off x="7295491" y="2687181"/>
            <a:ext cx="1122641" cy="461665"/>
          </a:xfrm>
          <a:prstGeom prst="rect">
            <a:avLst/>
          </a:prstGeom>
          <a:noFill/>
        </p:spPr>
        <p:txBody>
          <a:bodyPr wrap="square" rtlCol="0">
            <a:spAutoFit/>
          </a:bodyPr>
          <a:lstStyle/>
          <a:p>
            <a:pPr algn="ctr"/>
            <a:r>
              <a:rPr lang="en-US" sz="1200" dirty="0"/>
              <a:t>Organisational design</a:t>
            </a:r>
          </a:p>
        </p:txBody>
      </p:sp>
      <p:sp>
        <p:nvSpPr>
          <p:cNvPr id="68" name="TextBox 67">
            <a:extLst>
              <a:ext uri="{FF2B5EF4-FFF2-40B4-BE49-F238E27FC236}">
                <a16:creationId xmlns:a16="http://schemas.microsoft.com/office/drawing/2014/main" id="{7EB2C1D6-B746-F044-BD52-665F020FC23B}"/>
              </a:ext>
            </a:extLst>
          </p:cNvPr>
          <p:cNvSpPr txBox="1"/>
          <p:nvPr/>
        </p:nvSpPr>
        <p:spPr>
          <a:xfrm>
            <a:off x="1404075" y="856085"/>
            <a:ext cx="1122641" cy="646331"/>
          </a:xfrm>
          <a:prstGeom prst="rect">
            <a:avLst/>
          </a:prstGeom>
          <a:noFill/>
        </p:spPr>
        <p:txBody>
          <a:bodyPr wrap="square" rtlCol="0">
            <a:spAutoFit/>
          </a:bodyPr>
          <a:lstStyle/>
          <a:p>
            <a:pPr algn="ctr"/>
            <a:r>
              <a:rPr lang="en-US" sz="1200" dirty="0"/>
              <a:t>leadership coaching &amp; mentoring</a:t>
            </a:r>
          </a:p>
        </p:txBody>
      </p:sp>
      <p:sp>
        <p:nvSpPr>
          <p:cNvPr id="70" name="TextBox 69">
            <a:extLst>
              <a:ext uri="{FF2B5EF4-FFF2-40B4-BE49-F238E27FC236}">
                <a16:creationId xmlns:a16="http://schemas.microsoft.com/office/drawing/2014/main" id="{C26C701B-B6BF-DA47-9037-C9718771AE69}"/>
              </a:ext>
            </a:extLst>
          </p:cNvPr>
          <p:cNvSpPr txBox="1"/>
          <p:nvPr/>
        </p:nvSpPr>
        <p:spPr>
          <a:xfrm>
            <a:off x="721910" y="1698241"/>
            <a:ext cx="1122641" cy="461665"/>
          </a:xfrm>
          <a:prstGeom prst="rect">
            <a:avLst/>
          </a:prstGeom>
          <a:noFill/>
        </p:spPr>
        <p:txBody>
          <a:bodyPr wrap="square" rtlCol="0">
            <a:spAutoFit/>
          </a:bodyPr>
          <a:lstStyle/>
          <a:p>
            <a:pPr algn="ctr"/>
            <a:r>
              <a:rPr lang="en-US" sz="1200" dirty="0"/>
              <a:t>Equipment design</a:t>
            </a:r>
          </a:p>
        </p:txBody>
      </p:sp>
      <p:sp>
        <p:nvSpPr>
          <p:cNvPr id="72" name="TextBox 71">
            <a:extLst>
              <a:ext uri="{FF2B5EF4-FFF2-40B4-BE49-F238E27FC236}">
                <a16:creationId xmlns:a16="http://schemas.microsoft.com/office/drawing/2014/main" id="{FA34A943-4A9A-1446-838E-9284700062AD}"/>
              </a:ext>
            </a:extLst>
          </p:cNvPr>
          <p:cNvSpPr txBox="1"/>
          <p:nvPr/>
        </p:nvSpPr>
        <p:spPr>
          <a:xfrm>
            <a:off x="6688301" y="311396"/>
            <a:ext cx="1122641" cy="461665"/>
          </a:xfrm>
          <a:prstGeom prst="rect">
            <a:avLst/>
          </a:prstGeom>
          <a:noFill/>
        </p:spPr>
        <p:txBody>
          <a:bodyPr wrap="square" rtlCol="0">
            <a:spAutoFit/>
          </a:bodyPr>
          <a:lstStyle/>
          <a:p>
            <a:pPr algn="ctr"/>
            <a:r>
              <a:rPr lang="en-US" sz="1200" dirty="0"/>
              <a:t>Logistics and planning</a:t>
            </a:r>
          </a:p>
        </p:txBody>
      </p:sp>
      <p:sp>
        <p:nvSpPr>
          <p:cNvPr id="74" name="TextBox 73">
            <a:extLst>
              <a:ext uri="{FF2B5EF4-FFF2-40B4-BE49-F238E27FC236}">
                <a16:creationId xmlns:a16="http://schemas.microsoft.com/office/drawing/2014/main" id="{7F432190-1F19-3F4B-A6AA-841F5A354584}"/>
              </a:ext>
            </a:extLst>
          </p:cNvPr>
          <p:cNvSpPr txBox="1"/>
          <p:nvPr/>
        </p:nvSpPr>
        <p:spPr>
          <a:xfrm>
            <a:off x="4318967" y="5722620"/>
            <a:ext cx="1122641" cy="646331"/>
          </a:xfrm>
          <a:prstGeom prst="rect">
            <a:avLst/>
          </a:prstGeom>
          <a:noFill/>
        </p:spPr>
        <p:txBody>
          <a:bodyPr wrap="square" rtlCol="0">
            <a:spAutoFit/>
          </a:bodyPr>
          <a:lstStyle/>
          <a:p>
            <a:pPr algn="ctr"/>
            <a:r>
              <a:rPr lang="en-US" sz="1200" dirty="0"/>
              <a:t>Cost Improvement Programmes </a:t>
            </a:r>
          </a:p>
        </p:txBody>
      </p:sp>
      <p:cxnSp>
        <p:nvCxnSpPr>
          <p:cNvPr id="76" name="Straight Connector 75">
            <a:extLst>
              <a:ext uri="{FF2B5EF4-FFF2-40B4-BE49-F238E27FC236}">
                <a16:creationId xmlns:a16="http://schemas.microsoft.com/office/drawing/2014/main" id="{CF73F2BD-F884-0041-8683-84DC227918E7}"/>
              </a:ext>
            </a:extLst>
          </p:cNvPr>
          <p:cNvCxnSpPr>
            <a:cxnSpLocks/>
          </p:cNvCxnSpPr>
          <p:nvPr/>
        </p:nvCxnSpPr>
        <p:spPr>
          <a:xfrm flipH="1" flipV="1">
            <a:off x="4330665" y="5256478"/>
            <a:ext cx="271882" cy="523579"/>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3CD3A18-0DF7-334A-9EDB-9E657C8A63BE}"/>
              </a:ext>
            </a:extLst>
          </p:cNvPr>
          <p:cNvCxnSpPr>
            <a:cxnSpLocks/>
          </p:cNvCxnSpPr>
          <p:nvPr/>
        </p:nvCxnSpPr>
        <p:spPr>
          <a:xfrm flipH="1" flipV="1">
            <a:off x="6682654" y="4145673"/>
            <a:ext cx="612837" cy="107296"/>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4E86237-2C6B-A041-8CF1-D3496BCD72FF}"/>
              </a:ext>
            </a:extLst>
          </p:cNvPr>
          <p:cNvCxnSpPr>
            <a:cxnSpLocks/>
          </p:cNvCxnSpPr>
          <p:nvPr/>
        </p:nvCxnSpPr>
        <p:spPr>
          <a:xfrm flipH="1" flipV="1">
            <a:off x="6600013" y="4605945"/>
            <a:ext cx="539369" cy="273077"/>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C2251A8-5D24-7A40-A8A6-B9C066FD0228}"/>
              </a:ext>
            </a:extLst>
          </p:cNvPr>
          <p:cNvCxnSpPr>
            <a:cxnSpLocks/>
          </p:cNvCxnSpPr>
          <p:nvPr/>
        </p:nvCxnSpPr>
        <p:spPr>
          <a:xfrm flipH="1" flipV="1">
            <a:off x="5697667" y="5375065"/>
            <a:ext cx="577313" cy="626468"/>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CE387A1B-C72A-9B47-AEA8-7A9EA8ACC274}"/>
              </a:ext>
            </a:extLst>
          </p:cNvPr>
          <p:cNvSpPr txBox="1"/>
          <p:nvPr/>
        </p:nvSpPr>
        <p:spPr>
          <a:xfrm>
            <a:off x="7049860" y="4147426"/>
            <a:ext cx="1122641" cy="276999"/>
          </a:xfrm>
          <a:prstGeom prst="rect">
            <a:avLst/>
          </a:prstGeom>
          <a:noFill/>
        </p:spPr>
        <p:txBody>
          <a:bodyPr wrap="square" rtlCol="0">
            <a:spAutoFit/>
          </a:bodyPr>
          <a:lstStyle/>
          <a:p>
            <a:pPr algn="ctr"/>
            <a:r>
              <a:rPr lang="en-US" sz="1200" dirty="0"/>
              <a:t>Merger</a:t>
            </a:r>
          </a:p>
        </p:txBody>
      </p:sp>
      <p:sp>
        <p:nvSpPr>
          <p:cNvPr id="86" name="TextBox 85">
            <a:extLst>
              <a:ext uri="{FF2B5EF4-FFF2-40B4-BE49-F238E27FC236}">
                <a16:creationId xmlns:a16="http://schemas.microsoft.com/office/drawing/2014/main" id="{58DEDBED-9264-8943-80D4-BF4AEF9115B5}"/>
              </a:ext>
            </a:extLst>
          </p:cNvPr>
          <p:cNvSpPr txBox="1"/>
          <p:nvPr/>
        </p:nvSpPr>
        <p:spPr>
          <a:xfrm>
            <a:off x="7058679" y="4661479"/>
            <a:ext cx="1122641" cy="276999"/>
          </a:xfrm>
          <a:prstGeom prst="rect">
            <a:avLst/>
          </a:prstGeom>
          <a:noFill/>
        </p:spPr>
        <p:txBody>
          <a:bodyPr wrap="square" rtlCol="0">
            <a:spAutoFit/>
          </a:bodyPr>
          <a:lstStyle/>
          <a:p>
            <a:pPr algn="ctr"/>
            <a:r>
              <a:rPr lang="en-US" sz="1200" dirty="0"/>
              <a:t>Separation</a:t>
            </a:r>
          </a:p>
        </p:txBody>
      </p:sp>
      <p:sp>
        <p:nvSpPr>
          <p:cNvPr id="87" name="TextBox 86">
            <a:extLst>
              <a:ext uri="{FF2B5EF4-FFF2-40B4-BE49-F238E27FC236}">
                <a16:creationId xmlns:a16="http://schemas.microsoft.com/office/drawing/2014/main" id="{112F738A-C50C-8941-A145-73950734A388}"/>
              </a:ext>
            </a:extLst>
          </p:cNvPr>
          <p:cNvSpPr txBox="1"/>
          <p:nvPr/>
        </p:nvSpPr>
        <p:spPr>
          <a:xfrm>
            <a:off x="6600013" y="5431599"/>
            <a:ext cx="1122641" cy="276999"/>
          </a:xfrm>
          <a:prstGeom prst="rect">
            <a:avLst/>
          </a:prstGeom>
          <a:noFill/>
        </p:spPr>
        <p:txBody>
          <a:bodyPr wrap="square" rtlCol="0">
            <a:spAutoFit/>
          </a:bodyPr>
          <a:lstStyle/>
          <a:p>
            <a:pPr algn="ctr"/>
            <a:r>
              <a:rPr lang="en-US" sz="1200" dirty="0"/>
              <a:t>Acquisition</a:t>
            </a:r>
          </a:p>
        </p:txBody>
      </p:sp>
      <p:cxnSp>
        <p:nvCxnSpPr>
          <p:cNvPr id="88" name="Straight Connector 87">
            <a:extLst>
              <a:ext uri="{FF2B5EF4-FFF2-40B4-BE49-F238E27FC236}">
                <a16:creationId xmlns:a16="http://schemas.microsoft.com/office/drawing/2014/main" id="{271E2C0E-5C18-AE43-B9D7-93C8D5A8DB11}"/>
              </a:ext>
            </a:extLst>
          </p:cNvPr>
          <p:cNvCxnSpPr>
            <a:cxnSpLocks/>
          </p:cNvCxnSpPr>
          <p:nvPr/>
        </p:nvCxnSpPr>
        <p:spPr>
          <a:xfrm flipH="1" flipV="1">
            <a:off x="6274980" y="5130028"/>
            <a:ext cx="539369" cy="273077"/>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15C26EA8-AE15-D643-AE7B-15F69AD48378}"/>
              </a:ext>
            </a:extLst>
          </p:cNvPr>
          <p:cNvSpPr txBox="1"/>
          <p:nvPr/>
        </p:nvSpPr>
        <p:spPr>
          <a:xfrm>
            <a:off x="6077230" y="5974557"/>
            <a:ext cx="737119" cy="286618"/>
          </a:xfrm>
          <a:prstGeom prst="rect">
            <a:avLst/>
          </a:prstGeom>
          <a:noFill/>
        </p:spPr>
        <p:txBody>
          <a:bodyPr wrap="square" rtlCol="0">
            <a:spAutoFit/>
          </a:bodyPr>
          <a:lstStyle/>
          <a:p>
            <a:pPr algn="ctr"/>
            <a:r>
              <a:rPr lang="en-US" sz="1200" dirty="0"/>
              <a:t>Sale</a:t>
            </a:r>
          </a:p>
        </p:txBody>
      </p:sp>
      <p:cxnSp>
        <p:nvCxnSpPr>
          <p:cNvPr id="90" name="Straight Connector 89">
            <a:extLst>
              <a:ext uri="{FF2B5EF4-FFF2-40B4-BE49-F238E27FC236}">
                <a16:creationId xmlns:a16="http://schemas.microsoft.com/office/drawing/2014/main" id="{DCEC1AC8-36AA-F841-9B50-A7BA5FB8CC3C}"/>
              </a:ext>
            </a:extLst>
          </p:cNvPr>
          <p:cNvCxnSpPr>
            <a:cxnSpLocks/>
            <a:stCxn id="72" idx="2"/>
          </p:cNvCxnSpPr>
          <p:nvPr/>
        </p:nvCxnSpPr>
        <p:spPr>
          <a:xfrm flipH="1">
            <a:off x="5597288" y="773061"/>
            <a:ext cx="1652334" cy="1214776"/>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3273B6E-A950-1942-9EBB-4B0DF172D02A}"/>
              </a:ext>
            </a:extLst>
          </p:cNvPr>
          <p:cNvCxnSpPr>
            <a:cxnSpLocks/>
          </p:cNvCxnSpPr>
          <p:nvPr/>
        </p:nvCxnSpPr>
        <p:spPr>
          <a:xfrm flipH="1">
            <a:off x="5778859" y="1936068"/>
            <a:ext cx="1799644" cy="485154"/>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1CD787A1-595B-414E-8DD5-F2107316BEC3}"/>
              </a:ext>
            </a:extLst>
          </p:cNvPr>
          <p:cNvSpPr txBox="1"/>
          <p:nvPr/>
        </p:nvSpPr>
        <p:spPr>
          <a:xfrm>
            <a:off x="4985012" y="192484"/>
            <a:ext cx="1122641" cy="461665"/>
          </a:xfrm>
          <a:prstGeom prst="rect">
            <a:avLst/>
          </a:prstGeom>
          <a:noFill/>
        </p:spPr>
        <p:txBody>
          <a:bodyPr wrap="square" rtlCol="0">
            <a:spAutoFit/>
          </a:bodyPr>
          <a:lstStyle/>
          <a:p>
            <a:pPr algn="ctr"/>
            <a:r>
              <a:rPr lang="en-US" sz="1200" dirty="0"/>
              <a:t>New Product Introduction</a:t>
            </a:r>
          </a:p>
        </p:txBody>
      </p:sp>
      <p:cxnSp>
        <p:nvCxnSpPr>
          <p:cNvPr id="95" name="Straight Connector 94">
            <a:extLst>
              <a:ext uri="{FF2B5EF4-FFF2-40B4-BE49-F238E27FC236}">
                <a16:creationId xmlns:a16="http://schemas.microsoft.com/office/drawing/2014/main" id="{8C74C185-3D0C-F249-95E7-21CFB2404876}"/>
              </a:ext>
            </a:extLst>
          </p:cNvPr>
          <p:cNvCxnSpPr>
            <a:cxnSpLocks/>
            <a:stCxn id="94" idx="2"/>
          </p:cNvCxnSpPr>
          <p:nvPr/>
        </p:nvCxnSpPr>
        <p:spPr>
          <a:xfrm flipH="1">
            <a:off x="5135523" y="654149"/>
            <a:ext cx="410810" cy="860697"/>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471D910-2654-374B-9666-60DBC3A4DF33}"/>
              </a:ext>
            </a:extLst>
          </p:cNvPr>
          <p:cNvCxnSpPr>
            <a:cxnSpLocks/>
            <a:stCxn id="66" idx="1"/>
          </p:cNvCxnSpPr>
          <p:nvPr/>
        </p:nvCxnSpPr>
        <p:spPr>
          <a:xfrm flipH="1" flipV="1">
            <a:off x="5788479" y="2756876"/>
            <a:ext cx="1507012" cy="161138"/>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AD48869-A21A-0940-AF38-DCC2CBF70F17}"/>
              </a:ext>
            </a:extLst>
          </p:cNvPr>
          <p:cNvCxnSpPr>
            <a:cxnSpLocks/>
          </p:cNvCxnSpPr>
          <p:nvPr/>
        </p:nvCxnSpPr>
        <p:spPr>
          <a:xfrm flipH="1" flipV="1">
            <a:off x="1735917" y="1973554"/>
            <a:ext cx="1622855" cy="400630"/>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D78DBAFD-6214-EF46-BAFB-97056E61083B}"/>
              </a:ext>
            </a:extLst>
          </p:cNvPr>
          <p:cNvCxnSpPr>
            <a:cxnSpLocks/>
          </p:cNvCxnSpPr>
          <p:nvPr/>
        </p:nvCxnSpPr>
        <p:spPr>
          <a:xfrm flipH="1" flipV="1">
            <a:off x="2381323" y="1378672"/>
            <a:ext cx="1188666" cy="516519"/>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A2ABE410-CD4C-9D41-87C3-CBC772F9921C}"/>
              </a:ext>
            </a:extLst>
          </p:cNvPr>
          <p:cNvSpPr txBox="1"/>
          <p:nvPr/>
        </p:nvSpPr>
        <p:spPr>
          <a:xfrm>
            <a:off x="2445245" y="4503175"/>
            <a:ext cx="2091272" cy="461665"/>
          </a:xfrm>
          <a:prstGeom prst="rect">
            <a:avLst/>
          </a:prstGeom>
          <a:noFill/>
        </p:spPr>
        <p:txBody>
          <a:bodyPr wrap="square" rtlCol="0">
            <a:spAutoFit/>
          </a:bodyPr>
          <a:lstStyle/>
          <a:p>
            <a:pPr algn="ctr"/>
            <a:r>
              <a:rPr lang="en-US" sz="1200" dirty="0"/>
              <a:t>Managing programmes through to successful delivery</a:t>
            </a:r>
          </a:p>
        </p:txBody>
      </p:sp>
      <p:sp>
        <p:nvSpPr>
          <p:cNvPr id="102" name="TextBox 101">
            <a:extLst>
              <a:ext uri="{FF2B5EF4-FFF2-40B4-BE49-F238E27FC236}">
                <a16:creationId xmlns:a16="http://schemas.microsoft.com/office/drawing/2014/main" id="{CD36212F-9275-0D4E-842D-C236A7BB0738}"/>
              </a:ext>
            </a:extLst>
          </p:cNvPr>
          <p:cNvSpPr txBox="1"/>
          <p:nvPr/>
        </p:nvSpPr>
        <p:spPr>
          <a:xfrm>
            <a:off x="4765081" y="4541013"/>
            <a:ext cx="1859281" cy="461665"/>
          </a:xfrm>
          <a:prstGeom prst="rect">
            <a:avLst/>
          </a:prstGeom>
          <a:noFill/>
        </p:spPr>
        <p:txBody>
          <a:bodyPr wrap="square" rtlCol="0">
            <a:spAutoFit/>
          </a:bodyPr>
          <a:lstStyle/>
          <a:p>
            <a:pPr algn="ctr"/>
            <a:r>
              <a:rPr lang="en-US" sz="1200" dirty="0"/>
              <a:t>Getting your business ready for it’s future</a:t>
            </a:r>
          </a:p>
        </p:txBody>
      </p:sp>
      <p:sp>
        <p:nvSpPr>
          <p:cNvPr id="103" name="TextBox 102">
            <a:extLst>
              <a:ext uri="{FF2B5EF4-FFF2-40B4-BE49-F238E27FC236}">
                <a16:creationId xmlns:a16="http://schemas.microsoft.com/office/drawing/2014/main" id="{8062BAD8-A6D5-814F-9945-8FAD8E05D17C}"/>
              </a:ext>
            </a:extLst>
          </p:cNvPr>
          <p:cNvSpPr txBox="1"/>
          <p:nvPr/>
        </p:nvSpPr>
        <p:spPr>
          <a:xfrm>
            <a:off x="3573421" y="2612625"/>
            <a:ext cx="2091272" cy="461665"/>
          </a:xfrm>
          <a:prstGeom prst="rect">
            <a:avLst/>
          </a:prstGeom>
          <a:noFill/>
        </p:spPr>
        <p:txBody>
          <a:bodyPr wrap="square" rtlCol="0">
            <a:spAutoFit/>
          </a:bodyPr>
          <a:lstStyle/>
          <a:p>
            <a:pPr algn="ctr"/>
            <a:r>
              <a:rPr lang="en-US" sz="1200" dirty="0"/>
              <a:t>Helping your organisation perform at it’s best</a:t>
            </a:r>
          </a:p>
        </p:txBody>
      </p:sp>
      <p:sp>
        <p:nvSpPr>
          <p:cNvPr id="104" name="TextBox 103">
            <a:extLst>
              <a:ext uri="{FF2B5EF4-FFF2-40B4-BE49-F238E27FC236}">
                <a16:creationId xmlns:a16="http://schemas.microsoft.com/office/drawing/2014/main" id="{55EAF4DD-3354-7447-BB65-EA2C219F84C8}"/>
              </a:ext>
            </a:extLst>
          </p:cNvPr>
          <p:cNvSpPr txBox="1"/>
          <p:nvPr/>
        </p:nvSpPr>
        <p:spPr>
          <a:xfrm>
            <a:off x="797144" y="6403672"/>
            <a:ext cx="7338923" cy="369332"/>
          </a:xfrm>
          <a:prstGeom prst="rect">
            <a:avLst/>
          </a:prstGeom>
          <a:noFill/>
        </p:spPr>
        <p:txBody>
          <a:bodyPr wrap="square" rtlCol="0">
            <a:spAutoFit/>
          </a:bodyPr>
          <a:lstStyle/>
          <a:p>
            <a:pPr algn="ctr"/>
            <a:r>
              <a:rPr lang="en-US" b="1" dirty="0">
                <a:solidFill>
                  <a:schemeClr val="bg1">
                    <a:lumMod val="50000"/>
                  </a:schemeClr>
                </a:solidFill>
                <a:latin typeface="Swis721 Md BT" panose="020B0604020202020204" pitchFamily="34" charset="0"/>
              </a:rPr>
              <a:t>Three  blended offerings, tailored to your organisation.</a:t>
            </a:r>
          </a:p>
        </p:txBody>
      </p:sp>
      <p:cxnSp>
        <p:nvCxnSpPr>
          <p:cNvPr id="105" name="Straight Connector 104">
            <a:extLst>
              <a:ext uri="{FF2B5EF4-FFF2-40B4-BE49-F238E27FC236}">
                <a16:creationId xmlns:a16="http://schemas.microsoft.com/office/drawing/2014/main" id="{7B974F94-0037-9447-B8FA-BCF569272F93}"/>
              </a:ext>
            </a:extLst>
          </p:cNvPr>
          <p:cNvCxnSpPr>
            <a:cxnSpLocks/>
          </p:cNvCxnSpPr>
          <p:nvPr/>
        </p:nvCxnSpPr>
        <p:spPr>
          <a:xfrm flipH="1">
            <a:off x="6600013" y="3621434"/>
            <a:ext cx="561320" cy="52815"/>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CF6D0ED5-5852-2B4D-8319-63D4747DFD19}"/>
              </a:ext>
            </a:extLst>
          </p:cNvPr>
          <p:cNvSpPr txBox="1"/>
          <p:nvPr/>
        </p:nvSpPr>
        <p:spPr>
          <a:xfrm>
            <a:off x="7076844" y="3447600"/>
            <a:ext cx="1122641" cy="276999"/>
          </a:xfrm>
          <a:prstGeom prst="rect">
            <a:avLst/>
          </a:prstGeom>
          <a:noFill/>
        </p:spPr>
        <p:txBody>
          <a:bodyPr wrap="square" rtlCol="0">
            <a:spAutoFit/>
          </a:bodyPr>
          <a:lstStyle/>
          <a:p>
            <a:pPr algn="ctr"/>
            <a:r>
              <a:rPr lang="en-US" sz="1200" dirty="0" err="1"/>
              <a:t>Optimisation</a:t>
            </a:r>
            <a:endParaRPr lang="en-US" sz="1200" dirty="0"/>
          </a:p>
        </p:txBody>
      </p:sp>
      <p:sp>
        <p:nvSpPr>
          <p:cNvPr id="107" name="TextBox 106">
            <a:extLst>
              <a:ext uri="{FF2B5EF4-FFF2-40B4-BE49-F238E27FC236}">
                <a16:creationId xmlns:a16="http://schemas.microsoft.com/office/drawing/2014/main" id="{8998C7F7-0820-9B4B-AC6A-E605334D29F5}"/>
              </a:ext>
            </a:extLst>
          </p:cNvPr>
          <p:cNvSpPr txBox="1"/>
          <p:nvPr/>
        </p:nvSpPr>
        <p:spPr>
          <a:xfrm>
            <a:off x="7106994" y="3814890"/>
            <a:ext cx="1122641" cy="276999"/>
          </a:xfrm>
          <a:prstGeom prst="rect">
            <a:avLst/>
          </a:prstGeom>
          <a:noFill/>
        </p:spPr>
        <p:txBody>
          <a:bodyPr wrap="square" rtlCol="0">
            <a:spAutoFit/>
          </a:bodyPr>
          <a:lstStyle/>
          <a:p>
            <a:pPr algn="ctr"/>
            <a:r>
              <a:rPr lang="en-US" sz="1200" dirty="0"/>
              <a:t>Growth</a:t>
            </a:r>
          </a:p>
        </p:txBody>
      </p:sp>
      <p:cxnSp>
        <p:nvCxnSpPr>
          <p:cNvPr id="109" name="Straight Connector 108">
            <a:extLst>
              <a:ext uri="{FF2B5EF4-FFF2-40B4-BE49-F238E27FC236}">
                <a16:creationId xmlns:a16="http://schemas.microsoft.com/office/drawing/2014/main" id="{9FB3B208-9B38-2146-92EB-E8C10701DCCD}"/>
              </a:ext>
            </a:extLst>
          </p:cNvPr>
          <p:cNvCxnSpPr>
            <a:cxnSpLocks/>
          </p:cNvCxnSpPr>
          <p:nvPr/>
        </p:nvCxnSpPr>
        <p:spPr>
          <a:xfrm flipH="1" flipV="1">
            <a:off x="6661180" y="3935621"/>
            <a:ext cx="634311" cy="15628"/>
          </a:xfrm>
          <a:prstGeom prst="line">
            <a:avLst/>
          </a:prstGeom>
          <a:ln w="15875">
            <a:solidFill>
              <a:srgbClr val="376092"/>
            </a:solidFill>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DF024454-BD63-2841-A4B2-C96FFFBDF688}"/>
              </a:ext>
            </a:extLst>
          </p:cNvPr>
          <p:cNvSpPr txBox="1"/>
          <p:nvPr/>
        </p:nvSpPr>
        <p:spPr>
          <a:xfrm>
            <a:off x="797144" y="7009339"/>
            <a:ext cx="7338923" cy="369332"/>
          </a:xfrm>
          <a:prstGeom prst="rect">
            <a:avLst/>
          </a:prstGeom>
          <a:noFill/>
        </p:spPr>
        <p:txBody>
          <a:bodyPr wrap="square" rtlCol="0">
            <a:spAutoFit/>
          </a:bodyPr>
          <a:lstStyle/>
          <a:p>
            <a:pPr algn="ctr"/>
            <a:r>
              <a:rPr lang="en-US" b="1" dirty="0">
                <a:solidFill>
                  <a:schemeClr val="bg1">
                    <a:lumMod val="50000"/>
                  </a:schemeClr>
                </a:solidFill>
                <a:latin typeface="Swis721 Md BT" panose="020B0604020202020204" pitchFamily="34" charset="0"/>
              </a:rPr>
              <a:t>A blended approach, tailored to each organisation, across 3 core offerings</a:t>
            </a:r>
          </a:p>
        </p:txBody>
      </p:sp>
    </p:spTree>
    <p:extLst>
      <p:ext uri="{BB962C8B-B14F-4D97-AF65-F5344CB8AC3E}">
        <p14:creationId xmlns:p14="http://schemas.microsoft.com/office/powerpoint/2010/main" val="1154465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4"/>
          <p:cNvSpPr txBox="1">
            <a:spLocks noChangeArrowheads="1"/>
          </p:cNvSpPr>
          <p:nvPr/>
        </p:nvSpPr>
        <p:spPr bwMode="auto">
          <a:xfrm>
            <a:off x="233632" y="157660"/>
            <a:ext cx="5727700" cy="523875"/>
          </a:xfrm>
          <a:prstGeom prst="rect">
            <a:avLst/>
          </a:prstGeom>
          <a:noFill/>
          <a:ln w="9525">
            <a:noFill/>
            <a:miter lim="800000"/>
            <a:headEnd/>
            <a:tailEnd/>
          </a:ln>
        </p:spPr>
        <p:txBody>
          <a:bodyPr>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dirty="0">
                <a:solidFill>
                  <a:srgbClr val="B3B2B2"/>
                </a:solidFill>
              </a:rPr>
              <a:t>Our services (to go with graphic)</a:t>
            </a:r>
          </a:p>
        </p:txBody>
      </p:sp>
      <p:sp>
        <p:nvSpPr>
          <p:cNvPr id="67" name="TextBox 4">
            <a:extLst>
              <a:ext uri="{FF2B5EF4-FFF2-40B4-BE49-F238E27FC236}">
                <a16:creationId xmlns:a16="http://schemas.microsoft.com/office/drawing/2014/main" id="{6C8540D2-98A0-084C-81EC-C99C6C2D3C3A}"/>
              </a:ext>
            </a:extLst>
          </p:cNvPr>
          <p:cNvSpPr txBox="1">
            <a:spLocks noChangeArrowheads="1"/>
          </p:cNvSpPr>
          <p:nvPr/>
        </p:nvSpPr>
        <p:spPr bwMode="auto">
          <a:xfrm>
            <a:off x="263980" y="795898"/>
            <a:ext cx="5081286" cy="2585323"/>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chemeClr val="bg1">
                    <a:lumMod val="50000"/>
                  </a:schemeClr>
                </a:solidFill>
              </a:rPr>
              <a:t>We </a:t>
            </a:r>
            <a:r>
              <a:rPr lang="en-US" sz="1800" b="1" dirty="0" err="1">
                <a:solidFill>
                  <a:schemeClr val="bg1">
                    <a:lumMod val="50000"/>
                  </a:schemeClr>
                </a:solidFill>
              </a:rPr>
              <a:t>recognise</a:t>
            </a:r>
            <a:r>
              <a:rPr lang="en-US" sz="1800" b="1" dirty="0">
                <a:solidFill>
                  <a:schemeClr val="bg1">
                    <a:lumMod val="50000"/>
                  </a:schemeClr>
                </a:solidFill>
              </a:rPr>
              <a:t> every organisation we work with is different; the products or services provided, the culture and the readiness for change but most importantly the ‘wants and needs’ are always unique.  The skills, knowledge and experience across our team means we are able to offer an extensive range of services which are tailored to meet your specific needs. </a:t>
            </a:r>
          </a:p>
          <a:p>
            <a:endParaRPr lang="en-US" sz="1800" b="1" dirty="0">
              <a:solidFill>
                <a:schemeClr val="bg1">
                  <a:lumMod val="50000"/>
                </a:schemeClr>
              </a:solidFill>
            </a:endParaRPr>
          </a:p>
        </p:txBody>
      </p:sp>
    </p:spTree>
    <p:extLst>
      <p:ext uri="{BB962C8B-B14F-4D97-AF65-F5344CB8AC3E}">
        <p14:creationId xmlns:p14="http://schemas.microsoft.com/office/powerpoint/2010/main" val="2360734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Hexagon 5">
            <a:extLst>
              <a:ext uri="{FF2B5EF4-FFF2-40B4-BE49-F238E27FC236}">
                <a16:creationId xmlns:a16="http://schemas.microsoft.com/office/drawing/2014/main" id="{DC943281-5345-CA45-9998-FE98731204AD}"/>
              </a:ext>
            </a:extLst>
          </p:cNvPr>
          <p:cNvSpPr/>
          <p:nvPr/>
        </p:nvSpPr>
        <p:spPr>
          <a:xfrm>
            <a:off x="5081285" y="2141315"/>
            <a:ext cx="1006998" cy="844952"/>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Business Improvement</a:t>
            </a:r>
          </a:p>
        </p:txBody>
      </p:sp>
      <p:cxnSp>
        <p:nvCxnSpPr>
          <p:cNvPr id="36" name="Straight Connector 35">
            <a:extLst>
              <a:ext uri="{FF2B5EF4-FFF2-40B4-BE49-F238E27FC236}">
                <a16:creationId xmlns:a16="http://schemas.microsoft.com/office/drawing/2014/main" id="{3E74786D-20E6-7B47-8BD1-BB1EEC8767F7}"/>
              </a:ext>
            </a:extLst>
          </p:cNvPr>
          <p:cNvCxnSpPr>
            <a:cxnSpLocks/>
          </p:cNvCxnSpPr>
          <p:nvPr/>
        </p:nvCxnSpPr>
        <p:spPr>
          <a:xfrm>
            <a:off x="5075491" y="1637817"/>
            <a:ext cx="260436" cy="67133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AFD828B-8C37-D245-A946-12B8CA49AFCD}"/>
              </a:ext>
            </a:extLst>
          </p:cNvPr>
          <p:cNvCxnSpPr>
            <a:cxnSpLocks/>
          </p:cNvCxnSpPr>
          <p:nvPr/>
        </p:nvCxnSpPr>
        <p:spPr>
          <a:xfrm>
            <a:off x="5660009" y="972273"/>
            <a:ext cx="0" cy="13426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31B948B-7BD8-B043-931C-11D95FB4742A}"/>
              </a:ext>
            </a:extLst>
          </p:cNvPr>
          <p:cNvCxnSpPr>
            <a:cxnSpLocks/>
          </p:cNvCxnSpPr>
          <p:nvPr/>
        </p:nvCxnSpPr>
        <p:spPr>
          <a:xfrm flipH="1">
            <a:off x="5804692" y="1626243"/>
            <a:ext cx="245964" cy="8160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C1E207D-EB44-A041-A430-27E975455139}"/>
              </a:ext>
            </a:extLst>
          </p:cNvPr>
          <p:cNvCxnSpPr>
            <a:cxnSpLocks/>
          </p:cNvCxnSpPr>
          <p:nvPr/>
        </p:nvCxnSpPr>
        <p:spPr>
          <a:xfrm flipH="1">
            <a:off x="5934914" y="923082"/>
            <a:ext cx="1044608" cy="147287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3F413FC-FAA1-0149-991E-F3251534198F}"/>
              </a:ext>
            </a:extLst>
          </p:cNvPr>
          <p:cNvCxnSpPr>
            <a:cxnSpLocks/>
          </p:cNvCxnSpPr>
          <p:nvPr/>
        </p:nvCxnSpPr>
        <p:spPr>
          <a:xfrm flipH="1">
            <a:off x="5927688" y="750906"/>
            <a:ext cx="1873634" cy="176369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401DB25-BB8B-044B-A189-3A730B9E1F1C}"/>
              </a:ext>
            </a:extLst>
          </p:cNvPr>
          <p:cNvCxnSpPr>
            <a:cxnSpLocks/>
          </p:cNvCxnSpPr>
          <p:nvPr/>
        </p:nvCxnSpPr>
        <p:spPr>
          <a:xfrm flipH="1">
            <a:off x="5934914" y="1700754"/>
            <a:ext cx="1773824" cy="9042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B79BA89-AB91-ED49-B9E3-69C4F848AA3A}"/>
              </a:ext>
            </a:extLst>
          </p:cNvPr>
          <p:cNvCxnSpPr>
            <a:cxnSpLocks/>
          </p:cNvCxnSpPr>
          <p:nvPr/>
        </p:nvCxnSpPr>
        <p:spPr>
          <a:xfrm flipH="1">
            <a:off x="5886441" y="2418745"/>
            <a:ext cx="1318797" cy="2087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349BD4B-48F2-1244-9630-BDF71AE5CBB8}"/>
              </a:ext>
            </a:extLst>
          </p:cNvPr>
          <p:cNvCxnSpPr>
            <a:cxnSpLocks/>
          </p:cNvCxnSpPr>
          <p:nvPr/>
        </p:nvCxnSpPr>
        <p:spPr>
          <a:xfrm flipH="1" flipV="1">
            <a:off x="5886442" y="2743378"/>
            <a:ext cx="2366295" cy="2195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5FFFB5B-5C66-0641-B627-DD2A094EF286}"/>
              </a:ext>
            </a:extLst>
          </p:cNvPr>
          <p:cNvCxnSpPr>
            <a:cxnSpLocks/>
          </p:cNvCxnSpPr>
          <p:nvPr/>
        </p:nvCxnSpPr>
        <p:spPr>
          <a:xfrm flipH="1" flipV="1">
            <a:off x="5868348" y="2812832"/>
            <a:ext cx="1250076" cy="53224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17B227D-2814-C244-8ABF-C0DF783AD5D1}"/>
              </a:ext>
            </a:extLst>
          </p:cNvPr>
          <p:cNvCxnSpPr>
            <a:cxnSpLocks/>
          </p:cNvCxnSpPr>
          <p:nvPr/>
        </p:nvCxnSpPr>
        <p:spPr>
          <a:xfrm flipH="1" flipV="1">
            <a:off x="5819513" y="2870614"/>
            <a:ext cx="1594066" cy="11977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98EFF0D-2E64-3649-B7BC-2FE4ED1A6CDB}"/>
              </a:ext>
            </a:extLst>
          </p:cNvPr>
          <p:cNvCxnSpPr>
            <a:cxnSpLocks/>
          </p:cNvCxnSpPr>
          <p:nvPr/>
        </p:nvCxnSpPr>
        <p:spPr>
          <a:xfrm flipH="1" flipV="1">
            <a:off x="5793128" y="2943508"/>
            <a:ext cx="2008194" cy="207177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8C9B898-EF6B-D94B-BD78-82DA65C2F50B}"/>
              </a:ext>
            </a:extLst>
          </p:cNvPr>
          <p:cNvCxnSpPr>
            <a:cxnSpLocks/>
          </p:cNvCxnSpPr>
          <p:nvPr/>
        </p:nvCxnSpPr>
        <p:spPr>
          <a:xfrm flipH="1" flipV="1">
            <a:off x="5654233" y="2907858"/>
            <a:ext cx="1368700" cy="192457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AC0D7C1-05B6-9B4D-88C7-8B300010A548}"/>
              </a:ext>
            </a:extLst>
          </p:cNvPr>
          <p:cNvCxnSpPr>
            <a:cxnSpLocks/>
          </p:cNvCxnSpPr>
          <p:nvPr/>
        </p:nvCxnSpPr>
        <p:spPr>
          <a:xfrm flipH="1" flipV="1">
            <a:off x="5506646" y="2910217"/>
            <a:ext cx="630472" cy="136676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36E35CB-142F-FE40-A866-B675B61888DA}"/>
              </a:ext>
            </a:extLst>
          </p:cNvPr>
          <p:cNvCxnSpPr>
            <a:cxnSpLocks/>
          </p:cNvCxnSpPr>
          <p:nvPr/>
        </p:nvCxnSpPr>
        <p:spPr>
          <a:xfrm flipH="1" flipV="1">
            <a:off x="5393955" y="2867716"/>
            <a:ext cx="8527" cy="19647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9522584-8EFC-4E44-AFD5-D297791F3D23}"/>
              </a:ext>
            </a:extLst>
          </p:cNvPr>
          <p:cNvCxnSpPr>
            <a:cxnSpLocks/>
          </p:cNvCxnSpPr>
          <p:nvPr/>
        </p:nvCxnSpPr>
        <p:spPr>
          <a:xfrm flipV="1">
            <a:off x="4146635" y="2673750"/>
            <a:ext cx="1059074" cy="4629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F5DE373-E915-DF48-BFFD-F86230C45F2A}"/>
              </a:ext>
            </a:extLst>
          </p:cNvPr>
          <p:cNvCxnSpPr>
            <a:cxnSpLocks/>
          </p:cNvCxnSpPr>
          <p:nvPr/>
        </p:nvCxnSpPr>
        <p:spPr>
          <a:xfrm flipV="1">
            <a:off x="3803626" y="2442257"/>
            <a:ext cx="1430252" cy="1758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1801A8A-CF0A-B746-A1B2-028A46083F48}"/>
              </a:ext>
            </a:extLst>
          </p:cNvPr>
          <p:cNvCxnSpPr>
            <a:cxnSpLocks/>
          </p:cNvCxnSpPr>
          <p:nvPr/>
        </p:nvCxnSpPr>
        <p:spPr>
          <a:xfrm flipV="1">
            <a:off x="2844483" y="2751180"/>
            <a:ext cx="2453981" cy="189026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720BED8-2629-844A-8984-AAE132FE864E}"/>
              </a:ext>
            </a:extLst>
          </p:cNvPr>
          <p:cNvCxnSpPr>
            <a:cxnSpLocks/>
          </p:cNvCxnSpPr>
          <p:nvPr/>
        </p:nvCxnSpPr>
        <p:spPr>
          <a:xfrm flipH="1" flipV="1">
            <a:off x="1950334" y="1900442"/>
            <a:ext cx="535858" cy="24954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D575C0E-8370-AA42-BA2B-EE4CFB141A0B}"/>
              </a:ext>
            </a:extLst>
          </p:cNvPr>
          <p:cNvCxnSpPr>
            <a:cxnSpLocks/>
          </p:cNvCxnSpPr>
          <p:nvPr/>
        </p:nvCxnSpPr>
        <p:spPr>
          <a:xfrm flipH="1" flipV="1">
            <a:off x="2301653" y="1596238"/>
            <a:ext cx="3034268" cy="7129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8ADC0A7-1681-094E-9218-EE6E9766C067}"/>
              </a:ext>
            </a:extLst>
          </p:cNvPr>
          <p:cNvCxnSpPr>
            <a:cxnSpLocks/>
          </p:cNvCxnSpPr>
          <p:nvPr/>
        </p:nvCxnSpPr>
        <p:spPr>
          <a:xfrm>
            <a:off x="1280998" y="4224759"/>
            <a:ext cx="1028685" cy="3459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3BC914E-06ED-9741-9E96-428B114DFF9C}"/>
              </a:ext>
            </a:extLst>
          </p:cNvPr>
          <p:cNvCxnSpPr>
            <a:cxnSpLocks/>
          </p:cNvCxnSpPr>
          <p:nvPr/>
        </p:nvCxnSpPr>
        <p:spPr>
          <a:xfrm>
            <a:off x="1259310" y="4840846"/>
            <a:ext cx="95895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AB0EA619-3C35-5842-8766-CF6A0F50E5A8}"/>
              </a:ext>
            </a:extLst>
          </p:cNvPr>
          <p:cNvCxnSpPr>
            <a:cxnSpLocks/>
          </p:cNvCxnSpPr>
          <p:nvPr/>
        </p:nvCxnSpPr>
        <p:spPr>
          <a:xfrm flipV="1">
            <a:off x="1738786" y="5015282"/>
            <a:ext cx="562867" cy="691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A454A62-2A9F-AB43-B4BD-FE2DADB95640}"/>
              </a:ext>
            </a:extLst>
          </p:cNvPr>
          <p:cNvCxnSpPr>
            <a:cxnSpLocks/>
          </p:cNvCxnSpPr>
          <p:nvPr/>
        </p:nvCxnSpPr>
        <p:spPr>
          <a:xfrm flipH="1" flipV="1">
            <a:off x="2596808" y="5197032"/>
            <a:ext cx="13280" cy="57748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EE6F269-FC4F-BB4D-93AD-A8645AA3D94D}"/>
              </a:ext>
            </a:extLst>
          </p:cNvPr>
          <p:cNvCxnSpPr>
            <a:cxnSpLocks/>
          </p:cNvCxnSpPr>
          <p:nvPr/>
        </p:nvCxnSpPr>
        <p:spPr>
          <a:xfrm flipH="1" flipV="1">
            <a:off x="2922605" y="5015282"/>
            <a:ext cx="598125" cy="3101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A3D8B0C2-C93F-C74F-A5C9-58BE659C53A6}"/>
              </a:ext>
            </a:extLst>
          </p:cNvPr>
          <p:cNvCxnSpPr>
            <a:cxnSpLocks/>
          </p:cNvCxnSpPr>
          <p:nvPr/>
        </p:nvCxnSpPr>
        <p:spPr>
          <a:xfrm flipH="1" flipV="1">
            <a:off x="985729" y="1035934"/>
            <a:ext cx="598125" cy="3101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A5D89DB-AFE4-2D4B-A316-EC33C4771E0E}"/>
              </a:ext>
            </a:extLst>
          </p:cNvPr>
          <p:cNvCxnSpPr>
            <a:cxnSpLocks/>
          </p:cNvCxnSpPr>
          <p:nvPr/>
        </p:nvCxnSpPr>
        <p:spPr>
          <a:xfrm flipH="1">
            <a:off x="955777" y="1681768"/>
            <a:ext cx="619405" cy="5967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3F058E5-CA1F-4E43-9017-26F0B94C6F3E}"/>
              </a:ext>
            </a:extLst>
          </p:cNvPr>
          <p:cNvCxnSpPr>
            <a:cxnSpLocks/>
          </p:cNvCxnSpPr>
          <p:nvPr/>
        </p:nvCxnSpPr>
        <p:spPr>
          <a:xfrm flipH="1">
            <a:off x="2369017" y="1273215"/>
            <a:ext cx="852650" cy="16854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6128970-8735-C345-B9E0-FFC90BB2CCD8}"/>
              </a:ext>
            </a:extLst>
          </p:cNvPr>
          <p:cNvCxnSpPr>
            <a:cxnSpLocks/>
          </p:cNvCxnSpPr>
          <p:nvPr/>
        </p:nvCxnSpPr>
        <p:spPr>
          <a:xfrm flipH="1">
            <a:off x="2059867" y="574511"/>
            <a:ext cx="378541" cy="57752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69D34EB-916D-7A4E-8BF1-B66390538A38}"/>
              </a:ext>
            </a:extLst>
          </p:cNvPr>
          <p:cNvCxnSpPr>
            <a:cxnSpLocks/>
            <a:stCxn id="9" idx="1"/>
          </p:cNvCxnSpPr>
          <p:nvPr/>
        </p:nvCxnSpPr>
        <p:spPr>
          <a:xfrm>
            <a:off x="1527858" y="717630"/>
            <a:ext cx="232028" cy="40061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Hexagon 3">
            <a:extLst>
              <a:ext uri="{FF2B5EF4-FFF2-40B4-BE49-F238E27FC236}">
                <a16:creationId xmlns:a16="http://schemas.microsoft.com/office/drawing/2014/main" id="{4AF74DC8-FF57-9A41-83A7-65D32A1A07F3}"/>
              </a:ext>
            </a:extLst>
          </p:cNvPr>
          <p:cNvSpPr/>
          <p:nvPr/>
        </p:nvSpPr>
        <p:spPr>
          <a:xfrm>
            <a:off x="1446835" y="1099595"/>
            <a:ext cx="1006998" cy="844952"/>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Organisational readiness</a:t>
            </a:r>
          </a:p>
        </p:txBody>
      </p:sp>
      <p:sp>
        <p:nvSpPr>
          <p:cNvPr id="5" name="Hexagon 4">
            <a:extLst>
              <a:ext uri="{FF2B5EF4-FFF2-40B4-BE49-F238E27FC236}">
                <a16:creationId xmlns:a16="http://schemas.microsoft.com/office/drawing/2014/main" id="{59A3A5D2-B25E-3449-A75F-A7CDE48AF1DD}"/>
              </a:ext>
            </a:extLst>
          </p:cNvPr>
          <p:cNvSpPr/>
          <p:nvPr/>
        </p:nvSpPr>
        <p:spPr>
          <a:xfrm>
            <a:off x="2071867" y="4363655"/>
            <a:ext cx="1006998" cy="844952"/>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Programme management</a:t>
            </a:r>
          </a:p>
        </p:txBody>
      </p:sp>
      <p:sp>
        <p:nvSpPr>
          <p:cNvPr id="7" name="Hexagon 6">
            <a:extLst>
              <a:ext uri="{FF2B5EF4-FFF2-40B4-BE49-F238E27FC236}">
                <a16:creationId xmlns:a16="http://schemas.microsoft.com/office/drawing/2014/main" id="{E7E7D34C-B330-C14B-864B-FAA742C7E125}"/>
              </a:ext>
            </a:extLst>
          </p:cNvPr>
          <p:cNvSpPr/>
          <p:nvPr/>
        </p:nvSpPr>
        <p:spPr>
          <a:xfrm>
            <a:off x="3078865" y="949124"/>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8" name="Hexagon 7">
            <a:extLst>
              <a:ext uri="{FF2B5EF4-FFF2-40B4-BE49-F238E27FC236}">
                <a16:creationId xmlns:a16="http://schemas.microsoft.com/office/drawing/2014/main" id="{95F7BFA5-5642-EC40-88B1-FB7D55827315}"/>
              </a:ext>
            </a:extLst>
          </p:cNvPr>
          <p:cNvSpPr/>
          <p:nvPr/>
        </p:nvSpPr>
        <p:spPr>
          <a:xfrm>
            <a:off x="2280211" y="254643"/>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9" name="Hexagon 8">
            <a:extLst>
              <a:ext uri="{FF2B5EF4-FFF2-40B4-BE49-F238E27FC236}">
                <a16:creationId xmlns:a16="http://schemas.microsoft.com/office/drawing/2014/main" id="{95E0D320-8CFB-3449-9741-C4767E75AB3C}"/>
              </a:ext>
            </a:extLst>
          </p:cNvPr>
          <p:cNvSpPr/>
          <p:nvPr/>
        </p:nvSpPr>
        <p:spPr>
          <a:xfrm>
            <a:off x="1064869" y="208344"/>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0" name="Hexagon 9">
            <a:extLst>
              <a:ext uri="{FF2B5EF4-FFF2-40B4-BE49-F238E27FC236}">
                <a16:creationId xmlns:a16="http://schemas.microsoft.com/office/drawing/2014/main" id="{A8E54E40-0A40-D242-9AB4-A6B58E3A9292}"/>
              </a:ext>
            </a:extLst>
          </p:cNvPr>
          <p:cNvSpPr/>
          <p:nvPr/>
        </p:nvSpPr>
        <p:spPr>
          <a:xfrm>
            <a:off x="526648" y="763929"/>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1" name="Hexagon 10">
            <a:extLst>
              <a:ext uri="{FF2B5EF4-FFF2-40B4-BE49-F238E27FC236}">
                <a16:creationId xmlns:a16="http://schemas.microsoft.com/office/drawing/2014/main" id="{9127DDE3-E49C-604A-A5EE-99D1A7E28166}"/>
              </a:ext>
            </a:extLst>
          </p:cNvPr>
          <p:cNvSpPr/>
          <p:nvPr/>
        </p:nvSpPr>
        <p:spPr>
          <a:xfrm>
            <a:off x="474559" y="1522071"/>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2" name="Hexagon 11">
            <a:extLst>
              <a:ext uri="{FF2B5EF4-FFF2-40B4-BE49-F238E27FC236}">
                <a16:creationId xmlns:a16="http://schemas.microsoft.com/office/drawing/2014/main" id="{08186EF1-5BE7-CB4C-8C6E-DB25AB5D4531}"/>
              </a:ext>
            </a:extLst>
          </p:cNvPr>
          <p:cNvSpPr/>
          <p:nvPr/>
        </p:nvSpPr>
        <p:spPr>
          <a:xfrm>
            <a:off x="821803" y="3923816"/>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3" name="Hexagon 12">
            <a:extLst>
              <a:ext uri="{FF2B5EF4-FFF2-40B4-BE49-F238E27FC236}">
                <a16:creationId xmlns:a16="http://schemas.microsoft.com/office/drawing/2014/main" id="{15BD09B1-4DE8-B54F-9541-FAD7A4EE74BD}"/>
              </a:ext>
            </a:extLst>
          </p:cNvPr>
          <p:cNvSpPr/>
          <p:nvPr/>
        </p:nvSpPr>
        <p:spPr>
          <a:xfrm>
            <a:off x="821803" y="4699321"/>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6" name="Hexagon 15">
            <a:extLst>
              <a:ext uri="{FF2B5EF4-FFF2-40B4-BE49-F238E27FC236}">
                <a16:creationId xmlns:a16="http://schemas.microsoft.com/office/drawing/2014/main" id="{5C93CC63-B5FC-3344-B8AE-15B8D16DB6BB}"/>
              </a:ext>
            </a:extLst>
          </p:cNvPr>
          <p:cNvSpPr/>
          <p:nvPr/>
        </p:nvSpPr>
        <p:spPr>
          <a:xfrm>
            <a:off x="1360024" y="5578997"/>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7" name="Hexagon 16">
            <a:extLst>
              <a:ext uri="{FF2B5EF4-FFF2-40B4-BE49-F238E27FC236}">
                <a16:creationId xmlns:a16="http://schemas.microsoft.com/office/drawing/2014/main" id="{E6689510-CD13-004C-BEAC-CA7DE52F3AC2}"/>
              </a:ext>
            </a:extLst>
          </p:cNvPr>
          <p:cNvSpPr/>
          <p:nvPr/>
        </p:nvSpPr>
        <p:spPr>
          <a:xfrm>
            <a:off x="2280211" y="5706318"/>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8" name="Hexagon 17">
            <a:extLst>
              <a:ext uri="{FF2B5EF4-FFF2-40B4-BE49-F238E27FC236}">
                <a16:creationId xmlns:a16="http://schemas.microsoft.com/office/drawing/2014/main" id="{3F2CC904-2FE1-9748-AB1E-09F7E27B68F0}"/>
              </a:ext>
            </a:extLst>
          </p:cNvPr>
          <p:cNvSpPr/>
          <p:nvPr/>
        </p:nvSpPr>
        <p:spPr>
          <a:xfrm>
            <a:off x="3374020" y="5208607"/>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9" name="Hexagon 18">
            <a:extLst>
              <a:ext uri="{FF2B5EF4-FFF2-40B4-BE49-F238E27FC236}">
                <a16:creationId xmlns:a16="http://schemas.microsoft.com/office/drawing/2014/main" id="{1801EE77-E158-3D45-86F6-52F679F32328}"/>
              </a:ext>
            </a:extLst>
          </p:cNvPr>
          <p:cNvSpPr/>
          <p:nvPr/>
        </p:nvSpPr>
        <p:spPr>
          <a:xfrm>
            <a:off x="3669175" y="2997841"/>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0" name="Hexagon 19">
            <a:extLst>
              <a:ext uri="{FF2B5EF4-FFF2-40B4-BE49-F238E27FC236}">
                <a16:creationId xmlns:a16="http://schemas.microsoft.com/office/drawing/2014/main" id="{00FC7F53-4616-F04E-AE5D-7195B8A576D4}"/>
              </a:ext>
            </a:extLst>
          </p:cNvPr>
          <p:cNvSpPr/>
          <p:nvPr/>
        </p:nvSpPr>
        <p:spPr>
          <a:xfrm>
            <a:off x="3374020" y="2309148"/>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1" name="Hexagon 20">
            <a:extLst>
              <a:ext uri="{FF2B5EF4-FFF2-40B4-BE49-F238E27FC236}">
                <a16:creationId xmlns:a16="http://schemas.microsoft.com/office/drawing/2014/main" id="{C96E6FF8-A4E0-7E46-8A52-871F50E9FBB6}"/>
              </a:ext>
            </a:extLst>
          </p:cNvPr>
          <p:cNvSpPr/>
          <p:nvPr/>
        </p:nvSpPr>
        <p:spPr>
          <a:xfrm>
            <a:off x="4786130" y="1273215"/>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2" name="Hexagon 21">
            <a:extLst>
              <a:ext uri="{FF2B5EF4-FFF2-40B4-BE49-F238E27FC236}">
                <a16:creationId xmlns:a16="http://schemas.microsoft.com/office/drawing/2014/main" id="{92692CB6-A3B2-2047-85FF-2C08E996171C}"/>
              </a:ext>
            </a:extLst>
          </p:cNvPr>
          <p:cNvSpPr/>
          <p:nvPr/>
        </p:nvSpPr>
        <p:spPr>
          <a:xfrm>
            <a:off x="5335927" y="526648"/>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3" name="Hexagon 22">
            <a:extLst>
              <a:ext uri="{FF2B5EF4-FFF2-40B4-BE49-F238E27FC236}">
                <a16:creationId xmlns:a16="http://schemas.microsoft.com/office/drawing/2014/main" id="{8D21EB81-B8B7-0B40-9D6F-88B258F506B2}"/>
              </a:ext>
            </a:extLst>
          </p:cNvPr>
          <p:cNvSpPr/>
          <p:nvPr/>
        </p:nvSpPr>
        <p:spPr>
          <a:xfrm>
            <a:off x="5746800" y="1192190"/>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4" name="Hexagon 23">
            <a:extLst>
              <a:ext uri="{FF2B5EF4-FFF2-40B4-BE49-F238E27FC236}">
                <a16:creationId xmlns:a16="http://schemas.microsoft.com/office/drawing/2014/main" id="{B328526C-E8C9-C344-BF61-E8EA600B476C}"/>
              </a:ext>
            </a:extLst>
          </p:cNvPr>
          <p:cNvSpPr/>
          <p:nvPr/>
        </p:nvSpPr>
        <p:spPr>
          <a:xfrm>
            <a:off x="6620716" y="462987"/>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5" name="Hexagon 24">
            <a:extLst>
              <a:ext uri="{FF2B5EF4-FFF2-40B4-BE49-F238E27FC236}">
                <a16:creationId xmlns:a16="http://schemas.microsoft.com/office/drawing/2014/main" id="{20966158-BB4F-0E44-869D-C9765311798A}"/>
              </a:ext>
            </a:extLst>
          </p:cNvPr>
          <p:cNvSpPr/>
          <p:nvPr/>
        </p:nvSpPr>
        <p:spPr>
          <a:xfrm>
            <a:off x="7645071" y="462987"/>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6" name="Hexagon 25">
            <a:extLst>
              <a:ext uri="{FF2B5EF4-FFF2-40B4-BE49-F238E27FC236}">
                <a16:creationId xmlns:a16="http://schemas.microsoft.com/office/drawing/2014/main" id="{EF881878-8C3E-4F4C-9BC4-575976983B1A}"/>
              </a:ext>
            </a:extLst>
          </p:cNvPr>
          <p:cNvSpPr/>
          <p:nvPr/>
        </p:nvSpPr>
        <p:spPr>
          <a:xfrm>
            <a:off x="7529324" y="1371600"/>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7" name="Hexagon 26">
            <a:extLst>
              <a:ext uri="{FF2B5EF4-FFF2-40B4-BE49-F238E27FC236}">
                <a16:creationId xmlns:a16="http://schemas.microsoft.com/office/drawing/2014/main" id="{04F792F3-E07C-1547-BA8A-C55628B084BF}"/>
              </a:ext>
            </a:extLst>
          </p:cNvPr>
          <p:cNvSpPr/>
          <p:nvPr/>
        </p:nvSpPr>
        <p:spPr>
          <a:xfrm>
            <a:off x="6910083" y="2141315"/>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8" name="Hexagon 27">
            <a:extLst>
              <a:ext uri="{FF2B5EF4-FFF2-40B4-BE49-F238E27FC236}">
                <a16:creationId xmlns:a16="http://schemas.microsoft.com/office/drawing/2014/main" id="{639D9E17-7D2E-B040-A1D4-88A158282B00}"/>
              </a:ext>
            </a:extLst>
          </p:cNvPr>
          <p:cNvSpPr/>
          <p:nvPr/>
        </p:nvSpPr>
        <p:spPr>
          <a:xfrm>
            <a:off x="8119634" y="2627450"/>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29" name="Hexagon 28">
            <a:extLst>
              <a:ext uri="{FF2B5EF4-FFF2-40B4-BE49-F238E27FC236}">
                <a16:creationId xmlns:a16="http://schemas.microsoft.com/office/drawing/2014/main" id="{73B2D321-B5FE-F14C-BE9D-F869A1CF8ABA}"/>
              </a:ext>
            </a:extLst>
          </p:cNvPr>
          <p:cNvSpPr/>
          <p:nvPr/>
        </p:nvSpPr>
        <p:spPr>
          <a:xfrm>
            <a:off x="6823269" y="3136736"/>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30" name="Hexagon 29">
            <a:extLst>
              <a:ext uri="{FF2B5EF4-FFF2-40B4-BE49-F238E27FC236}">
                <a16:creationId xmlns:a16="http://schemas.microsoft.com/office/drawing/2014/main" id="{D099E57A-0D73-D641-94B8-0B69AE7492EC}"/>
              </a:ext>
            </a:extLst>
          </p:cNvPr>
          <p:cNvSpPr/>
          <p:nvPr/>
        </p:nvSpPr>
        <p:spPr>
          <a:xfrm>
            <a:off x="7211012" y="3886565"/>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31" name="Hexagon 30">
            <a:extLst>
              <a:ext uri="{FF2B5EF4-FFF2-40B4-BE49-F238E27FC236}">
                <a16:creationId xmlns:a16="http://schemas.microsoft.com/office/drawing/2014/main" id="{92829CA8-A6DA-FE41-8C45-2895DD3F4645}"/>
              </a:ext>
            </a:extLst>
          </p:cNvPr>
          <p:cNvSpPr/>
          <p:nvPr/>
        </p:nvSpPr>
        <p:spPr>
          <a:xfrm>
            <a:off x="7662427" y="4953964"/>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32" name="Hexagon 31">
            <a:extLst>
              <a:ext uri="{FF2B5EF4-FFF2-40B4-BE49-F238E27FC236}">
                <a16:creationId xmlns:a16="http://schemas.microsoft.com/office/drawing/2014/main" id="{2BD0DD88-1227-A742-9F5E-BB967463E448}"/>
              </a:ext>
            </a:extLst>
          </p:cNvPr>
          <p:cNvSpPr/>
          <p:nvPr/>
        </p:nvSpPr>
        <p:spPr>
          <a:xfrm>
            <a:off x="6620716" y="4687746"/>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33" name="Hexagon 32">
            <a:extLst>
              <a:ext uri="{FF2B5EF4-FFF2-40B4-BE49-F238E27FC236}">
                <a16:creationId xmlns:a16="http://schemas.microsoft.com/office/drawing/2014/main" id="{8F8B4AA4-669B-1944-A0F4-4102E9628311}"/>
              </a:ext>
            </a:extLst>
          </p:cNvPr>
          <p:cNvSpPr/>
          <p:nvPr/>
        </p:nvSpPr>
        <p:spPr>
          <a:xfrm>
            <a:off x="5793128" y="4091648"/>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34" name="Hexagon 33">
            <a:extLst>
              <a:ext uri="{FF2B5EF4-FFF2-40B4-BE49-F238E27FC236}">
                <a16:creationId xmlns:a16="http://schemas.microsoft.com/office/drawing/2014/main" id="{7372A4BC-15DC-644D-8D77-507D3A26DFFD}"/>
              </a:ext>
            </a:extLst>
          </p:cNvPr>
          <p:cNvSpPr/>
          <p:nvPr/>
        </p:nvSpPr>
        <p:spPr>
          <a:xfrm>
            <a:off x="5075491" y="4699321"/>
            <a:ext cx="590310" cy="509286"/>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p>
        </p:txBody>
      </p:sp>
      <p:sp>
        <p:nvSpPr>
          <p:cNvPr id="101" name="TextBox 4">
            <a:extLst>
              <a:ext uri="{FF2B5EF4-FFF2-40B4-BE49-F238E27FC236}">
                <a16:creationId xmlns:a16="http://schemas.microsoft.com/office/drawing/2014/main" id="{F491A2C4-507F-9B42-98D7-23AE70879254}"/>
              </a:ext>
            </a:extLst>
          </p:cNvPr>
          <p:cNvSpPr txBox="1">
            <a:spLocks noChangeArrowheads="1"/>
          </p:cNvSpPr>
          <p:nvPr/>
        </p:nvSpPr>
        <p:spPr bwMode="auto">
          <a:xfrm>
            <a:off x="4403188" y="6108905"/>
            <a:ext cx="3694679" cy="646331"/>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rgbClr val="7030A0"/>
                </a:solidFill>
              </a:rPr>
              <a:t>Potential layout for our services (centerfold) </a:t>
            </a:r>
          </a:p>
        </p:txBody>
      </p:sp>
    </p:spTree>
    <p:extLst>
      <p:ext uri="{BB962C8B-B14F-4D97-AF65-F5344CB8AC3E}">
        <p14:creationId xmlns:p14="http://schemas.microsoft.com/office/powerpoint/2010/main" val="2496429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B59E04-A44A-BD48-A853-47091516F361}"/>
              </a:ext>
            </a:extLst>
          </p:cNvPr>
          <p:cNvSpPr txBox="1">
            <a:spLocks noChangeArrowheads="1"/>
          </p:cNvSpPr>
          <p:nvPr/>
        </p:nvSpPr>
        <p:spPr bwMode="auto">
          <a:xfrm>
            <a:off x="208492" y="235286"/>
            <a:ext cx="3354448" cy="646331"/>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chemeClr val="bg1">
                    <a:lumMod val="50000"/>
                  </a:schemeClr>
                </a:solidFill>
              </a:rPr>
              <a:t>Our Approach</a:t>
            </a:r>
          </a:p>
          <a:p>
            <a:endParaRPr lang="en-US" sz="1800" b="1" dirty="0">
              <a:solidFill>
                <a:schemeClr val="bg1">
                  <a:lumMod val="50000"/>
                </a:schemeClr>
              </a:solidFill>
            </a:endParaRPr>
          </a:p>
        </p:txBody>
      </p:sp>
      <p:pic>
        <p:nvPicPr>
          <p:cNvPr id="6" name="Picture 5">
            <a:extLst>
              <a:ext uri="{FF2B5EF4-FFF2-40B4-BE49-F238E27FC236}">
                <a16:creationId xmlns:a16="http://schemas.microsoft.com/office/drawing/2014/main" id="{6D9665CD-A0F2-3D45-9813-24959F00875A}"/>
              </a:ext>
            </a:extLst>
          </p:cNvPr>
          <p:cNvPicPr>
            <a:picLocks noChangeAspect="1"/>
          </p:cNvPicPr>
          <p:nvPr/>
        </p:nvPicPr>
        <p:blipFill rotWithShape="1">
          <a:blip r:embed="rId2"/>
          <a:srcRect l="19648" t="4266" r="16898" b="3200"/>
          <a:stretch/>
        </p:blipFill>
        <p:spPr>
          <a:xfrm>
            <a:off x="442636" y="1439957"/>
            <a:ext cx="3414531" cy="3472406"/>
          </a:xfrm>
          <a:prstGeom prst="rect">
            <a:avLst/>
          </a:prstGeom>
        </p:spPr>
      </p:pic>
      <p:pic>
        <p:nvPicPr>
          <p:cNvPr id="7" name="Picture 6">
            <a:extLst>
              <a:ext uri="{FF2B5EF4-FFF2-40B4-BE49-F238E27FC236}">
                <a16:creationId xmlns:a16="http://schemas.microsoft.com/office/drawing/2014/main" id="{FBCC2F5E-B0DA-D540-8F68-CC8D9CC8AB56}"/>
              </a:ext>
            </a:extLst>
          </p:cNvPr>
          <p:cNvPicPr>
            <a:picLocks noChangeAspect="1"/>
          </p:cNvPicPr>
          <p:nvPr/>
        </p:nvPicPr>
        <p:blipFill>
          <a:blip r:embed="rId3"/>
          <a:stretch>
            <a:fillRect/>
          </a:stretch>
        </p:blipFill>
        <p:spPr>
          <a:xfrm>
            <a:off x="758704" y="4848925"/>
            <a:ext cx="7302500" cy="1752600"/>
          </a:xfrm>
          <a:prstGeom prst="rect">
            <a:avLst/>
          </a:prstGeom>
        </p:spPr>
      </p:pic>
      <p:sp>
        <p:nvSpPr>
          <p:cNvPr id="8" name="TextBox 4">
            <a:extLst>
              <a:ext uri="{FF2B5EF4-FFF2-40B4-BE49-F238E27FC236}">
                <a16:creationId xmlns:a16="http://schemas.microsoft.com/office/drawing/2014/main" id="{603DEE15-DD4E-6A44-9BCA-B9B6EAF09E7E}"/>
              </a:ext>
            </a:extLst>
          </p:cNvPr>
          <p:cNvSpPr txBox="1">
            <a:spLocks noChangeArrowheads="1"/>
          </p:cNvSpPr>
          <p:nvPr/>
        </p:nvSpPr>
        <p:spPr bwMode="auto">
          <a:xfrm>
            <a:off x="3879008" y="235286"/>
            <a:ext cx="5081286" cy="4524315"/>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1800" b="1" dirty="0">
                <a:solidFill>
                  <a:schemeClr val="bg1">
                    <a:lumMod val="50000"/>
                  </a:schemeClr>
                </a:solidFill>
              </a:rPr>
              <a:t>Before everything else, our approach is collaborative.  This key principle means we develop programmes of work and an approach to suit your needs.</a:t>
            </a:r>
          </a:p>
          <a:p>
            <a:r>
              <a:rPr lang="en-US" sz="1800" b="1" dirty="0">
                <a:solidFill>
                  <a:schemeClr val="bg1">
                    <a:lumMod val="50000"/>
                  </a:schemeClr>
                </a:solidFill>
              </a:rPr>
              <a:t>Throughout our engagements we employ an effective, yet simple set of  tools and techniques to ensure we keep on track to guarantee delivery and achieve results.  However, our view is that if we just deliver a great set of results we have only partly succeeded, real success has to include the development of your team and leaving them with a set of skills and know-how gained from working alongside us.  Our sleeves rolled up style gets things done through showing, not just telling.  </a:t>
            </a:r>
          </a:p>
          <a:p>
            <a:endParaRPr lang="en-US" sz="1800" b="1" dirty="0">
              <a:solidFill>
                <a:schemeClr val="bg1">
                  <a:lumMod val="50000"/>
                </a:schemeClr>
              </a:solidFill>
            </a:endParaRPr>
          </a:p>
          <a:p>
            <a:endParaRPr lang="en-US" sz="1800" b="1" dirty="0">
              <a:solidFill>
                <a:schemeClr val="bg1">
                  <a:lumMod val="50000"/>
                </a:schemeClr>
              </a:solidFill>
            </a:endParaRPr>
          </a:p>
        </p:txBody>
      </p:sp>
      <p:sp>
        <p:nvSpPr>
          <p:cNvPr id="9" name="TextBox 8">
            <a:extLst>
              <a:ext uri="{FF2B5EF4-FFF2-40B4-BE49-F238E27FC236}">
                <a16:creationId xmlns:a16="http://schemas.microsoft.com/office/drawing/2014/main" id="{F235F5BF-36C3-9645-B2D3-F8B6D01C0671}"/>
              </a:ext>
            </a:extLst>
          </p:cNvPr>
          <p:cNvSpPr txBox="1"/>
          <p:nvPr/>
        </p:nvSpPr>
        <p:spPr>
          <a:xfrm>
            <a:off x="208492" y="556646"/>
            <a:ext cx="3423689" cy="738664"/>
          </a:xfrm>
          <a:prstGeom prst="rect">
            <a:avLst/>
          </a:prstGeom>
          <a:noFill/>
        </p:spPr>
        <p:txBody>
          <a:bodyPr wrap="square" rtlCol="0">
            <a:spAutoFit/>
          </a:bodyPr>
          <a:lstStyle/>
          <a:p>
            <a:r>
              <a:rPr lang="en-US" sz="1400" dirty="0">
                <a:solidFill>
                  <a:srgbClr val="7030A0"/>
                </a:solidFill>
              </a:rPr>
              <a:t>For both the below models we would like to have them redesigned as they look very dull.  The content should remain the same.</a:t>
            </a:r>
          </a:p>
        </p:txBody>
      </p:sp>
    </p:spTree>
    <p:extLst>
      <p:ext uri="{BB962C8B-B14F-4D97-AF65-F5344CB8AC3E}">
        <p14:creationId xmlns:p14="http://schemas.microsoft.com/office/powerpoint/2010/main" val="1041948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56ABE692-CF4A-934D-A0A1-366A6E3EA76B}"/>
              </a:ext>
            </a:extLst>
          </p:cNvPr>
          <p:cNvSpPr txBox="1">
            <a:spLocks noChangeArrowheads="1"/>
          </p:cNvSpPr>
          <p:nvPr/>
        </p:nvSpPr>
        <p:spPr bwMode="auto">
          <a:xfrm>
            <a:off x="548168" y="400194"/>
            <a:ext cx="2762191" cy="4216539"/>
          </a:xfrm>
          <a:prstGeom prst="rect">
            <a:avLst/>
          </a:prstGeom>
          <a:noFill/>
          <a:ln w="9525">
            <a:noFill/>
            <a:miter lim="800000"/>
            <a:headEnd/>
            <a:tailEnd/>
          </a:ln>
        </p:spPr>
        <p:txBody>
          <a:bodyPr wrap="square">
            <a:spAutoFit/>
          </a:bodyPr>
          <a:lstStyle>
            <a:defPPr>
              <a:defRPr lang="en-US"/>
            </a:defPPr>
            <a:lvl1pPr>
              <a:defRPr sz="2800">
                <a:solidFill>
                  <a:srgbClr val="969696"/>
                </a:solidFill>
                <a:latin typeface="Swis721 Md BT" panose="020B0604020202020204" pitchFamily="34" charset="0"/>
                <a:cs typeface="Arial Bold" pitchFamily="34" charset="0"/>
              </a:defRPr>
            </a:lvl1pPr>
          </a:lstStyle>
          <a:p>
            <a:r>
              <a:rPr lang="en-US" sz="2400" b="1" dirty="0">
                <a:solidFill>
                  <a:schemeClr val="bg1">
                    <a:lumMod val="50000"/>
                  </a:schemeClr>
                </a:solidFill>
              </a:rPr>
              <a:t>Our Sectors</a:t>
            </a:r>
          </a:p>
          <a:p>
            <a:pPr marL="742950" lvl="1" indent="-285750">
              <a:buFont typeface="Arial" panose="020B0604020202020204" pitchFamily="34" charset="0"/>
              <a:buChar char="•"/>
            </a:pPr>
            <a:r>
              <a:rPr lang="en-US" b="1" dirty="0">
                <a:solidFill>
                  <a:schemeClr val="bg1">
                    <a:lumMod val="50000"/>
                  </a:schemeClr>
                </a:solidFill>
              </a:rPr>
              <a:t>Health &amp; care</a:t>
            </a:r>
          </a:p>
          <a:p>
            <a:pPr marL="742950" lvl="1" indent="-285750">
              <a:buFont typeface="Arial" panose="020B0604020202020204" pitchFamily="34" charset="0"/>
              <a:buChar char="•"/>
            </a:pPr>
            <a:r>
              <a:rPr lang="en-US" b="1" dirty="0">
                <a:solidFill>
                  <a:schemeClr val="bg1">
                    <a:lumMod val="50000"/>
                  </a:schemeClr>
                </a:solidFill>
              </a:rPr>
              <a:t>Manufacturing</a:t>
            </a:r>
          </a:p>
          <a:p>
            <a:pPr marL="742950" lvl="1" indent="-285750">
              <a:buFont typeface="Arial" panose="020B0604020202020204" pitchFamily="34" charset="0"/>
              <a:buChar char="•"/>
            </a:pPr>
            <a:r>
              <a:rPr lang="en-US" b="1" dirty="0">
                <a:solidFill>
                  <a:schemeClr val="bg1">
                    <a:lumMod val="50000"/>
                  </a:schemeClr>
                </a:solidFill>
              </a:rPr>
              <a:t>Hospitality</a:t>
            </a:r>
          </a:p>
          <a:p>
            <a:pPr marL="742950" lvl="1" indent="-285750">
              <a:buFont typeface="Arial" panose="020B0604020202020204" pitchFamily="34" charset="0"/>
              <a:buChar char="•"/>
            </a:pPr>
            <a:r>
              <a:rPr lang="en-US" b="1" dirty="0">
                <a:solidFill>
                  <a:schemeClr val="bg1">
                    <a:lumMod val="50000"/>
                  </a:schemeClr>
                </a:solidFill>
              </a:rPr>
              <a:t>Infrastructure</a:t>
            </a:r>
          </a:p>
          <a:p>
            <a:pPr marL="742950" lvl="1" indent="-285750">
              <a:buFont typeface="Arial" panose="020B0604020202020204" pitchFamily="34" charset="0"/>
              <a:buChar char="•"/>
            </a:pPr>
            <a:r>
              <a:rPr lang="en-US" b="1" dirty="0">
                <a:solidFill>
                  <a:schemeClr val="bg1">
                    <a:lumMod val="50000"/>
                  </a:schemeClr>
                </a:solidFill>
              </a:rPr>
              <a:t>Global events</a:t>
            </a:r>
          </a:p>
          <a:p>
            <a:pPr marL="742950" lvl="1" indent="-285750">
              <a:buFont typeface="Arial" panose="020B0604020202020204" pitchFamily="34" charset="0"/>
              <a:buChar char="•"/>
            </a:pPr>
            <a:r>
              <a:rPr lang="en-US" b="1" dirty="0">
                <a:solidFill>
                  <a:schemeClr val="bg1">
                    <a:lumMod val="50000"/>
                  </a:schemeClr>
                </a:solidFill>
              </a:rPr>
              <a:t>Charities</a:t>
            </a:r>
          </a:p>
          <a:p>
            <a:pPr marL="742950" lvl="1" indent="-285750">
              <a:buFont typeface="Arial" panose="020B0604020202020204" pitchFamily="34" charset="0"/>
              <a:buChar char="•"/>
            </a:pPr>
            <a:r>
              <a:rPr lang="en-US" b="1" dirty="0">
                <a:solidFill>
                  <a:schemeClr val="bg1">
                    <a:lumMod val="50000"/>
                  </a:schemeClr>
                </a:solidFill>
              </a:rPr>
              <a:t>FMCG</a:t>
            </a:r>
          </a:p>
          <a:p>
            <a:pPr marL="742950" lvl="1" indent="-285750">
              <a:buFont typeface="Arial" panose="020B0604020202020204" pitchFamily="34" charset="0"/>
              <a:buChar char="•"/>
            </a:pPr>
            <a:r>
              <a:rPr lang="en-US" b="1" dirty="0">
                <a:solidFill>
                  <a:schemeClr val="bg1">
                    <a:lumMod val="50000"/>
                  </a:schemeClr>
                </a:solidFill>
              </a:rPr>
              <a:t>Environment</a:t>
            </a:r>
          </a:p>
          <a:p>
            <a:pPr marL="742950" lvl="1" indent="-285750">
              <a:buFont typeface="Arial" panose="020B0604020202020204" pitchFamily="34" charset="0"/>
              <a:buChar char="•"/>
            </a:pPr>
            <a:r>
              <a:rPr lang="en-US" b="1" dirty="0">
                <a:solidFill>
                  <a:schemeClr val="bg1">
                    <a:lumMod val="50000"/>
                  </a:schemeClr>
                </a:solidFill>
              </a:rPr>
              <a:t>Retail</a:t>
            </a:r>
          </a:p>
          <a:p>
            <a:pPr marL="742950" lvl="1" indent="-285750">
              <a:buFont typeface="Arial" panose="020B0604020202020204" pitchFamily="34" charset="0"/>
              <a:buChar char="•"/>
            </a:pPr>
            <a:r>
              <a:rPr lang="en-US" b="1" dirty="0">
                <a:solidFill>
                  <a:schemeClr val="bg1">
                    <a:lumMod val="50000"/>
                  </a:schemeClr>
                </a:solidFill>
              </a:rPr>
              <a:t>Food</a:t>
            </a:r>
          </a:p>
          <a:p>
            <a:pPr marL="742950" lvl="1" indent="-285750">
              <a:buFont typeface="Arial" panose="020B0604020202020204" pitchFamily="34" charset="0"/>
              <a:buChar char="•"/>
            </a:pPr>
            <a:r>
              <a:rPr lang="en-US" b="1" dirty="0">
                <a:solidFill>
                  <a:schemeClr val="bg1">
                    <a:lumMod val="50000"/>
                  </a:schemeClr>
                </a:solidFill>
              </a:rPr>
              <a:t>Financial</a:t>
            </a:r>
          </a:p>
          <a:p>
            <a:pPr marL="742950" lvl="1" indent="-285750">
              <a:buFont typeface="Arial" panose="020B0604020202020204" pitchFamily="34" charset="0"/>
              <a:buChar char="•"/>
            </a:pPr>
            <a:r>
              <a:rPr lang="en-US" b="1" dirty="0">
                <a:solidFill>
                  <a:schemeClr val="bg1">
                    <a:lumMod val="50000"/>
                  </a:schemeClr>
                </a:solidFill>
              </a:rPr>
              <a:t>Construction</a:t>
            </a:r>
          </a:p>
          <a:p>
            <a:pPr marL="285750" indent="-285750">
              <a:buFont typeface="Arial" panose="020B0604020202020204" pitchFamily="34" charset="0"/>
              <a:buChar char="•"/>
            </a:pPr>
            <a:endParaRPr lang="en-US" sz="1800" b="1" dirty="0">
              <a:solidFill>
                <a:schemeClr val="bg1">
                  <a:lumMod val="50000"/>
                </a:schemeClr>
              </a:solidFill>
            </a:endParaRPr>
          </a:p>
        </p:txBody>
      </p:sp>
    </p:spTree>
    <p:extLst>
      <p:ext uri="{BB962C8B-B14F-4D97-AF65-F5344CB8AC3E}">
        <p14:creationId xmlns:p14="http://schemas.microsoft.com/office/powerpoint/2010/main" val="850234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F56712-2339-434B-9999-ADAFB44F23D7}"/>
              </a:ext>
            </a:extLst>
          </p:cNvPr>
          <p:cNvSpPr txBox="1"/>
          <p:nvPr/>
        </p:nvSpPr>
        <p:spPr>
          <a:xfrm>
            <a:off x="322774" y="327328"/>
            <a:ext cx="1385127" cy="400110"/>
          </a:xfrm>
          <a:prstGeom prst="rect">
            <a:avLst/>
          </a:prstGeom>
          <a:noFill/>
        </p:spPr>
        <p:txBody>
          <a:bodyPr wrap="square" rtlCol="0">
            <a:spAutoFit/>
          </a:bodyPr>
          <a:lstStyle/>
          <a:p>
            <a:r>
              <a:rPr lang="en-US" sz="2000" b="1" dirty="0">
                <a:solidFill>
                  <a:schemeClr val="bg1">
                    <a:lumMod val="50000"/>
                  </a:schemeClr>
                </a:solidFill>
                <a:latin typeface="Swis721 Md BT" panose="020B0604020202020204" pitchFamily="34" charset="0"/>
              </a:rPr>
              <a:t>Contact us</a:t>
            </a:r>
          </a:p>
        </p:txBody>
      </p:sp>
      <p:sp>
        <p:nvSpPr>
          <p:cNvPr id="5" name="TextBox 4">
            <a:extLst>
              <a:ext uri="{FF2B5EF4-FFF2-40B4-BE49-F238E27FC236}">
                <a16:creationId xmlns:a16="http://schemas.microsoft.com/office/drawing/2014/main" id="{B6BC91AC-A0EE-B04B-9AE0-8310F580B288}"/>
              </a:ext>
            </a:extLst>
          </p:cNvPr>
          <p:cNvSpPr txBox="1"/>
          <p:nvPr/>
        </p:nvSpPr>
        <p:spPr>
          <a:xfrm>
            <a:off x="492673" y="2041424"/>
            <a:ext cx="2874709" cy="1477328"/>
          </a:xfrm>
          <a:prstGeom prst="rect">
            <a:avLst/>
          </a:prstGeom>
          <a:noFill/>
        </p:spPr>
        <p:txBody>
          <a:bodyPr wrap="square" rtlCol="0">
            <a:spAutoFit/>
          </a:bodyPr>
          <a:lstStyle/>
          <a:p>
            <a:r>
              <a:rPr lang="en-US" b="1" dirty="0">
                <a:solidFill>
                  <a:schemeClr val="bg1">
                    <a:lumMod val="50000"/>
                  </a:schemeClr>
                </a:solidFill>
                <a:latin typeface="Swis721 Md BT" panose="020B0604020202020204" pitchFamily="34" charset="0"/>
              </a:rPr>
              <a:t>MSM Limited</a:t>
            </a:r>
          </a:p>
          <a:p>
            <a:r>
              <a:rPr lang="en-US" b="1" dirty="0">
                <a:solidFill>
                  <a:schemeClr val="bg1">
                    <a:lumMod val="50000"/>
                  </a:schemeClr>
                </a:solidFill>
                <a:latin typeface="Swis721 Md BT" panose="020B0604020202020204" pitchFamily="34" charset="0"/>
              </a:rPr>
              <a:t>Riverside Chambers</a:t>
            </a:r>
          </a:p>
          <a:p>
            <a:r>
              <a:rPr lang="en-US" b="1" dirty="0">
                <a:solidFill>
                  <a:schemeClr val="bg1">
                    <a:lumMod val="50000"/>
                  </a:schemeClr>
                </a:solidFill>
                <a:latin typeface="Swis721 Md BT" panose="020B0604020202020204" pitchFamily="34" charset="0"/>
              </a:rPr>
              <a:t>Full Street</a:t>
            </a:r>
          </a:p>
          <a:p>
            <a:r>
              <a:rPr lang="en-US" b="1" dirty="0">
                <a:solidFill>
                  <a:schemeClr val="bg1">
                    <a:lumMod val="50000"/>
                  </a:schemeClr>
                </a:solidFill>
                <a:latin typeface="Swis721 Md BT" panose="020B0604020202020204" pitchFamily="34" charset="0"/>
              </a:rPr>
              <a:t>Derby</a:t>
            </a:r>
          </a:p>
          <a:p>
            <a:r>
              <a:rPr lang="en-US" b="1" dirty="0">
                <a:solidFill>
                  <a:schemeClr val="bg1">
                    <a:lumMod val="50000"/>
                  </a:schemeClr>
                </a:solidFill>
                <a:latin typeface="Swis721 Md BT" panose="020B0604020202020204" pitchFamily="34" charset="0"/>
              </a:rPr>
              <a:t>DE1 3AF</a:t>
            </a:r>
          </a:p>
        </p:txBody>
      </p:sp>
      <p:sp>
        <p:nvSpPr>
          <p:cNvPr id="6" name="TextBox 5">
            <a:extLst>
              <a:ext uri="{FF2B5EF4-FFF2-40B4-BE49-F238E27FC236}">
                <a16:creationId xmlns:a16="http://schemas.microsoft.com/office/drawing/2014/main" id="{DEA9BAA8-D5CA-DF40-AA56-D839C4D90C5F}"/>
              </a:ext>
            </a:extLst>
          </p:cNvPr>
          <p:cNvSpPr txBox="1"/>
          <p:nvPr/>
        </p:nvSpPr>
        <p:spPr>
          <a:xfrm>
            <a:off x="4034894" y="2123053"/>
            <a:ext cx="3591201" cy="923330"/>
          </a:xfrm>
          <a:prstGeom prst="rect">
            <a:avLst/>
          </a:prstGeom>
          <a:noFill/>
        </p:spPr>
        <p:txBody>
          <a:bodyPr wrap="square" rtlCol="0">
            <a:spAutoFit/>
          </a:bodyPr>
          <a:lstStyle/>
          <a:p>
            <a:r>
              <a:rPr lang="en-US" b="1" dirty="0">
                <a:solidFill>
                  <a:schemeClr val="bg1">
                    <a:lumMod val="50000"/>
                  </a:schemeClr>
                </a:solidFill>
                <a:latin typeface="Swis721 Md BT" panose="020B0604020202020204" pitchFamily="34" charset="0"/>
              </a:rPr>
              <a:t>Tel: +44 (0) 1332 408051</a:t>
            </a:r>
          </a:p>
          <a:p>
            <a:r>
              <a:rPr lang="en-US" b="1" dirty="0">
                <a:solidFill>
                  <a:schemeClr val="bg1">
                    <a:lumMod val="50000"/>
                  </a:schemeClr>
                </a:solidFill>
                <a:latin typeface="Swis721 Md BT" panose="020B0604020202020204" pitchFamily="34" charset="0"/>
              </a:rPr>
              <a:t>enquiries@mrsmithgroup.com</a:t>
            </a:r>
          </a:p>
          <a:p>
            <a:r>
              <a:rPr lang="en-US" b="1" dirty="0" err="1">
                <a:solidFill>
                  <a:schemeClr val="bg1">
                    <a:lumMod val="50000"/>
                  </a:schemeClr>
                </a:solidFill>
                <a:latin typeface="Swis721 Md BT" panose="020B0604020202020204" pitchFamily="34" charset="0"/>
              </a:rPr>
              <a:t>www.mrsmithgroup.com</a:t>
            </a:r>
            <a:endParaRPr lang="en-US" b="1" dirty="0">
              <a:solidFill>
                <a:schemeClr val="bg1">
                  <a:lumMod val="50000"/>
                </a:schemeClr>
              </a:solidFill>
              <a:latin typeface="Swis721 Md BT" panose="020B0604020202020204" pitchFamily="34" charset="0"/>
            </a:endParaRPr>
          </a:p>
        </p:txBody>
      </p:sp>
    </p:spTree>
    <p:extLst>
      <p:ext uri="{BB962C8B-B14F-4D97-AF65-F5344CB8AC3E}">
        <p14:creationId xmlns:p14="http://schemas.microsoft.com/office/powerpoint/2010/main" val="2299315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7FCD8C-E8C1-1A40-8AD5-75E134B3CE1E}"/>
              </a:ext>
            </a:extLst>
          </p:cNvPr>
          <p:cNvSpPr/>
          <p:nvPr/>
        </p:nvSpPr>
        <p:spPr>
          <a:xfrm>
            <a:off x="164592"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Front cover</a:t>
            </a:r>
          </a:p>
        </p:txBody>
      </p:sp>
      <p:sp>
        <p:nvSpPr>
          <p:cNvPr id="5" name="Rectangle 4">
            <a:extLst>
              <a:ext uri="{FF2B5EF4-FFF2-40B4-BE49-F238E27FC236}">
                <a16:creationId xmlns:a16="http://schemas.microsoft.com/office/drawing/2014/main" id="{0621C279-2FCD-9A48-9018-5709D5DAEC51}"/>
              </a:ext>
            </a:extLst>
          </p:cNvPr>
          <p:cNvSpPr/>
          <p:nvPr/>
        </p:nvSpPr>
        <p:spPr>
          <a:xfrm>
            <a:off x="1609344"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Our values</a:t>
            </a:r>
          </a:p>
        </p:txBody>
      </p:sp>
      <p:sp>
        <p:nvSpPr>
          <p:cNvPr id="6" name="Rectangle 5">
            <a:extLst>
              <a:ext uri="{FF2B5EF4-FFF2-40B4-BE49-F238E27FC236}">
                <a16:creationId xmlns:a16="http://schemas.microsoft.com/office/drawing/2014/main" id="{C635882E-335E-F24C-A799-CC0BD17F20EA}"/>
              </a:ext>
            </a:extLst>
          </p:cNvPr>
          <p:cNvSpPr/>
          <p:nvPr/>
        </p:nvSpPr>
        <p:spPr>
          <a:xfrm>
            <a:off x="2697480"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About us &amp; regions</a:t>
            </a:r>
          </a:p>
        </p:txBody>
      </p:sp>
      <p:sp>
        <p:nvSpPr>
          <p:cNvPr id="7" name="Rectangle 6">
            <a:extLst>
              <a:ext uri="{FF2B5EF4-FFF2-40B4-BE49-F238E27FC236}">
                <a16:creationId xmlns:a16="http://schemas.microsoft.com/office/drawing/2014/main" id="{6B5AAB17-B678-1249-A888-01C2F7032E00}"/>
              </a:ext>
            </a:extLst>
          </p:cNvPr>
          <p:cNvSpPr/>
          <p:nvPr/>
        </p:nvSpPr>
        <p:spPr>
          <a:xfrm>
            <a:off x="4142232"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Our people</a:t>
            </a:r>
          </a:p>
        </p:txBody>
      </p:sp>
      <p:sp>
        <p:nvSpPr>
          <p:cNvPr id="8" name="Rectangle 7">
            <a:extLst>
              <a:ext uri="{FF2B5EF4-FFF2-40B4-BE49-F238E27FC236}">
                <a16:creationId xmlns:a16="http://schemas.microsoft.com/office/drawing/2014/main" id="{6FFB20DE-F143-CE4F-8EBA-6E4E2D9B3F4E}"/>
              </a:ext>
            </a:extLst>
          </p:cNvPr>
          <p:cNvSpPr/>
          <p:nvPr/>
        </p:nvSpPr>
        <p:spPr>
          <a:xfrm>
            <a:off x="5230368"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Quotes</a:t>
            </a:r>
          </a:p>
        </p:txBody>
      </p:sp>
      <p:sp>
        <p:nvSpPr>
          <p:cNvPr id="9" name="Rectangle 8">
            <a:extLst>
              <a:ext uri="{FF2B5EF4-FFF2-40B4-BE49-F238E27FC236}">
                <a16:creationId xmlns:a16="http://schemas.microsoft.com/office/drawing/2014/main" id="{5B9D0B87-AB1C-9448-9C23-F6D0667D63CB}"/>
              </a:ext>
            </a:extLst>
          </p:cNvPr>
          <p:cNvSpPr/>
          <p:nvPr/>
        </p:nvSpPr>
        <p:spPr>
          <a:xfrm>
            <a:off x="630936" y="4553712"/>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Our approach</a:t>
            </a:r>
          </a:p>
        </p:txBody>
      </p:sp>
      <p:sp>
        <p:nvSpPr>
          <p:cNvPr id="10" name="Rectangle 9">
            <a:extLst>
              <a:ext uri="{FF2B5EF4-FFF2-40B4-BE49-F238E27FC236}">
                <a16:creationId xmlns:a16="http://schemas.microsoft.com/office/drawing/2014/main" id="{E0C57042-B763-EC43-9A64-2219CCBE4B4E}"/>
              </a:ext>
            </a:extLst>
          </p:cNvPr>
          <p:cNvSpPr/>
          <p:nvPr/>
        </p:nvSpPr>
        <p:spPr>
          <a:xfrm>
            <a:off x="1719072" y="4553712"/>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Our approach</a:t>
            </a:r>
          </a:p>
        </p:txBody>
      </p:sp>
      <p:sp>
        <p:nvSpPr>
          <p:cNvPr id="11" name="Rectangle 10">
            <a:extLst>
              <a:ext uri="{FF2B5EF4-FFF2-40B4-BE49-F238E27FC236}">
                <a16:creationId xmlns:a16="http://schemas.microsoft.com/office/drawing/2014/main" id="{73DFEA61-165E-7D40-BAE5-14137EB552B1}"/>
              </a:ext>
            </a:extLst>
          </p:cNvPr>
          <p:cNvSpPr/>
          <p:nvPr/>
        </p:nvSpPr>
        <p:spPr>
          <a:xfrm>
            <a:off x="5774436" y="4553712"/>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Back cover</a:t>
            </a:r>
          </a:p>
        </p:txBody>
      </p:sp>
      <p:sp>
        <p:nvSpPr>
          <p:cNvPr id="12" name="Rectangle 11">
            <a:extLst>
              <a:ext uri="{FF2B5EF4-FFF2-40B4-BE49-F238E27FC236}">
                <a16:creationId xmlns:a16="http://schemas.microsoft.com/office/drawing/2014/main" id="{FD3016A1-DBF8-FE4A-8ED0-C8650976C12F}"/>
              </a:ext>
            </a:extLst>
          </p:cNvPr>
          <p:cNvSpPr/>
          <p:nvPr/>
        </p:nvSpPr>
        <p:spPr>
          <a:xfrm>
            <a:off x="3241548" y="4553712"/>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Sectors</a:t>
            </a:r>
          </a:p>
        </p:txBody>
      </p:sp>
      <p:sp>
        <p:nvSpPr>
          <p:cNvPr id="13" name="Rectangle 12">
            <a:extLst>
              <a:ext uri="{FF2B5EF4-FFF2-40B4-BE49-F238E27FC236}">
                <a16:creationId xmlns:a16="http://schemas.microsoft.com/office/drawing/2014/main" id="{EDDB9013-DB4D-5F42-9D47-FA4CC007A400}"/>
              </a:ext>
            </a:extLst>
          </p:cNvPr>
          <p:cNvSpPr/>
          <p:nvPr/>
        </p:nvSpPr>
        <p:spPr>
          <a:xfrm>
            <a:off x="4329684" y="4553712"/>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Contact Us</a:t>
            </a:r>
          </a:p>
        </p:txBody>
      </p:sp>
      <p:sp>
        <p:nvSpPr>
          <p:cNvPr id="14" name="Rectangle 13">
            <a:extLst>
              <a:ext uri="{FF2B5EF4-FFF2-40B4-BE49-F238E27FC236}">
                <a16:creationId xmlns:a16="http://schemas.microsoft.com/office/drawing/2014/main" id="{BC5EB2E6-A693-3749-91D4-8EE57608764D}"/>
              </a:ext>
            </a:extLst>
          </p:cNvPr>
          <p:cNvSpPr/>
          <p:nvPr/>
        </p:nvSpPr>
        <p:spPr>
          <a:xfrm>
            <a:off x="6739128"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Our Services</a:t>
            </a:r>
          </a:p>
        </p:txBody>
      </p:sp>
      <p:sp>
        <p:nvSpPr>
          <p:cNvPr id="15" name="Rectangle 14">
            <a:extLst>
              <a:ext uri="{FF2B5EF4-FFF2-40B4-BE49-F238E27FC236}">
                <a16:creationId xmlns:a16="http://schemas.microsoft.com/office/drawing/2014/main" id="{DEA102E8-F1DA-DF4D-BB7A-1BD7295B6B36}"/>
              </a:ext>
            </a:extLst>
          </p:cNvPr>
          <p:cNvSpPr/>
          <p:nvPr/>
        </p:nvSpPr>
        <p:spPr>
          <a:xfrm>
            <a:off x="7827264" y="1691640"/>
            <a:ext cx="1088136" cy="1636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Our Services</a:t>
            </a:r>
          </a:p>
        </p:txBody>
      </p:sp>
      <p:sp>
        <p:nvSpPr>
          <p:cNvPr id="16" name="TextBox 15">
            <a:extLst>
              <a:ext uri="{FF2B5EF4-FFF2-40B4-BE49-F238E27FC236}">
                <a16:creationId xmlns:a16="http://schemas.microsoft.com/office/drawing/2014/main" id="{ABB09D3D-6890-224A-A5A5-A2B78370C8F8}"/>
              </a:ext>
            </a:extLst>
          </p:cNvPr>
          <p:cNvSpPr txBox="1"/>
          <p:nvPr/>
        </p:nvSpPr>
        <p:spPr>
          <a:xfrm>
            <a:off x="322774" y="327328"/>
            <a:ext cx="2667314" cy="400110"/>
          </a:xfrm>
          <a:prstGeom prst="rect">
            <a:avLst/>
          </a:prstGeom>
          <a:noFill/>
        </p:spPr>
        <p:txBody>
          <a:bodyPr wrap="square" rtlCol="0">
            <a:spAutoFit/>
          </a:bodyPr>
          <a:lstStyle/>
          <a:p>
            <a:r>
              <a:rPr lang="en-US" sz="2000" b="1" dirty="0">
                <a:solidFill>
                  <a:schemeClr val="bg1">
                    <a:lumMod val="50000"/>
                  </a:schemeClr>
                </a:solidFill>
                <a:latin typeface="Swis721 Md BT" panose="020B0604020202020204" pitchFamily="34" charset="0"/>
              </a:rPr>
              <a:t>Suggested page layout</a:t>
            </a:r>
          </a:p>
        </p:txBody>
      </p:sp>
    </p:spTree>
    <p:extLst>
      <p:ext uri="{BB962C8B-B14F-4D97-AF65-F5344CB8AC3E}">
        <p14:creationId xmlns:p14="http://schemas.microsoft.com/office/powerpoint/2010/main" val="2683275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22146</TotalTime>
  <Words>769</Words>
  <Application>Microsoft Macintosh PowerPoint</Application>
  <PresentationFormat>On-screen Show (4:3)</PresentationFormat>
  <Paragraphs>131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Bold</vt:lpstr>
      <vt:lpstr>Calibri</vt:lpstr>
      <vt:lpstr>Swis721 Lt BT Light</vt:lpstr>
      <vt:lpstr>Swis721 Md BT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Mark</dc:creator>
  <cp:keywords/>
  <dc:description/>
  <cp:lastModifiedBy>Paul Crabtree</cp:lastModifiedBy>
  <cp:revision>294</cp:revision>
  <cp:lastPrinted>2018-09-17T16:36:22Z</cp:lastPrinted>
  <dcterms:created xsi:type="dcterms:W3CDTF">2014-08-21T16:25:48Z</dcterms:created>
  <dcterms:modified xsi:type="dcterms:W3CDTF">2018-09-18T19:28:42Z</dcterms:modified>
  <cp:category/>
</cp:coreProperties>
</file>