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Lst>
  <p:sldIdLst>
    <p:sldId id="258" r:id="rId3"/>
    <p:sldId id="260" r:id="rId4"/>
    <p:sldId id="256" r:id="rId5"/>
    <p:sldId id="259" r:id="rId6"/>
    <p:sldId id="257" r:id="rId7"/>
    <p:sldId id="261" r:id="rId8"/>
    <p:sldId id="262" r:id="rId9"/>
  </p:sldIdLst>
  <p:sldSz cx="6858000" cy="9906000" type="A4"/>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A82"/>
    <a:srgbClr val="657B8F"/>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17" d="100"/>
          <a:sy n="117" d="100"/>
        </p:scale>
        <p:origin x="3075" y="69"/>
      </p:cViewPr>
      <p:guideLst>
        <p:guide orient="horz" pos="312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lin Behring" userId="b5f8807f-73c6-488d-bc1b-3e2512680e01" providerId="ADAL" clId="{452F011C-C719-4FF2-BC8C-DCE2DB4B6034}"/>
    <pc:docChg chg="custSel modSld">
      <pc:chgData name="Colin Behring" userId="b5f8807f-73c6-488d-bc1b-3e2512680e01" providerId="ADAL" clId="{452F011C-C719-4FF2-BC8C-DCE2DB4B6034}" dt="2018-09-18T04:11:45.139" v="63" actId="14100"/>
      <pc:docMkLst>
        <pc:docMk/>
      </pc:docMkLst>
      <pc:sldChg chg="modSp">
        <pc:chgData name="Colin Behring" userId="b5f8807f-73c6-488d-bc1b-3e2512680e01" providerId="ADAL" clId="{452F011C-C719-4FF2-BC8C-DCE2DB4B6034}" dt="2018-09-18T04:11:45.139" v="63" actId="14100"/>
        <pc:sldMkLst>
          <pc:docMk/>
          <pc:sldMk cId="704192414" sldId="258"/>
        </pc:sldMkLst>
        <pc:spChg chg="mod">
          <ac:chgData name="Colin Behring" userId="b5f8807f-73c6-488d-bc1b-3e2512680e01" providerId="ADAL" clId="{452F011C-C719-4FF2-BC8C-DCE2DB4B6034}" dt="2018-09-17T23:20:34.562" v="28" actId="1076"/>
          <ac:spMkLst>
            <pc:docMk/>
            <pc:sldMk cId="704192414" sldId="258"/>
            <ac:spMk id="5" creationId="{98CF6451-2280-4DB3-9FFB-C4DDA8797237}"/>
          </ac:spMkLst>
        </pc:spChg>
        <pc:spChg chg="mod">
          <ac:chgData name="Colin Behring" userId="b5f8807f-73c6-488d-bc1b-3e2512680e01" providerId="ADAL" clId="{452F011C-C719-4FF2-BC8C-DCE2DB4B6034}" dt="2018-09-17T23:17:27.934" v="1" actId="404"/>
          <ac:spMkLst>
            <pc:docMk/>
            <pc:sldMk cId="704192414" sldId="258"/>
            <ac:spMk id="15" creationId="{04CCC028-A676-4934-8A17-6E1E5486537B}"/>
          </ac:spMkLst>
        </pc:spChg>
        <pc:spChg chg="mod">
          <ac:chgData name="Colin Behring" userId="b5f8807f-73c6-488d-bc1b-3e2512680e01" providerId="ADAL" clId="{452F011C-C719-4FF2-BC8C-DCE2DB4B6034}" dt="2018-09-17T23:20:15.008" v="27" actId="552"/>
          <ac:spMkLst>
            <pc:docMk/>
            <pc:sldMk cId="704192414" sldId="258"/>
            <ac:spMk id="16" creationId="{EA1F9F21-2E75-432C-91BA-80D437AAADD6}"/>
          </ac:spMkLst>
        </pc:spChg>
        <pc:spChg chg="mod">
          <ac:chgData name="Colin Behring" userId="b5f8807f-73c6-488d-bc1b-3e2512680e01" providerId="ADAL" clId="{452F011C-C719-4FF2-BC8C-DCE2DB4B6034}" dt="2018-09-17T23:19:54.189" v="22" actId="1076"/>
          <ac:spMkLst>
            <pc:docMk/>
            <pc:sldMk cId="704192414" sldId="258"/>
            <ac:spMk id="17" creationId="{CEDFC3C5-3EC8-4865-A86C-A3017D3BC42C}"/>
          </ac:spMkLst>
        </pc:spChg>
        <pc:spChg chg="mod">
          <ac:chgData name="Colin Behring" userId="b5f8807f-73c6-488d-bc1b-3e2512680e01" providerId="ADAL" clId="{452F011C-C719-4FF2-BC8C-DCE2DB4B6034}" dt="2018-09-18T04:11:45.139" v="63" actId="14100"/>
          <ac:spMkLst>
            <pc:docMk/>
            <pc:sldMk cId="704192414" sldId="258"/>
            <ac:spMk id="20" creationId="{0ED11B25-E241-49FD-A17D-320F1B1BADFF}"/>
          </ac:spMkLst>
        </pc:spChg>
        <pc:spChg chg="mod">
          <ac:chgData name="Colin Behring" userId="b5f8807f-73c6-488d-bc1b-3e2512680e01" providerId="ADAL" clId="{452F011C-C719-4FF2-BC8C-DCE2DB4B6034}" dt="2018-09-17T23:18:58.249" v="12" actId="255"/>
          <ac:spMkLst>
            <pc:docMk/>
            <pc:sldMk cId="704192414" sldId="258"/>
            <ac:spMk id="24" creationId="{60B4DDAD-D0CD-448F-8FA7-DA8BFEC4A9F5}"/>
          </ac:spMkLst>
        </pc:spChg>
        <pc:spChg chg="mod">
          <ac:chgData name="Colin Behring" userId="b5f8807f-73c6-488d-bc1b-3e2512680e01" providerId="ADAL" clId="{452F011C-C719-4FF2-BC8C-DCE2DB4B6034}" dt="2018-09-17T23:18:58.249" v="12" actId="255"/>
          <ac:spMkLst>
            <pc:docMk/>
            <pc:sldMk cId="704192414" sldId="258"/>
            <ac:spMk id="25" creationId="{5D9A4B6E-5A81-4891-BF5B-061B41518225}"/>
          </ac:spMkLst>
        </pc:spChg>
        <pc:spChg chg="mod">
          <ac:chgData name="Colin Behring" userId="b5f8807f-73c6-488d-bc1b-3e2512680e01" providerId="ADAL" clId="{452F011C-C719-4FF2-BC8C-DCE2DB4B6034}" dt="2018-09-17T23:18:58.249" v="12" actId="255"/>
          <ac:spMkLst>
            <pc:docMk/>
            <pc:sldMk cId="704192414" sldId="258"/>
            <ac:spMk id="30" creationId="{6345BE3B-BD22-41FC-A70A-B942866FF319}"/>
          </ac:spMkLst>
        </pc:spChg>
        <pc:spChg chg="mod">
          <ac:chgData name="Colin Behring" userId="b5f8807f-73c6-488d-bc1b-3e2512680e01" providerId="ADAL" clId="{452F011C-C719-4FF2-BC8C-DCE2DB4B6034}" dt="2018-09-17T23:20:15.008" v="27" actId="552"/>
          <ac:spMkLst>
            <pc:docMk/>
            <pc:sldMk cId="704192414" sldId="258"/>
            <ac:spMk id="35" creationId="{F75AEBFC-285D-46CF-B290-CDFB6FF7AEBD}"/>
          </ac:spMkLst>
        </pc:spChg>
        <pc:spChg chg="mod">
          <ac:chgData name="Colin Behring" userId="b5f8807f-73c6-488d-bc1b-3e2512680e01" providerId="ADAL" clId="{452F011C-C719-4FF2-BC8C-DCE2DB4B6034}" dt="2018-09-17T23:18:50.051" v="11" actId="255"/>
          <ac:spMkLst>
            <pc:docMk/>
            <pc:sldMk cId="704192414" sldId="258"/>
            <ac:spMk id="41" creationId="{ADA3E27E-3796-4CFF-91D4-CAC304128CCD}"/>
          </ac:spMkLst>
        </pc:spChg>
        <pc:spChg chg="mod">
          <ac:chgData name="Colin Behring" userId="b5f8807f-73c6-488d-bc1b-3e2512680e01" providerId="ADAL" clId="{452F011C-C719-4FF2-BC8C-DCE2DB4B6034}" dt="2018-09-17T23:20:15.008" v="27" actId="552"/>
          <ac:spMkLst>
            <pc:docMk/>
            <pc:sldMk cId="704192414" sldId="258"/>
            <ac:spMk id="42" creationId="{889C1F23-439F-46A2-A61E-0A796DC1CDCC}"/>
          </ac:spMkLst>
        </pc:spChg>
        <pc:spChg chg="mod">
          <ac:chgData name="Colin Behring" userId="b5f8807f-73c6-488d-bc1b-3e2512680e01" providerId="ADAL" clId="{452F011C-C719-4FF2-BC8C-DCE2DB4B6034}" dt="2018-09-17T23:19:42.562" v="19" actId="1076"/>
          <ac:spMkLst>
            <pc:docMk/>
            <pc:sldMk cId="704192414" sldId="258"/>
            <ac:spMk id="43" creationId="{09A626EF-9F17-4116-8162-77EC4EBB66D7}"/>
          </ac:spMkLst>
        </pc:spChg>
        <pc:spChg chg="mod">
          <ac:chgData name="Colin Behring" userId="b5f8807f-73c6-488d-bc1b-3e2512680e01" providerId="ADAL" clId="{452F011C-C719-4FF2-BC8C-DCE2DB4B6034}" dt="2018-09-17T23:20:02.176" v="24" actId="1076"/>
          <ac:spMkLst>
            <pc:docMk/>
            <pc:sldMk cId="704192414" sldId="258"/>
            <ac:spMk id="48" creationId="{49D80A46-6343-4D79-A40F-D472E1FE9422}"/>
          </ac:spMkLst>
        </pc:spChg>
        <pc:spChg chg="mod">
          <ac:chgData name="Colin Behring" userId="b5f8807f-73c6-488d-bc1b-3e2512680e01" providerId="ADAL" clId="{452F011C-C719-4FF2-BC8C-DCE2DB4B6034}" dt="2018-09-17T23:20:15.008" v="27" actId="552"/>
          <ac:spMkLst>
            <pc:docMk/>
            <pc:sldMk cId="704192414" sldId="258"/>
            <ac:spMk id="49" creationId="{89167AD6-F6BC-4833-A5F2-8BD86CE8BCC0}"/>
          </ac:spMkLst>
        </pc:spChg>
      </pc:sldChg>
      <pc:sldChg chg="addSp delSp modSp">
        <pc:chgData name="Colin Behring" userId="b5f8807f-73c6-488d-bc1b-3e2512680e01" providerId="ADAL" clId="{452F011C-C719-4FF2-BC8C-DCE2DB4B6034}" dt="2018-09-17T23:27:31.079" v="62" actId="1076"/>
        <pc:sldMkLst>
          <pc:docMk/>
          <pc:sldMk cId="1494372879" sldId="260"/>
        </pc:sldMkLst>
        <pc:spChg chg="mod">
          <ac:chgData name="Colin Behring" userId="b5f8807f-73c6-488d-bc1b-3e2512680e01" providerId="ADAL" clId="{452F011C-C719-4FF2-BC8C-DCE2DB4B6034}" dt="2018-09-17T23:27:31.079" v="62" actId="1076"/>
          <ac:spMkLst>
            <pc:docMk/>
            <pc:sldMk cId="1494372879" sldId="260"/>
            <ac:spMk id="3" creationId="{A7105E35-B4A0-4A98-B22D-29DC9494EFE8}"/>
          </ac:spMkLst>
        </pc:spChg>
        <pc:picChg chg="del">
          <ac:chgData name="Colin Behring" userId="b5f8807f-73c6-488d-bc1b-3e2512680e01" providerId="ADAL" clId="{452F011C-C719-4FF2-BC8C-DCE2DB4B6034}" dt="2018-09-17T23:21:16.112" v="29" actId="478"/>
          <ac:picMkLst>
            <pc:docMk/>
            <pc:sldMk cId="1494372879" sldId="260"/>
            <ac:picMk id="4" creationId="{3066212C-BCCF-4F84-AAEB-F6E693CDFBBA}"/>
          </ac:picMkLst>
        </pc:picChg>
        <pc:picChg chg="del">
          <ac:chgData name="Colin Behring" userId="b5f8807f-73c6-488d-bc1b-3e2512680e01" providerId="ADAL" clId="{452F011C-C719-4FF2-BC8C-DCE2DB4B6034}" dt="2018-09-17T23:21:16.112" v="29" actId="478"/>
          <ac:picMkLst>
            <pc:docMk/>
            <pc:sldMk cId="1494372879" sldId="260"/>
            <ac:picMk id="6" creationId="{12FC5207-141E-40BA-8178-FDCB5FB54C04}"/>
          </ac:picMkLst>
        </pc:picChg>
        <pc:picChg chg="del mod">
          <ac:chgData name="Colin Behring" userId="b5f8807f-73c6-488d-bc1b-3e2512680e01" providerId="ADAL" clId="{452F011C-C719-4FF2-BC8C-DCE2DB4B6034}" dt="2018-09-17T23:24:37.555" v="43" actId="478"/>
          <ac:picMkLst>
            <pc:docMk/>
            <pc:sldMk cId="1494372879" sldId="260"/>
            <ac:picMk id="8" creationId="{4C1EDF9D-4028-49B3-9D81-1DC6C4D19D60}"/>
          </ac:picMkLst>
        </pc:picChg>
        <pc:picChg chg="add mod modCrop">
          <ac:chgData name="Colin Behring" userId="b5f8807f-73c6-488d-bc1b-3e2512680e01" providerId="ADAL" clId="{452F011C-C719-4FF2-BC8C-DCE2DB4B6034}" dt="2018-09-17T23:25:07.285" v="47" actId="1076"/>
          <ac:picMkLst>
            <pc:docMk/>
            <pc:sldMk cId="1494372879" sldId="260"/>
            <ac:picMk id="10" creationId="{38FC5D7E-E390-409A-8B19-0E9B3C182793}"/>
          </ac:picMkLst>
        </pc:picChg>
        <pc:picChg chg="add mod">
          <ac:chgData name="Colin Behring" userId="b5f8807f-73c6-488d-bc1b-3e2512680e01" providerId="ADAL" clId="{452F011C-C719-4FF2-BC8C-DCE2DB4B6034}" dt="2018-09-17T23:21:49.497" v="37" actId="1076"/>
          <ac:picMkLst>
            <pc:docMk/>
            <pc:sldMk cId="1494372879" sldId="260"/>
            <ac:picMk id="13" creationId="{3698CED0-7D21-4429-82FF-1A42725499C9}"/>
          </ac:picMkLst>
        </pc:picChg>
        <pc:picChg chg="add mod">
          <ac:chgData name="Colin Behring" userId="b5f8807f-73c6-488d-bc1b-3e2512680e01" providerId="ADAL" clId="{452F011C-C719-4FF2-BC8C-DCE2DB4B6034}" dt="2018-09-17T23:24:45.098" v="45" actId="1076"/>
          <ac:picMkLst>
            <pc:docMk/>
            <pc:sldMk cId="1494372879" sldId="260"/>
            <ac:picMk id="14" creationId="{5B83157C-C3EB-4409-8D3F-13B63F585E43}"/>
          </ac:picMkLst>
        </pc:picChg>
        <pc:picChg chg="mod modCrop">
          <ac:chgData name="Colin Behring" userId="b5f8807f-73c6-488d-bc1b-3e2512680e01" providerId="ADAL" clId="{452F011C-C719-4FF2-BC8C-DCE2DB4B6034}" dt="2018-09-17T23:25:02.223" v="46" actId="732"/>
          <ac:picMkLst>
            <pc:docMk/>
            <pc:sldMk cId="1494372879" sldId="260"/>
            <ac:picMk id="16" creationId="{78D73DFC-4732-4EFF-BA56-EA090517CDB5}"/>
          </ac:picMkLst>
        </pc:picChg>
      </pc:sldChg>
      <pc:sldChg chg="modSp">
        <pc:chgData name="Colin Behring" userId="b5f8807f-73c6-488d-bc1b-3e2512680e01" providerId="ADAL" clId="{452F011C-C719-4FF2-BC8C-DCE2DB4B6034}" dt="2018-09-17T23:15:37.849" v="0" actId="255"/>
        <pc:sldMkLst>
          <pc:docMk/>
          <pc:sldMk cId="2093798159" sldId="261"/>
        </pc:sldMkLst>
        <pc:spChg chg="mod">
          <ac:chgData name="Colin Behring" userId="b5f8807f-73c6-488d-bc1b-3e2512680e01" providerId="ADAL" clId="{452F011C-C719-4FF2-BC8C-DCE2DB4B6034}" dt="2018-09-17T23:15:37.849" v="0" actId="255"/>
          <ac:spMkLst>
            <pc:docMk/>
            <pc:sldMk cId="2093798159" sldId="261"/>
            <ac:spMk id="11" creationId="{1F9BB588-A5F7-4167-85AC-5956C6B43A6F}"/>
          </ac:spMkLst>
        </pc:spChg>
        <pc:spChg chg="mod">
          <ac:chgData name="Colin Behring" userId="b5f8807f-73c6-488d-bc1b-3e2512680e01" providerId="ADAL" clId="{452F011C-C719-4FF2-BC8C-DCE2DB4B6034}" dt="2018-09-17T23:15:37.849" v="0" actId="255"/>
          <ac:spMkLst>
            <pc:docMk/>
            <pc:sldMk cId="2093798159" sldId="261"/>
            <ac:spMk id="12" creationId="{FA1026CD-F247-474B-83F7-A3DC50E0FCE7}"/>
          </ac:spMkLst>
        </pc:spChg>
        <pc:spChg chg="mod">
          <ac:chgData name="Colin Behring" userId="b5f8807f-73c6-488d-bc1b-3e2512680e01" providerId="ADAL" clId="{452F011C-C719-4FF2-BC8C-DCE2DB4B6034}" dt="2018-09-17T23:15:37.849" v="0" actId="255"/>
          <ac:spMkLst>
            <pc:docMk/>
            <pc:sldMk cId="2093798159" sldId="261"/>
            <ac:spMk id="13" creationId="{E6507099-2E8F-425B-8EFD-F373651747A4}"/>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Amount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F9E-4727-89F6-434D90A6F565}"/>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EF9E-4727-89F6-434D90A6F565}"/>
              </c:ext>
            </c:extLst>
          </c:dPt>
          <c:dPt>
            <c:idx val="2"/>
            <c:bubble3D val="0"/>
            <c:spPr>
              <a:solidFill>
                <a:srgbClr val="657B8F"/>
              </a:solidFill>
              <a:ln w="19050">
                <a:solidFill>
                  <a:schemeClr val="lt1"/>
                </a:solidFill>
              </a:ln>
              <a:effectLst/>
            </c:spPr>
            <c:extLst>
              <c:ext xmlns:c16="http://schemas.microsoft.com/office/drawing/2014/chart" uri="{C3380CC4-5D6E-409C-BE32-E72D297353CC}">
                <c16:uniqueId val="{00000005-EF9E-4727-89F6-434D90A6F565}"/>
              </c:ext>
            </c:extLst>
          </c:dPt>
          <c:cat>
            <c:strRef>
              <c:f>Sheet1!$A$2:$A$4</c:f>
              <c:strCache>
                <c:ptCount val="3"/>
                <c:pt idx="0">
                  <c:v>Developer Equity</c:v>
                </c:pt>
                <c:pt idx="1">
                  <c:v>EB-5 Capital</c:v>
                </c:pt>
                <c:pt idx="2">
                  <c:v>Construction Loan</c:v>
                </c:pt>
              </c:strCache>
            </c:strRef>
          </c:cat>
          <c:val>
            <c:numRef>
              <c:f>Sheet1!$B$2:$B$4</c:f>
              <c:numCache>
                <c:formatCode>General</c:formatCode>
                <c:ptCount val="3"/>
                <c:pt idx="0">
                  <c:v>46000000</c:v>
                </c:pt>
                <c:pt idx="1">
                  <c:v>28500000</c:v>
                </c:pt>
                <c:pt idx="2">
                  <c:v>112000000</c:v>
                </c:pt>
              </c:numCache>
            </c:numRef>
          </c:val>
          <c:extLst>
            <c:ext xmlns:c16="http://schemas.microsoft.com/office/drawing/2014/chart" uri="{C3380CC4-5D6E-409C-BE32-E72D297353CC}">
              <c16:uniqueId val="{00000006-EF9E-4727-89F6-434D90A6F565}"/>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Amount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F9E-4727-89F6-434D90A6F565}"/>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EF9E-4727-89F6-434D90A6F565}"/>
              </c:ext>
            </c:extLst>
          </c:dPt>
          <c:dPt>
            <c:idx val="2"/>
            <c:bubble3D val="0"/>
            <c:spPr>
              <a:solidFill>
                <a:srgbClr val="657B8F"/>
              </a:solidFill>
              <a:ln w="19050">
                <a:solidFill>
                  <a:schemeClr val="lt1"/>
                </a:solidFill>
              </a:ln>
              <a:effectLst/>
            </c:spPr>
            <c:extLst>
              <c:ext xmlns:c16="http://schemas.microsoft.com/office/drawing/2014/chart" uri="{C3380CC4-5D6E-409C-BE32-E72D297353CC}">
                <c16:uniqueId val="{00000005-EF9E-4727-89F6-434D90A6F565}"/>
              </c:ext>
            </c:extLst>
          </c:dPt>
          <c:cat>
            <c:strRef>
              <c:f>Sheet1!$A$2:$A$4</c:f>
              <c:strCache>
                <c:ptCount val="3"/>
                <c:pt idx="0">
                  <c:v>Developer Equity</c:v>
                </c:pt>
                <c:pt idx="1">
                  <c:v>EB-5 Capital</c:v>
                </c:pt>
                <c:pt idx="2">
                  <c:v>Construction Loan</c:v>
                </c:pt>
              </c:strCache>
            </c:strRef>
          </c:cat>
          <c:val>
            <c:numRef>
              <c:f>Sheet1!$B$2:$B$4</c:f>
              <c:numCache>
                <c:formatCode>General</c:formatCode>
                <c:ptCount val="3"/>
                <c:pt idx="0">
                  <c:v>46000000</c:v>
                </c:pt>
                <c:pt idx="1">
                  <c:v>28500000</c:v>
                </c:pt>
                <c:pt idx="2">
                  <c:v>112000000</c:v>
                </c:pt>
              </c:numCache>
            </c:numRef>
          </c:val>
          <c:extLst>
            <c:ext xmlns:c16="http://schemas.microsoft.com/office/drawing/2014/chart" uri="{C3380CC4-5D6E-409C-BE32-E72D297353CC}">
              <c16:uniqueId val="{00000006-EF9E-4727-89F6-434D90A6F565}"/>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Amount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F9E-4727-89F6-434D90A6F565}"/>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EF9E-4727-89F6-434D90A6F565}"/>
              </c:ext>
            </c:extLst>
          </c:dPt>
          <c:dPt>
            <c:idx val="2"/>
            <c:bubble3D val="0"/>
            <c:spPr>
              <a:solidFill>
                <a:srgbClr val="657B8F"/>
              </a:solidFill>
              <a:ln w="19050">
                <a:solidFill>
                  <a:schemeClr val="lt1"/>
                </a:solidFill>
              </a:ln>
              <a:effectLst/>
            </c:spPr>
            <c:extLst>
              <c:ext xmlns:c16="http://schemas.microsoft.com/office/drawing/2014/chart" uri="{C3380CC4-5D6E-409C-BE32-E72D297353CC}">
                <c16:uniqueId val="{00000005-EF9E-4727-89F6-434D90A6F565}"/>
              </c:ext>
            </c:extLst>
          </c:dPt>
          <c:cat>
            <c:strRef>
              <c:f>Sheet1!$A$2:$A$4</c:f>
              <c:strCache>
                <c:ptCount val="3"/>
                <c:pt idx="0">
                  <c:v>Developer Equity</c:v>
                </c:pt>
                <c:pt idx="1">
                  <c:v>EB-5 Capital</c:v>
                </c:pt>
                <c:pt idx="2">
                  <c:v>Construction Loan</c:v>
                </c:pt>
              </c:strCache>
            </c:strRef>
          </c:cat>
          <c:val>
            <c:numRef>
              <c:f>Sheet1!$B$2:$B$4</c:f>
              <c:numCache>
                <c:formatCode>General</c:formatCode>
                <c:ptCount val="3"/>
                <c:pt idx="0">
                  <c:v>46000000</c:v>
                </c:pt>
                <c:pt idx="1">
                  <c:v>28500000</c:v>
                </c:pt>
                <c:pt idx="2">
                  <c:v>112000000</c:v>
                </c:pt>
              </c:numCache>
            </c:numRef>
          </c:val>
          <c:extLst>
            <c:ext xmlns:c16="http://schemas.microsoft.com/office/drawing/2014/chart" uri="{C3380CC4-5D6E-409C-BE32-E72D297353CC}">
              <c16:uniqueId val="{00000006-EF9E-4727-89F6-434D90A6F565}"/>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3_Title Slide">
    <p:spTree>
      <p:nvGrpSpPr>
        <p:cNvPr id="1" name=""/>
        <p:cNvGrpSpPr/>
        <p:nvPr/>
      </p:nvGrpSpPr>
      <p:grpSpPr>
        <a:xfrm>
          <a:off x="0" y="0"/>
          <a:ext cx="0" cy="0"/>
          <a:chOff x="0" y="0"/>
          <a:chExt cx="0" cy="0"/>
        </a:xfrm>
      </p:grpSpPr>
      <p:pic>
        <p:nvPicPr>
          <p:cNvPr id="116" name="Picture 115" descr="active uses on ground floor"/>
          <p:cNvPicPr/>
          <p:nvPr/>
        </p:nvPicPr>
        <p:blipFill rotWithShape="1">
          <a:blip r:embed="rId2" cstate="print">
            <a:extLst>
              <a:ext uri="{28A0092B-C50C-407E-A947-70E740481C1C}">
                <a14:useLocalDpi xmlns:a14="http://schemas.microsoft.com/office/drawing/2010/main" val="0"/>
              </a:ext>
            </a:extLst>
          </a:blip>
          <a:srcRect b="5425"/>
          <a:stretch/>
        </p:blipFill>
        <p:spPr bwMode="auto">
          <a:xfrm>
            <a:off x="-1" y="0"/>
            <a:ext cx="6858001" cy="9906000"/>
          </a:xfrm>
          <a:prstGeom prst="rect">
            <a:avLst/>
          </a:prstGeom>
          <a:noFill/>
          <a:ln>
            <a:noFill/>
          </a:ln>
        </p:spPr>
      </p:pic>
      <p:grpSp>
        <p:nvGrpSpPr>
          <p:cNvPr id="166" name="Group 165"/>
          <p:cNvGrpSpPr/>
          <p:nvPr/>
        </p:nvGrpSpPr>
        <p:grpSpPr>
          <a:xfrm>
            <a:off x="-1" y="-1"/>
            <a:ext cx="6858001" cy="9036902"/>
            <a:chOff x="-1" y="-1"/>
            <a:chExt cx="12192001" cy="6256317"/>
          </a:xfrm>
        </p:grpSpPr>
        <p:pic>
          <p:nvPicPr>
            <p:cNvPr id="167" name="Picture 166" descr="view of tower and podium"/>
            <p:cNvPicPr/>
            <p:nvPr/>
          </p:nvPicPr>
          <p:blipFill>
            <a:blip r:embed="rId3" cstate="print">
              <a:extLst>
                <a:ext uri="{28A0092B-C50C-407E-A947-70E740481C1C}">
                  <a14:useLocalDpi xmlns:a14="http://schemas.microsoft.com/office/drawing/2010/main" val="0"/>
                </a:ext>
              </a:extLst>
            </a:blip>
            <a:stretch>
              <a:fillRect/>
            </a:stretch>
          </p:blipFill>
          <p:spPr bwMode="auto">
            <a:xfrm>
              <a:off x="4259274" y="0"/>
              <a:ext cx="4379421" cy="6256316"/>
            </a:xfrm>
            <a:prstGeom prst="rect">
              <a:avLst/>
            </a:prstGeom>
          </p:spPr>
        </p:pic>
        <p:pic>
          <p:nvPicPr>
            <p:cNvPr id="168" name="Picture 167" descr="view down broadway"/>
            <p:cNvPicPr/>
            <p:nvPr/>
          </p:nvPicPr>
          <p:blipFill rotWithShape="1">
            <a:blip r:embed="rId4" cstate="print">
              <a:extLst>
                <a:ext uri="{28A0092B-C50C-407E-A947-70E740481C1C}">
                  <a14:useLocalDpi xmlns:a14="http://schemas.microsoft.com/office/drawing/2010/main" val="0"/>
                </a:ext>
              </a:extLst>
            </a:blip>
            <a:stretch/>
          </p:blipFill>
          <p:spPr bwMode="auto">
            <a:xfrm>
              <a:off x="8312997" y="-1"/>
              <a:ext cx="3879003" cy="6180917"/>
            </a:xfrm>
            <a:prstGeom prst="rect">
              <a:avLst/>
            </a:prstGeom>
            <a:extLst>
              <a:ext uri="{53640926-AAD7-44D8-BBD7-CCE9431645EC}">
                <a14:shadowObscured xmlns:a14="http://schemas.microsoft.com/office/drawing/2010/main"/>
              </a:ext>
            </a:extLst>
          </p:spPr>
        </p:pic>
        <p:pic>
          <p:nvPicPr>
            <p:cNvPr id="169" name="Picture 168"/>
            <p:cNvPicPr>
              <a:picLocks noChangeAspect="1"/>
            </p:cNvPicPr>
            <p:nvPr/>
          </p:nvPicPr>
          <p:blipFill rotWithShape="1">
            <a:blip r:embed="rId5" cstate="print">
              <a:extLst>
                <a:ext uri="{28A0092B-C50C-407E-A947-70E740481C1C}">
                  <a14:useLocalDpi xmlns:a14="http://schemas.microsoft.com/office/drawing/2010/main" val="0"/>
                </a:ext>
              </a:extLst>
            </a:blip>
            <a:stretch/>
          </p:blipFill>
          <p:spPr>
            <a:xfrm>
              <a:off x="-1" y="0"/>
              <a:ext cx="4259275" cy="6235700"/>
            </a:xfrm>
            <a:prstGeom prst="rect">
              <a:avLst/>
            </a:prstGeom>
          </p:spPr>
        </p:pic>
      </p:grpSp>
      <p:sp>
        <p:nvSpPr>
          <p:cNvPr id="162" name="Rectangle 161"/>
          <p:cNvSpPr/>
          <p:nvPr/>
        </p:nvSpPr>
        <p:spPr>
          <a:xfrm>
            <a:off x="-1" y="-2"/>
            <a:ext cx="6858001" cy="9905999"/>
          </a:xfrm>
          <a:prstGeom prst="rect">
            <a:avLst/>
          </a:prstGeom>
          <a:gradFill>
            <a:gsLst>
              <a:gs pos="0">
                <a:schemeClr val="tx1">
                  <a:alpha val="0"/>
                </a:schemeClr>
              </a:gs>
              <a:gs pos="100000">
                <a:schemeClr val="tx1">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013" dirty="0"/>
          </a:p>
        </p:txBody>
      </p:sp>
      <p:sp>
        <p:nvSpPr>
          <p:cNvPr id="159" name="Freeform: Shape 158"/>
          <p:cNvSpPr/>
          <p:nvPr/>
        </p:nvSpPr>
        <p:spPr>
          <a:xfrm>
            <a:off x="5822322" y="1"/>
            <a:ext cx="1035678" cy="3244071"/>
          </a:xfrm>
          <a:custGeom>
            <a:avLst/>
            <a:gdLst>
              <a:gd name="connsiteX0" fmla="*/ 12296 w 5622256"/>
              <a:gd name="connsiteY0" fmla="*/ 0 h 6120698"/>
              <a:gd name="connsiteX1" fmla="*/ 2248575 w 5622256"/>
              <a:gd name="connsiteY1" fmla="*/ 0 h 6120698"/>
              <a:gd name="connsiteX2" fmla="*/ 3739890 w 5622256"/>
              <a:gd name="connsiteY2" fmla="*/ 0 h 6120698"/>
              <a:gd name="connsiteX3" fmla="*/ 5622256 w 5622256"/>
              <a:gd name="connsiteY3" fmla="*/ 0 h 6120698"/>
              <a:gd name="connsiteX4" fmla="*/ 5622256 w 5622256"/>
              <a:gd name="connsiteY4" fmla="*/ 6120698 h 6120698"/>
              <a:gd name="connsiteX5" fmla="*/ 5576254 w 5622256"/>
              <a:gd name="connsiteY5" fmla="*/ 6093521 h 6120698"/>
              <a:gd name="connsiteX6" fmla="*/ 1715950 w 5622256"/>
              <a:gd name="connsiteY6" fmla="*/ 4521240 h 6120698"/>
              <a:gd name="connsiteX7" fmla="*/ 0 w 5622256"/>
              <a:gd name="connsiteY7" fmla="*/ 1928002 h 6120698"/>
              <a:gd name="connsiteX8" fmla="*/ 12296 w 5622256"/>
              <a:gd name="connsiteY8" fmla="*/ 0 h 6120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2256" h="6120698">
                <a:moveTo>
                  <a:pt x="12296" y="0"/>
                </a:moveTo>
                <a:lnTo>
                  <a:pt x="2248575" y="0"/>
                </a:lnTo>
                <a:lnTo>
                  <a:pt x="3739890" y="0"/>
                </a:lnTo>
                <a:lnTo>
                  <a:pt x="5622256" y="0"/>
                </a:lnTo>
                <a:lnTo>
                  <a:pt x="5622256" y="6120698"/>
                </a:lnTo>
                <a:lnTo>
                  <a:pt x="5576254" y="6093521"/>
                </a:lnTo>
                <a:cubicBezTo>
                  <a:pt x="4419462" y="5444781"/>
                  <a:pt x="3046909" y="5034948"/>
                  <a:pt x="1715950" y="4521240"/>
                </a:cubicBezTo>
                <a:cubicBezTo>
                  <a:pt x="395990" y="3993800"/>
                  <a:pt x="0" y="3378463"/>
                  <a:pt x="0" y="1928002"/>
                </a:cubicBezTo>
                <a:lnTo>
                  <a:pt x="12296" y="0"/>
                </a:lnTo>
                <a:close/>
              </a:path>
            </a:pathLst>
          </a:cu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a:p>
        </p:txBody>
      </p:sp>
      <p:sp>
        <p:nvSpPr>
          <p:cNvPr id="160" name="Freeform: Shape 159"/>
          <p:cNvSpPr/>
          <p:nvPr/>
        </p:nvSpPr>
        <p:spPr>
          <a:xfrm>
            <a:off x="5822322" y="1"/>
            <a:ext cx="1035678" cy="2895301"/>
          </a:xfrm>
          <a:custGeom>
            <a:avLst/>
            <a:gdLst>
              <a:gd name="connsiteX0" fmla="*/ 12296 w 5622256"/>
              <a:gd name="connsiteY0" fmla="*/ 0 h 6120698"/>
              <a:gd name="connsiteX1" fmla="*/ 2248575 w 5622256"/>
              <a:gd name="connsiteY1" fmla="*/ 0 h 6120698"/>
              <a:gd name="connsiteX2" fmla="*/ 3739890 w 5622256"/>
              <a:gd name="connsiteY2" fmla="*/ 0 h 6120698"/>
              <a:gd name="connsiteX3" fmla="*/ 5622256 w 5622256"/>
              <a:gd name="connsiteY3" fmla="*/ 0 h 6120698"/>
              <a:gd name="connsiteX4" fmla="*/ 5622256 w 5622256"/>
              <a:gd name="connsiteY4" fmla="*/ 6120698 h 6120698"/>
              <a:gd name="connsiteX5" fmla="*/ 5576254 w 5622256"/>
              <a:gd name="connsiteY5" fmla="*/ 6093521 h 6120698"/>
              <a:gd name="connsiteX6" fmla="*/ 1715950 w 5622256"/>
              <a:gd name="connsiteY6" fmla="*/ 4521240 h 6120698"/>
              <a:gd name="connsiteX7" fmla="*/ 0 w 5622256"/>
              <a:gd name="connsiteY7" fmla="*/ 1928002 h 6120698"/>
              <a:gd name="connsiteX8" fmla="*/ 12296 w 5622256"/>
              <a:gd name="connsiteY8" fmla="*/ 0 h 6120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2256" h="6120698">
                <a:moveTo>
                  <a:pt x="12296" y="0"/>
                </a:moveTo>
                <a:lnTo>
                  <a:pt x="2248575" y="0"/>
                </a:lnTo>
                <a:lnTo>
                  <a:pt x="3739890" y="0"/>
                </a:lnTo>
                <a:lnTo>
                  <a:pt x="5622256" y="0"/>
                </a:lnTo>
                <a:lnTo>
                  <a:pt x="5622256" y="6120698"/>
                </a:lnTo>
                <a:lnTo>
                  <a:pt x="5576254" y="6093521"/>
                </a:lnTo>
                <a:cubicBezTo>
                  <a:pt x="4419462" y="5444781"/>
                  <a:pt x="3046909" y="5034948"/>
                  <a:pt x="1715950" y="4521240"/>
                </a:cubicBezTo>
                <a:cubicBezTo>
                  <a:pt x="395990" y="3993800"/>
                  <a:pt x="0" y="3378463"/>
                  <a:pt x="0" y="1928002"/>
                </a:cubicBezTo>
                <a:lnTo>
                  <a:pt x="12296"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a:p>
        </p:txBody>
      </p:sp>
      <p:sp>
        <p:nvSpPr>
          <p:cNvPr id="63" name="Title 1"/>
          <p:cNvSpPr>
            <a:spLocks noGrp="1"/>
          </p:cNvSpPr>
          <p:nvPr>
            <p:ph type="ctrTitle" hasCustomPrompt="1"/>
          </p:nvPr>
        </p:nvSpPr>
        <p:spPr>
          <a:xfrm>
            <a:off x="214312" y="7243246"/>
            <a:ext cx="6643688" cy="901452"/>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chor="b">
            <a:noAutofit/>
          </a:bodyPr>
          <a:lstStyle>
            <a:lvl1pPr marL="0" algn="l" defTabSz="514350" rtl="0" eaLnBrk="1" latinLnBrk="0" hangingPunct="1">
              <a:lnSpc>
                <a:spcPct val="100000"/>
              </a:lnSpc>
              <a:spcBef>
                <a:spcPct val="0"/>
              </a:spcBef>
              <a:buNone/>
              <a:defRPr lang="en-US" sz="2250" kern="1200" cap="all" baseline="0" dirty="0">
                <a:solidFill>
                  <a:schemeClr val="bg1"/>
                </a:solidFill>
                <a:latin typeface="+mj-lt"/>
                <a:ea typeface="+mj-ea"/>
                <a:cs typeface="+mj-cs"/>
              </a:defRPr>
            </a:lvl1pPr>
          </a:lstStyle>
          <a:p>
            <a:r>
              <a:rPr lang="en-US" dirty="0"/>
              <a:t>Title</a:t>
            </a:r>
          </a:p>
        </p:txBody>
      </p:sp>
      <p:sp>
        <p:nvSpPr>
          <p:cNvPr id="64" name="Subtitle 2"/>
          <p:cNvSpPr>
            <a:spLocks noGrp="1"/>
          </p:cNvSpPr>
          <p:nvPr>
            <p:ph type="subTitle" idx="1" hasCustomPrompt="1"/>
          </p:nvPr>
        </p:nvSpPr>
        <p:spPr>
          <a:xfrm>
            <a:off x="214312" y="8144609"/>
            <a:ext cx="6643688" cy="609953"/>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lstStyle>
            <a:lvl1pPr marL="0" indent="0" algn="l" defTabSz="514350" rtl="0" eaLnBrk="1" latinLnBrk="0" hangingPunct="1">
              <a:lnSpc>
                <a:spcPct val="100000"/>
              </a:lnSpc>
              <a:spcBef>
                <a:spcPts val="563"/>
              </a:spcBef>
              <a:buFont typeface="Arial" panose="020B0604020202020204" pitchFamily="34" charset="0"/>
              <a:buNone/>
              <a:defRPr lang="en-US" sz="1125" kern="1200" dirty="0">
                <a:solidFill>
                  <a:schemeClr val="bg1"/>
                </a:solidFill>
                <a:latin typeface="+mn-lt"/>
                <a:ea typeface="+mn-ea"/>
                <a:cs typeface="+mn-cs"/>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Subtitle</a:t>
            </a:r>
          </a:p>
        </p:txBody>
      </p:sp>
      <p:sp>
        <p:nvSpPr>
          <p:cNvPr id="164" name="Rectangle 163"/>
          <p:cNvSpPr/>
          <p:nvPr/>
        </p:nvSpPr>
        <p:spPr>
          <a:xfrm>
            <a:off x="0" y="9007122"/>
            <a:ext cx="6858000" cy="898878"/>
          </a:xfrm>
          <a:prstGeom prst="rect">
            <a:avLst/>
          </a:prstGeom>
          <a:solidFill>
            <a:schemeClr val="tx1"/>
          </a:solidFill>
          <a:ln>
            <a:noFill/>
          </a:ln>
          <a:effectLst>
            <a:outerShdw dist="63500" dir="16200000"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65" name="Footer Placeholder 4"/>
          <p:cNvSpPr>
            <a:spLocks noGrp="1"/>
          </p:cNvSpPr>
          <p:nvPr>
            <p:ph type="ftr" sz="quarter" idx="3"/>
          </p:nvPr>
        </p:nvSpPr>
        <p:spPr>
          <a:xfrm>
            <a:off x="4397476" y="9153295"/>
            <a:ext cx="2314575" cy="527403"/>
          </a:xfrm>
          <a:prstGeom prst="rect">
            <a:avLst/>
          </a:prstGeom>
        </p:spPr>
        <p:txBody>
          <a:bodyPr vert="horz" lIns="91440" tIns="45720" rIns="91440" bIns="45720" rtlCol="0" anchor="ctr"/>
          <a:lstStyle>
            <a:lvl1pPr algn="r">
              <a:defRPr sz="675">
                <a:solidFill>
                  <a:schemeClr val="bg1"/>
                </a:solidFill>
              </a:defRPr>
            </a:lvl1pPr>
          </a:lstStyle>
          <a:p>
            <a:endParaRPr lang="en-US"/>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03247" y="398732"/>
            <a:ext cx="640441" cy="1295880"/>
          </a:xfrm>
          <a:prstGeom prst="rect">
            <a:avLst/>
          </a:prstGeom>
        </p:spPr>
      </p:pic>
    </p:spTree>
    <p:extLst>
      <p:ext uri="{BB962C8B-B14F-4D97-AF65-F5344CB8AC3E}">
        <p14:creationId xmlns:p14="http://schemas.microsoft.com/office/powerpoint/2010/main" val="204209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decel="100000" fill="hold" nodeType="withEffect">
                                  <p:stCondLst>
                                    <p:cond delay="0"/>
                                  </p:stCondLst>
                                  <p:childTnLst>
                                    <p:animScale>
                                      <p:cBhvr>
                                        <p:cTn id="6" dur="2750" fill="hold"/>
                                        <p:tgtEl>
                                          <p:spTgt spid="116"/>
                                        </p:tgtEl>
                                      </p:cBhvr>
                                      <p:by x="108000" y="108000"/>
                                    </p:animScale>
                                  </p:childTnLst>
                                </p:cTn>
                              </p:par>
                              <p:par>
                                <p:cTn id="7" presetID="2" presetClass="entr" presetSubtype="1" decel="100000" fill="hold" grpId="0" nodeType="withEffect">
                                  <p:stCondLst>
                                    <p:cond delay="0"/>
                                  </p:stCondLst>
                                  <p:childTnLst>
                                    <p:set>
                                      <p:cBhvr>
                                        <p:cTn id="8" dur="1" fill="hold">
                                          <p:stCondLst>
                                            <p:cond delay="0"/>
                                          </p:stCondLst>
                                        </p:cTn>
                                        <p:tgtEl>
                                          <p:spTgt spid="160"/>
                                        </p:tgtEl>
                                        <p:attrNameLst>
                                          <p:attrName>style.visibility</p:attrName>
                                        </p:attrNameLst>
                                      </p:cBhvr>
                                      <p:to>
                                        <p:strVal val="visible"/>
                                      </p:to>
                                    </p:set>
                                    <p:anim calcmode="lin" valueType="num">
                                      <p:cBhvr additive="base">
                                        <p:cTn id="9" dur="1000" fill="hold"/>
                                        <p:tgtEl>
                                          <p:spTgt spid="160"/>
                                        </p:tgtEl>
                                        <p:attrNameLst>
                                          <p:attrName>ppt_x</p:attrName>
                                        </p:attrNameLst>
                                      </p:cBhvr>
                                      <p:tavLst>
                                        <p:tav tm="0">
                                          <p:val>
                                            <p:strVal val="#ppt_x"/>
                                          </p:val>
                                        </p:tav>
                                        <p:tav tm="100000">
                                          <p:val>
                                            <p:strVal val="#ppt_x"/>
                                          </p:val>
                                        </p:tav>
                                      </p:tavLst>
                                    </p:anim>
                                    <p:anim calcmode="lin" valueType="num">
                                      <p:cBhvr additive="base">
                                        <p:cTn id="10" dur="1000" fill="hold"/>
                                        <p:tgtEl>
                                          <p:spTgt spid="160"/>
                                        </p:tgtEl>
                                        <p:attrNameLst>
                                          <p:attrName>ppt_y</p:attrName>
                                        </p:attrNameLst>
                                      </p:cBhvr>
                                      <p:tavLst>
                                        <p:tav tm="0">
                                          <p:val>
                                            <p:strVal val="0-#ppt_h/2"/>
                                          </p:val>
                                        </p:tav>
                                        <p:tav tm="100000">
                                          <p:val>
                                            <p:strVal val="#ppt_y"/>
                                          </p:val>
                                        </p:tav>
                                      </p:tavLst>
                                    </p:anim>
                                  </p:childTnLst>
                                </p:cTn>
                              </p:par>
                              <p:par>
                                <p:cTn id="11" presetID="22" presetClass="entr" presetSubtype="1" fill="hold" grpId="0" nodeType="withEffect">
                                  <p:stCondLst>
                                    <p:cond delay="500"/>
                                  </p:stCondLst>
                                  <p:childTnLst>
                                    <p:set>
                                      <p:cBhvr>
                                        <p:cTn id="12" dur="1" fill="hold">
                                          <p:stCondLst>
                                            <p:cond delay="0"/>
                                          </p:stCondLst>
                                        </p:cTn>
                                        <p:tgtEl>
                                          <p:spTgt spid="159"/>
                                        </p:tgtEl>
                                        <p:attrNameLst>
                                          <p:attrName>style.visibility</p:attrName>
                                        </p:attrNameLst>
                                      </p:cBhvr>
                                      <p:to>
                                        <p:strVal val="visible"/>
                                      </p:to>
                                    </p:set>
                                    <p:animEffect transition="in" filter="wipe(up)">
                                      <p:cBhvr>
                                        <p:cTn id="13" dur="500"/>
                                        <p:tgtEl>
                                          <p:spTgt spid="159"/>
                                        </p:tgtEl>
                                      </p:cBhvr>
                                    </p:animEffect>
                                  </p:childTnLst>
                                </p:cTn>
                              </p:par>
                              <p:par>
                                <p:cTn id="14" presetID="10" presetClass="entr" presetSubtype="0" fill="hold" grpId="0" nodeType="withEffect">
                                  <p:stCondLst>
                                    <p:cond delay="150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0" nodeType="withEffect">
                                  <p:stCondLst>
                                    <p:cond delay="1500"/>
                                  </p:stCondLst>
                                  <p:childTnLst>
                                    <p:set>
                                      <p:cBhvr>
                                        <p:cTn id="18" dur="1" fill="hold">
                                          <p:stCondLst>
                                            <p:cond delay="0"/>
                                          </p:stCondLst>
                                        </p:cTn>
                                        <p:tgtEl>
                                          <p:spTgt spid="64">
                                            <p:txEl>
                                              <p:pRg st="0" end="0"/>
                                            </p:txEl>
                                          </p:spTgt>
                                        </p:tgtEl>
                                        <p:attrNameLst>
                                          <p:attrName>style.visibility</p:attrName>
                                        </p:attrNameLst>
                                      </p:cBhvr>
                                      <p:to>
                                        <p:strVal val="visible"/>
                                      </p:to>
                                    </p:set>
                                    <p:animEffect transition="in" filter="fade">
                                      <p:cBhvr>
                                        <p:cTn id="19" dur="500"/>
                                        <p:tgtEl>
                                          <p:spTgt spid="64">
                                            <p:txEl>
                                              <p:pRg st="0" end="0"/>
                                            </p:txEl>
                                          </p:spTgt>
                                        </p:tgtEl>
                                      </p:cBhvr>
                                    </p:animEffect>
                                  </p:childTnLst>
                                </p:cTn>
                              </p:par>
                            </p:childTnLst>
                          </p:cTn>
                        </p:par>
                        <p:par>
                          <p:cTn id="20" fill="hold">
                            <p:stCondLst>
                              <p:cond delay="2750"/>
                            </p:stCondLst>
                            <p:childTnLst>
                              <p:par>
                                <p:cTn id="21" presetID="10" presetClass="entr" presetSubtype="0" fill="hold" nodeType="afterEffect">
                                  <p:stCondLst>
                                    <p:cond delay="1000"/>
                                  </p:stCondLst>
                                  <p:childTnLst>
                                    <p:set>
                                      <p:cBhvr>
                                        <p:cTn id="22" dur="1" fill="hold">
                                          <p:stCondLst>
                                            <p:cond delay="0"/>
                                          </p:stCondLst>
                                        </p:cTn>
                                        <p:tgtEl>
                                          <p:spTgt spid="166"/>
                                        </p:tgtEl>
                                        <p:attrNameLst>
                                          <p:attrName>style.visibility</p:attrName>
                                        </p:attrNameLst>
                                      </p:cBhvr>
                                      <p:to>
                                        <p:strVal val="visible"/>
                                      </p:to>
                                    </p:set>
                                    <p:animEffect transition="in" filter="fade">
                                      <p:cBhvr>
                                        <p:cTn id="23" dur="500"/>
                                        <p:tgtEl>
                                          <p:spTgt spid="166"/>
                                        </p:tgtEl>
                                      </p:cBhvr>
                                    </p:animEffect>
                                  </p:childTnLst>
                                </p:cTn>
                              </p:par>
                              <p:par>
                                <p:cTn id="24" presetID="10" presetClass="exit" presetSubtype="0" fill="hold" grpId="1" nodeType="withEffect">
                                  <p:stCondLst>
                                    <p:cond delay="1000"/>
                                  </p:stCondLst>
                                  <p:childTnLst>
                                    <p:animEffect transition="out" filter="fade">
                                      <p:cBhvr>
                                        <p:cTn id="25" dur="500"/>
                                        <p:tgtEl>
                                          <p:spTgt spid="63"/>
                                        </p:tgtEl>
                                      </p:cBhvr>
                                    </p:animEffect>
                                    <p:set>
                                      <p:cBhvr>
                                        <p:cTn id="26" dur="1" fill="hold">
                                          <p:stCondLst>
                                            <p:cond delay="499"/>
                                          </p:stCondLst>
                                        </p:cTn>
                                        <p:tgtEl>
                                          <p:spTgt spid="63"/>
                                        </p:tgtEl>
                                        <p:attrNameLst>
                                          <p:attrName>style.visibility</p:attrName>
                                        </p:attrNameLst>
                                      </p:cBhvr>
                                      <p:to>
                                        <p:strVal val="hidden"/>
                                      </p:to>
                                    </p:set>
                                  </p:childTnLst>
                                </p:cTn>
                              </p:par>
                              <p:par>
                                <p:cTn id="27" presetID="10" presetClass="exit" presetSubtype="0" fill="hold" grpId="1" nodeType="withEffect">
                                  <p:stCondLst>
                                    <p:cond delay="1000"/>
                                  </p:stCondLst>
                                  <p:childTnLst>
                                    <p:animEffect transition="out" filter="fade">
                                      <p:cBhvr>
                                        <p:cTn id="28" dur="500"/>
                                        <p:tgtEl>
                                          <p:spTgt spid="64">
                                            <p:txEl>
                                              <p:pRg st="0" end="0"/>
                                            </p:txEl>
                                          </p:spTgt>
                                        </p:tgtEl>
                                      </p:cBhvr>
                                    </p:animEffect>
                                    <p:set>
                                      <p:cBhvr>
                                        <p:cTn id="29" dur="1" fill="hold">
                                          <p:stCondLst>
                                            <p:cond delay="499"/>
                                          </p:stCondLst>
                                        </p:cTn>
                                        <p:tgtEl>
                                          <p:spTgt spid="64">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0" animBg="1"/>
      <p:bldP spid="160" grpId="0" animBg="1"/>
      <p:bldP spid="63" grpId="0" animBg="1"/>
      <p:bldP spid="63" grpId="1" animBg="1"/>
      <p:bldP spid="64" grpId="0" build="p">
        <p:tmplLst>
          <p:tmpl lvl="1">
            <p:tnLst>
              <p:par>
                <p:cTn presetID="10" presetClass="entr" presetSubtype="0" fill="hold" nodeType="withEffect">
                  <p:stCondLst>
                    <p:cond delay="1500"/>
                  </p:stCondLst>
                  <p:childTnLst>
                    <p:set>
                      <p:cBhvr>
                        <p:cTn dur="1" fill="hold">
                          <p:stCondLst>
                            <p:cond delay="0"/>
                          </p:stCondLst>
                        </p:cTn>
                        <p:tgtEl>
                          <p:spTgt spid="64"/>
                        </p:tgtEl>
                        <p:attrNameLst>
                          <p:attrName>style.visibility</p:attrName>
                        </p:attrNameLst>
                      </p:cBhvr>
                      <p:to>
                        <p:strVal val="visible"/>
                      </p:to>
                    </p:set>
                    <p:animEffect transition="in" filter="fade">
                      <p:cBhvr>
                        <p:cTn dur="500"/>
                        <p:tgtEl>
                          <p:spTgt spid="64"/>
                        </p:tgtEl>
                      </p:cBhvr>
                    </p:animEffect>
                  </p:childTnLst>
                </p:cTn>
              </p:par>
            </p:tnLst>
          </p:tmpl>
        </p:tmplLst>
      </p:bldP>
      <p:bldP spid="64" grpId="1" build="p">
        <p:tmplLst>
          <p:tmpl lvl="1">
            <p:tnLst>
              <p:par>
                <p:cTn presetID="10" presetClass="exit" presetSubtype="0" fill="hold" nodeType="withEffect">
                  <p:stCondLst>
                    <p:cond delay="1000"/>
                  </p:stCondLst>
                  <p:childTnLst>
                    <p:animEffect transition="out" filter="fade">
                      <p:cBhvr>
                        <p:cTn dur="500"/>
                        <p:tgtEl>
                          <p:spTgt spid="64"/>
                        </p:tgtEl>
                      </p:cBhvr>
                    </p:animEffect>
                    <p:set>
                      <p:cBhvr>
                        <p:cTn dur="1" fill="hold">
                          <p:stCondLst>
                            <p:cond delay="499"/>
                          </p:stCondLst>
                        </p:cTn>
                        <p:tgtEl>
                          <p:spTgt spid="64"/>
                        </p:tgtEl>
                        <p:attrNameLst>
                          <p:attrName>style.visibility</p:attrName>
                        </p:attrNameLst>
                      </p:cBhvr>
                      <p:to>
                        <p:strVal val="hidden"/>
                      </p:to>
                    </p:se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6F43A-3887-4028-B29A-CFC9CBBD35B6}"/>
              </a:ext>
            </a:extLst>
          </p:cNvPr>
          <p:cNvSpPr>
            <a:spLocks noGrp="1"/>
          </p:cNvSpPr>
          <p:nvPr>
            <p:ph type="ctrTitle"/>
          </p:nvPr>
        </p:nvSpPr>
        <p:spPr>
          <a:xfrm>
            <a:off x="857250" y="1620838"/>
            <a:ext cx="5143500" cy="344963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0B547B-8304-4127-B89E-462B92570B03}"/>
              </a:ext>
            </a:extLst>
          </p:cNvPr>
          <p:cNvSpPr>
            <a:spLocks noGrp="1"/>
          </p:cNvSpPr>
          <p:nvPr>
            <p:ph type="subTitle" idx="1"/>
          </p:nvPr>
        </p:nvSpPr>
        <p:spPr>
          <a:xfrm>
            <a:off x="857250" y="5202238"/>
            <a:ext cx="5143500" cy="23923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108714-B02D-4AE8-951D-163D81476A67}"/>
              </a:ext>
            </a:extLst>
          </p:cNvPr>
          <p:cNvSpPr>
            <a:spLocks noGrp="1"/>
          </p:cNvSpPr>
          <p:nvPr>
            <p:ph type="dt" sz="half" idx="10"/>
          </p:nvPr>
        </p:nvSpPr>
        <p:spPr/>
        <p:txBody>
          <a:bodyPr/>
          <a:lstStyle/>
          <a:p>
            <a:fld id="{FA59243B-97BB-45A7-B54B-45000C7F8EDB}" type="datetimeFigureOut">
              <a:rPr lang="en-US" smtClean="0"/>
              <a:t>9/17/2018</a:t>
            </a:fld>
            <a:endParaRPr lang="en-US"/>
          </a:p>
        </p:txBody>
      </p:sp>
      <p:sp>
        <p:nvSpPr>
          <p:cNvPr id="5" name="Footer Placeholder 4">
            <a:extLst>
              <a:ext uri="{FF2B5EF4-FFF2-40B4-BE49-F238E27FC236}">
                <a16:creationId xmlns:a16="http://schemas.microsoft.com/office/drawing/2014/main" id="{56AFDDC0-39A2-4CEF-AA0F-0CA8195EE4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3D5F5A-1F7D-4741-B167-41B39FC8A7DA}"/>
              </a:ext>
            </a:extLst>
          </p:cNvPr>
          <p:cNvSpPr>
            <a:spLocks noGrp="1"/>
          </p:cNvSpPr>
          <p:nvPr>
            <p:ph type="sldNum" sz="quarter" idx="12"/>
          </p:nvPr>
        </p:nvSpPr>
        <p:spPr/>
        <p:txBody>
          <a:bodyPr/>
          <a:lstStyle/>
          <a:p>
            <a:fld id="{F8531A0B-8FB6-43D6-A8E3-E069DE81FCE2}" type="slidenum">
              <a:rPr lang="en-US" smtClean="0"/>
              <a:t>‹#›</a:t>
            </a:fld>
            <a:endParaRPr lang="en-US"/>
          </a:p>
        </p:txBody>
      </p:sp>
    </p:spTree>
    <p:extLst>
      <p:ext uri="{BB962C8B-B14F-4D97-AF65-F5344CB8AC3E}">
        <p14:creationId xmlns:p14="http://schemas.microsoft.com/office/powerpoint/2010/main" val="4220673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541D8-19B5-4B24-B2E5-D087362098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C828DC-5E0C-4808-8118-6372C8CCF1C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A2989B-DE25-44FB-9E9D-C27395BB5196}"/>
              </a:ext>
            </a:extLst>
          </p:cNvPr>
          <p:cNvSpPr>
            <a:spLocks noGrp="1"/>
          </p:cNvSpPr>
          <p:nvPr>
            <p:ph type="dt" sz="half" idx="10"/>
          </p:nvPr>
        </p:nvSpPr>
        <p:spPr/>
        <p:txBody>
          <a:bodyPr/>
          <a:lstStyle/>
          <a:p>
            <a:fld id="{FA59243B-97BB-45A7-B54B-45000C7F8EDB}" type="datetimeFigureOut">
              <a:rPr lang="en-US" smtClean="0"/>
              <a:t>9/17/2018</a:t>
            </a:fld>
            <a:endParaRPr lang="en-US"/>
          </a:p>
        </p:txBody>
      </p:sp>
      <p:sp>
        <p:nvSpPr>
          <p:cNvPr id="5" name="Footer Placeholder 4">
            <a:extLst>
              <a:ext uri="{FF2B5EF4-FFF2-40B4-BE49-F238E27FC236}">
                <a16:creationId xmlns:a16="http://schemas.microsoft.com/office/drawing/2014/main" id="{91CCFDF2-79E9-4684-AA71-153B89BEE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C9B914-05E5-4301-A6A0-49B9C4BA107F}"/>
              </a:ext>
            </a:extLst>
          </p:cNvPr>
          <p:cNvSpPr>
            <a:spLocks noGrp="1"/>
          </p:cNvSpPr>
          <p:nvPr>
            <p:ph type="sldNum" sz="quarter" idx="12"/>
          </p:nvPr>
        </p:nvSpPr>
        <p:spPr/>
        <p:txBody>
          <a:bodyPr/>
          <a:lstStyle/>
          <a:p>
            <a:fld id="{F8531A0B-8FB6-43D6-A8E3-E069DE81FCE2}" type="slidenum">
              <a:rPr lang="en-US" smtClean="0"/>
              <a:t>‹#›</a:t>
            </a:fld>
            <a:endParaRPr lang="en-US"/>
          </a:p>
        </p:txBody>
      </p:sp>
    </p:spTree>
    <p:extLst>
      <p:ext uri="{BB962C8B-B14F-4D97-AF65-F5344CB8AC3E}">
        <p14:creationId xmlns:p14="http://schemas.microsoft.com/office/powerpoint/2010/main" val="1030430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DAC99-8D4F-4F21-9F3A-08F0C7B466C6}"/>
              </a:ext>
            </a:extLst>
          </p:cNvPr>
          <p:cNvSpPr>
            <a:spLocks noGrp="1"/>
          </p:cNvSpPr>
          <p:nvPr>
            <p:ph type="title"/>
          </p:nvPr>
        </p:nvSpPr>
        <p:spPr>
          <a:xfrm>
            <a:off x="468313" y="2470150"/>
            <a:ext cx="5915025" cy="4119563"/>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5F24ED-4F0D-490A-A33E-66A2F3096D82}"/>
              </a:ext>
            </a:extLst>
          </p:cNvPr>
          <p:cNvSpPr>
            <a:spLocks noGrp="1"/>
          </p:cNvSpPr>
          <p:nvPr>
            <p:ph type="body" idx="1"/>
          </p:nvPr>
        </p:nvSpPr>
        <p:spPr>
          <a:xfrm>
            <a:off x="468313" y="6629400"/>
            <a:ext cx="5915025" cy="21669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31932CF-FB14-4D94-B12E-98374E9201FD}"/>
              </a:ext>
            </a:extLst>
          </p:cNvPr>
          <p:cNvSpPr>
            <a:spLocks noGrp="1"/>
          </p:cNvSpPr>
          <p:nvPr>
            <p:ph type="dt" sz="half" idx="10"/>
          </p:nvPr>
        </p:nvSpPr>
        <p:spPr/>
        <p:txBody>
          <a:bodyPr/>
          <a:lstStyle/>
          <a:p>
            <a:fld id="{FA59243B-97BB-45A7-B54B-45000C7F8EDB}" type="datetimeFigureOut">
              <a:rPr lang="en-US" smtClean="0"/>
              <a:t>9/17/2018</a:t>
            </a:fld>
            <a:endParaRPr lang="en-US"/>
          </a:p>
        </p:txBody>
      </p:sp>
      <p:sp>
        <p:nvSpPr>
          <p:cNvPr id="5" name="Footer Placeholder 4">
            <a:extLst>
              <a:ext uri="{FF2B5EF4-FFF2-40B4-BE49-F238E27FC236}">
                <a16:creationId xmlns:a16="http://schemas.microsoft.com/office/drawing/2014/main" id="{D7A55397-FE8A-402C-9FA4-4234B0AA7F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3C26D1-F059-49A9-8800-895A0D580B35}"/>
              </a:ext>
            </a:extLst>
          </p:cNvPr>
          <p:cNvSpPr>
            <a:spLocks noGrp="1"/>
          </p:cNvSpPr>
          <p:nvPr>
            <p:ph type="sldNum" sz="quarter" idx="12"/>
          </p:nvPr>
        </p:nvSpPr>
        <p:spPr/>
        <p:txBody>
          <a:bodyPr/>
          <a:lstStyle/>
          <a:p>
            <a:fld id="{F8531A0B-8FB6-43D6-A8E3-E069DE81FCE2}" type="slidenum">
              <a:rPr lang="en-US" smtClean="0"/>
              <a:t>‹#›</a:t>
            </a:fld>
            <a:endParaRPr lang="en-US"/>
          </a:p>
        </p:txBody>
      </p:sp>
    </p:spTree>
    <p:extLst>
      <p:ext uri="{BB962C8B-B14F-4D97-AF65-F5344CB8AC3E}">
        <p14:creationId xmlns:p14="http://schemas.microsoft.com/office/powerpoint/2010/main" val="1358986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65324-E0F6-414C-B083-663DA44CD4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0B7970-1241-4EB4-9B23-B200ABA161CF}"/>
              </a:ext>
            </a:extLst>
          </p:cNvPr>
          <p:cNvSpPr>
            <a:spLocks noGrp="1"/>
          </p:cNvSpPr>
          <p:nvPr>
            <p:ph sz="half" idx="1"/>
          </p:nvPr>
        </p:nvSpPr>
        <p:spPr>
          <a:xfrm>
            <a:off x="471488" y="2636838"/>
            <a:ext cx="2881312" cy="62849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1F00B8-88BB-48DE-8262-2BA145B2C36B}"/>
              </a:ext>
            </a:extLst>
          </p:cNvPr>
          <p:cNvSpPr>
            <a:spLocks noGrp="1"/>
          </p:cNvSpPr>
          <p:nvPr>
            <p:ph sz="half" idx="2"/>
          </p:nvPr>
        </p:nvSpPr>
        <p:spPr>
          <a:xfrm>
            <a:off x="3505200" y="2636838"/>
            <a:ext cx="2881313" cy="62849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C8D210-1203-4663-9695-EE0AF86867BF}"/>
              </a:ext>
            </a:extLst>
          </p:cNvPr>
          <p:cNvSpPr>
            <a:spLocks noGrp="1"/>
          </p:cNvSpPr>
          <p:nvPr>
            <p:ph type="dt" sz="half" idx="10"/>
          </p:nvPr>
        </p:nvSpPr>
        <p:spPr/>
        <p:txBody>
          <a:bodyPr/>
          <a:lstStyle/>
          <a:p>
            <a:fld id="{FA59243B-97BB-45A7-B54B-45000C7F8EDB}" type="datetimeFigureOut">
              <a:rPr lang="en-US" smtClean="0"/>
              <a:t>9/17/2018</a:t>
            </a:fld>
            <a:endParaRPr lang="en-US"/>
          </a:p>
        </p:txBody>
      </p:sp>
      <p:sp>
        <p:nvSpPr>
          <p:cNvPr id="6" name="Footer Placeholder 5">
            <a:extLst>
              <a:ext uri="{FF2B5EF4-FFF2-40B4-BE49-F238E27FC236}">
                <a16:creationId xmlns:a16="http://schemas.microsoft.com/office/drawing/2014/main" id="{AAB6B2ED-6404-4568-B15F-5677B5369C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AF2E16-A06C-4051-B6B5-274BC3AF19E7}"/>
              </a:ext>
            </a:extLst>
          </p:cNvPr>
          <p:cNvSpPr>
            <a:spLocks noGrp="1"/>
          </p:cNvSpPr>
          <p:nvPr>
            <p:ph type="sldNum" sz="quarter" idx="12"/>
          </p:nvPr>
        </p:nvSpPr>
        <p:spPr/>
        <p:txBody>
          <a:bodyPr/>
          <a:lstStyle/>
          <a:p>
            <a:fld id="{F8531A0B-8FB6-43D6-A8E3-E069DE81FCE2}" type="slidenum">
              <a:rPr lang="en-US" smtClean="0"/>
              <a:t>‹#›</a:t>
            </a:fld>
            <a:endParaRPr lang="en-US"/>
          </a:p>
        </p:txBody>
      </p:sp>
    </p:spTree>
    <p:extLst>
      <p:ext uri="{BB962C8B-B14F-4D97-AF65-F5344CB8AC3E}">
        <p14:creationId xmlns:p14="http://schemas.microsoft.com/office/powerpoint/2010/main" val="470136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FE620-7D39-43EA-BEE8-E0D6D5208B45}"/>
              </a:ext>
            </a:extLst>
          </p:cNvPr>
          <p:cNvSpPr>
            <a:spLocks noGrp="1"/>
          </p:cNvSpPr>
          <p:nvPr>
            <p:ph type="title"/>
          </p:nvPr>
        </p:nvSpPr>
        <p:spPr>
          <a:xfrm>
            <a:off x="473075" y="527050"/>
            <a:ext cx="5915025" cy="191452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B742D4-753E-433C-B24E-27C802A0FC53}"/>
              </a:ext>
            </a:extLst>
          </p:cNvPr>
          <p:cNvSpPr>
            <a:spLocks noGrp="1"/>
          </p:cNvSpPr>
          <p:nvPr>
            <p:ph type="body" idx="1"/>
          </p:nvPr>
        </p:nvSpPr>
        <p:spPr>
          <a:xfrm>
            <a:off x="473075" y="2428875"/>
            <a:ext cx="2900363" cy="11890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7CAA743-21D5-4E06-B87D-29881B70B503}"/>
              </a:ext>
            </a:extLst>
          </p:cNvPr>
          <p:cNvSpPr>
            <a:spLocks noGrp="1"/>
          </p:cNvSpPr>
          <p:nvPr>
            <p:ph sz="half" idx="2"/>
          </p:nvPr>
        </p:nvSpPr>
        <p:spPr>
          <a:xfrm>
            <a:off x="473075" y="3617913"/>
            <a:ext cx="2900363" cy="53228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3DFC4F8-ADBF-48A9-984E-AC6EF78F2EDF}"/>
              </a:ext>
            </a:extLst>
          </p:cNvPr>
          <p:cNvSpPr>
            <a:spLocks noGrp="1"/>
          </p:cNvSpPr>
          <p:nvPr>
            <p:ph type="body" sz="quarter" idx="3"/>
          </p:nvPr>
        </p:nvSpPr>
        <p:spPr>
          <a:xfrm>
            <a:off x="3471863" y="2428875"/>
            <a:ext cx="2916237" cy="11890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72B9B4D-6AB8-48A9-8D92-5F42F1D777EB}"/>
              </a:ext>
            </a:extLst>
          </p:cNvPr>
          <p:cNvSpPr>
            <a:spLocks noGrp="1"/>
          </p:cNvSpPr>
          <p:nvPr>
            <p:ph sz="quarter" idx="4"/>
          </p:nvPr>
        </p:nvSpPr>
        <p:spPr>
          <a:xfrm>
            <a:off x="3471863" y="3617913"/>
            <a:ext cx="2916237" cy="53228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73384A-F20E-4E26-B2CC-64AB2C90D337}"/>
              </a:ext>
            </a:extLst>
          </p:cNvPr>
          <p:cNvSpPr>
            <a:spLocks noGrp="1"/>
          </p:cNvSpPr>
          <p:nvPr>
            <p:ph type="dt" sz="half" idx="10"/>
          </p:nvPr>
        </p:nvSpPr>
        <p:spPr/>
        <p:txBody>
          <a:bodyPr/>
          <a:lstStyle/>
          <a:p>
            <a:fld id="{FA59243B-97BB-45A7-B54B-45000C7F8EDB}" type="datetimeFigureOut">
              <a:rPr lang="en-US" smtClean="0"/>
              <a:t>9/17/2018</a:t>
            </a:fld>
            <a:endParaRPr lang="en-US"/>
          </a:p>
        </p:txBody>
      </p:sp>
      <p:sp>
        <p:nvSpPr>
          <p:cNvPr id="8" name="Footer Placeholder 7">
            <a:extLst>
              <a:ext uri="{FF2B5EF4-FFF2-40B4-BE49-F238E27FC236}">
                <a16:creationId xmlns:a16="http://schemas.microsoft.com/office/drawing/2014/main" id="{9AE242F8-9FB1-4079-8574-69FD81E233A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034D02B-F2BF-404C-92B5-E2364F185325}"/>
              </a:ext>
            </a:extLst>
          </p:cNvPr>
          <p:cNvSpPr>
            <a:spLocks noGrp="1"/>
          </p:cNvSpPr>
          <p:nvPr>
            <p:ph type="sldNum" sz="quarter" idx="12"/>
          </p:nvPr>
        </p:nvSpPr>
        <p:spPr/>
        <p:txBody>
          <a:bodyPr/>
          <a:lstStyle/>
          <a:p>
            <a:fld id="{F8531A0B-8FB6-43D6-A8E3-E069DE81FCE2}" type="slidenum">
              <a:rPr lang="en-US" smtClean="0"/>
              <a:t>‹#›</a:t>
            </a:fld>
            <a:endParaRPr lang="en-US"/>
          </a:p>
        </p:txBody>
      </p:sp>
    </p:spTree>
    <p:extLst>
      <p:ext uri="{BB962C8B-B14F-4D97-AF65-F5344CB8AC3E}">
        <p14:creationId xmlns:p14="http://schemas.microsoft.com/office/powerpoint/2010/main" val="192020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D9F40-5486-4091-91ED-5323ABC3E4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65FC64-19BC-4663-92AB-C7EF2B74313B}"/>
              </a:ext>
            </a:extLst>
          </p:cNvPr>
          <p:cNvSpPr>
            <a:spLocks noGrp="1"/>
          </p:cNvSpPr>
          <p:nvPr>
            <p:ph type="dt" sz="half" idx="10"/>
          </p:nvPr>
        </p:nvSpPr>
        <p:spPr/>
        <p:txBody>
          <a:bodyPr/>
          <a:lstStyle/>
          <a:p>
            <a:fld id="{FA59243B-97BB-45A7-B54B-45000C7F8EDB}" type="datetimeFigureOut">
              <a:rPr lang="en-US" smtClean="0"/>
              <a:t>9/17/2018</a:t>
            </a:fld>
            <a:endParaRPr lang="en-US"/>
          </a:p>
        </p:txBody>
      </p:sp>
      <p:sp>
        <p:nvSpPr>
          <p:cNvPr id="4" name="Footer Placeholder 3">
            <a:extLst>
              <a:ext uri="{FF2B5EF4-FFF2-40B4-BE49-F238E27FC236}">
                <a16:creationId xmlns:a16="http://schemas.microsoft.com/office/drawing/2014/main" id="{90BB35C1-3F5C-4ACB-BDFA-71D0A75AE1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10A668-D404-46B7-8385-A545739621DE}"/>
              </a:ext>
            </a:extLst>
          </p:cNvPr>
          <p:cNvSpPr>
            <a:spLocks noGrp="1"/>
          </p:cNvSpPr>
          <p:nvPr>
            <p:ph type="sldNum" sz="quarter" idx="12"/>
          </p:nvPr>
        </p:nvSpPr>
        <p:spPr/>
        <p:txBody>
          <a:bodyPr/>
          <a:lstStyle/>
          <a:p>
            <a:fld id="{F8531A0B-8FB6-43D6-A8E3-E069DE81FCE2}" type="slidenum">
              <a:rPr lang="en-US" smtClean="0"/>
              <a:t>‹#›</a:t>
            </a:fld>
            <a:endParaRPr lang="en-US"/>
          </a:p>
        </p:txBody>
      </p:sp>
    </p:spTree>
    <p:extLst>
      <p:ext uri="{BB962C8B-B14F-4D97-AF65-F5344CB8AC3E}">
        <p14:creationId xmlns:p14="http://schemas.microsoft.com/office/powerpoint/2010/main" val="31355044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4C5D9E-2A43-49DF-9508-5CD607912B47}"/>
              </a:ext>
            </a:extLst>
          </p:cNvPr>
          <p:cNvSpPr>
            <a:spLocks noGrp="1"/>
          </p:cNvSpPr>
          <p:nvPr>
            <p:ph type="dt" sz="half" idx="10"/>
          </p:nvPr>
        </p:nvSpPr>
        <p:spPr/>
        <p:txBody>
          <a:bodyPr/>
          <a:lstStyle/>
          <a:p>
            <a:fld id="{FA59243B-97BB-45A7-B54B-45000C7F8EDB}" type="datetimeFigureOut">
              <a:rPr lang="en-US" smtClean="0"/>
              <a:t>9/17/2018</a:t>
            </a:fld>
            <a:endParaRPr lang="en-US"/>
          </a:p>
        </p:txBody>
      </p:sp>
      <p:sp>
        <p:nvSpPr>
          <p:cNvPr id="3" name="Footer Placeholder 2">
            <a:extLst>
              <a:ext uri="{FF2B5EF4-FFF2-40B4-BE49-F238E27FC236}">
                <a16:creationId xmlns:a16="http://schemas.microsoft.com/office/drawing/2014/main" id="{084AC58E-D1BB-400B-BBB2-F9BC2C5EE0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5BB7FE-3A78-4896-B634-D68E5E55FBFF}"/>
              </a:ext>
            </a:extLst>
          </p:cNvPr>
          <p:cNvSpPr>
            <a:spLocks noGrp="1"/>
          </p:cNvSpPr>
          <p:nvPr>
            <p:ph type="sldNum" sz="quarter" idx="12"/>
          </p:nvPr>
        </p:nvSpPr>
        <p:spPr/>
        <p:txBody>
          <a:bodyPr/>
          <a:lstStyle/>
          <a:p>
            <a:fld id="{F8531A0B-8FB6-43D6-A8E3-E069DE81FCE2}" type="slidenum">
              <a:rPr lang="en-US" smtClean="0"/>
              <a:t>‹#›</a:t>
            </a:fld>
            <a:endParaRPr lang="en-US"/>
          </a:p>
        </p:txBody>
      </p:sp>
    </p:spTree>
    <p:extLst>
      <p:ext uri="{BB962C8B-B14F-4D97-AF65-F5344CB8AC3E}">
        <p14:creationId xmlns:p14="http://schemas.microsoft.com/office/powerpoint/2010/main" val="23026728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61B17-2AF2-4508-8BD6-38974264F4BA}"/>
              </a:ext>
            </a:extLst>
          </p:cNvPr>
          <p:cNvSpPr>
            <a:spLocks noGrp="1"/>
          </p:cNvSpPr>
          <p:nvPr>
            <p:ph type="title"/>
          </p:nvPr>
        </p:nvSpPr>
        <p:spPr>
          <a:xfrm>
            <a:off x="473075" y="660400"/>
            <a:ext cx="2211388" cy="23114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CC977AE-D090-4980-B185-22FD8917B4C6}"/>
              </a:ext>
            </a:extLst>
          </p:cNvPr>
          <p:cNvSpPr>
            <a:spLocks noGrp="1"/>
          </p:cNvSpPr>
          <p:nvPr>
            <p:ph idx="1"/>
          </p:nvPr>
        </p:nvSpPr>
        <p:spPr>
          <a:xfrm>
            <a:off x="2916238" y="1425575"/>
            <a:ext cx="3471862" cy="70405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81BC60-7F85-4257-B509-2D8AD2183B34}"/>
              </a:ext>
            </a:extLst>
          </p:cNvPr>
          <p:cNvSpPr>
            <a:spLocks noGrp="1"/>
          </p:cNvSpPr>
          <p:nvPr>
            <p:ph type="body" sz="half" idx="2"/>
          </p:nvPr>
        </p:nvSpPr>
        <p:spPr>
          <a:xfrm>
            <a:off x="473075" y="2971800"/>
            <a:ext cx="2211388" cy="55054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F38DE84-A557-453E-AF93-71DED7AD2210}"/>
              </a:ext>
            </a:extLst>
          </p:cNvPr>
          <p:cNvSpPr>
            <a:spLocks noGrp="1"/>
          </p:cNvSpPr>
          <p:nvPr>
            <p:ph type="dt" sz="half" idx="10"/>
          </p:nvPr>
        </p:nvSpPr>
        <p:spPr/>
        <p:txBody>
          <a:bodyPr/>
          <a:lstStyle/>
          <a:p>
            <a:fld id="{FA59243B-97BB-45A7-B54B-45000C7F8EDB}" type="datetimeFigureOut">
              <a:rPr lang="en-US" smtClean="0"/>
              <a:t>9/17/2018</a:t>
            </a:fld>
            <a:endParaRPr lang="en-US"/>
          </a:p>
        </p:txBody>
      </p:sp>
      <p:sp>
        <p:nvSpPr>
          <p:cNvPr id="6" name="Footer Placeholder 5">
            <a:extLst>
              <a:ext uri="{FF2B5EF4-FFF2-40B4-BE49-F238E27FC236}">
                <a16:creationId xmlns:a16="http://schemas.microsoft.com/office/drawing/2014/main" id="{6B7A1D7E-5D7E-4709-BBE8-8043EB34C7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19AC8A-54F2-4A16-869D-552F7E2A9252}"/>
              </a:ext>
            </a:extLst>
          </p:cNvPr>
          <p:cNvSpPr>
            <a:spLocks noGrp="1"/>
          </p:cNvSpPr>
          <p:nvPr>
            <p:ph type="sldNum" sz="quarter" idx="12"/>
          </p:nvPr>
        </p:nvSpPr>
        <p:spPr/>
        <p:txBody>
          <a:bodyPr/>
          <a:lstStyle/>
          <a:p>
            <a:fld id="{F8531A0B-8FB6-43D6-A8E3-E069DE81FCE2}" type="slidenum">
              <a:rPr lang="en-US" smtClean="0"/>
              <a:t>‹#›</a:t>
            </a:fld>
            <a:endParaRPr lang="en-US"/>
          </a:p>
        </p:txBody>
      </p:sp>
    </p:spTree>
    <p:extLst>
      <p:ext uri="{BB962C8B-B14F-4D97-AF65-F5344CB8AC3E}">
        <p14:creationId xmlns:p14="http://schemas.microsoft.com/office/powerpoint/2010/main" val="38764235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A2835-6598-4FB7-B290-73154ECD302A}"/>
              </a:ext>
            </a:extLst>
          </p:cNvPr>
          <p:cNvSpPr>
            <a:spLocks noGrp="1"/>
          </p:cNvSpPr>
          <p:nvPr>
            <p:ph type="title"/>
          </p:nvPr>
        </p:nvSpPr>
        <p:spPr>
          <a:xfrm>
            <a:off x="473075" y="660400"/>
            <a:ext cx="2211388" cy="23114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39A84E-634E-40DE-97AA-BE10F285D132}"/>
              </a:ext>
            </a:extLst>
          </p:cNvPr>
          <p:cNvSpPr>
            <a:spLocks noGrp="1"/>
          </p:cNvSpPr>
          <p:nvPr>
            <p:ph type="pic" idx="1"/>
          </p:nvPr>
        </p:nvSpPr>
        <p:spPr>
          <a:xfrm>
            <a:off x="2916238" y="1425575"/>
            <a:ext cx="3471862" cy="70405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7840A9-6FD4-422B-B515-AA0B47883F0A}"/>
              </a:ext>
            </a:extLst>
          </p:cNvPr>
          <p:cNvSpPr>
            <a:spLocks noGrp="1"/>
          </p:cNvSpPr>
          <p:nvPr>
            <p:ph type="body" sz="half" idx="2"/>
          </p:nvPr>
        </p:nvSpPr>
        <p:spPr>
          <a:xfrm>
            <a:off x="473075" y="2971800"/>
            <a:ext cx="2211388" cy="55054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928E0A9-9C58-4AA4-A6E9-999004256C88}"/>
              </a:ext>
            </a:extLst>
          </p:cNvPr>
          <p:cNvSpPr>
            <a:spLocks noGrp="1"/>
          </p:cNvSpPr>
          <p:nvPr>
            <p:ph type="dt" sz="half" idx="10"/>
          </p:nvPr>
        </p:nvSpPr>
        <p:spPr/>
        <p:txBody>
          <a:bodyPr/>
          <a:lstStyle/>
          <a:p>
            <a:fld id="{FA59243B-97BB-45A7-B54B-45000C7F8EDB}" type="datetimeFigureOut">
              <a:rPr lang="en-US" smtClean="0"/>
              <a:t>9/17/2018</a:t>
            </a:fld>
            <a:endParaRPr lang="en-US"/>
          </a:p>
        </p:txBody>
      </p:sp>
      <p:sp>
        <p:nvSpPr>
          <p:cNvPr id="6" name="Footer Placeholder 5">
            <a:extLst>
              <a:ext uri="{FF2B5EF4-FFF2-40B4-BE49-F238E27FC236}">
                <a16:creationId xmlns:a16="http://schemas.microsoft.com/office/drawing/2014/main" id="{14C0E60C-E2B4-4016-9DFA-F10F2E8362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7F1E50-5173-4231-897A-A6CC141A2CF1}"/>
              </a:ext>
            </a:extLst>
          </p:cNvPr>
          <p:cNvSpPr>
            <a:spLocks noGrp="1"/>
          </p:cNvSpPr>
          <p:nvPr>
            <p:ph type="sldNum" sz="quarter" idx="12"/>
          </p:nvPr>
        </p:nvSpPr>
        <p:spPr/>
        <p:txBody>
          <a:bodyPr/>
          <a:lstStyle/>
          <a:p>
            <a:fld id="{F8531A0B-8FB6-43D6-A8E3-E069DE81FCE2}" type="slidenum">
              <a:rPr lang="en-US" smtClean="0"/>
              <a:t>‹#›</a:t>
            </a:fld>
            <a:endParaRPr lang="en-US"/>
          </a:p>
        </p:txBody>
      </p:sp>
    </p:spTree>
    <p:extLst>
      <p:ext uri="{BB962C8B-B14F-4D97-AF65-F5344CB8AC3E}">
        <p14:creationId xmlns:p14="http://schemas.microsoft.com/office/powerpoint/2010/main" val="24026172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61C75-9C16-43F8-AF5C-BD234DC7F7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A39CB2-43EB-4950-BD7E-F1DCB1008BC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D81202-21B7-4BD2-B88F-80AF2AEA6085}"/>
              </a:ext>
            </a:extLst>
          </p:cNvPr>
          <p:cNvSpPr>
            <a:spLocks noGrp="1"/>
          </p:cNvSpPr>
          <p:nvPr>
            <p:ph type="dt" sz="half" idx="10"/>
          </p:nvPr>
        </p:nvSpPr>
        <p:spPr/>
        <p:txBody>
          <a:bodyPr/>
          <a:lstStyle/>
          <a:p>
            <a:fld id="{FA59243B-97BB-45A7-B54B-45000C7F8EDB}" type="datetimeFigureOut">
              <a:rPr lang="en-US" smtClean="0"/>
              <a:t>9/17/2018</a:t>
            </a:fld>
            <a:endParaRPr lang="en-US"/>
          </a:p>
        </p:txBody>
      </p:sp>
      <p:sp>
        <p:nvSpPr>
          <p:cNvPr id="5" name="Footer Placeholder 4">
            <a:extLst>
              <a:ext uri="{FF2B5EF4-FFF2-40B4-BE49-F238E27FC236}">
                <a16:creationId xmlns:a16="http://schemas.microsoft.com/office/drawing/2014/main" id="{899539C8-5B1E-4513-BD74-D6123568E3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159CCF-4159-4863-8A8E-FC3E8EE110CD}"/>
              </a:ext>
            </a:extLst>
          </p:cNvPr>
          <p:cNvSpPr>
            <a:spLocks noGrp="1"/>
          </p:cNvSpPr>
          <p:nvPr>
            <p:ph type="sldNum" sz="quarter" idx="12"/>
          </p:nvPr>
        </p:nvSpPr>
        <p:spPr/>
        <p:txBody>
          <a:bodyPr/>
          <a:lstStyle/>
          <a:p>
            <a:fld id="{F8531A0B-8FB6-43D6-A8E3-E069DE81FCE2}" type="slidenum">
              <a:rPr lang="en-US" smtClean="0"/>
              <a:t>‹#›</a:t>
            </a:fld>
            <a:endParaRPr lang="en-US"/>
          </a:p>
        </p:txBody>
      </p:sp>
    </p:spTree>
    <p:extLst>
      <p:ext uri="{BB962C8B-B14F-4D97-AF65-F5344CB8AC3E}">
        <p14:creationId xmlns:p14="http://schemas.microsoft.com/office/powerpoint/2010/main" val="1740814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pic>
        <p:nvPicPr>
          <p:cNvPr id="54" name="Picture 53" descr="view of tower and podium"/>
          <p:cNvPicPr/>
          <p:nvPr/>
        </p:nvPicPr>
        <p:blipFill rotWithShape="1">
          <a:blip r:embed="rId2" cstate="print">
            <a:extLst>
              <a:ext uri="{28A0092B-C50C-407E-A947-70E740481C1C}">
                <a14:useLocalDpi xmlns:a14="http://schemas.microsoft.com/office/drawing/2010/main" val="0"/>
              </a:ext>
            </a:extLst>
          </a:blip>
          <a:srcRect b="22979"/>
          <a:stretch/>
        </p:blipFill>
        <p:spPr bwMode="auto">
          <a:xfrm>
            <a:off x="3352043" y="-2"/>
            <a:ext cx="3505957" cy="9906003"/>
          </a:xfrm>
          <a:prstGeom prst="rect">
            <a:avLst/>
          </a:prstGeom>
        </p:spPr>
      </p:pic>
      <p:sp>
        <p:nvSpPr>
          <p:cNvPr id="105" name="Freeform: Shape 104"/>
          <p:cNvSpPr/>
          <p:nvPr/>
        </p:nvSpPr>
        <p:spPr>
          <a:xfrm>
            <a:off x="0" y="-3"/>
            <a:ext cx="4067364" cy="9906003"/>
          </a:xfrm>
          <a:custGeom>
            <a:avLst/>
            <a:gdLst>
              <a:gd name="connsiteX0" fmla="*/ 274663 w 7230870"/>
              <a:gd name="connsiteY0" fmla="*/ 0 h 6858002"/>
              <a:gd name="connsiteX1" fmla="*/ 7230870 w 7230870"/>
              <a:gd name="connsiteY1" fmla="*/ 0 h 6858002"/>
              <a:gd name="connsiteX2" fmla="*/ 5668754 w 7230870"/>
              <a:gd name="connsiteY2" fmla="*/ 6858002 h 6858002"/>
              <a:gd name="connsiteX3" fmla="*/ 0 w 7230870"/>
              <a:gd name="connsiteY3" fmla="*/ 6858002 h 6858002"/>
              <a:gd name="connsiteX4" fmla="*/ 0 w 7230870"/>
              <a:gd name="connsiteY4" fmla="*/ 1205826 h 6858002"/>
              <a:gd name="connsiteX5" fmla="*/ 274663 w 7230870"/>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0870" h="6858002">
                <a:moveTo>
                  <a:pt x="274663" y="0"/>
                </a:moveTo>
                <a:lnTo>
                  <a:pt x="7230870" y="0"/>
                </a:lnTo>
                <a:lnTo>
                  <a:pt x="5668754" y="6858002"/>
                </a:lnTo>
                <a:lnTo>
                  <a:pt x="0" y="6858002"/>
                </a:lnTo>
                <a:lnTo>
                  <a:pt x="0" y="1205826"/>
                </a:lnTo>
                <a:lnTo>
                  <a:pt x="274663" y="0"/>
                </a:lnTo>
                <a:close/>
              </a:path>
            </a:pathLst>
          </a:cu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5" name="Footer Placeholder 4"/>
          <p:cNvSpPr>
            <a:spLocks noGrp="1"/>
          </p:cNvSpPr>
          <p:nvPr>
            <p:ph type="ftr" sz="quarter" idx="11"/>
          </p:nvPr>
        </p:nvSpPr>
        <p:spPr>
          <a:xfrm>
            <a:off x="660586" y="9047193"/>
            <a:ext cx="2306715" cy="527403"/>
          </a:xfrm>
          <a:prstGeom prst="rect">
            <a:avLst/>
          </a:prstGeom>
        </p:spPr>
        <p:txBody>
          <a:bodyPr/>
          <a:lstStyle>
            <a:lvl1pPr algn="ctr">
              <a:defRPr>
                <a:solidFill>
                  <a:schemeClr val="tx1"/>
                </a:solidFill>
              </a:defRPr>
            </a:lvl1pPr>
          </a:lstStyle>
          <a:p>
            <a:endParaRPr lang="en-US"/>
          </a:p>
        </p:txBody>
      </p:sp>
      <p:grpSp>
        <p:nvGrpSpPr>
          <p:cNvPr id="97" name="Group 96"/>
          <p:cNvGrpSpPr/>
          <p:nvPr/>
        </p:nvGrpSpPr>
        <p:grpSpPr>
          <a:xfrm>
            <a:off x="1524602" y="4393123"/>
            <a:ext cx="1668103" cy="130474"/>
            <a:chOff x="0" y="1180387"/>
            <a:chExt cx="12192000" cy="90328"/>
          </a:xfrm>
        </p:grpSpPr>
        <p:cxnSp>
          <p:nvCxnSpPr>
            <p:cNvPr id="98" name="Straight Connector 97"/>
            <p:cNvCxnSpPr>
              <a:cxnSpLocks/>
            </p:cNvCxnSpPr>
            <p:nvPr/>
          </p:nvCxnSpPr>
          <p:spPr>
            <a:xfrm>
              <a:off x="0" y="1225551"/>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Rectangle 100"/>
            <p:cNvSpPr/>
            <p:nvPr/>
          </p:nvSpPr>
          <p:spPr>
            <a:xfrm>
              <a:off x="2476502" y="1180387"/>
              <a:ext cx="7239000" cy="90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a:solidFill>
                  <a:schemeClr val="accent1"/>
                </a:solidFill>
              </a:endParaRPr>
            </a:p>
          </p:txBody>
        </p:sp>
      </p:grpSp>
      <p:grpSp>
        <p:nvGrpSpPr>
          <p:cNvPr id="9" name="Group 8"/>
          <p:cNvGrpSpPr/>
          <p:nvPr/>
        </p:nvGrpSpPr>
        <p:grpSpPr>
          <a:xfrm>
            <a:off x="0" y="0"/>
            <a:ext cx="1072339" cy="9906000"/>
            <a:chOff x="-1" y="0"/>
            <a:chExt cx="1906381" cy="6858000"/>
          </a:xfrm>
        </p:grpSpPr>
        <p:sp>
          <p:nvSpPr>
            <p:cNvPr id="102" name="Right Triangle 101"/>
            <p:cNvSpPr/>
            <p:nvPr/>
          </p:nvSpPr>
          <p:spPr>
            <a:xfrm flipV="1">
              <a:off x="355182" y="0"/>
              <a:ext cx="1551198" cy="68580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 name="Rectangle 7"/>
            <p:cNvSpPr/>
            <p:nvPr/>
          </p:nvSpPr>
          <p:spPr>
            <a:xfrm>
              <a:off x="-1" y="0"/>
              <a:ext cx="3551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50" name="Subtitle 2"/>
          <p:cNvSpPr>
            <a:spLocks noGrp="1"/>
          </p:cNvSpPr>
          <p:nvPr>
            <p:ph type="subTitle" idx="1" hasCustomPrompt="1"/>
          </p:nvPr>
        </p:nvSpPr>
        <p:spPr>
          <a:xfrm>
            <a:off x="1022959" y="2597872"/>
            <a:ext cx="2661257" cy="1542268"/>
          </a:xfrm>
        </p:spPr>
        <p:txBody>
          <a:bodyPr/>
          <a:lstStyle>
            <a:lvl1pPr marL="0" indent="0" algn="ctr">
              <a:buNone/>
              <a:defRPr sz="1575">
                <a:solidFill>
                  <a:schemeClr val="tx1">
                    <a:lumMod val="75000"/>
                    <a:lumOff val="25000"/>
                  </a:schemeClr>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Subtitle</a:t>
            </a:r>
          </a:p>
        </p:txBody>
      </p:sp>
    </p:spTree>
    <p:extLst>
      <p:ext uri="{BB962C8B-B14F-4D97-AF65-F5344CB8AC3E}">
        <p14:creationId xmlns:p14="http://schemas.microsoft.com/office/powerpoint/2010/main" val="3362923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105"/>
                                        </p:tgtEl>
                                        <p:attrNameLst>
                                          <p:attrName>style.visibility</p:attrName>
                                        </p:attrNameLst>
                                      </p:cBhvr>
                                      <p:to>
                                        <p:strVal val="visible"/>
                                      </p:to>
                                    </p:set>
                                    <p:anim calcmode="lin" valueType="num">
                                      <p:cBhvr additive="base">
                                        <p:cTn id="7" dur="1000" fill="hold"/>
                                        <p:tgtEl>
                                          <p:spTgt spid="105"/>
                                        </p:tgtEl>
                                        <p:attrNameLst>
                                          <p:attrName>ppt_x</p:attrName>
                                        </p:attrNameLst>
                                      </p:cBhvr>
                                      <p:tavLst>
                                        <p:tav tm="0">
                                          <p:val>
                                            <p:strVal val="0-#ppt_w/2"/>
                                          </p:val>
                                        </p:tav>
                                        <p:tav tm="100000">
                                          <p:val>
                                            <p:strVal val="#ppt_x"/>
                                          </p:val>
                                        </p:tav>
                                      </p:tavLst>
                                    </p:anim>
                                    <p:anim calcmode="lin" valueType="num">
                                      <p:cBhvr additive="base">
                                        <p:cTn id="8" dur="1000" fill="hold"/>
                                        <p:tgtEl>
                                          <p:spTgt spid="105"/>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par>
                                <p:cTn id="13" presetID="17" presetClass="entr" presetSubtype="10" fill="hold" nodeType="withEffect">
                                  <p:stCondLst>
                                    <p:cond delay="1000"/>
                                  </p:stCondLst>
                                  <p:childTnLst>
                                    <p:set>
                                      <p:cBhvr>
                                        <p:cTn id="14" dur="1" fill="hold">
                                          <p:stCondLst>
                                            <p:cond delay="0"/>
                                          </p:stCondLst>
                                        </p:cTn>
                                        <p:tgtEl>
                                          <p:spTgt spid="97"/>
                                        </p:tgtEl>
                                        <p:attrNameLst>
                                          <p:attrName>style.visibility</p:attrName>
                                        </p:attrNameLst>
                                      </p:cBhvr>
                                      <p:to>
                                        <p:strVal val="visible"/>
                                      </p:to>
                                    </p:set>
                                    <p:anim calcmode="lin" valueType="num">
                                      <p:cBhvr>
                                        <p:cTn id="15" dur="500" fill="hold"/>
                                        <p:tgtEl>
                                          <p:spTgt spid="97"/>
                                        </p:tgtEl>
                                        <p:attrNameLst>
                                          <p:attrName>ppt_w</p:attrName>
                                        </p:attrNameLst>
                                      </p:cBhvr>
                                      <p:tavLst>
                                        <p:tav tm="0">
                                          <p:val>
                                            <p:fltVal val="0"/>
                                          </p:val>
                                        </p:tav>
                                        <p:tav tm="100000">
                                          <p:val>
                                            <p:strVal val="#ppt_w"/>
                                          </p:val>
                                        </p:tav>
                                      </p:tavLst>
                                    </p:anim>
                                    <p:anim calcmode="lin" valueType="num">
                                      <p:cBhvr>
                                        <p:cTn id="16" dur="500" fill="hold"/>
                                        <p:tgtEl>
                                          <p:spTgt spid="97"/>
                                        </p:tgtEl>
                                        <p:attrNameLst>
                                          <p:attrName>ppt_h</p:attrName>
                                        </p:attrNameLst>
                                      </p:cBhvr>
                                      <p:tavLst>
                                        <p:tav tm="0">
                                          <p:val>
                                            <p:strVal val="#ppt_h"/>
                                          </p:val>
                                        </p:tav>
                                        <p:tav tm="100000">
                                          <p:val>
                                            <p:strVal val="#ppt_h"/>
                                          </p:val>
                                        </p:tav>
                                      </p:tavLst>
                                    </p:anim>
                                  </p:childTnLst>
                                </p:cTn>
                              </p:par>
                              <p:par>
                                <p:cTn id="17" presetID="10" presetClass="entr" presetSubtype="0" fill="hold" grpId="0" nodeType="withEffect">
                                  <p:stCondLst>
                                    <p:cond delay="15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50">
                                            <p:txEl>
                                              <p:pRg st="0" end="0"/>
                                            </p:txEl>
                                          </p:spTgt>
                                        </p:tgtEl>
                                        <p:attrNameLst>
                                          <p:attrName>style.visibility</p:attrName>
                                        </p:attrNameLst>
                                      </p:cBhvr>
                                      <p:to>
                                        <p:strVal val="visible"/>
                                      </p:to>
                                    </p:set>
                                    <p:animEffect transition="in" filter="fade">
                                      <p:cBhvr>
                                        <p:cTn id="22" dur="500"/>
                                        <p:tgtEl>
                                          <p:spTgt spid="5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5" grpId="0"/>
      <p:bldP spid="50" grpId="0" build="p">
        <p:tmplLst>
          <p:tmpl lvl="1">
            <p:tnLst>
              <p:par>
                <p:cTn presetID="10" presetClass="entr" presetSubtype="0" fill="hold" nodeType="withEffect">
                  <p:stCondLst>
                    <p:cond delay="1500"/>
                  </p:stCondLst>
                  <p:childTnLst>
                    <p:set>
                      <p:cBhvr>
                        <p:cTn dur="1" fill="hold">
                          <p:stCondLst>
                            <p:cond delay="0"/>
                          </p:stCondLst>
                        </p:cTn>
                        <p:tgtEl>
                          <p:spTgt spid="50"/>
                        </p:tgtEl>
                        <p:attrNameLst>
                          <p:attrName>style.visibility</p:attrName>
                        </p:attrNameLst>
                      </p:cBhvr>
                      <p:to>
                        <p:strVal val="visible"/>
                      </p:to>
                    </p:set>
                    <p:animEffect transition="in" filter="fade">
                      <p:cBhvr>
                        <p:cTn dur="500"/>
                        <p:tgtEl>
                          <p:spTgt spid="50"/>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D404B9-B7EE-468D-BE1E-384CD4EE8CEB}"/>
              </a:ext>
            </a:extLst>
          </p:cNvPr>
          <p:cNvSpPr>
            <a:spLocks noGrp="1"/>
          </p:cNvSpPr>
          <p:nvPr>
            <p:ph type="title" orient="vert"/>
          </p:nvPr>
        </p:nvSpPr>
        <p:spPr>
          <a:xfrm>
            <a:off x="4908550" y="527050"/>
            <a:ext cx="1477963" cy="83947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E9584D-5553-4959-942B-34215868B59B}"/>
              </a:ext>
            </a:extLst>
          </p:cNvPr>
          <p:cNvSpPr>
            <a:spLocks noGrp="1"/>
          </p:cNvSpPr>
          <p:nvPr>
            <p:ph type="body" orient="vert" idx="1"/>
          </p:nvPr>
        </p:nvSpPr>
        <p:spPr>
          <a:xfrm>
            <a:off x="471488" y="527050"/>
            <a:ext cx="4284662" cy="83947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6192D8-9729-4907-B125-243DB6F03B46}"/>
              </a:ext>
            </a:extLst>
          </p:cNvPr>
          <p:cNvSpPr>
            <a:spLocks noGrp="1"/>
          </p:cNvSpPr>
          <p:nvPr>
            <p:ph type="dt" sz="half" idx="10"/>
          </p:nvPr>
        </p:nvSpPr>
        <p:spPr/>
        <p:txBody>
          <a:bodyPr/>
          <a:lstStyle/>
          <a:p>
            <a:fld id="{FA59243B-97BB-45A7-B54B-45000C7F8EDB}" type="datetimeFigureOut">
              <a:rPr lang="en-US" smtClean="0"/>
              <a:t>9/17/2018</a:t>
            </a:fld>
            <a:endParaRPr lang="en-US"/>
          </a:p>
        </p:txBody>
      </p:sp>
      <p:sp>
        <p:nvSpPr>
          <p:cNvPr id="5" name="Footer Placeholder 4">
            <a:extLst>
              <a:ext uri="{FF2B5EF4-FFF2-40B4-BE49-F238E27FC236}">
                <a16:creationId xmlns:a16="http://schemas.microsoft.com/office/drawing/2014/main" id="{9F28F0E4-A48E-47D3-BB9F-AA75EB39D9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1866E9-A441-4724-9122-D77950EB1F3D}"/>
              </a:ext>
            </a:extLst>
          </p:cNvPr>
          <p:cNvSpPr>
            <a:spLocks noGrp="1"/>
          </p:cNvSpPr>
          <p:nvPr>
            <p:ph type="sldNum" sz="quarter" idx="12"/>
          </p:nvPr>
        </p:nvSpPr>
        <p:spPr/>
        <p:txBody>
          <a:bodyPr/>
          <a:lstStyle/>
          <a:p>
            <a:fld id="{F8531A0B-8FB6-43D6-A8E3-E069DE81FCE2}" type="slidenum">
              <a:rPr lang="en-US" smtClean="0"/>
              <a:t>‹#›</a:t>
            </a:fld>
            <a:endParaRPr lang="en-US"/>
          </a:p>
        </p:txBody>
      </p:sp>
    </p:spTree>
    <p:extLst>
      <p:ext uri="{BB962C8B-B14F-4D97-AF65-F5344CB8AC3E}">
        <p14:creationId xmlns:p14="http://schemas.microsoft.com/office/powerpoint/2010/main" val="3014425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214313" y="2641600"/>
            <a:ext cx="6429375" cy="57418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p:cNvSpPr>
            <a:spLocks noGrp="1"/>
          </p:cNvSpPr>
          <p:nvPr>
            <p:ph type="ftr" sz="quarter" idx="10"/>
          </p:nvPr>
        </p:nvSpPr>
        <p:spPr>
          <a:xfrm>
            <a:off x="4397476" y="9153295"/>
            <a:ext cx="2314575" cy="527403"/>
          </a:xfrm>
          <a:prstGeom prst="rect">
            <a:avLst/>
          </a:prstGeom>
        </p:spPr>
        <p:txBody>
          <a:bodyPr/>
          <a:lstStyle/>
          <a:p>
            <a:endParaRPr lang="en-US"/>
          </a:p>
        </p:txBody>
      </p:sp>
      <p:sp>
        <p:nvSpPr>
          <p:cNvPr id="8" name="Slide Number Placeholder 7"/>
          <p:cNvSpPr>
            <a:spLocks noGrp="1"/>
          </p:cNvSpPr>
          <p:nvPr>
            <p:ph type="sldNum" sz="quarter" idx="11"/>
          </p:nvPr>
        </p:nvSpPr>
        <p:spPr/>
        <p:txBody>
          <a:bodyPr/>
          <a:lstStyle/>
          <a:p>
            <a:fld id="{F3E79ED7-12AB-439F-844A-ED332E188580}" type="slidenum">
              <a:rPr lang="en-US" smtClean="0"/>
              <a:t>‹#›</a:t>
            </a:fld>
            <a:endParaRPr lang="en-US"/>
          </a:p>
        </p:txBody>
      </p:sp>
    </p:spTree>
    <p:extLst>
      <p:ext uri="{BB962C8B-B14F-4D97-AF65-F5344CB8AC3E}">
        <p14:creationId xmlns:p14="http://schemas.microsoft.com/office/powerpoint/2010/main" val="3585653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E79ED7-12AB-439F-844A-ED332E188580}" type="slidenum">
              <a:rPr lang="en-US" smtClean="0"/>
              <a:t>‹#›</a:t>
            </a:fld>
            <a:endParaRPr lang="en-US"/>
          </a:p>
        </p:txBody>
      </p:sp>
    </p:spTree>
    <p:extLst>
      <p:ext uri="{BB962C8B-B14F-4D97-AF65-F5344CB8AC3E}">
        <p14:creationId xmlns:p14="http://schemas.microsoft.com/office/powerpoint/2010/main" val="3357626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p:cNvSpPr>
            <a:spLocks noGrp="1"/>
          </p:cNvSpPr>
          <p:nvPr>
            <p:ph type="ftr" sz="quarter" idx="10"/>
          </p:nvPr>
        </p:nvSpPr>
        <p:spPr>
          <a:xfrm>
            <a:off x="4397476" y="9153295"/>
            <a:ext cx="2314575" cy="527403"/>
          </a:xfrm>
          <a:prstGeom prst="rect">
            <a:avLst/>
          </a:prstGeom>
        </p:spPr>
        <p:txBody>
          <a:bodyPr/>
          <a:lstStyle/>
          <a:p>
            <a:endParaRPr lang="en-US"/>
          </a:p>
        </p:txBody>
      </p:sp>
      <p:sp>
        <p:nvSpPr>
          <p:cNvPr id="8" name="Slide Number Placeholder 7"/>
          <p:cNvSpPr>
            <a:spLocks noGrp="1"/>
          </p:cNvSpPr>
          <p:nvPr>
            <p:ph type="sldNum" sz="quarter" idx="11"/>
          </p:nvPr>
        </p:nvSpPr>
        <p:spPr/>
        <p:txBody>
          <a:bodyPr/>
          <a:lstStyle/>
          <a:p>
            <a:fld id="{F3E79ED7-12AB-439F-844A-ED332E188580}" type="slidenum">
              <a:rPr lang="en-US" smtClean="0"/>
              <a:t>‹#›</a:t>
            </a:fld>
            <a:endParaRPr lang="en-US"/>
          </a:p>
        </p:txBody>
      </p:sp>
      <p:sp>
        <p:nvSpPr>
          <p:cNvPr id="5" name="Text Placeholder 4"/>
          <p:cNvSpPr>
            <a:spLocks noGrp="1"/>
          </p:cNvSpPr>
          <p:nvPr>
            <p:ph type="body" sz="quarter" idx="12"/>
          </p:nvPr>
        </p:nvSpPr>
        <p:spPr>
          <a:xfrm>
            <a:off x="214313" y="1853372"/>
            <a:ext cx="6429375" cy="458028"/>
          </a:xfrm>
        </p:spPr>
        <p:txBody>
          <a:bodyPr/>
          <a:lstStyle>
            <a:lvl1pPr marL="0" indent="0">
              <a:spcBef>
                <a:spcPts val="338"/>
              </a:spcBef>
              <a:buNone/>
              <a:defRPr>
                <a:solidFill>
                  <a:schemeClr val="tx1">
                    <a:lumMod val="75000"/>
                    <a:lumOff val="25000"/>
                  </a:schemeClr>
                </a:solidFill>
              </a:defRPr>
            </a:lvl1pPr>
          </a:lstStyle>
          <a:p>
            <a:pPr lvl="0"/>
            <a:r>
              <a:rPr lang="en-US"/>
              <a:t>Edit Master text styles</a:t>
            </a:r>
          </a:p>
        </p:txBody>
      </p:sp>
    </p:spTree>
    <p:extLst>
      <p:ext uri="{BB962C8B-B14F-4D97-AF65-F5344CB8AC3E}">
        <p14:creationId xmlns:p14="http://schemas.microsoft.com/office/powerpoint/2010/main" val="1623217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Footer Placeholder 6"/>
          <p:cNvSpPr>
            <a:spLocks noGrp="1"/>
          </p:cNvSpPr>
          <p:nvPr>
            <p:ph type="ftr" sz="quarter" idx="10"/>
          </p:nvPr>
        </p:nvSpPr>
        <p:spPr>
          <a:xfrm>
            <a:off x="4397476" y="9153295"/>
            <a:ext cx="2314575" cy="527403"/>
          </a:xfrm>
          <a:prstGeom prst="rect">
            <a:avLst/>
          </a:prstGeom>
        </p:spPr>
        <p:txBody>
          <a:bodyPr/>
          <a:lstStyle/>
          <a:p>
            <a:endParaRPr lang="en-US"/>
          </a:p>
        </p:txBody>
      </p:sp>
      <p:sp>
        <p:nvSpPr>
          <p:cNvPr id="8" name="Slide Number Placeholder 7"/>
          <p:cNvSpPr>
            <a:spLocks noGrp="1"/>
          </p:cNvSpPr>
          <p:nvPr>
            <p:ph type="sldNum" sz="quarter" idx="11"/>
          </p:nvPr>
        </p:nvSpPr>
        <p:spPr/>
        <p:txBody>
          <a:bodyPr/>
          <a:lstStyle/>
          <a:p>
            <a:fld id="{F3E79ED7-12AB-439F-844A-ED332E188580}" type="slidenum">
              <a:rPr lang="en-US" smtClean="0"/>
              <a:t>‹#›</a:t>
            </a:fld>
            <a:endParaRPr lang="en-US"/>
          </a:p>
        </p:txBody>
      </p:sp>
      <p:sp>
        <p:nvSpPr>
          <p:cNvPr id="5" name="Text Placeholder 4"/>
          <p:cNvSpPr>
            <a:spLocks noGrp="1"/>
          </p:cNvSpPr>
          <p:nvPr>
            <p:ph type="body" sz="quarter" idx="12"/>
          </p:nvPr>
        </p:nvSpPr>
        <p:spPr>
          <a:xfrm>
            <a:off x="214313" y="1853372"/>
            <a:ext cx="6429375" cy="458028"/>
          </a:xfrm>
        </p:spPr>
        <p:txBody>
          <a:bodyPr/>
          <a:lstStyle>
            <a:lvl1pPr marL="0" indent="0">
              <a:spcBef>
                <a:spcPts val="338"/>
              </a:spcBef>
              <a:buNone/>
              <a:defRPr>
                <a:solidFill>
                  <a:schemeClr val="tx1">
                    <a:lumMod val="75000"/>
                    <a:lumOff val="25000"/>
                  </a:schemeClr>
                </a:solidFill>
              </a:defRPr>
            </a:lvl1pPr>
          </a:lstStyle>
          <a:p>
            <a:pPr lvl="0"/>
            <a:r>
              <a:rPr lang="en-US"/>
              <a:t>Edit Master text styles</a:t>
            </a:r>
          </a:p>
        </p:txBody>
      </p:sp>
    </p:spTree>
    <p:extLst>
      <p:ext uri="{BB962C8B-B14F-4D97-AF65-F5344CB8AC3E}">
        <p14:creationId xmlns:p14="http://schemas.microsoft.com/office/powerpoint/2010/main" val="1447026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397476" y="9153295"/>
            <a:ext cx="2314575" cy="527403"/>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F3E79ED7-12AB-439F-844A-ED332E188580}" type="slidenum">
              <a:rPr lang="en-US" smtClean="0"/>
              <a:t>‹#›</a:t>
            </a:fld>
            <a:endParaRPr lang="en-US"/>
          </a:p>
        </p:txBody>
      </p:sp>
    </p:spTree>
    <p:extLst>
      <p:ext uri="{BB962C8B-B14F-4D97-AF65-F5344CB8AC3E}">
        <p14:creationId xmlns:p14="http://schemas.microsoft.com/office/powerpoint/2010/main" val="969054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EBB8A4-4680-4AD1-AAF0-1FF2DE2DE36E}" type="datetimeFigureOut">
              <a:rPr lang="en-US" smtClean="0"/>
              <a:t>9/17/2018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E79ED7-12AB-439F-844A-ED332E188580}" type="slidenum">
              <a:rPr lang="en-US" smtClean="0"/>
              <a:t>‹#›</a:t>
            </a:fld>
            <a:endParaRPr lang="en-US"/>
          </a:p>
        </p:txBody>
      </p:sp>
    </p:spTree>
    <p:extLst>
      <p:ext uri="{BB962C8B-B14F-4D97-AF65-F5344CB8AC3E}">
        <p14:creationId xmlns:p14="http://schemas.microsoft.com/office/powerpoint/2010/main" val="3692429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6D48B-5F75-49A2-B662-5A4DBD94AF42}"/>
              </a:ext>
            </a:extLst>
          </p:cNvPr>
          <p:cNvSpPr>
            <a:spLocks noGrp="1"/>
          </p:cNvSpPr>
          <p:nvPr>
            <p:ph type="ctrTitle"/>
          </p:nvPr>
        </p:nvSpPr>
        <p:spPr>
          <a:xfrm>
            <a:off x="857250" y="1621191"/>
            <a:ext cx="5143500" cy="3448756"/>
          </a:xfrm>
        </p:spPr>
        <p:txBody>
          <a:bodyPr anchor="b"/>
          <a:lstStyle>
            <a:lvl1pPr algn="ctr">
              <a:defRPr sz="8666"/>
            </a:lvl1pPr>
          </a:lstStyle>
          <a:p>
            <a:r>
              <a:rPr lang="en-US"/>
              <a:t>Click to edit Master title style</a:t>
            </a:r>
          </a:p>
        </p:txBody>
      </p:sp>
      <p:sp>
        <p:nvSpPr>
          <p:cNvPr id="3" name="Subtitle 2">
            <a:extLst>
              <a:ext uri="{FF2B5EF4-FFF2-40B4-BE49-F238E27FC236}">
                <a16:creationId xmlns:a16="http://schemas.microsoft.com/office/drawing/2014/main" id="{A0D88D4C-6B7B-4911-964A-9C59324F8249}"/>
              </a:ext>
            </a:extLst>
          </p:cNvPr>
          <p:cNvSpPr>
            <a:spLocks noGrp="1"/>
          </p:cNvSpPr>
          <p:nvPr>
            <p:ph type="subTitle" idx="1"/>
          </p:nvPr>
        </p:nvSpPr>
        <p:spPr>
          <a:xfrm>
            <a:off x="857250" y="5202944"/>
            <a:ext cx="5143500" cy="2391656"/>
          </a:xfrm>
        </p:spPr>
        <p:txBody>
          <a:bodyPr/>
          <a:lstStyle>
            <a:lvl1pPr marL="0" indent="0" algn="ctr">
              <a:buNone/>
              <a:defRPr sz="3467"/>
            </a:lvl1pPr>
            <a:lvl2pPr marL="660380" indent="0" algn="ctr">
              <a:buNone/>
              <a:defRPr sz="2889"/>
            </a:lvl2pPr>
            <a:lvl3pPr marL="1320759" indent="0" algn="ctr">
              <a:buNone/>
              <a:defRPr sz="2600"/>
            </a:lvl3pPr>
            <a:lvl4pPr marL="1981139" indent="0" algn="ctr">
              <a:buNone/>
              <a:defRPr sz="2311"/>
            </a:lvl4pPr>
            <a:lvl5pPr marL="2641519" indent="0" algn="ctr">
              <a:buNone/>
              <a:defRPr sz="2311"/>
            </a:lvl5pPr>
            <a:lvl6pPr marL="3301898" indent="0" algn="ctr">
              <a:buNone/>
              <a:defRPr sz="2311"/>
            </a:lvl6pPr>
            <a:lvl7pPr marL="3962278" indent="0" algn="ctr">
              <a:buNone/>
              <a:defRPr sz="2311"/>
            </a:lvl7pPr>
            <a:lvl8pPr marL="4622658" indent="0" algn="ctr">
              <a:buNone/>
              <a:defRPr sz="2311"/>
            </a:lvl8pPr>
            <a:lvl9pPr marL="5283037" indent="0" algn="ctr">
              <a:buNone/>
              <a:defRPr sz="2311"/>
            </a:lvl9pPr>
          </a:lstStyle>
          <a:p>
            <a:r>
              <a:rPr lang="en-US"/>
              <a:t>Click to edit Master subtitle style</a:t>
            </a:r>
          </a:p>
        </p:txBody>
      </p:sp>
      <p:sp>
        <p:nvSpPr>
          <p:cNvPr id="4" name="Date Placeholder 3">
            <a:extLst>
              <a:ext uri="{FF2B5EF4-FFF2-40B4-BE49-F238E27FC236}">
                <a16:creationId xmlns:a16="http://schemas.microsoft.com/office/drawing/2014/main" id="{CEAF42F5-9EA5-4029-99CE-DCB1177037B4}"/>
              </a:ext>
            </a:extLst>
          </p:cNvPr>
          <p:cNvSpPr>
            <a:spLocks noGrp="1"/>
          </p:cNvSpPr>
          <p:nvPr>
            <p:ph type="dt" sz="half" idx="10"/>
          </p:nvPr>
        </p:nvSpPr>
        <p:spPr/>
        <p:txBody>
          <a:bodyPr/>
          <a:lstStyle/>
          <a:p>
            <a:fld id="{79EBB8A4-4680-4AD1-AAF0-1FF2DE2DE36E}" type="datetimeFigureOut">
              <a:rPr lang="en-US" smtClean="0"/>
              <a:t>9/17/2018</a:t>
            </a:fld>
            <a:endParaRPr lang="en-US"/>
          </a:p>
        </p:txBody>
      </p:sp>
      <p:sp>
        <p:nvSpPr>
          <p:cNvPr id="5" name="Footer Placeholder 4">
            <a:extLst>
              <a:ext uri="{FF2B5EF4-FFF2-40B4-BE49-F238E27FC236}">
                <a16:creationId xmlns:a16="http://schemas.microsoft.com/office/drawing/2014/main" id="{7F4920F9-6A99-434A-B745-84A61823E2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673EAB-3394-4FFF-A057-325E639EDD19}"/>
              </a:ext>
            </a:extLst>
          </p:cNvPr>
          <p:cNvSpPr>
            <a:spLocks noGrp="1"/>
          </p:cNvSpPr>
          <p:nvPr>
            <p:ph type="sldNum" sz="quarter" idx="12"/>
          </p:nvPr>
        </p:nvSpPr>
        <p:spPr/>
        <p:txBody>
          <a:bodyPr/>
          <a:lstStyle/>
          <a:p>
            <a:fld id="{F3E79ED7-12AB-439F-844A-ED332E188580}" type="slidenum">
              <a:rPr lang="en-US" smtClean="0"/>
              <a:t>‹#›</a:t>
            </a:fld>
            <a:endParaRPr lang="en-US"/>
          </a:p>
        </p:txBody>
      </p:sp>
    </p:spTree>
    <p:extLst>
      <p:ext uri="{BB962C8B-B14F-4D97-AF65-F5344CB8AC3E}">
        <p14:creationId xmlns:p14="http://schemas.microsoft.com/office/powerpoint/2010/main" val="3569682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6C3047F-6C16-4649-9366-EC3E1B03F854}"/>
              </a:ext>
            </a:extLst>
          </p:cNvPr>
          <p:cNvSpPr/>
          <p:nvPr userDrawn="1"/>
        </p:nvSpPr>
        <p:spPr>
          <a:xfrm>
            <a:off x="1" y="9007122"/>
            <a:ext cx="6858000" cy="898877"/>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23485BC-3C5C-45D2-AF2C-3E232B5C9509}"/>
              </a:ext>
            </a:extLst>
          </p:cNvPr>
          <p:cNvSpPr/>
          <p:nvPr userDrawn="1"/>
        </p:nvSpPr>
        <p:spPr>
          <a:xfrm>
            <a:off x="0" y="8945709"/>
            <a:ext cx="6858000" cy="7539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214313" y="944541"/>
            <a:ext cx="6429375" cy="812162"/>
          </a:xfrm>
          <a:prstGeom prst="rect">
            <a:avLst/>
          </a:prstGeom>
        </p:spPr>
        <p:txBody>
          <a:bodyPr vert="horz" lIns="0" tIns="0" rIns="0" bIns="0" rtlCol="0" anchor="ctr">
            <a:noAutofit/>
          </a:bodyPr>
          <a:lstStyle/>
          <a:p>
            <a:r>
              <a:rPr lang="en-US" dirty="0"/>
              <a:t>Click to edit Master title</a:t>
            </a:r>
          </a:p>
        </p:txBody>
      </p:sp>
      <p:sp>
        <p:nvSpPr>
          <p:cNvPr id="3" name="Text Placeholder 2"/>
          <p:cNvSpPr>
            <a:spLocks noGrp="1"/>
          </p:cNvSpPr>
          <p:nvPr>
            <p:ph type="body" idx="1"/>
          </p:nvPr>
        </p:nvSpPr>
        <p:spPr>
          <a:xfrm>
            <a:off x="214313" y="2641600"/>
            <a:ext cx="6429375" cy="6053667"/>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397476" y="9153295"/>
            <a:ext cx="2314575" cy="527403"/>
          </a:xfrm>
          <a:prstGeom prst="rect">
            <a:avLst/>
          </a:prstGeom>
        </p:spPr>
        <p:txBody>
          <a:bodyPr vert="horz" lIns="91440" tIns="45720" rIns="91440" bIns="45720" rtlCol="0" anchor="ctr"/>
          <a:lstStyle>
            <a:lvl1pPr algn="r">
              <a:defRPr sz="675">
                <a:solidFill>
                  <a:schemeClr val="bg1"/>
                </a:solidFill>
              </a:defRPr>
            </a:lvl1pPr>
          </a:lstStyle>
          <a:p>
            <a:endParaRPr lang="en-US"/>
          </a:p>
        </p:txBody>
      </p:sp>
      <p:sp>
        <p:nvSpPr>
          <p:cNvPr id="6" name="Slide Number Placeholder 5"/>
          <p:cNvSpPr>
            <a:spLocks noGrp="1"/>
          </p:cNvSpPr>
          <p:nvPr>
            <p:ph type="sldNum" sz="quarter" idx="4"/>
          </p:nvPr>
        </p:nvSpPr>
        <p:spPr>
          <a:xfrm>
            <a:off x="3275410" y="1"/>
            <a:ext cx="307181" cy="394419"/>
          </a:xfrm>
          <a:prstGeom prst="rect">
            <a:avLst/>
          </a:prstGeom>
        </p:spPr>
        <p:txBody>
          <a:bodyPr vert="horz" lIns="91440" tIns="45720" rIns="91440" bIns="45720" rtlCol="0" anchor="b"/>
          <a:lstStyle>
            <a:lvl1pPr algn="ctr">
              <a:defRPr sz="675">
                <a:solidFill>
                  <a:schemeClr val="tx1">
                    <a:lumMod val="90000"/>
                    <a:lumOff val="10000"/>
                  </a:schemeClr>
                </a:solidFill>
              </a:defRPr>
            </a:lvl1pPr>
          </a:lstStyle>
          <a:p>
            <a:fld id="{F3E79ED7-12AB-439F-844A-ED332E188580}" type="slidenum">
              <a:rPr lang="en-US" smtClean="0"/>
              <a:t>‹#›</a:t>
            </a:fld>
            <a:endParaRPr lang="en-US"/>
          </a:p>
        </p:txBody>
      </p:sp>
      <p:sp>
        <p:nvSpPr>
          <p:cNvPr id="53" name="Freeform: Shape 52"/>
          <p:cNvSpPr/>
          <p:nvPr/>
        </p:nvSpPr>
        <p:spPr>
          <a:xfrm>
            <a:off x="3153074" y="0"/>
            <a:ext cx="551855" cy="394420"/>
          </a:xfrm>
          <a:custGeom>
            <a:avLst/>
            <a:gdLst>
              <a:gd name="connsiteX0" fmla="*/ 841 w 981075"/>
              <a:gd name="connsiteY0" fmla="*/ 0 h 501650"/>
              <a:gd name="connsiteX1" fmla="*/ 255802 w 981075"/>
              <a:gd name="connsiteY1" fmla="*/ 0 h 501650"/>
              <a:gd name="connsiteX2" fmla="*/ 255802 w 981075"/>
              <a:gd name="connsiteY2" fmla="*/ 35053 h 501650"/>
              <a:gd name="connsiteX3" fmla="*/ 255802 w 981075"/>
              <a:gd name="connsiteY3" fmla="*/ 140891 h 501650"/>
              <a:gd name="connsiteX4" fmla="*/ 309972 w 981075"/>
              <a:gd name="connsiteY4" fmla="*/ 222062 h 501650"/>
              <a:gd name="connsiteX5" fmla="*/ 490538 w 981075"/>
              <a:gd name="connsiteY5" fmla="*/ 300226 h 501650"/>
              <a:gd name="connsiteX6" fmla="*/ 671104 w 981075"/>
              <a:gd name="connsiteY6" fmla="*/ 222062 h 501650"/>
              <a:gd name="connsiteX7" fmla="*/ 725273 w 981075"/>
              <a:gd name="connsiteY7" fmla="*/ 140891 h 501650"/>
              <a:gd name="connsiteX8" fmla="*/ 725273 w 981075"/>
              <a:gd name="connsiteY8" fmla="*/ 14625 h 501650"/>
              <a:gd name="connsiteX9" fmla="*/ 722675 w 981075"/>
              <a:gd name="connsiteY9" fmla="*/ 0 h 501650"/>
              <a:gd name="connsiteX10" fmla="*/ 977471 w 981075"/>
              <a:gd name="connsiteY10" fmla="*/ 0 h 501650"/>
              <a:gd name="connsiteX11" fmla="*/ 981075 w 981075"/>
              <a:gd name="connsiteY11" fmla="*/ 26650 h 501650"/>
              <a:gd name="connsiteX12" fmla="*/ 981075 w 981075"/>
              <a:gd name="connsiteY12" fmla="*/ 101808 h 501650"/>
              <a:gd name="connsiteX13" fmla="*/ 981075 w 981075"/>
              <a:gd name="connsiteY13" fmla="*/ 131872 h 501650"/>
              <a:gd name="connsiteX14" fmla="*/ 863707 w 981075"/>
              <a:gd name="connsiteY14" fmla="*/ 309245 h 501650"/>
              <a:gd name="connsiteX15" fmla="*/ 502575 w 981075"/>
              <a:gd name="connsiteY15" fmla="*/ 489625 h 501650"/>
              <a:gd name="connsiteX16" fmla="*/ 490538 w 981075"/>
              <a:gd name="connsiteY16" fmla="*/ 501650 h 501650"/>
              <a:gd name="connsiteX17" fmla="*/ 478500 w 981075"/>
              <a:gd name="connsiteY17" fmla="*/ 489625 h 501650"/>
              <a:gd name="connsiteX18" fmla="*/ 117368 w 981075"/>
              <a:gd name="connsiteY18" fmla="*/ 309245 h 501650"/>
              <a:gd name="connsiteX19" fmla="*/ 0 w 981075"/>
              <a:gd name="connsiteY19" fmla="*/ 131872 h 501650"/>
              <a:gd name="connsiteX20" fmla="*/ 841 w 981075"/>
              <a:gd name="connsiteY20" fmla="*/ 0 h 50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81075" h="501650">
                <a:moveTo>
                  <a:pt x="841" y="0"/>
                </a:moveTo>
                <a:lnTo>
                  <a:pt x="255802" y="0"/>
                </a:lnTo>
                <a:lnTo>
                  <a:pt x="255802" y="35053"/>
                </a:lnTo>
                <a:cubicBezTo>
                  <a:pt x="255802" y="68081"/>
                  <a:pt x="255802" y="103312"/>
                  <a:pt x="255802" y="140891"/>
                </a:cubicBezTo>
                <a:cubicBezTo>
                  <a:pt x="255802" y="182979"/>
                  <a:pt x="270849" y="207030"/>
                  <a:pt x="309972" y="222062"/>
                </a:cubicBezTo>
                <a:cubicBezTo>
                  <a:pt x="370160" y="246112"/>
                  <a:pt x="430349" y="273169"/>
                  <a:pt x="490538" y="300226"/>
                </a:cubicBezTo>
                <a:cubicBezTo>
                  <a:pt x="550726" y="273169"/>
                  <a:pt x="610915" y="246112"/>
                  <a:pt x="671104" y="222062"/>
                </a:cubicBezTo>
                <a:cubicBezTo>
                  <a:pt x="713236" y="207030"/>
                  <a:pt x="728283" y="182979"/>
                  <a:pt x="725273" y="140891"/>
                </a:cubicBezTo>
                <a:cubicBezTo>
                  <a:pt x="725273" y="140891"/>
                  <a:pt x="725273" y="140891"/>
                  <a:pt x="725273" y="14625"/>
                </a:cubicBezTo>
                <a:lnTo>
                  <a:pt x="722675" y="0"/>
                </a:lnTo>
                <a:lnTo>
                  <a:pt x="977471" y="0"/>
                </a:lnTo>
                <a:lnTo>
                  <a:pt x="981075" y="26650"/>
                </a:lnTo>
                <a:cubicBezTo>
                  <a:pt x="981075" y="50701"/>
                  <a:pt x="981075" y="77758"/>
                  <a:pt x="981075" y="101808"/>
                </a:cubicBezTo>
                <a:cubicBezTo>
                  <a:pt x="981075" y="113834"/>
                  <a:pt x="981075" y="122853"/>
                  <a:pt x="981075" y="131872"/>
                </a:cubicBezTo>
                <a:cubicBezTo>
                  <a:pt x="981075" y="231081"/>
                  <a:pt x="953990" y="273169"/>
                  <a:pt x="863707" y="309245"/>
                </a:cubicBezTo>
                <a:cubicBezTo>
                  <a:pt x="731292" y="360353"/>
                  <a:pt x="595868" y="396429"/>
                  <a:pt x="502575" y="489625"/>
                </a:cubicBezTo>
                <a:cubicBezTo>
                  <a:pt x="502575" y="489625"/>
                  <a:pt x="502575" y="489625"/>
                  <a:pt x="490538" y="501650"/>
                </a:cubicBezTo>
                <a:cubicBezTo>
                  <a:pt x="490538" y="501650"/>
                  <a:pt x="490538" y="501650"/>
                  <a:pt x="478500" y="489625"/>
                </a:cubicBezTo>
                <a:cubicBezTo>
                  <a:pt x="388217" y="396429"/>
                  <a:pt x="249783" y="360353"/>
                  <a:pt x="117368" y="309245"/>
                </a:cubicBezTo>
                <a:cubicBezTo>
                  <a:pt x="27085" y="273169"/>
                  <a:pt x="0" y="231081"/>
                  <a:pt x="0" y="131872"/>
                </a:cubicBezTo>
                <a:lnTo>
                  <a:pt x="841"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42076557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514350" rtl="0" eaLnBrk="1" latinLnBrk="0" hangingPunct="1">
        <a:lnSpc>
          <a:spcPct val="100000"/>
        </a:lnSpc>
        <a:spcBef>
          <a:spcPct val="0"/>
        </a:spcBef>
        <a:buNone/>
        <a:defRPr sz="1575" kern="1200">
          <a:solidFill>
            <a:schemeClr val="tx1"/>
          </a:solidFill>
          <a:latin typeface="+mj-lt"/>
          <a:ea typeface="+mj-ea"/>
          <a:cs typeface="+mj-cs"/>
        </a:defRPr>
      </a:lvl1pPr>
    </p:titleStyle>
    <p:bodyStyle>
      <a:lvl1pPr marL="154305" indent="-154305" algn="l" defTabSz="514350" rtl="0" eaLnBrk="1" latinLnBrk="0" hangingPunct="1">
        <a:lnSpc>
          <a:spcPct val="100000"/>
        </a:lnSpc>
        <a:spcBef>
          <a:spcPts val="563"/>
        </a:spcBef>
        <a:buFont typeface="Arial" panose="020B0604020202020204" pitchFamily="34" charset="0"/>
        <a:buChar char="•"/>
        <a:defRPr sz="1013" kern="1200">
          <a:solidFill>
            <a:schemeClr val="tx1"/>
          </a:solidFill>
          <a:latin typeface="+mn-lt"/>
          <a:ea typeface="+mn-ea"/>
          <a:cs typeface="+mn-cs"/>
        </a:defRPr>
      </a:lvl1pPr>
      <a:lvl2pPr marL="308610" indent="-154305" algn="l" defTabSz="514350" rtl="0" eaLnBrk="1" latinLnBrk="0" hangingPunct="1">
        <a:lnSpc>
          <a:spcPct val="100000"/>
        </a:lnSpc>
        <a:spcBef>
          <a:spcPts val="281"/>
        </a:spcBef>
        <a:buFont typeface="Open Sans" panose="020B0606030504020204" pitchFamily="34" charset="0"/>
        <a:buChar char="–"/>
        <a:defRPr sz="900" kern="1200">
          <a:solidFill>
            <a:schemeClr val="tx1"/>
          </a:solidFill>
          <a:latin typeface="+mn-lt"/>
          <a:ea typeface="+mn-ea"/>
          <a:cs typeface="+mn-cs"/>
        </a:defRPr>
      </a:lvl2pPr>
      <a:lvl3pPr marL="462915" indent="-154305" algn="l" defTabSz="514350" rtl="0" eaLnBrk="1" latinLnBrk="0" hangingPunct="1">
        <a:lnSpc>
          <a:spcPct val="100000"/>
        </a:lnSpc>
        <a:spcBef>
          <a:spcPts val="281"/>
        </a:spcBef>
        <a:buFont typeface="Arial" panose="020B0604020202020204" pitchFamily="34" charset="0"/>
        <a:buChar char="•"/>
        <a:defRPr sz="788" kern="1200">
          <a:solidFill>
            <a:schemeClr val="tx1"/>
          </a:solidFill>
          <a:latin typeface="+mn-lt"/>
          <a:ea typeface="+mn-ea"/>
          <a:cs typeface="+mn-cs"/>
        </a:defRPr>
      </a:lvl3pPr>
      <a:lvl4pPr marL="617220" indent="-154305" algn="l" defTabSz="514350" rtl="0" eaLnBrk="1" latinLnBrk="0" hangingPunct="1">
        <a:lnSpc>
          <a:spcPct val="100000"/>
        </a:lnSpc>
        <a:spcBef>
          <a:spcPts val="281"/>
        </a:spcBef>
        <a:buFont typeface="Open Sans" panose="020B0606030504020204" pitchFamily="34" charset="0"/>
        <a:buChar char="–"/>
        <a:defRPr sz="675" kern="1200">
          <a:solidFill>
            <a:schemeClr val="tx1"/>
          </a:solidFill>
          <a:latin typeface="+mn-lt"/>
          <a:ea typeface="+mn-ea"/>
          <a:cs typeface="+mn-cs"/>
        </a:defRPr>
      </a:lvl4pPr>
      <a:lvl5pPr marL="771525" indent="-154305" algn="l" defTabSz="514350" rtl="0" eaLnBrk="1" latinLnBrk="0" hangingPunct="1">
        <a:lnSpc>
          <a:spcPct val="100000"/>
        </a:lnSpc>
        <a:spcBef>
          <a:spcPts val="281"/>
        </a:spcBef>
        <a:buFont typeface="Arial" panose="020B0604020202020204" pitchFamily="34" charset="0"/>
        <a:buChar char="•"/>
        <a:defRPr sz="675"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pos="3840">
          <p15:clr>
            <a:srgbClr val="F26B43"/>
          </p15:clr>
        </p15:guide>
        <p15:guide id="3" pos="7440">
          <p15:clr>
            <a:srgbClr val="F26B43"/>
          </p15:clr>
        </p15:guide>
        <p15:guide id="4" pos="240">
          <p15:clr>
            <a:srgbClr val="F26B43"/>
          </p15:clr>
        </p15:guide>
        <p15:guide id="5" orient="horz" pos="1008">
          <p15:clr>
            <a:srgbClr val="F26B43"/>
          </p15:clr>
        </p15:guide>
        <p15:guide id="6" orient="horz" pos="3792">
          <p15:clr>
            <a:srgbClr val="F26B43"/>
          </p15:clr>
        </p15:guide>
        <p15:guide id="7" pos="3960">
          <p15:clr>
            <a:srgbClr val="F26B43"/>
          </p15:clr>
        </p15:guide>
        <p15:guide id="8" pos="3720">
          <p15:clr>
            <a:srgbClr val="F26B43"/>
          </p15:clr>
        </p15:guide>
        <p15:guide id="9" pos="2400">
          <p15:clr>
            <a:srgbClr val="F26B43"/>
          </p15:clr>
        </p15:guide>
        <p15:guide id="10" pos="2640">
          <p15:clr>
            <a:srgbClr val="F26B43"/>
          </p15:clr>
        </p15:guide>
        <p15:guide id="11" pos="5040">
          <p15:clr>
            <a:srgbClr val="F26B43"/>
          </p15:clr>
        </p15:guide>
        <p15:guide id="12" pos="5280">
          <p15:clr>
            <a:srgbClr val="F26B43"/>
          </p15:clr>
        </p15:guide>
        <p15:guide id="13" orient="horz" pos="2260">
          <p15:clr>
            <a:srgbClr val="F26B43"/>
          </p15:clr>
        </p15:guide>
        <p15:guide id="14" orient="horz" pos="38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B9453B-6434-4695-AE8C-4BA66DF701DE}"/>
              </a:ext>
            </a:extLst>
          </p:cNvPr>
          <p:cNvSpPr>
            <a:spLocks noGrp="1"/>
          </p:cNvSpPr>
          <p:nvPr>
            <p:ph type="title"/>
          </p:nvPr>
        </p:nvSpPr>
        <p:spPr>
          <a:xfrm>
            <a:off x="471488" y="527050"/>
            <a:ext cx="5915025" cy="191452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14FB87-8B5C-439B-B2B1-0D9929317AAA}"/>
              </a:ext>
            </a:extLst>
          </p:cNvPr>
          <p:cNvSpPr>
            <a:spLocks noGrp="1"/>
          </p:cNvSpPr>
          <p:nvPr>
            <p:ph type="body" idx="1"/>
          </p:nvPr>
        </p:nvSpPr>
        <p:spPr>
          <a:xfrm>
            <a:off x="471488" y="2636838"/>
            <a:ext cx="5915025" cy="62849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91A3B4-1F5B-4BFD-A70A-DA7202EDE16A}"/>
              </a:ext>
            </a:extLst>
          </p:cNvPr>
          <p:cNvSpPr>
            <a:spLocks noGrp="1"/>
          </p:cNvSpPr>
          <p:nvPr>
            <p:ph type="dt" sz="half" idx="2"/>
          </p:nvPr>
        </p:nvSpPr>
        <p:spPr>
          <a:xfrm>
            <a:off x="471488" y="9182100"/>
            <a:ext cx="1543050" cy="527050"/>
          </a:xfrm>
          <a:prstGeom prst="rect">
            <a:avLst/>
          </a:prstGeom>
        </p:spPr>
        <p:txBody>
          <a:bodyPr vert="horz" lIns="91440" tIns="45720" rIns="91440" bIns="45720" rtlCol="0" anchor="ctr"/>
          <a:lstStyle>
            <a:lvl1pPr algn="l">
              <a:defRPr sz="1200">
                <a:solidFill>
                  <a:schemeClr val="tx1">
                    <a:tint val="75000"/>
                  </a:schemeClr>
                </a:solidFill>
              </a:defRPr>
            </a:lvl1pPr>
          </a:lstStyle>
          <a:p>
            <a:fld id="{FA59243B-97BB-45A7-B54B-45000C7F8EDB}" type="datetimeFigureOut">
              <a:rPr lang="en-US" smtClean="0"/>
              <a:t>9/17/2018</a:t>
            </a:fld>
            <a:endParaRPr lang="en-US"/>
          </a:p>
        </p:txBody>
      </p:sp>
      <p:sp>
        <p:nvSpPr>
          <p:cNvPr id="5" name="Footer Placeholder 4">
            <a:extLst>
              <a:ext uri="{FF2B5EF4-FFF2-40B4-BE49-F238E27FC236}">
                <a16:creationId xmlns:a16="http://schemas.microsoft.com/office/drawing/2014/main" id="{71B947D4-F0D5-4635-8624-58DD48BD8DA1}"/>
              </a:ext>
            </a:extLst>
          </p:cNvPr>
          <p:cNvSpPr>
            <a:spLocks noGrp="1"/>
          </p:cNvSpPr>
          <p:nvPr>
            <p:ph type="ftr" sz="quarter" idx="3"/>
          </p:nvPr>
        </p:nvSpPr>
        <p:spPr>
          <a:xfrm>
            <a:off x="2271713" y="9182100"/>
            <a:ext cx="2314575" cy="5270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5E6095-5E56-4E63-9149-D48853AF0B35}"/>
              </a:ext>
            </a:extLst>
          </p:cNvPr>
          <p:cNvSpPr>
            <a:spLocks noGrp="1"/>
          </p:cNvSpPr>
          <p:nvPr>
            <p:ph type="sldNum" sz="quarter" idx="4"/>
          </p:nvPr>
        </p:nvSpPr>
        <p:spPr>
          <a:xfrm>
            <a:off x="4843463" y="9182100"/>
            <a:ext cx="1543050" cy="527050"/>
          </a:xfrm>
          <a:prstGeom prst="rect">
            <a:avLst/>
          </a:prstGeom>
        </p:spPr>
        <p:txBody>
          <a:bodyPr vert="horz" lIns="91440" tIns="45720" rIns="91440" bIns="45720" rtlCol="0" anchor="ctr"/>
          <a:lstStyle>
            <a:lvl1pPr algn="r">
              <a:defRPr sz="1200">
                <a:solidFill>
                  <a:schemeClr val="tx1">
                    <a:tint val="75000"/>
                  </a:schemeClr>
                </a:solidFill>
              </a:defRPr>
            </a:lvl1pPr>
          </a:lstStyle>
          <a:p>
            <a:fld id="{F8531A0B-8FB6-43D6-A8E3-E069DE81FCE2}" type="slidenum">
              <a:rPr lang="en-US" smtClean="0"/>
              <a:t>‹#›</a:t>
            </a:fld>
            <a:endParaRPr lang="en-US"/>
          </a:p>
        </p:txBody>
      </p:sp>
    </p:spTree>
    <p:extLst>
      <p:ext uri="{BB962C8B-B14F-4D97-AF65-F5344CB8AC3E}">
        <p14:creationId xmlns:p14="http://schemas.microsoft.com/office/powerpoint/2010/main" val="351418835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eg"/><Relationship Id="rId7" Type="http://schemas.openxmlformats.org/officeDocument/2006/relationships/chart" Target="../charts/chart1.xml"/><Relationship Id="rId2" Type="http://schemas.openxmlformats.org/officeDocument/2006/relationships/image" Target="../media/image6.jpeg"/><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jpeg"/><Relationship Id="rId7" Type="http://schemas.openxmlformats.org/officeDocument/2006/relationships/chart" Target="../charts/chart2.xml"/><Relationship Id="rId2" Type="http://schemas.openxmlformats.org/officeDocument/2006/relationships/image" Target="../media/image6.jpeg"/><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jpeg"/><Relationship Id="rId7" Type="http://schemas.openxmlformats.org/officeDocument/2006/relationships/chart" Target="../charts/chart3.xml"/><Relationship Id="rId2" Type="http://schemas.openxmlformats.org/officeDocument/2006/relationships/image" Target="../media/image6.jpeg"/><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jpeg"/><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677C39-B50F-4E7E-997D-9B52BD61551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33223" r="31729"/>
          <a:stretch/>
        </p:blipFill>
        <p:spPr>
          <a:xfrm>
            <a:off x="0" y="2"/>
            <a:ext cx="6858000" cy="9905998"/>
          </a:xfrm>
          <a:prstGeom prst="rect">
            <a:avLst/>
          </a:prstGeom>
        </p:spPr>
      </p:pic>
      <p:sp>
        <p:nvSpPr>
          <p:cNvPr id="5" name="Rectangle 4">
            <a:extLst>
              <a:ext uri="{FF2B5EF4-FFF2-40B4-BE49-F238E27FC236}">
                <a16:creationId xmlns:a16="http://schemas.microsoft.com/office/drawing/2014/main" id="{98CF6451-2280-4DB3-9FFB-C4DDA8797237}"/>
              </a:ext>
            </a:extLst>
          </p:cNvPr>
          <p:cNvSpPr/>
          <p:nvPr/>
        </p:nvSpPr>
        <p:spPr>
          <a:xfrm>
            <a:off x="7337" y="-2"/>
            <a:ext cx="6858000" cy="9906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0ED11B25-E241-49FD-A17D-320F1B1BADFF}"/>
              </a:ext>
            </a:extLst>
          </p:cNvPr>
          <p:cNvSpPr/>
          <p:nvPr/>
        </p:nvSpPr>
        <p:spPr>
          <a:xfrm>
            <a:off x="0" y="6996133"/>
            <a:ext cx="6865337" cy="2095394"/>
          </a:xfrm>
          <a:prstGeom prst="rect">
            <a:avLst/>
          </a:prstGeom>
          <a:solidFill>
            <a:srgbClr val="657B8F">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6FF68170-D5BB-4242-AB4C-070ABA46542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10535" y="394310"/>
            <a:ext cx="2134909" cy="2000130"/>
          </a:xfrm>
          <a:custGeom>
            <a:avLst/>
            <a:gdLst>
              <a:gd name="connsiteX0" fmla="*/ 5178010 w 5872001"/>
              <a:gd name="connsiteY0" fmla="*/ 0 h 5501293"/>
              <a:gd name="connsiteX1" fmla="*/ 5160139 w 5872001"/>
              <a:gd name="connsiteY1" fmla="*/ 131054 h 5501293"/>
              <a:gd name="connsiteX2" fmla="*/ 5830302 w 5872001"/>
              <a:gd name="connsiteY2" fmla="*/ 145947 h 5501293"/>
              <a:gd name="connsiteX3" fmla="*/ 5815409 w 5872001"/>
              <a:gd name="connsiteY3" fmla="*/ 277001 h 5501293"/>
              <a:gd name="connsiteX4" fmla="*/ 5872001 w 5872001"/>
              <a:gd name="connsiteY4" fmla="*/ 277001 h 5501293"/>
              <a:gd name="connsiteX5" fmla="*/ 5630742 w 5872001"/>
              <a:gd name="connsiteY5" fmla="*/ 2570447 h 5501293"/>
              <a:gd name="connsiteX6" fmla="*/ 5857108 w 5872001"/>
              <a:gd name="connsiteY6" fmla="*/ 2597254 h 5501293"/>
              <a:gd name="connsiteX7" fmla="*/ 5806474 w 5872001"/>
              <a:gd name="connsiteY7" fmla="*/ 3169126 h 5501293"/>
              <a:gd name="connsiteX8" fmla="*/ 5645635 w 5872001"/>
              <a:gd name="connsiteY8" fmla="*/ 3324008 h 5501293"/>
              <a:gd name="connsiteX9" fmla="*/ 5714140 w 5872001"/>
              <a:gd name="connsiteY9" fmla="*/ 3353793 h 5501293"/>
              <a:gd name="connsiteX10" fmla="*/ 5180988 w 5872001"/>
              <a:gd name="connsiteY10" fmla="*/ 3979279 h 5501293"/>
              <a:gd name="connsiteX11" fmla="*/ 5094612 w 5872001"/>
              <a:gd name="connsiteY11" fmla="*/ 3952472 h 5501293"/>
              <a:gd name="connsiteX12" fmla="*/ 3769178 w 5872001"/>
              <a:gd name="connsiteY12" fmla="*/ 5501293 h 5501293"/>
              <a:gd name="connsiteX13" fmla="*/ 1374 w 5872001"/>
              <a:gd name="connsiteY13" fmla="*/ 3955451 h 5501293"/>
              <a:gd name="connsiteX14" fmla="*/ 0 w 5872001"/>
              <a:gd name="connsiteY14" fmla="*/ 3914919 h 5501293"/>
              <a:gd name="connsiteX15" fmla="*/ 0 w 5872001"/>
              <a:gd name="connsiteY15" fmla="*/ 3772692 h 5501293"/>
              <a:gd name="connsiteX16" fmla="*/ 40094 w 5872001"/>
              <a:gd name="connsiteY16" fmla="*/ 3711213 h 5501293"/>
              <a:gd name="connsiteX17" fmla="*/ 448149 w 5872001"/>
              <a:gd name="connsiteY17" fmla="*/ 3559310 h 5501293"/>
              <a:gd name="connsiteX18" fmla="*/ 442192 w 5872001"/>
              <a:gd name="connsiteY18" fmla="*/ 3520589 h 5501293"/>
              <a:gd name="connsiteX19" fmla="*/ 415386 w 5872001"/>
              <a:gd name="connsiteY19" fmla="*/ 3508675 h 5501293"/>
              <a:gd name="connsiteX20" fmla="*/ 409429 w 5872001"/>
              <a:gd name="connsiteY20" fmla="*/ 3353793 h 5501293"/>
              <a:gd name="connsiteX21" fmla="*/ 427300 w 5872001"/>
              <a:gd name="connsiteY21" fmla="*/ 3353793 h 5501293"/>
              <a:gd name="connsiteX22" fmla="*/ 138385 w 5872001"/>
              <a:gd name="connsiteY22" fmla="*/ 169775 h 5501293"/>
              <a:gd name="connsiteX23" fmla="*/ 1812303 w 5872001"/>
              <a:gd name="connsiteY23" fmla="*/ 131054 h 5501293"/>
              <a:gd name="connsiteX24" fmla="*/ 1934421 w 5872001"/>
              <a:gd name="connsiteY24" fmla="*/ 137011 h 5501293"/>
              <a:gd name="connsiteX25" fmla="*/ 1934421 w 5872001"/>
              <a:gd name="connsiteY25" fmla="*/ 187646 h 5501293"/>
              <a:gd name="connsiteX26" fmla="*/ 1734862 w 5872001"/>
              <a:gd name="connsiteY26" fmla="*/ 199560 h 5501293"/>
              <a:gd name="connsiteX27" fmla="*/ 1737840 w 5872001"/>
              <a:gd name="connsiteY27" fmla="*/ 274023 h 5501293"/>
              <a:gd name="connsiteX28" fmla="*/ 2306734 w 5872001"/>
              <a:gd name="connsiteY28" fmla="*/ 256152 h 5501293"/>
              <a:gd name="connsiteX29" fmla="*/ 2309713 w 5872001"/>
              <a:gd name="connsiteY29" fmla="*/ 2979 h 5501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72001" h="5501293">
                <a:moveTo>
                  <a:pt x="5178010" y="0"/>
                </a:moveTo>
                <a:lnTo>
                  <a:pt x="5160139" y="131054"/>
                </a:lnTo>
                <a:lnTo>
                  <a:pt x="5830302" y="145947"/>
                </a:lnTo>
                <a:lnTo>
                  <a:pt x="5815409" y="277001"/>
                </a:lnTo>
                <a:lnTo>
                  <a:pt x="5872001" y="277001"/>
                </a:lnTo>
                <a:lnTo>
                  <a:pt x="5630742" y="2570447"/>
                </a:lnTo>
                <a:lnTo>
                  <a:pt x="5857108" y="2597254"/>
                </a:lnTo>
                <a:lnTo>
                  <a:pt x="5806474" y="3169126"/>
                </a:lnTo>
                <a:lnTo>
                  <a:pt x="5645635" y="3324008"/>
                </a:lnTo>
                <a:lnTo>
                  <a:pt x="5714140" y="3353793"/>
                </a:lnTo>
                <a:lnTo>
                  <a:pt x="5180988" y="3979279"/>
                </a:lnTo>
                <a:lnTo>
                  <a:pt x="5094612" y="3952472"/>
                </a:lnTo>
                <a:lnTo>
                  <a:pt x="3769178" y="5501293"/>
                </a:lnTo>
                <a:lnTo>
                  <a:pt x="1374" y="3955451"/>
                </a:lnTo>
                <a:lnTo>
                  <a:pt x="0" y="3914919"/>
                </a:lnTo>
                <a:lnTo>
                  <a:pt x="0" y="3772692"/>
                </a:lnTo>
                <a:lnTo>
                  <a:pt x="40094" y="3711213"/>
                </a:lnTo>
                <a:lnTo>
                  <a:pt x="448149" y="3559310"/>
                </a:lnTo>
                <a:lnTo>
                  <a:pt x="442192" y="3520589"/>
                </a:lnTo>
                <a:lnTo>
                  <a:pt x="415386" y="3508675"/>
                </a:lnTo>
                <a:lnTo>
                  <a:pt x="409429" y="3353793"/>
                </a:lnTo>
                <a:lnTo>
                  <a:pt x="427300" y="3353793"/>
                </a:lnTo>
                <a:lnTo>
                  <a:pt x="138385" y="169775"/>
                </a:lnTo>
                <a:lnTo>
                  <a:pt x="1812303" y="131054"/>
                </a:lnTo>
                <a:lnTo>
                  <a:pt x="1934421" y="137011"/>
                </a:lnTo>
                <a:lnTo>
                  <a:pt x="1934421" y="187646"/>
                </a:lnTo>
                <a:lnTo>
                  <a:pt x="1734862" y="199560"/>
                </a:lnTo>
                <a:lnTo>
                  <a:pt x="1737840" y="274023"/>
                </a:lnTo>
                <a:lnTo>
                  <a:pt x="2306734" y="256152"/>
                </a:lnTo>
                <a:lnTo>
                  <a:pt x="2309713" y="2979"/>
                </a:lnTo>
                <a:close/>
              </a:path>
            </a:pathLst>
          </a:custGeom>
        </p:spPr>
      </p:pic>
      <p:pic>
        <p:nvPicPr>
          <p:cNvPr id="7" name="Picture 6" descr="A picture containing gear&#10;&#10;Description generated with very high confidence">
            <a:extLst>
              <a:ext uri="{FF2B5EF4-FFF2-40B4-BE49-F238E27FC236}">
                <a16:creationId xmlns:a16="http://schemas.microsoft.com/office/drawing/2014/main" id="{165DFC84-BB94-416E-B764-AB1AE4BE161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89404" y="4313839"/>
            <a:ext cx="1267522" cy="1097280"/>
          </a:xfrm>
          <a:prstGeom prst="rect">
            <a:avLst/>
          </a:prstGeom>
        </p:spPr>
      </p:pic>
      <p:pic>
        <p:nvPicPr>
          <p:cNvPr id="8" name="Picture 7" descr="A close up of ware&#10;&#10;Description generated with high confidence">
            <a:extLst>
              <a:ext uri="{FF2B5EF4-FFF2-40B4-BE49-F238E27FC236}">
                <a16:creationId xmlns:a16="http://schemas.microsoft.com/office/drawing/2014/main" id="{25C31505-D62B-434F-A77F-DA948E20BBB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89835" y="5593841"/>
            <a:ext cx="1266660" cy="1097280"/>
          </a:xfrm>
          <a:prstGeom prst="rect">
            <a:avLst/>
          </a:prstGeom>
        </p:spPr>
      </p:pic>
      <p:pic>
        <p:nvPicPr>
          <p:cNvPr id="9" name="Picture 8" descr="A picture containing gear, power saw, metalware, dinosaur&#10;&#10;Description generated with very high confidence">
            <a:extLst>
              <a:ext uri="{FF2B5EF4-FFF2-40B4-BE49-F238E27FC236}">
                <a16:creationId xmlns:a16="http://schemas.microsoft.com/office/drawing/2014/main" id="{8A3719CC-BC5C-4BA8-98A6-6C71612536A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089836" y="3085816"/>
            <a:ext cx="1266659" cy="1097280"/>
          </a:xfrm>
          <a:prstGeom prst="rect">
            <a:avLst/>
          </a:prstGeom>
        </p:spPr>
      </p:pic>
      <p:sp>
        <p:nvSpPr>
          <p:cNvPr id="11" name="Rectangle 10">
            <a:extLst>
              <a:ext uri="{FF2B5EF4-FFF2-40B4-BE49-F238E27FC236}">
                <a16:creationId xmlns:a16="http://schemas.microsoft.com/office/drawing/2014/main" id="{B224463C-C35E-41E3-BCBA-142DA091470E}"/>
              </a:ext>
            </a:extLst>
          </p:cNvPr>
          <p:cNvSpPr/>
          <p:nvPr/>
        </p:nvSpPr>
        <p:spPr>
          <a:xfrm>
            <a:off x="303813" y="272178"/>
            <a:ext cx="3040020" cy="646331"/>
          </a:xfrm>
          <a:prstGeom prst="rect">
            <a:avLst/>
          </a:prstGeom>
          <a:noFill/>
        </p:spPr>
        <p:txBody>
          <a:bodyPr wrap="square" lIns="91440" tIns="45720" rIns="91440" bIns="45720">
            <a:spAutoFit/>
          </a:bodyPr>
          <a:lstStyle/>
          <a:p>
            <a:pPr algn="ctr"/>
            <a:r>
              <a:rPr lang="en-US" sz="3600" b="0" cap="none" spc="0" dirty="0">
                <a:ln w="0"/>
                <a:solidFill>
                  <a:schemeClr val="bg1"/>
                </a:solidFill>
                <a:effectLst>
                  <a:outerShdw blurRad="38100" dist="19050" dir="2700000" algn="tl" rotWithShape="0">
                    <a:schemeClr val="dk1">
                      <a:alpha val="40000"/>
                    </a:schemeClr>
                  </a:outerShdw>
                </a:effectLst>
              </a:rPr>
              <a:t>The Graduate</a:t>
            </a:r>
            <a:endParaRPr lang="en-US" sz="2000" b="0" cap="none" spc="0" dirty="0">
              <a:ln w="0"/>
              <a:solidFill>
                <a:schemeClr val="bg1"/>
              </a:solidFill>
              <a:effectLst>
                <a:outerShdw blurRad="38100" dist="19050" dir="2700000" algn="tl" rotWithShape="0">
                  <a:schemeClr val="dk1">
                    <a:alpha val="40000"/>
                  </a:schemeClr>
                </a:outerShdw>
              </a:effectLst>
            </a:endParaRPr>
          </a:p>
        </p:txBody>
      </p:sp>
      <p:cxnSp>
        <p:nvCxnSpPr>
          <p:cNvPr id="12" name="Straight Connector 11">
            <a:extLst>
              <a:ext uri="{FF2B5EF4-FFF2-40B4-BE49-F238E27FC236}">
                <a16:creationId xmlns:a16="http://schemas.microsoft.com/office/drawing/2014/main" id="{F8781CDF-B87F-4E40-9611-736969713A0C}"/>
              </a:ext>
            </a:extLst>
          </p:cNvPr>
          <p:cNvCxnSpPr>
            <a:cxnSpLocks/>
          </p:cNvCxnSpPr>
          <p:nvPr/>
        </p:nvCxnSpPr>
        <p:spPr>
          <a:xfrm>
            <a:off x="401278" y="882477"/>
            <a:ext cx="28346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6A0238EB-0A21-4344-836B-83296779EEFA}"/>
              </a:ext>
            </a:extLst>
          </p:cNvPr>
          <p:cNvSpPr/>
          <p:nvPr/>
        </p:nvSpPr>
        <p:spPr>
          <a:xfrm>
            <a:off x="335945" y="1175448"/>
            <a:ext cx="2965303" cy="285989"/>
          </a:xfrm>
          <a:prstGeom prst="rect">
            <a:avLst/>
          </a:prstGeom>
          <a:noFill/>
        </p:spPr>
        <p:txBody>
          <a:bodyPr wrap="square" lIns="91440" tIns="45720" rIns="91440" bIns="45720">
            <a:spAutoFit/>
          </a:bodyPr>
          <a:lstStyle/>
          <a:p>
            <a:pPr algn="dist"/>
            <a:r>
              <a:rPr lang="en-US" altLang="zh-CN" sz="1200" dirty="0">
                <a:ln w="0"/>
                <a:solidFill>
                  <a:schemeClr val="bg1"/>
                </a:solidFill>
                <a:effectLst>
                  <a:outerShdw blurRad="38100" dist="19050" dir="2700000" algn="tl" rotWithShape="0">
                    <a:schemeClr val="dk1">
                      <a:alpha val="40000"/>
                    </a:schemeClr>
                  </a:outerShdw>
                </a:effectLst>
              </a:rPr>
              <a:t>EB-5 | SAN JOSE STATE UNIVERSITY </a:t>
            </a:r>
            <a:endParaRPr lang="en-US" sz="1200" b="0" cap="none" spc="0" dirty="0">
              <a:ln w="0"/>
              <a:solidFill>
                <a:schemeClr val="bg1"/>
              </a:solidFill>
              <a:effectLst>
                <a:outerShdw blurRad="38100" dist="19050" dir="2700000" algn="tl" rotWithShape="0">
                  <a:schemeClr val="dk1">
                    <a:alpha val="40000"/>
                  </a:schemeClr>
                </a:outerShdw>
              </a:effectLst>
            </a:endParaRPr>
          </a:p>
        </p:txBody>
      </p:sp>
      <p:cxnSp>
        <p:nvCxnSpPr>
          <p:cNvPr id="14" name="Straight Connector 13">
            <a:extLst>
              <a:ext uri="{FF2B5EF4-FFF2-40B4-BE49-F238E27FC236}">
                <a16:creationId xmlns:a16="http://schemas.microsoft.com/office/drawing/2014/main" id="{665C3F7D-05C9-4586-B831-C9460F779269}"/>
              </a:ext>
            </a:extLst>
          </p:cNvPr>
          <p:cNvCxnSpPr>
            <a:cxnSpLocks/>
          </p:cNvCxnSpPr>
          <p:nvPr/>
        </p:nvCxnSpPr>
        <p:spPr>
          <a:xfrm>
            <a:off x="401278" y="1178303"/>
            <a:ext cx="28346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4CCC028-A676-4934-8A17-6E1E5486537B}"/>
              </a:ext>
            </a:extLst>
          </p:cNvPr>
          <p:cNvSpPr/>
          <p:nvPr/>
        </p:nvSpPr>
        <p:spPr>
          <a:xfrm>
            <a:off x="401277" y="1556404"/>
            <a:ext cx="3561123" cy="523220"/>
          </a:xfrm>
          <a:prstGeom prst="rect">
            <a:avLst/>
          </a:prstGeom>
          <a:noFill/>
        </p:spPr>
        <p:txBody>
          <a:bodyPr wrap="square" lIns="91440" tIns="45720" rIns="91440" bIns="45720">
            <a:spAutoFit/>
          </a:bodyPr>
          <a:lstStyle/>
          <a:p>
            <a:r>
              <a:rPr lang="en-US" sz="1400" b="1" dirty="0">
                <a:ln w="0"/>
                <a:solidFill>
                  <a:schemeClr val="bg1"/>
                </a:solidFill>
                <a:effectLst>
                  <a:outerShdw blurRad="38100" dist="19050" dir="2700000" algn="tl" rotWithShape="0">
                    <a:schemeClr val="dk1">
                      <a:alpha val="40000"/>
                    </a:schemeClr>
                  </a:outerShdw>
                </a:effectLst>
              </a:rPr>
              <a:t>SILICON VALLEY STUDENT </a:t>
            </a:r>
          </a:p>
          <a:p>
            <a:r>
              <a:rPr lang="en-US" sz="1400" b="1" dirty="0">
                <a:ln w="0"/>
                <a:solidFill>
                  <a:schemeClr val="bg1"/>
                </a:solidFill>
                <a:effectLst>
                  <a:outerShdw blurRad="38100" dist="19050" dir="2700000" algn="tl" rotWithShape="0">
                    <a:schemeClr val="dk1">
                      <a:alpha val="40000"/>
                    </a:schemeClr>
                  </a:outerShdw>
                </a:effectLst>
              </a:rPr>
              <a:t>HOUSING PROJECT</a:t>
            </a:r>
            <a:endParaRPr lang="en-US" sz="1400" b="1" cap="none" spc="0" dirty="0">
              <a:ln w="0"/>
              <a:solidFill>
                <a:schemeClr val="bg1"/>
              </a:solidFill>
              <a:effectLst>
                <a:outerShdw blurRad="38100" dist="19050" dir="2700000" algn="tl" rotWithShape="0">
                  <a:schemeClr val="dk1">
                    <a:alpha val="40000"/>
                  </a:schemeClr>
                </a:outerShdw>
              </a:effectLst>
            </a:endParaRPr>
          </a:p>
        </p:txBody>
      </p:sp>
      <p:sp>
        <p:nvSpPr>
          <p:cNvPr id="16" name="Rectangle 15">
            <a:extLst>
              <a:ext uri="{FF2B5EF4-FFF2-40B4-BE49-F238E27FC236}">
                <a16:creationId xmlns:a16="http://schemas.microsoft.com/office/drawing/2014/main" id="{EA1F9F21-2E75-432C-91BA-80D437AAADD6}"/>
              </a:ext>
            </a:extLst>
          </p:cNvPr>
          <p:cNvSpPr/>
          <p:nvPr/>
        </p:nvSpPr>
        <p:spPr>
          <a:xfrm>
            <a:off x="303813" y="2084554"/>
            <a:ext cx="3423010" cy="600164"/>
          </a:xfrm>
          <a:prstGeom prst="rect">
            <a:avLst/>
          </a:prstGeom>
          <a:noFill/>
        </p:spPr>
        <p:txBody>
          <a:bodyPr wrap="square" lIns="91440" tIns="45720" rIns="91440" bIns="45720">
            <a:spAutoFit/>
          </a:bodyPr>
          <a:lstStyle/>
          <a:p>
            <a:pPr marL="285750" indent="-285750">
              <a:buFont typeface="Arial" panose="020B0604020202020204" pitchFamily="34" charset="0"/>
              <a:buChar char="•"/>
            </a:pPr>
            <a:r>
              <a:rPr lang="en-US" sz="1100" cap="none" spc="0" dirty="0">
                <a:ln w="0"/>
                <a:solidFill>
                  <a:schemeClr val="bg1"/>
                </a:solidFill>
                <a:effectLst>
                  <a:outerShdw blurRad="38100" dist="19050" dir="2700000" algn="tl" rotWithShape="0">
                    <a:schemeClr val="dk1">
                      <a:alpha val="40000"/>
                    </a:schemeClr>
                  </a:outerShdw>
                </a:effectLst>
              </a:rPr>
              <a:t>260 Apartments / 1,000+ Beds</a:t>
            </a:r>
          </a:p>
          <a:p>
            <a:pPr marL="285750" indent="-285750">
              <a:buFont typeface="Arial" panose="020B0604020202020204" pitchFamily="34" charset="0"/>
              <a:buChar char="•"/>
            </a:pPr>
            <a:r>
              <a:rPr lang="en-US" sz="1100" cap="none" spc="0" dirty="0">
                <a:ln w="0"/>
                <a:solidFill>
                  <a:schemeClr val="bg1"/>
                </a:solidFill>
                <a:effectLst>
                  <a:outerShdw blurRad="38100" dist="19050" dir="2700000" algn="tl" rotWithShape="0">
                    <a:schemeClr val="dk1">
                      <a:alpha val="40000"/>
                    </a:schemeClr>
                  </a:outerShdw>
                </a:effectLst>
              </a:rPr>
              <a:t>Rare Silicon Valley </a:t>
            </a:r>
            <a:r>
              <a:rPr lang="en-US" sz="1100" dirty="0">
                <a:ln w="0"/>
                <a:solidFill>
                  <a:schemeClr val="bg1"/>
                </a:solidFill>
                <a:effectLst>
                  <a:outerShdw blurRad="38100" dist="19050" dir="2700000" algn="tl" rotWithShape="0">
                    <a:schemeClr val="dk1">
                      <a:alpha val="40000"/>
                    </a:schemeClr>
                  </a:outerShdw>
                </a:effectLst>
              </a:rPr>
              <a:t>s</a:t>
            </a:r>
            <a:r>
              <a:rPr lang="en-US" sz="1100" cap="none" spc="0" dirty="0">
                <a:ln w="0"/>
                <a:solidFill>
                  <a:schemeClr val="bg1"/>
                </a:solidFill>
                <a:effectLst>
                  <a:outerShdw blurRad="38100" dist="19050" dir="2700000" algn="tl" rotWithShape="0">
                    <a:schemeClr val="dk1">
                      <a:alpha val="40000"/>
                    </a:schemeClr>
                  </a:outerShdw>
                </a:effectLst>
              </a:rPr>
              <a:t>tudent housing Location 468 </a:t>
            </a:r>
            <a:r>
              <a:rPr lang="en-US" sz="1100" cap="none" spc="0" dirty="0" err="1">
                <a:ln w="0"/>
                <a:solidFill>
                  <a:schemeClr val="bg1"/>
                </a:solidFill>
                <a:effectLst>
                  <a:outerShdw blurRad="38100" dist="19050" dir="2700000" algn="tl" rotWithShape="0">
                    <a:schemeClr val="dk1">
                      <a:alpha val="40000"/>
                    </a:schemeClr>
                  </a:outerShdw>
                </a:effectLst>
              </a:rPr>
              <a:t>ft</a:t>
            </a:r>
            <a:r>
              <a:rPr lang="en-US" sz="1100" cap="none" spc="0" dirty="0">
                <a:ln w="0"/>
                <a:solidFill>
                  <a:schemeClr val="bg1"/>
                </a:solidFill>
                <a:effectLst>
                  <a:outerShdw blurRad="38100" dist="19050" dir="2700000" algn="tl" rotWithShape="0">
                    <a:schemeClr val="dk1">
                      <a:alpha val="40000"/>
                    </a:schemeClr>
                  </a:outerShdw>
                </a:effectLst>
              </a:rPr>
              <a:t> from to San Jose State University</a:t>
            </a:r>
            <a:endParaRPr lang="en-US" sz="1100" dirty="0">
              <a:ln w="0"/>
              <a:solidFill>
                <a:schemeClr val="bg1"/>
              </a:solidFill>
              <a:effectLst>
                <a:outerShdw blurRad="38100" dist="19050" dir="2700000" algn="tl" rotWithShape="0">
                  <a:schemeClr val="dk1">
                    <a:alpha val="40000"/>
                  </a:schemeClr>
                </a:outerShdw>
              </a:effectLst>
            </a:endParaRPr>
          </a:p>
        </p:txBody>
      </p:sp>
      <p:sp>
        <p:nvSpPr>
          <p:cNvPr id="17" name="Rectangle 16">
            <a:extLst>
              <a:ext uri="{FF2B5EF4-FFF2-40B4-BE49-F238E27FC236}">
                <a16:creationId xmlns:a16="http://schemas.microsoft.com/office/drawing/2014/main" id="{CEDFC3C5-3EC8-4865-A86C-A3017D3BC42C}"/>
              </a:ext>
            </a:extLst>
          </p:cNvPr>
          <p:cNvSpPr/>
          <p:nvPr/>
        </p:nvSpPr>
        <p:spPr>
          <a:xfrm>
            <a:off x="381000" y="3633555"/>
            <a:ext cx="3561123" cy="307777"/>
          </a:xfrm>
          <a:prstGeom prst="rect">
            <a:avLst/>
          </a:prstGeom>
          <a:noFill/>
        </p:spPr>
        <p:txBody>
          <a:bodyPr wrap="square" lIns="91440" tIns="45720" rIns="91440" bIns="45720">
            <a:spAutoFit/>
          </a:bodyPr>
          <a:lstStyle/>
          <a:p>
            <a:r>
              <a:rPr lang="en-US" sz="1400" b="1" dirty="0">
                <a:ln w="0"/>
                <a:solidFill>
                  <a:schemeClr val="bg1"/>
                </a:solidFill>
                <a:effectLst>
                  <a:outerShdw blurRad="38100" dist="19050" dir="2700000" algn="tl" rotWithShape="0">
                    <a:schemeClr val="dk1">
                      <a:alpha val="40000"/>
                    </a:schemeClr>
                  </a:outerShdw>
                </a:effectLst>
              </a:rPr>
              <a:t>DEVELOPMENT TEAM</a:t>
            </a:r>
            <a:endParaRPr lang="en-US" sz="1400" b="1" cap="none" spc="0" dirty="0">
              <a:ln w="0"/>
              <a:solidFill>
                <a:schemeClr val="bg1"/>
              </a:solidFill>
              <a:effectLst>
                <a:outerShdw blurRad="38100" dist="19050" dir="2700000" algn="tl" rotWithShape="0">
                  <a:schemeClr val="dk1">
                    <a:alpha val="40000"/>
                  </a:schemeClr>
                </a:outerShdw>
              </a:effectLst>
            </a:endParaRPr>
          </a:p>
        </p:txBody>
      </p:sp>
      <p:graphicFrame>
        <p:nvGraphicFramePr>
          <p:cNvPr id="18" name="Chart 17">
            <a:extLst>
              <a:ext uri="{FF2B5EF4-FFF2-40B4-BE49-F238E27FC236}">
                <a16:creationId xmlns:a16="http://schemas.microsoft.com/office/drawing/2014/main" id="{D7526031-5E85-4D7D-94BF-EA8307B2E55F}"/>
              </a:ext>
            </a:extLst>
          </p:cNvPr>
          <p:cNvGraphicFramePr/>
          <p:nvPr>
            <p:extLst/>
          </p:nvPr>
        </p:nvGraphicFramePr>
        <p:xfrm>
          <a:off x="3733637" y="7327865"/>
          <a:ext cx="2087036" cy="1725881"/>
        </p:xfrm>
        <a:graphic>
          <a:graphicData uri="http://schemas.openxmlformats.org/drawingml/2006/chart">
            <c:chart xmlns:c="http://schemas.openxmlformats.org/drawingml/2006/chart" xmlns:r="http://schemas.openxmlformats.org/officeDocument/2006/relationships" r:id="rId7"/>
          </a:graphicData>
        </a:graphic>
      </p:graphicFrame>
      <p:sp>
        <p:nvSpPr>
          <p:cNvPr id="19" name="Rectangle 18">
            <a:extLst>
              <a:ext uri="{FF2B5EF4-FFF2-40B4-BE49-F238E27FC236}">
                <a16:creationId xmlns:a16="http://schemas.microsoft.com/office/drawing/2014/main" id="{49EF7D3E-3558-4838-82A0-4C2317109C1B}"/>
              </a:ext>
            </a:extLst>
          </p:cNvPr>
          <p:cNvSpPr/>
          <p:nvPr/>
        </p:nvSpPr>
        <p:spPr>
          <a:xfrm>
            <a:off x="335946" y="890366"/>
            <a:ext cx="2965303" cy="276999"/>
          </a:xfrm>
          <a:prstGeom prst="rect">
            <a:avLst/>
          </a:prstGeom>
          <a:noFill/>
        </p:spPr>
        <p:txBody>
          <a:bodyPr wrap="square" lIns="91440" tIns="45720" rIns="91440" bIns="45720">
            <a:spAutoFit/>
          </a:bodyPr>
          <a:lstStyle/>
          <a:p>
            <a:pPr algn="dist"/>
            <a:r>
              <a:rPr lang="en-US" altLang="zh-CN" sz="1200" dirty="0">
                <a:ln w="0"/>
                <a:solidFill>
                  <a:schemeClr val="bg1"/>
                </a:solidFill>
                <a:effectLst>
                  <a:outerShdw blurRad="38100" dist="19050" dir="2700000" algn="tl" rotWithShape="0">
                    <a:schemeClr val="dk1">
                      <a:alpha val="40000"/>
                    </a:schemeClr>
                  </a:outerShdw>
                </a:effectLst>
              </a:rPr>
              <a:t>90 E. SAN CARLOS ST. SAN JOSE, CA</a:t>
            </a:r>
            <a:endParaRPr lang="en-US" sz="1200" b="0" cap="none" spc="0" dirty="0">
              <a:ln w="0"/>
              <a:solidFill>
                <a:schemeClr val="bg1"/>
              </a:solidFill>
              <a:effectLst>
                <a:outerShdw blurRad="38100" dist="19050" dir="2700000" algn="tl" rotWithShape="0">
                  <a:schemeClr val="dk1">
                    <a:alpha val="40000"/>
                  </a:schemeClr>
                </a:outerShdw>
              </a:effectLst>
            </a:endParaRPr>
          </a:p>
        </p:txBody>
      </p:sp>
      <p:sp>
        <p:nvSpPr>
          <p:cNvPr id="24" name="Rectangle 23">
            <a:extLst>
              <a:ext uri="{FF2B5EF4-FFF2-40B4-BE49-F238E27FC236}">
                <a16:creationId xmlns:a16="http://schemas.microsoft.com/office/drawing/2014/main" id="{60B4DDAD-D0CD-448F-8FA7-DA8BFEC4A9F5}"/>
              </a:ext>
            </a:extLst>
          </p:cNvPr>
          <p:cNvSpPr/>
          <p:nvPr/>
        </p:nvSpPr>
        <p:spPr>
          <a:xfrm>
            <a:off x="5377990" y="7327865"/>
            <a:ext cx="1067939" cy="553998"/>
          </a:xfrm>
          <a:prstGeom prst="rect">
            <a:avLst/>
          </a:prstGeom>
          <a:noFill/>
        </p:spPr>
        <p:txBody>
          <a:bodyPr wrap="square" lIns="91440" tIns="45720" rIns="91440" bIns="45720">
            <a:spAutoFit/>
          </a:bodyPr>
          <a:lstStyle/>
          <a:p>
            <a:r>
              <a:rPr lang="en-US" sz="1000" b="1" dirty="0">
                <a:ln w="0"/>
                <a:solidFill>
                  <a:schemeClr val="bg1"/>
                </a:solidFill>
                <a:effectLst>
                  <a:outerShdw blurRad="38100" dist="19050" dir="2700000" algn="tl" rotWithShape="0">
                    <a:schemeClr val="dk1">
                      <a:alpha val="40000"/>
                    </a:schemeClr>
                  </a:outerShdw>
                </a:effectLst>
              </a:rPr>
              <a:t>DEVELOPER</a:t>
            </a:r>
          </a:p>
          <a:p>
            <a:r>
              <a:rPr lang="en-US" sz="1000" b="1" dirty="0">
                <a:ln w="0"/>
                <a:solidFill>
                  <a:schemeClr val="bg1"/>
                </a:solidFill>
                <a:effectLst>
                  <a:outerShdw blurRad="38100" dist="19050" dir="2700000" algn="tl" rotWithShape="0">
                    <a:schemeClr val="dk1">
                      <a:alpha val="40000"/>
                    </a:schemeClr>
                  </a:outerShdw>
                </a:effectLst>
              </a:rPr>
              <a:t> EQUITY</a:t>
            </a:r>
          </a:p>
          <a:p>
            <a:r>
              <a:rPr lang="en-US" sz="1000" b="1" dirty="0">
                <a:ln w="0"/>
                <a:solidFill>
                  <a:schemeClr val="bg1"/>
                </a:solidFill>
                <a:effectLst>
                  <a:outerShdw blurRad="38100" dist="19050" dir="2700000" algn="tl" rotWithShape="0">
                    <a:schemeClr val="dk1">
                      <a:alpha val="40000"/>
                    </a:schemeClr>
                  </a:outerShdw>
                </a:effectLst>
              </a:rPr>
              <a:t>$46 MILLION</a:t>
            </a:r>
            <a:endParaRPr lang="en-US" sz="1000" b="1" cap="none" spc="0" dirty="0">
              <a:ln w="0"/>
              <a:solidFill>
                <a:schemeClr val="bg1"/>
              </a:solidFill>
              <a:effectLst>
                <a:outerShdw blurRad="38100" dist="19050" dir="2700000" algn="tl" rotWithShape="0">
                  <a:schemeClr val="dk1">
                    <a:alpha val="40000"/>
                  </a:schemeClr>
                </a:outerShdw>
              </a:effectLst>
            </a:endParaRPr>
          </a:p>
        </p:txBody>
      </p:sp>
      <p:sp>
        <p:nvSpPr>
          <p:cNvPr id="25" name="Rectangle 24">
            <a:extLst>
              <a:ext uri="{FF2B5EF4-FFF2-40B4-BE49-F238E27FC236}">
                <a16:creationId xmlns:a16="http://schemas.microsoft.com/office/drawing/2014/main" id="{5D9A4B6E-5A81-4891-BF5B-061B41518225}"/>
              </a:ext>
            </a:extLst>
          </p:cNvPr>
          <p:cNvSpPr/>
          <p:nvPr/>
        </p:nvSpPr>
        <p:spPr>
          <a:xfrm>
            <a:off x="5405587" y="8419191"/>
            <a:ext cx="1249566" cy="553998"/>
          </a:xfrm>
          <a:prstGeom prst="rect">
            <a:avLst/>
          </a:prstGeom>
          <a:noFill/>
        </p:spPr>
        <p:txBody>
          <a:bodyPr wrap="square" lIns="91440" tIns="45720" rIns="91440" bIns="45720">
            <a:spAutoFit/>
          </a:bodyPr>
          <a:lstStyle/>
          <a:p>
            <a:r>
              <a:rPr lang="en-US" sz="1000" b="1" dirty="0">
                <a:ln w="0"/>
                <a:solidFill>
                  <a:schemeClr val="bg1"/>
                </a:solidFill>
                <a:effectLst>
                  <a:outerShdw blurRad="38100" dist="19050" dir="2700000" algn="tl" rotWithShape="0">
                    <a:schemeClr val="dk1">
                      <a:alpha val="40000"/>
                    </a:schemeClr>
                  </a:outerShdw>
                </a:effectLst>
              </a:rPr>
              <a:t>EB-5 INVESTOR </a:t>
            </a:r>
          </a:p>
          <a:p>
            <a:r>
              <a:rPr lang="en-US" sz="1000" b="1" dirty="0">
                <a:ln w="0"/>
                <a:solidFill>
                  <a:schemeClr val="bg1"/>
                </a:solidFill>
                <a:effectLst>
                  <a:outerShdw blurRad="38100" dist="19050" dir="2700000" algn="tl" rotWithShape="0">
                    <a:schemeClr val="dk1">
                      <a:alpha val="40000"/>
                    </a:schemeClr>
                  </a:outerShdw>
                </a:effectLst>
              </a:rPr>
              <a:t>CAPITAL</a:t>
            </a:r>
          </a:p>
          <a:p>
            <a:r>
              <a:rPr lang="en-US" sz="1000" b="1" dirty="0">
                <a:ln w="0"/>
                <a:solidFill>
                  <a:schemeClr val="bg1"/>
                </a:solidFill>
                <a:effectLst>
                  <a:outerShdw blurRad="38100" dist="19050" dir="2700000" algn="tl" rotWithShape="0">
                    <a:schemeClr val="dk1">
                      <a:alpha val="40000"/>
                    </a:schemeClr>
                  </a:outerShdw>
                </a:effectLst>
              </a:rPr>
              <a:t>$28.5 MILLION</a:t>
            </a:r>
            <a:endParaRPr lang="en-US" sz="1000" b="1" cap="none" spc="0" dirty="0">
              <a:ln w="0"/>
              <a:solidFill>
                <a:schemeClr val="bg1"/>
              </a:solidFill>
              <a:effectLst>
                <a:outerShdw blurRad="38100" dist="19050" dir="2700000" algn="tl" rotWithShape="0">
                  <a:schemeClr val="dk1">
                    <a:alpha val="40000"/>
                  </a:schemeClr>
                </a:outerShdw>
              </a:effectLst>
            </a:endParaRPr>
          </a:p>
        </p:txBody>
      </p:sp>
      <p:sp>
        <p:nvSpPr>
          <p:cNvPr id="30" name="Rectangle 29">
            <a:extLst>
              <a:ext uri="{FF2B5EF4-FFF2-40B4-BE49-F238E27FC236}">
                <a16:creationId xmlns:a16="http://schemas.microsoft.com/office/drawing/2014/main" id="{6345BE3B-BD22-41FC-A70A-B942866FF319}"/>
              </a:ext>
            </a:extLst>
          </p:cNvPr>
          <p:cNvSpPr/>
          <p:nvPr/>
        </p:nvSpPr>
        <p:spPr>
          <a:xfrm>
            <a:off x="3263227" y="7350251"/>
            <a:ext cx="1778696" cy="400110"/>
          </a:xfrm>
          <a:prstGeom prst="rect">
            <a:avLst/>
          </a:prstGeom>
          <a:noFill/>
        </p:spPr>
        <p:txBody>
          <a:bodyPr wrap="square" lIns="91440" tIns="45720" rIns="91440" bIns="45720">
            <a:spAutoFit/>
          </a:bodyPr>
          <a:lstStyle/>
          <a:p>
            <a:r>
              <a:rPr lang="en-US" sz="1000" b="1" dirty="0">
                <a:ln w="0"/>
                <a:solidFill>
                  <a:schemeClr val="bg1"/>
                </a:solidFill>
                <a:effectLst>
                  <a:outerShdw blurRad="38100" dist="19050" dir="2700000" algn="tl" rotWithShape="0">
                    <a:schemeClr val="dk1">
                      <a:alpha val="40000"/>
                    </a:schemeClr>
                  </a:outerShdw>
                </a:effectLst>
              </a:rPr>
              <a:t>BANK LOAN</a:t>
            </a:r>
          </a:p>
          <a:p>
            <a:r>
              <a:rPr lang="en-US" sz="1000" b="1" cap="none" spc="0" dirty="0">
                <a:ln w="0"/>
                <a:solidFill>
                  <a:schemeClr val="bg1"/>
                </a:solidFill>
                <a:effectLst>
                  <a:outerShdw blurRad="38100" dist="19050" dir="2700000" algn="tl" rotWithShape="0">
                    <a:schemeClr val="dk1">
                      <a:alpha val="40000"/>
                    </a:schemeClr>
                  </a:outerShdw>
                </a:effectLst>
              </a:rPr>
              <a:t>$112 MILLION</a:t>
            </a:r>
          </a:p>
        </p:txBody>
      </p:sp>
      <p:sp>
        <p:nvSpPr>
          <p:cNvPr id="36" name="Rectangle 35">
            <a:extLst>
              <a:ext uri="{FF2B5EF4-FFF2-40B4-BE49-F238E27FC236}">
                <a16:creationId xmlns:a16="http://schemas.microsoft.com/office/drawing/2014/main" id="{C7BDB81D-D9F3-4465-B8CC-1AF8ADCAED11}"/>
              </a:ext>
            </a:extLst>
          </p:cNvPr>
          <p:cNvSpPr/>
          <p:nvPr/>
        </p:nvSpPr>
        <p:spPr>
          <a:xfrm>
            <a:off x="4830049" y="7736918"/>
            <a:ext cx="575538" cy="246221"/>
          </a:xfrm>
          <a:prstGeom prst="rect">
            <a:avLst/>
          </a:prstGeom>
          <a:noFill/>
        </p:spPr>
        <p:txBody>
          <a:bodyPr wrap="square" lIns="91440" tIns="45720" rIns="91440" bIns="45720">
            <a:spAutoFit/>
          </a:bodyPr>
          <a:lstStyle/>
          <a:p>
            <a:r>
              <a:rPr lang="en-US" sz="1000" b="1" dirty="0">
                <a:ln w="0"/>
                <a:solidFill>
                  <a:schemeClr val="bg1"/>
                </a:solidFill>
                <a:effectLst>
                  <a:outerShdw blurRad="38100" dist="19050" dir="2700000" algn="tl" rotWithShape="0">
                    <a:schemeClr val="dk1">
                      <a:alpha val="40000"/>
                    </a:schemeClr>
                  </a:outerShdw>
                </a:effectLst>
              </a:rPr>
              <a:t>25%</a:t>
            </a:r>
            <a:endParaRPr lang="en-US" sz="1000" b="1" cap="none" spc="0" dirty="0">
              <a:ln w="0"/>
              <a:solidFill>
                <a:schemeClr val="bg1"/>
              </a:solidFill>
              <a:effectLst>
                <a:outerShdw blurRad="38100" dist="19050" dir="2700000" algn="tl" rotWithShape="0">
                  <a:schemeClr val="dk1">
                    <a:alpha val="40000"/>
                  </a:schemeClr>
                </a:outerShdw>
              </a:effectLst>
            </a:endParaRPr>
          </a:p>
        </p:txBody>
      </p:sp>
      <p:sp>
        <p:nvSpPr>
          <p:cNvPr id="37" name="Rectangle 36">
            <a:extLst>
              <a:ext uri="{FF2B5EF4-FFF2-40B4-BE49-F238E27FC236}">
                <a16:creationId xmlns:a16="http://schemas.microsoft.com/office/drawing/2014/main" id="{8E432E1D-7BD8-455F-B922-D419648CC9CD}"/>
              </a:ext>
            </a:extLst>
          </p:cNvPr>
          <p:cNvSpPr/>
          <p:nvPr/>
        </p:nvSpPr>
        <p:spPr>
          <a:xfrm>
            <a:off x="4890641" y="8233462"/>
            <a:ext cx="575538" cy="246221"/>
          </a:xfrm>
          <a:prstGeom prst="rect">
            <a:avLst/>
          </a:prstGeom>
          <a:noFill/>
        </p:spPr>
        <p:txBody>
          <a:bodyPr wrap="square" lIns="91440" tIns="45720" rIns="91440" bIns="45720">
            <a:spAutoFit/>
          </a:bodyPr>
          <a:lstStyle/>
          <a:p>
            <a:r>
              <a:rPr lang="en-US" sz="1000" b="1" dirty="0">
                <a:ln w="0"/>
                <a:solidFill>
                  <a:schemeClr val="bg1"/>
                </a:solidFill>
                <a:effectLst>
                  <a:outerShdw blurRad="38100" dist="19050" dir="2700000" algn="tl" rotWithShape="0">
                    <a:schemeClr val="dk1">
                      <a:alpha val="40000"/>
                    </a:schemeClr>
                  </a:outerShdw>
                </a:effectLst>
              </a:rPr>
              <a:t>15%</a:t>
            </a:r>
            <a:endParaRPr lang="en-US" sz="1000" b="1" cap="none" spc="0" dirty="0">
              <a:ln w="0"/>
              <a:solidFill>
                <a:schemeClr val="bg1"/>
              </a:solidFill>
              <a:effectLst>
                <a:outerShdw blurRad="38100" dist="19050" dir="2700000" algn="tl" rotWithShape="0">
                  <a:schemeClr val="dk1">
                    <a:alpha val="40000"/>
                  </a:schemeClr>
                </a:outerShdw>
              </a:effectLst>
            </a:endParaRPr>
          </a:p>
        </p:txBody>
      </p:sp>
      <p:sp>
        <p:nvSpPr>
          <p:cNvPr id="38" name="Rectangle 37">
            <a:extLst>
              <a:ext uri="{FF2B5EF4-FFF2-40B4-BE49-F238E27FC236}">
                <a16:creationId xmlns:a16="http://schemas.microsoft.com/office/drawing/2014/main" id="{399B7B89-C652-4D20-A566-9222418BFEF4}"/>
              </a:ext>
            </a:extLst>
          </p:cNvPr>
          <p:cNvSpPr/>
          <p:nvPr/>
        </p:nvSpPr>
        <p:spPr>
          <a:xfrm>
            <a:off x="4220530" y="8093586"/>
            <a:ext cx="575538" cy="246221"/>
          </a:xfrm>
          <a:prstGeom prst="rect">
            <a:avLst/>
          </a:prstGeom>
          <a:noFill/>
        </p:spPr>
        <p:txBody>
          <a:bodyPr wrap="square" lIns="91440" tIns="45720" rIns="91440" bIns="45720">
            <a:spAutoFit/>
          </a:bodyPr>
          <a:lstStyle/>
          <a:p>
            <a:r>
              <a:rPr lang="en-US" sz="1000" b="1" dirty="0">
                <a:ln w="0"/>
                <a:solidFill>
                  <a:schemeClr val="bg1"/>
                </a:solidFill>
                <a:effectLst>
                  <a:outerShdw blurRad="38100" dist="19050" dir="2700000" algn="tl" rotWithShape="0">
                    <a:schemeClr val="dk1">
                      <a:alpha val="40000"/>
                    </a:schemeClr>
                  </a:outerShdw>
                </a:effectLst>
              </a:rPr>
              <a:t>60%</a:t>
            </a:r>
            <a:endParaRPr lang="en-US" sz="1000" b="1" cap="none" spc="0" dirty="0">
              <a:ln w="0"/>
              <a:solidFill>
                <a:schemeClr val="bg1"/>
              </a:solidFill>
              <a:effectLst>
                <a:outerShdw blurRad="38100" dist="19050" dir="2700000" algn="tl" rotWithShape="0">
                  <a:schemeClr val="dk1">
                    <a:alpha val="40000"/>
                  </a:schemeClr>
                </a:outerShdw>
              </a:effectLst>
            </a:endParaRPr>
          </a:p>
        </p:txBody>
      </p:sp>
      <p:sp>
        <p:nvSpPr>
          <p:cNvPr id="39" name="Rectangle 38">
            <a:extLst>
              <a:ext uri="{FF2B5EF4-FFF2-40B4-BE49-F238E27FC236}">
                <a16:creationId xmlns:a16="http://schemas.microsoft.com/office/drawing/2014/main" id="{6FBBA508-F2DA-4144-BF26-177AD20538D8}"/>
              </a:ext>
            </a:extLst>
          </p:cNvPr>
          <p:cNvSpPr/>
          <p:nvPr/>
        </p:nvSpPr>
        <p:spPr>
          <a:xfrm>
            <a:off x="0" y="9091527"/>
            <a:ext cx="6868450" cy="814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E3B19E4D-380E-407F-B36B-FB0398E5E5A7}"/>
              </a:ext>
            </a:extLst>
          </p:cNvPr>
          <p:cNvSpPr/>
          <p:nvPr/>
        </p:nvSpPr>
        <p:spPr>
          <a:xfrm>
            <a:off x="380999" y="7040288"/>
            <a:ext cx="3561123" cy="338554"/>
          </a:xfrm>
          <a:prstGeom prst="rect">
            <a:avLst/>
          </a:prstGeom>
          <a:noFill/>
        </p:spPr>
        <p:txBody>
          <a:bodyPr wrap="square" lIns="91440" tIns="45720" rIns="91440" bIns="45720">
            <a:spAutoFit/>
          </a:bodyPr>
          <a:lstStyle/>
          <a:p>
            <a:r>
              <a:rPr lang="en-US" sz="1600" b="1" dirty="0">
                <a:ln w="0"/>
                <a:solidFill>
                  <a:schemeClr val="bg1"/>
                </a:solidFill>
                <a:effectLst>
                  <a:outerShdw blurRad="38100" dist="19050" dir="2700000" algn="tl" rotWithShape="0">
                    <a:schemeClr val="dk1">
                      <a:alpha val="40000"/>
                    </a:schemeClr>
                  </a:outerShdw>
                </a:effectLst>
              </a:rPr>
              <a:t>INVESTMENT</a:t>
            </a:r>
            <a:endParaRPr lang="en-US" sz="1400" b="1" cap="none" spc="0" dirty="0">
              <a:ln w="0"/>
              <a:solidFill>
                <a:schemeClr val="bg1"/>
              </a:solidFill>
              <a:effectLst>
                <a:outerShdw blurRad="38100" dist="19050" dir="2700000" algn="tl" rotWithShape="0">
                  <a:schemeClr val="dk1">
                    <a:alpha val="40000"/>
                  </a:schemeClr>
                </a:outerShdw>
              </a:effectLst>
            </a:endParaRPr>
          </a:p>
        </p:txBody>
      </p:sp>
      <p:sp>
        <p:nvSpPr>
          <p:cNvPr id="41" name="Rectangle 40">
            <a:extLst>
              <a:ext uri="{FF2B5EF4-FFF2-40B4-BE49-F238E27FC236}">
                <a16:creationId xmlns:a16="http://schemas.microsoft.com/office/drawing/2014/main" id="{ADA3E27E-3796-4CFF-91D4-CAC304128CCD}"/>
              </a:ext>
            </a:extLst>
          </p:cNvPr>
          <p:cNvSpPr/>
          <p:nvPr/>
        </p:nvSpPr>
        <p:spPr>
          <a:xfrm>
            <a:off x="315886" y="7412354"/>
            <a:ext cx="2792495" cy="1323439"/>
          </a:xfrm>
          <a:prstGeom prst="rect">
            <a:avLst/>
          </a:prstGeom>
          <a:noFill/>
        </p:spPr>
        <p:txBody>
          <a:bodyPr wrap="square" lIns="91440" tIns="45720" rIns="91440" bIns="45720">
            <a:spAutoFit/>
          </a:bodyPr>
          <a:lstStyle/>
          <a:p>
            <a:pPr marL="285750" indent="-285750">
              <a:buFont typeface="Arial" panose="020B0604020202020204" pitchFamily="34" charset="0"/>
              <a:buChar char="•"/>
            </a:pPr>
            <a:r>
              <a:rPr lang="en-US" sz="1000" b="1" cap="none" spc="0" dirty="0">
                <a:ln w="0"/>
                <a:solidFill>
                  <a:schemeClr val="bg1"/>
                </a:solidFill>
                <a:effectLst>
                  <a:outerShdw blurRad="38100" dist="19050" dir="2700000" algn="tl" rotWithShape="0">
                    <a:schemeClr val="dk1">
                      <a:alpha val="40000"/>
                    </a:schemeClr>
                  </a:outerShdw>
                </a:effectLst>
              </a:rPr>
              <a:t>Loan style investment</a:t>
            </a:r>
          </a:p>
          <a:p>
            <a:pPr marL="285750" indent="-285750">
              <a:buFont typeface="Arial" panose="020B0604020202020204" pitchFamily="34" charset="0"/>
              <a:buChar char="•"/>
            </a:pPr>
            <a:r>
              <a:rPr lang="en-US" sz="1000" b="1" dirty="0">
                <a:ln w="0"/>
                <a:solidFill>
                  <a:schemeClr val="bg1"/>
                </a:solidFill>
                <a:effectLst>
                  <a:outerShdw blurRad="38100" dist="19050" dir="2700000" algn="tl" rotWithShape="0">
                    <a:schemeClr val="dk1">
                      <a:alpha val="40000"/>
                    </a:schemeClr>
                  </a:outerShdw>
                </a:effectLst>
              </a:rPr>
              <a:t>Projects market value estimate is 8.7x the EB-5 Investment </a:t>
            </a:r>
          </a:p>
          <a:p>
            <a:pPr marL="285750" indent="-285750">
              <a:buFont typeface="Arial" panose="020B0604020202020204" pitchFamily="34" charset="0"/>
              <a:buChar char="•"/>
            </a:pPr>
            <a:r>
              <a:rPr lang="en-US" sz="1000" b="1" dirty="0">
                <a:ln w="0"/>
                <a:solidFill>
                  <a:schemeClr val="bg1"/>
                </a:solidFill>
                <a:effectLst>
                  <a:outerShdw blurRad="38100" dist="19050" dir="2700000" algn="tl" rotWithShape="0">
                    <a:schemeClr val="dk1">
                      <a:alpha val="40000"/>
                    </a:schemeClr>
                  </a:outerShdw>
                </a:effectLst>
              </a:rPr>
              <a:t>Construction completion guaranteed</a:t>
            </a:r>
          </a:p>
          <a:p>
            <a:pPr marL="285750" indent="-285750">
              <a:buFont typeface="Arial" panose="020B0604020202020204" pitchFamily="34" charset="0"/>
              <a:buChar char="•"/>
            </a:pPr>
            <a:r>
              <a:rPr lang="en-US" sz="1000" b="1" dirty="0">
                <a:ln w="0"/>
                <a:solidFill>
                  <a:schemeClr val="bg1"/>
                </a:solidFill>
                <a:effectLst>
                  <a:outerShdw blurRad="38100" dist="19050" dir="2700000" algn="tl" rotWithShape="0">
                    <a:schemeClr val="dk1">
                      <a:alpha val="40000"/>
                    </a:schemeClr>
                  </a:outerShdw>
                </a:effectLst>
              </a:rPr>
              <a:t>Secured by 100% equity pledge</a:t>
            </a:r>
          </a:p>
          <a:p>
            <a:pPr marL="285750" indent="-285750">
              <a:buFont typeface="Arial" panose="020B0604020202020204" pitchFamily="34" charset="0"/>
              <a:buChar char="•"/>
            </a:pPr>
            <a:r>
              <a:rPr lang="en-US" sz="1000" b="1" dirty="0">
                <a:ln w="0"/>
                <a:solidFill>
                  <a:schemeClr val="bg1"/>
                </a:solidFill>
                <a:effectLst>
                  <a:outerShdw blurRad="38100" dist="19050" dir="2700000" algn="tl" rotWithShape="0">
                    <a:schemeClr val="dk1">
                      <a:alpha val="40000"/>
                    </a:schemeClr>
                  </a:outerShdw>
                </a:effectLst>
              </a:rPr>
              <a:t>Minimum job creation requirement already completed</a:t>
            </a:r>
          </a:p>
          <a:p>
            <a:pPr marL="285750" indent="-285750">
              <a:buFont typeface="Arial" panose="020B0604020202020204" pitchFamily="34" charset="0"/>
              <a:buChar char="•"/>
            </a:pPr>
            <a:endParaRPr lang="en-US" sz="1000" b="1" dirty="0">
              <a:ln w="0"/>
              <a:solidFill>
                <a:schemeClr val="bg1"/>
              </a:solidFill>
              <a:effectLst>
                <a:outerShdw blurRad="38100" dist="19050" dir="2700000" algn="tl" rotWithShape="0">
                  <a:schemeClr val="dk1">
                    <a:alpha val="40000"/>
                  </a:schemeClr>
                </a:outerShdw>
              </a:effectLst>
            </a:endParaRPr>
          </a:p>
        </p:txBody>
      </p:sp>
      <p:sp>
        <p:nvSpPr>
          <p:cNvPr id="42" name="Rectangle 41">
            <a:extLst>
              <a:ext uri="{FF2B5EF4-FFF2-40B4-BE49-F238E27FC236}">
                <a16:creationId xmlns:a16="http://schemas.microsoft.com/office/drawing/2014/main" id="{889C1F23-439F-46A2-A61E-0A796DC1CDCC}"/>
              </a:ext>
            </a:extLst>
          </p:cNvPr>
          <p:cNvSpPr/>
          <p:nvPr/>
        </p:nvSpPr>
        <p:spPr>
          <a:xfrm>
            <a:off x="303813" y="3939851"/>
            <a:ext cx="4863161" cy="600164"/>
          </a:xfrm>
          <a:prstGeom prst="rect">
            <a:avLst/>
          </a:prstGeom>
          <a:noFill/>
        </p:spPr>
        <p:txBody>
          <a:bodyPr wrap="square" lIns="91440" tIns="45720" rIns="91440" bIns="45720">
            <a:spAutoFit/>
          </a:bodyPr>
          <a:lstStyle/>
          <a:p>
            <a:pPr marL="285750" indent="-285750">
              <a:buFont typeface="Arial" panose="020B0604020202020204" pitchFamily="34" charset="0"/>
              <a:buChar char="•"/>
            </a:pPr>
            <a:r>
              <a:rPr lang="en-US" sz="1100" dirty="0">
                <a:ln w="0"/>
                <a:solidFill>
                  <a:schemeClr val="bg1"/>
                </a:solidFill>
                <a:effectLst>
                  <a:outerShdw blurRad="38100" dist="19050" dir="2700000" algn="tl" rotWithShape="0">
                    <a:schemeClr val="dk1">
                      <a:alpha val="40000"/>
                    </a:schemeClr>
                  </a:outerShdw>
                </a:effectLst>
              </a:rPr>
              <a:t>AMCAL – Over 118,000 student housing beds developed</a:t>
            </a:r>
          </a:p>
          <a:p>
            <a:pPr marL="285750" indent="-285750">
              <a:buFont typeface="Arial" panose="020B0604020202020204" pitchFamily="34" charset="0"/>
              <a:buChar char="•"/>
            </a:pPr>
            <a:r>
              <a:rPr lang="en-US" sz="1100" cap="none" spc="0" dirty="0">
                <a:ln w="0"/>
                <a:solidFill>
                  <a:schemeClr val="bg1"/>
                </a:solidFill>
                <a:effectLst>
                  <a:outerShdw blurRad="38100" dist="19050" dir="2700000" algn="tl" rotWithShape="0">
                    <a:schemeClr val="dk1">
                      <a:alpha val="40000"/>
                    </a:schemeClr>
                  </a:outerShdw>
                </a:effectLst>
              </a:rPr>
              <a:t>Swenson – Silicon Valley contractor with over 100 </a:t>
            </a:r>
            <a:r>
              <a:rPr lang="en-US" sz="1100" dirty="0">
                <a:ln w="0"/>
                <a:solidFill>
                  <a:schemeClr val="bg1"/>
                </a:solidFill>
                <a:effectLst>
                  <a:outerShdw blurRad="38100" dist="19050" dir="2700000" algn="tl" rotWithShape="0">
                    <a:schemeClr val="dk1">
                      <a:alpha val="40000"/>
                    </a:schemeClr>
                  </a:outerShdw>
                </a:effectLst>
              </a:rPr>
              <a:t>y</a:t>
            </a:r>
            <a:r>
              <a:rPr lang="en-US" sz="1100" cap="none" spc="0" dirty="0">
                <a:ln w="0"/>
                <a:solidFill>
                  <a:schemeClr val="bg1"/>
                </a:solidFill>
                <a:effectLst>
                  <a:outerShdw blurRad="38100" dist="19050" dir="2700000" algn="tl" rotWithShape="0">
                    <a:schemeClr val="dk1">
                      <a:alpha val="40000"/>
                    </a:schemeClr>
                  </a:outerShdw>
                </a:effectLst>
              </a:rPr>
              <a:t>ear history</a:t>
            </a:r>
          </a:p>
          <a:p>
            <a:pPr marL="285750" indent="-285750">
              <a:buFont typeface="Arial" panose="020B0604020202020204" pitchFamily="34" charset="0"/>
              <a:buChar char="•"/>
            </a:pPr>
            <a:r>
              <a:rPr lang="en-US" sz="1100" dirty="0">
                <a:ln w="0"/>
                <a:solidFill>
                  <a:schemeClr val="bg1"/>
                </a:solidFill>
                <a:effectLst>
                  <a:outerShdw blurRad="38100" dist="19050" dir="2700000" algn="tl" rotWithShape="0">
                    <a:schemeClr val="dk1">
                      <a:alpha val="40000"/>
                    </a:schemeClr>
                  </a:outerShdw>
                </a:effectLst>
              </a:rPr>
              <a:t>Star America Infrastructure Partners – $5 Billion AUM</a:t>
            </a:r>
            <a:endParaRPr lang="en-US" sz="1100" cap="none" spc="0" dirty="0">
              <a:ln w="0"/>
              <a:solidFill>
                <a:schemeClr val="bg1"/>
              </a:solidFill>
              <a:effectLst>
                <a:outerShdw blurRad="38100" dist="19050" dir="2700000" algn="tl" rotWithShape="0">
                  <a:schemeClr val="dk1">
                    <a:alpha val="40000"/>
                  </a:schemeClr>
                </a:outerShdw>
              </a:effectLst>
            </a:endParaRPr>
          </a:p>
        </p:txBody>
      </p:sp>
      <p:sp>
        <p:nvSpPr>
          <p:cNvPr id="48" name="Rectangle 47">
            <a:extLst>
              <a:ext uri="{FF2B5EF4-FFF2-40B4-BE49-F238E27FC236}">
                <a16:creationId xmlns:a16="http://schemas.microsoft.com/office/drawing/2014/main" id="{49D80A46-6343-4D79-A40F-D472E1FE9422}"/>
              </a:ext>
            </a:extLst>
          </p:cNvPr>
          <p:cNvSpPr/>
          <p:nvPr/>
        </p:nvSpPr>
        <p:spPr>
          <a:xfrm>
            <a:off x="379692" y="4534073"/>
            <a:ext cx="2362515" cy="307777"/>
          </a:xfrm>
          <a:prstGeom prst="rect">
            <a:avLst/>
          </a:prstGeom>
          <a:noFill/>
        </p:spPr>
        <p:txBody>
          <a:bodyPr wrap="square" lIns="91440" tIns="45720" rIns="91440" bIns="45720">
            <a:spAutoFit/>
          </a:bodyPr>
          <a:lstStyle/>
          <a:p>
            <a:r>
              <a:rPr lang="en-US" sz="1400" b="1" cap="none" spc="0" dirty="0">
                <a:ln w="0"/>
                <a:solidFill>
                  <a:schemeClr val="bg1"/>
                </a:solidFill>
                <a:effectLst>
                  <a:outerShdw blurRad="38100" dist="19050" dir="2700000" algn="tl" rotWithShape="0">
                    <a:schemeClr val="dk1">
                      <a:alpha val="40000"/>
                    </a:schemeClr>
                  </a:outerShdw>
                </a:effectLst>
              </a:rPr>
              <a:t>INVESTOR FRIENDLY</a:t>
            </a:r>
            <a:endParaRPr lang="en-US" sz="1400" b="1" dirty="0">
              <a:ln w="0"/>
              <a:solidFill>
                <a:schemeClr val="bg1"/>
              </a:solidFill>
              <a:effectLst>
                <a:outerShdw blurRad="38100" dist="19050" dir="2700000" algn="tl" rotWithShape="0">
                  <a:schemeClr val="dk1">
                    <a:alpha val="40000"/>
                  </a:schemeClr>
                </a:outerShdw>
              </a:effectLst>
            </a:endParaRPr>
          </a:p>
        </p:txBody>
      </p:sp>
      <p:sp>
        <p:nvSpPr>
          <p:cNvPr id="49" name="Rectangle 48">
            <a:extLst>
              <a:ext uri="{FF2B5EF4-FFF2-40B4-BE49-F238E27FC236}">
                <a16:creationId xmlns:a16="http://schemas.microsoft.com/office/drawing/2014/main" id="{89167AD6-F6BC-4833-A5F2-8BD86CE8BCC0}"/>
              </a:ext>
            </a:extLst>
          </p:cNvPr>
          <p:cNvSpPr/>
          <p:nvPr/>
        </p:nvSpPr>
        <p:spPr>
          <a:xfrm>
            <a:off x="303813" y="4839001"/>
            <a:ext cx="4559169" cy="938719"/>
          </a:xfrm>
          <a:prstGeom prst="rect">
            <a:avLst/>
          </a:prstGeom>
          <a:noFill/>
        </p:spPr>
        <p:txBody>
          <a:bodyPr wrap="square" lIns="91440" tIns="45720" rIns="91440" bIns="45720">
            <a:spAutoFit/>
          </a:bodyPr>
          <a:lstStyle/>
          <a:p>
            <a:pPr marL="285750" indent="-285750">
              <a:buFont typeface="Arial" panose="020B0604020202020204" pitchFamily="34" charset="0"/>
              <a:buChar char="•"/>
            </a:pPr>
            <a:r>
              <a:rPr lang="en-US" sz="1100" dirty="0">
                <a:ln w="0"/>
                <a:solidFill>
                  <a:schemeClr val="bg1"/>
                </a:solidFill>
                <a:effectLst>
                  <a:outerShdw blurRad="38100" dist="19050" dir="2700000" algn="tl" rotWithShape="0">
                    <a:schemeClr val="dk1">
                      <a:alpha val="40000"/>
                    </a:schemeClr>
                  </a:outerShdw>
                </a:effectLst>
              </a:rPr>
              <a:t>Flexible investment term</a:t>
            </a:r>
          </a:p>
          <a:p>
            <a:pPr marL="285750" indent="-285750">
              <a:buFont typeface="Arial" panose="020B0604020202020204" pitchFamily="34" charset="0"/>
              <a:buChar char="•"/>
            </a:pPr>
            <a:r>
              <a:rPr lang="en-US" sz="1100" dirty="0">
                <a:ln w="0"/>
                <a:solidFill>
                  <a:schemeClr val="bg1"/>
                </a:solidFill>
                <a:effectLst>
                  <a:outerShdw blurRad="38100" dist="19050" dir="2700000" algn="tl" rotWithShape="0">
                    <a:schemeClr val="dk1">
                      <a:alpha val="40000"/>
                    </a:schemeClr>
                  </a:outerShdw>
                </a:effectLst>
              </a:rPr>
              <a:t>Partial capital payment schedule</a:t>
            </a:r>
          </a:p>
          <a:p>
            <a:pPr marL="285750" indent="-285750">
              <a:buFont typeface="Arial" panose="020B0604020202020204" pitchFamily="34" charset="0"/>
              <a:buChar char="•"/>
            </a:pPr>
            <a:r>
              <a:rPr lang="en-US" sz="1100" dirty="0">
                <a:ln w="0"/>
                <a:solidFill>
                  <a:schemeClr val="bg1"/>
                </a:solidFill>
                <a:effectLst>
                  <a:outerShdw blurRad="38100" dist="19050" dir="2700000" algn="tl" rotWithShape="0">
                    <a:schemeClr val="dk1">
                      <a:alpha val="40000"/>
                    </a:schemeClr>
                  </a:outerShdw>
                </a:effectLst>
              </a:rPr>
              <a:t>Minor Aged Investors Accepted</a:t>
            </a:r>
          </a:p>
          <a:p>
            <a:pPr marL="285750" indent="-285750">
              <a:buFont typeface="Arial" panose="020B0604020202020204" pitchFamily="34" charset="0"/>
              <a:buChar char="•"/>
            </a:pPr>
            <a:r>
              <a:rPr lang="en-US" sz="1100" dirty="0">
                <a:ln w="0"/>
                <a:solidFill>
                  <a:schemeClr val="bg1"/>
                </a:solidFill>
                <a:effectLst>
                  <a:outerShdw blurRad="38100" dist="19050" dir="2700000" algn="tl" rotWithShape="0">
                    <a:schemeClr val="dk1">
                      <a:alpha val="40000"/>
                    </a:schemeClr>
                  </a:outerShdw>
                </a:effectLst>
              </a:rPr>
              <a:t>Investor APP and paperless Subscription process</a:t>
            </a:r>
          </a:p>
          <a:p>
            <a:pPr marL="285750" indent="-285750">
              <a:buFont typeface="Arial" panose="020B0604020202020204" pitchFamily="34" charset="0"/>
              <a:buChar char="•"/>
            </a:pPr>
            <a:r>
              <a:rPr lang="en-US" sz="1100" dirty="0">
                <a:ln w="0"/>
                <a:solidFill>
                  <a:schemeClr val="bg1"/>
                </a:solidFill>
                <a:effectLst>
                  <a:outerShdw blurRad="38100" dist="19050" dir="2700000" algn="tl" rotWithShape="0">
                    <a:schemeClr val="dk1">
                      <a:alpha val="40000"/>
                    </a:schemeClr>
                  </a:outerShdw>
                </a:effectLst>
              </a:rPr>
              <a:t>Full EB-5 investment cycle services</a:t>
            </a:r>
          </a:p>
        </p:txBody>
      </p:sp>
      <p:sp>
        <p:nvSpPr>
          <p:cNvPr id="50" name="Rectangle 49">
            <a:extLst>
              <a:ext uri="{FF2B5EF4-FFF2-40B4-BE49-F238E27FC236}">
                <a16:creationId xmlns:a16="http://schemas.microsoft.com/office/drawing/2014/main" id="{9D67B76B-B217-4E4F-ACDB-FD90C1FF61F3}"/>
              </a:ext>
            </a:extLst>
          </p:cNvPr>
          <p:cNvSpPr/>
          <p:nvPr/>
        </p:nvSpPr>
        <p:spPr>
          <a:xfrm>
            <a:off x="4588329" y="2587624"/>
            <a:ext cx="2269672" cy="33947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2" name="TextBox 51">
            <a:extLst>
              <a:ext uri="{FF2B5EF4-FFF2-40B4-BE49-F238E27FC236}">
                <a16:creationId xmlns:a16="http://schemas.microsoft.com/office/drawing/2014/main" id="{F3DF4E0A-86B7-4003-833F-079FC389C280}"/>
              </a:ext>
            </a:extLst>
          </p:cNvPr>
          <p:cNvSpPr txBox="1"/>
          <p:nvPr/>
        </p:nvSpPr>
        <p:spPr>
          <a:xfrm>
            <a:off x="4840304" y="2572695"/>
            <a:ext cx="1960738" cy="369332"/>
          </a:xfrm>
          <a:prstGeom prst="rect">
            <a:avLst/>
          </a:prstGeom>
          <a:noFill/>
        </p:spPr>
        <p:txBody>
          <a:bodyPr wrap="square" rtlCol="0">
            <a:spAutoFit/>
          </a:bodyPr>
          <a:lstStyle/>
          <a:p>
            <a:r>
              <a:rPr lang="en-US" b="1" dirty="0">
                <a:solidFill>
                  <a:schemeClr val="bg1"/>
                </a:solidFill>
              </a:rPr>
              <a:t>$500,000 EB-5</a:t>
            </a:r>
          </a:p>
        </p:txBody>
      </p:sp>
      <p:sp>
        <p:nvSpPr>
          <p:cNvPr id="53" name="TextBox 52">
            <a:extLst>
              <a:ext uri="{FF2B5EF4-FFF2-40B4-BE49-F238E27FC236}">
                <a16:creationId xmlns:a16="http://schemas.microsoft.com/office/drawing/2014/main" id="{5F185547-9A0D-441C-A0A1-636DBD7E1C5E}"/>
              </a:ext>
            </a:extLst>
          </p:cNvPr>
          <p:cNvSpPr txBox="1"/>
          <p:nvPr/>
        </p:nvSpPr>
        <p:spPr>
          <a:xfrm>
            <a:off x="2397275" y="9291097"/>
            <a:ext cx="3889225" cy="369332"/>
          </a:xfrm>
          <a:prstGeom prst="rect">
            <a:avLst/>
          </a:prstGeom>
          <a:noFill/>
        </p:spPr>
        <p:txBody>
          <a:bodyPr wrap="square" rtlCol="0">
            <a:spAutoFit/>
          </a:bodyPr>
          <a:lstStyle/>
          <a:p>
            <a:r>
              <a:rPr lang="en-US" sz="900" dirty="0"/>
              <a:t>www.behringcompanies.com  |  info@behringcompanies.com</a:t>
            </a:r>
          </a:p>
          <a:p>
            <a:r>
              <a:rPr lang="en-US" sz="900" dirty="0"/>
              <a:t>3860 Blackhawk Rd, Suite 160, Danville, CA 94506  | +1(925)575-9634</a:t>
            </a:r>
          </a:p>
        </p:txBody>
      </p:sp>
      <p:sp>
        <p:nvSpPr>
          <p:cNvPr id="34" name="Rectangle 33">
            <a:extLst>
              <a:ext uri="{FF2B5EF4-FFF2-40B4-BE49-F238E27FC236}">
                <a16:creationId xmlns:a16="http://schemas.microsoft.com/office/drawing/2014/main" id="{9E67D4B2-8D63-484F-8AEF-8B205A2937C8}"/>
              </a:ext>
            </a:extLst>
          </p:cNvPr>
          <p:cNvSpPr/>
          <p:nvPr/>
        </p:nvSpPr>
        <p:spPr>
          <a:xfrm>
            <a:off x="3505224" y="7040288"/>
            <a:ext cx="2543862" cy="338554"/>
          </a:xfrm>
          <a:prstGeom prst="rect">
            <a:avLst/>
          </a:prstGeom>
          <a:noFill/>
        </p:spPr>
        <p:txBody>
          <a:bodyPr wrap="square" lIns="91440" tIns="45720" rIns="91440" bIns="45720">
            <a:spAutoFit/>
          </a:bodyPr>
          <a:lstStyle/>
          <a:p>
            <a:r>
              <a:rPr lang="en-US" sz="1600" b="1" cap="none" spc="0" dirty="0">
                <a:ln w="0"/>
                <a:solidFill>
                  <a:schemeClr val="bg1"/>
                </a:solidFill>
                <a:effectLst>
                  <a:outerShdw blurRad="38100" dist="19050" dir="2700000" algn="tl" rotWithShape="0">
                    <a:schemeClr val="dk1">
                      <a:alpha val="40000"/>
                    </a:schemeClr>
                  </a:outerShdw>
                </a:effectLst>
              </a:rPr>
              <a:t>SOURCES OF CAPITAL</a:t>
            </a:r>
            <a:endParaRPr lang="en-US" sz="1400" b="1" cap="none" spc="0" dirty="0">
              <a:ln w="0"/>
              <a:solidFill>
                <a:schemeClr val="bg1"/>
              </a:solidFill>
              <a:effectLst>
                <a:outerShdw blurRad="38100" dist="19050" dir="2700000" algn="tl" rotWithShape="0">
                  <a:schemeClr val="dk1">
                    <a:alpha val="40000"/>
                  </a:schemeClr>
                </a:outerShdw>
              </a:effectLst>
            </a:endParaRPr>
          </a:p>
        </p:txBody>
      </p:sp>
      <p:sp>
        <p:nvSpPr>
          <p:cNvPr id="35" name="Rectangle 34">
            <a:extLst>
              <a:ext uri="{FF2B5EF4-FFF2-40B4-BE49-F238E27FC236}">
                <a16:creationId xmlns:a16="http://schemas.microsoft.com/office/drawing/2014/main" id="{F75AEBFC-285D-46CF-B290-CDFB6FF7AEBD}"/>
              </a:ext>
            </a:extLst>
          </p:cNvPr>
          <p:cNvSpPr/>
          <p:nvPr/>
        </p:nvSpPr>
        <p:spPr>
          <a:xfrm>
            <a:off x="303813" y="3202199"/>
            <a:ext cx="3316603" cy="430887"/>
          </a:xfrm>
          <a:prstGeom prst="rect">
            <a:avLst/>
          </a:prstGeom>
          <a:noFill/>
        </p:spPr>
        <p:txBody>
          <a:bodyPr wrap="square" lIns="91440" tIns="45720" rIns="91440" bIns="45720">
            <a:spAutoFit/>
          </a:bodyPr>
          <a:lstStyle/>
          <a:p>
            <a:pPr marL="285750" indent="-285750">
              <a:buFont typeface="Arial" panose="020B0604020202020204" pitchFamily="34" charset="0"/>
              <a:buChar char="•"/>
            </a:pPr>
            <a:r>
              <a:rPr lang="en-US" sz="1100" dirty="0">
                <a:ln w="0"/>
                <a:solidFill>
                  <a:schemeClr val="bg1"/>
                </a:solidFill>
                <a:effectLst>
                  <a:outerShdw blurRad="38100" dist="19050" dir="2700000" algn="tl" rotWithShape="0">
                    <a:schemeClr val="dk1">
                      <a:alpha val="40000"/>
                    </a:schemeClr>
                  </a:outerShdw>
                </a:effectLst>
              </a:rPr>
              <a:t>100% of Job Creation </a:t>
            </a:r>
            <a:r>
              <a:rPr lang="en-US" sz="1100" b="1" i="1" u="sng" dirty="0">
                <a:ln w="0"/>
                <a:solidFill>
                  <a:schemeClr val="bg1"/>
                </a:solidFill>
                <a:effectLst>
                  <a:outerShdw blurRad="38100" dist="19050" dir="2700000" algn="tl" rotWithShape="0">
                    <a:schemeClr val="dk1">
                      <a:alpha val="40000"/>
                    </a:schemeClr>
                  </a:outerShdw>
                </a:effectLst>
              </a:rPr>
              <a:t>Already</a:t>
            </a:r>
            <a:r>
              <a:rPr lang="en-US" sz="1100" dirty="0">
                <a:ln w="0"/>
                <a:solidFill>
                  <a:schemeClr val="bg1"/>
                </a:solidFill>
                <a:effectLst>
                  <a:outerShdw blurRad="38100" dist="19050" dir="2700000" algn="tl" rotWithShape="0">
                    <a:schemeClr val="dk1">
                      <a:alpha val="40000"/>
                    </a:schemeClr>
                  </a:outerShdw>
                </a:effectLst>
              </a:rPr>
              <a:t> Completed</a:t>
            </a:r>
          </a:p>
          <a:p>
            <a:pPr marL="285750" indent="-285750">
              <a:buFont typeface="Arial" panose="020B0604020202020204" pitchFamily="34" charset="0"/>
              <a:buChar char="•"/>
            </a:pPr>
            <a:r>
              <a:rPr lang="en-US" sz="1100" dirty="0">
                <a:ln w="0"/>
                <a:solidFill>
                  <a:schemeClr val="bg1"/>
                </a:solidFill>
                <a:effectLst>
                  <a:outerShdw blurRad="38100" dist="19050" dir="2700000" algn="tl" rotWithShape="0">
                    <a:schemeClr val="dk1">
                      <a:alpha val="40000"/>
                    </a:schemeClr>
                  </a:outerShdw>
                </a:effectLst>
              </a:rPr>
              <a:t>BRC has 100% USCIS Approval history</a:t>
            </a:r>
            <a:r>
              <a:rPr lang="en-US" sz="1100" baseline="30000" dirty="0">
                <a:ln w="0"/>
                <a:solidFill>
                  <a:schemeClr val="bg1"/>
                </a:solidFill>
                <a:effectLst>
                  <a:outerShdw blurRad="38100" dist="19050" dir="2700000" algn="tl" rotWithShape="0">
                    <a:schemeClr val="dk1">
                      <a:alpha val="40000"/>
                    </a:schemeClr>
                  </a:outerShdw>
                </a:effectLst>
              </a:rPr>
              <a:t>1</a:t>
            </a:r>
          </a:p>
        </p:txBody>
      </p:sp>
      <p:sp>
        <p:nvSpPr>
          <p:cNvPr id="43" name="Rectangle 42">
            <a:extLst>
              <a:ext uri="{FF2B5EF4-FFF2-40B4-BE49-F238E27FC236}">
                <a16:creationId xmlns:a16="http://schemas.microsoft.com/office/drawing/2014/main" id="{09A626EF-9F17-4116-8162-77EC4EBB66D7}"/>
              </a:ext>
            </a:extLst>
          </p:cNvPr>
          <p:cNvSpPr/>
          <p:nvPr/>
        </p:nvSpPr>
        <p:spPr>
          <a:xfrm>
            <a:off x="380999" y="2678979"/>
            <a:ext cx="3754213" cy="523220"/>
          </a:xfrm>
          <a:prstGeom prst="rect">
            <a:avLst/>
          </a:prstGeom>
          <a:noFill/>
        </p:spPr>
        <p:txBody>
          <a:bodyPr wrap="square" lIns="91440" tIns="45720" rIns="91440" bIns="45720">
            <a:spAutoFit/>
          </a:bodyPr>
          <a:lstStyle/>
          <a:p>
            <a:r>
              <a:rPr lang="en-US" sz="1400" b="1" cap="none" spc="0" dirty="0">
                <a:ln w="0"/>
                <a:solidFill>
                  <a:schemeClr val="bg1"/>
                </a:solidFill>
                <a:effectLst>
                  <a:outerShdw blurRad="38100" dist="19050" dir="2700000" algn="tl" rotWithShape="0">
                    <a:schemeClr val="dk1">
                      <a:alpha val="40000"/>
                    </a:schemeClr>
                  </a:outerShdw>
                </a:effectLst>
              </a:rPr>
              <a:t>100% Minimum Job Creation Requirement </a:t>
            </a:r>
            <a:r>
              <a:rPr lang="en-US" sz="1400" b="1" u="sng" cap="none" spc="0" dirty="0">
                <a:ln w="0"/>
                <a:solidFill>
                  <a:schemeClr val="bg1"/>
                </a:solidFill>
                <a:effectLst>
                  <a:outerShdw blurRad="38100" dist="19050" dir="2700000" algn="tl" rotWithShape="0">
                    <a:schemeClr val="dk1">
                      <a:alpha val="40000"/>
                    </a:schemeClr>
                  </a:outerShdw>
                </a:effectLst>
              </a:rPr>
              <a:t>100% Completed</a:t>
            </a:r>
          </a:p>
        </p:txBody>
      </p:sp>
      <p:pic>
        <p:nvPicPr>
          <p:cNvPr id="21" name="Picture 20" descr="A close up of a sign&#10;&#10;Description generated with very high confidence">
            <a:extLst>
              <a:ext uri="{FF2B5EF4-FFF2-40B4-BE49-F238E27FC236}">
                <a16:creationId xmlns:a16="http://schemas.microsoft.com/office/drawing/2014/main" id="{86F2B058-0D63-4013-B7D1-6E25C3773A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277" y="9313510"/>
            <a:ext cx="1595825" cy="346919"/>
          </a:xfrm>
          <a:prstGeom prst="rect">
            <a:avLst/>
          </a:prstGeom>
        </p:spPr>
      </p:pic>
    </p:spTree>
    <p:extLst>
      <p:ext uri="{BB962C8B-B14F-4D97-AF65-F5344CB8AC3E}">
        <p14:creationId xmlns:p14="http://schemas.microsoft.com/office/powerpoint/2010/main" val="70419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7105E35-B4A0-4A98-B22D-29DC9494EFE8}"/>
              </a:ext>
            </a:extLst>
          </p:cNvPr>
          <p:cNvSpPr>
            <a:spLocks noGrp="1"/>
          </p:cNvSpPr>
          <p:nvPr>
            <p:ph type="subTitle" idx="1"/>
          </p:nvPr>
        </p:nvSpPr>
        <p:spPr>
          <a:xfrm>
            <a:off x="451757" y="6323241"/>
            <a:ext cx="5954486" cy="2571750"/>
          </a:xfrm>
        </p:spPr>
        <p:txBody>
          <a:bodyPr/>
          <a:lstStyle/>
          <a:p>
            <a:r>
              <a:rPr lang="en-US" sz="800" b="1" dirty="0"/>
              <a:t>IMPORTANT INFORMATION</a:t>
            </a:r>
          </a:p>
          <a:p>
            <a:pPr algn="just"/>
            <a:r>
              <a:rPr lang="en-US" sz="800" dirty="0"/>
              <a:t>This is not an offer to sell securities in any way. Only a formal privately distributed offering memorandum and appropriate securities documents, fully executed will represent a sale of investment. This Project Flier (PF) was prepared specifically for the Behring Companies “Behring” and prospective partners that are pre-identified and qualified for investment as Accredited Investors in terms of the United States SEC or otherwise accepted under SEC regulations or exemptions. These materials are distributed in confidentiality, are internally sensitive, and are subject to internal corporate confidentiality policies. Those who have received this PF in error should destroy its contents immediately. PF materials are prepared specifically for prospective Behring partners and investors review. Those outside this scope who are privileged with access to this packet, whether on a consulting or investment basis, should acknowledge this packet may contain what the industry refers to as “Forward Looking Statements” or “Projections” from the Behring. The words “intend”, “believe”, “expect”, “anticipate”, “target” and other similar language herein that identify such projections. The projections that are included in this document are those opinions of the fund about future operations. Therefore, these projections are subject to uncertainties and changes, many of which are beyond the control of the Behring, which may cause the relevant actual results to be materially different from the results expressed or implied by such projections. No assurance or representation is made by any person that any forecast or projection will be achieved. Therefore, nothing contained herein should be relied upon as a promise, forecast, guarantee or a representation as to the future. This packet is informational in its intent and this document, any financial models, feasibility studies or other documentation may change without notification. If outside sources or other documentation or information appears different or in conflict, contact Behring companies for verification on receiving the latest drafts or identifying accurate data. Information prepared on electronic media such as PowerPoint, Prezi, websites, blogs, WeChat or other methods of delivery are often truncated and summarized to improve readability whereas details of any legal nature should only be respected through the specific Confidential Offering Documents provided by Behring.</a:t>
            </a:r>
          </a:p>
          <a:p>
            <a:pPr algn="just"/>
            <a:endParaRPr lang="en-US" sz="800" dirty="0"/>
          </a:p>
        </p:txBody>
      </p:sp>
      <p:sp>
        <p:nvSpPr>
          <p:cNvPr id="11" name="TextBox 10">
            <a:extLst>
              <a:ext uri="{FF2B5EF4-FFF2-40B4-BE49-F238E27FC236}">
                <a16:creationId xmlns:a16="http://schemas.microsoft.com/office/drawing/2014/main" id="{5951812A-174F-469F-9FEE-EC87A34F02BB}"/>
              </a:ext>
            </a:extLst>
          </p:cNvPr>
          <p:cNvSpPr txBox="1"/>
          <p:nvPr/>
        </p:nvSpPr>
        <p:spPr>
          <a:xfrm>
            <a:off x="2397275" y="9291097"/>
            <a:ext cx="3889225" cy="369332"/>
          </a:xfrm>
          <a:prstGeom prst="rect">
            <a:avLst/>
          </a:prstGeom>
          <a:noFill/>
        </p:spPr>
        <p:txBody>
          <a:bodyPr wrap="square" rtlCol="0">
            <a:spAutoFit/>
          </a:bodyPr>
          <a:lstStyle/>
          <a:p>
            <a:r>
              <a:rPr lang="en-US" sz="900" dirty="0">
                <a:solidFill>
                  <a:schemeClr val="bg1"/>
                </a:solidFill>
              </a:rPr>
              <a:t>www.behringcompanies.com  |  info@behringcompanies.com</a:t>
            </a:r>
          </a:p>
          <a:p>
            <a:r>
              <a:rPr lang="en-US" sz="900" dirty="0">
                <a:solidFill>
                  <a:schemeClr val="bg1"/>
                </a:solidFill>
              </a:rPr>
              <a:t>3860 Blackhawk Rd, Suite 160, Danville, CA 94506  | +1(925)575-9634</a:t>
            </a:r>
          </a:p>
        </p:txBody>
      </p:sp>
      <p:pic>
        <p:nvPicPr>
          <p:cNvPr id="12" name="Picture 11" descr="A close up of a sign&#10;&#10;Description generated with very high confidence">
            <a:extLst>
              <a:ext uri="{FF2B5EF4-FFF2-40B4-BE49-F238E27FC236}">
                <a16:creationId xmlns:a16="http://schemas.microsoft.com/office/drawing/2014/main" id="{D3D26B3A-10AD-486C-85A2-716CFFE7FB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277" y="9313510"/>
            <a:ext cx="1595825" cy="346919"/>
          </a:xfrm>
          <a:prstGeom prst="rect">
            <a:avLst/>
          </a:prstGeom>
        </p:spPr>
      </p:pic>
      <p:pic>
        <p:nvPicPr>
          <p:cNvPr id="16" name="Picture 15" descr="A large building with a mountain in the background&#10;&#10;Description generated with very high confidence">
            <a:extLst>
              <a:ext uri="{FF2B5EF4-FFF2-40B4-BE49-F238E27FC236}">
                <a16:creationId xmlns:a16="http://schemas.microsoft.com/office/drawing/2014/main" id="{78D73DFC-4732-4EFF-BA56-EA090517CDB5}"/>
              </a:ext>
            </a:extLst>
          </p:cNvPr>
          <p:cNvPicPr>
            <a:picLocks noChangeAspect="1"/>
          </p:cNvPicPr>
          <p:nvPr/>
        </p:nvPicPr>
        <p:blipFill rotWithShape="1">
          <a:blip r:embed="rId3">
            <a:extLst>
              <a:ext uri="{28A0092B-C50C-407E-A947-70E740481C1C}">
                <a14:useLocalDpi xmlns:a14="http://schemas.microsoft.com/office/drawing/2010/main" val="0"/>
              </a:ext>
            </a:extLst>
          </a:blip>
          <a:srcRect l="2903" t="1196" r="9306"/>
          <a:stretch/>
        </p:blipFill>
        <p:spPr>
          <a:xfrm>
            <a:off x="3653250" y="2617619"/>
            <a:ext cx="2752927" cy="2054683"/>
          </a:xfrm>
          <a:prstGeom prst="rect">
            <a:avLst/>
          </a:prstGeom>
        </p:spPr>
      </p:pic>
      <p:sp>
        <p:nvSpPr>
          <p:cNvPr id="17" name="Star: 5 Points 16">
            <a:extLst>
              <a:ext uri="{FF2B5EF4-FFF2-40B4-BE49-F238E27FC236}">
                <a16:creationId xmlns:a16="http://schemas.microsoft.com/office/drawing/2014/main" id="{FCCBC58D-839E-4029-A484-59B1056AAA28}"/>
              </a:ext>
            </a:extLst>
          </p:cNvPr>
          <p:cNvSpPr/>
          <p:nvPr/>
        </p:nvSpPr>
        <p:spPr>
          <a:xfrm>
            <a:off x="5302704" y="3759654"/>
            <a:ext cx="247348" cy="247348"/>
          </a:xfrm>
          <a:prstGeom prst="star5">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pic>
        <p:nvPicPr>
          <p:cNvPr id="10" name="Picture 9" descr="A person standing in front of a building&#10;&#10;Description generated with high confidence">
            <a:extLst>
              <a:ext uri="{FF2B5EF4-FFF2-40B4-BE49-F238E27FC236}">
                <a16:creationId xmlns:a16="http://schemas.microsoft.com/office/drawing/2014/main" id="{38FC5D7E-E390-409A-8B19-0E9B3C182793}"/>
              </a:ext>
            </a:extLst>
          </p:cNvPr>
          <p:cNvPicPr>
            <a:picLocks noChangeAspect="1"/>
          </p:cNvPicPr>
          <p:nvPr/>
        </p:nvPicPr>
        <p:blipFill rotWithShape="1">
          <a:blip r:embed="rId4">
            <a:extLst>
              <a:ext uri="{28A0092B-C50C-407E-A947-70E740481C1C}">
                <a14:useLocalDpi xmlns:a14="http://schemas.microsoft.com/office/drawing/2010/main" val="0"/>
              </a:ext>
            </a:extLst>
          </a:blip>
          <a:srcRect r="2477" b="1484"/>
          <a:stretch/>
        </p:blipFill>
        <p:spPr>
          <a:xfrm>
            <a:off x="3653250" y="361571"/>
            <a:ext cx="2752927" cy="2028917"/>
          </a:xfrm>
          <a:prstGeom prst="rect">
            <a:avLst/>
          </a:prstGeom>
        </p:spPr>
      </p:pic>
      <p:pic>
        <p:nvPicPr>
          <p:cNvPr id="13" name="Picture 12" descr="A traffic light on the side of a building&#10;&#10;Description generated with high confidence">
            <a:extLst>
              <a:ext uri="{FF2B5EF4-FFF2-40B4-BE49-F238E27FC236}">
                <a16:creationId xmlns:a16="http://schemas.microsoft.com/office/drawing/2014/main" id="{3698CED0-7D21-4429-82FF-1A42725499C9}"/>
              </a:ext>
            </a:extLst>
          </p:cNvPr>
          <p:cNvPicPr>
            <a:picLocks noChangeAspect="1"/>
          </p:cNvPicPr>
          <p:nvPr/>
        </p:nvPicPr>
        <p:blipFill rotWithShape="1">
          <a:blip r:embed="rId5">
            <a:extLst>
              <a:ext uri="{28A0092B-C50C-407E-A947-70E740481C1C}">
                <a14:useLocalDpi xmlns:a14="http://schemas.microsoft.com/office/drawing/2010/main" val="0"/>
              </a:ext>
            </a:extLst>
          </a:blip>
          <a:srcRect l="-249" t="389" r="249" b="54"/>
          <a:stretch/>
        </p:blipFill>
        <p:spPr>
          <a:xfrm>
            <a:off x="451757" y="361572"/>
            <a:ext cx="2751769" cy="2028916"/>
          </a:xfrm>
          <a:prstGeom prst="rect">
            <a:avLst/>
          </a:prstGeom>
        </p:spPr>
      </p:pic>
      <p:pic>
        <p:nvPicPr>
          <p:cNvPr id="14" name="Picture 13" descr="A large white building&#10;&#10;Description generated with high confidence">
            <a:extLst>
              <a:ext uri="{FF2B5EF4-FFF2-40B4-BE49-F238E27FC236}">
                <a16:creationId xmlns:a16="http://schemas.microsoft.com/office/drawing/2014/main" id="{5B83157C-C3EB-4409-8D3F-13B63F585E43}"/>
              </a:ext>
            </a:extLst>
          </p:cNvPr>
          <p:cNvPicPr>
            <a:picLocks noChangeAspect="1"/>
          </p:cNvPicPr>
          <p:nvPr/>
        </p:nvPicPr>
        <p:blipFill rotWithShape="1">
          <a:blip r:embed="rId6">
            <a:extLst>
              <a:ext uri="{28A0092B-C50C-407E-A947-70E740481C1C}">
                <a14:useLocalDpi xmlns:a14="http://schemas.microsoft.com/office/drawing/2010/main" val="0"/>
              </a:ext>
            </a:extLst>
          </a:blip>
          <a:srcRect l="15076" t="1254" r="29625"/>
          <a:stretch/>
        </p:blipFill>
        <p:spPr>
          <a:xfrm rot="5400000">
            <a:off x="800299" y="2269076"/>
            <a:ext cx="2054683" cy="2751769"/>
          </a:xfrm>
          <a:prstGeom prst="rect">
            <a:avLst/>
          </a:prstGeom>
        </p:spPr>
      </p:pic>
    </p:spTree>
    <p:extLst>
      <p:ext uri="{BB962C8B-B14F-4D97-AF65-F5344CB8AC3E}">
        <p14:creationId xmlns:p14="http://schemas.microsoft.com/office/powerpoint/2010/main" val="1494372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677C39-B50F-4E7E-997D-9B52BD61551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33223" r="31729"/>
          <a:stretch/>
        </p:blipFill>
        <p:spPr>
          <a:xfrm>
            <a:off x="0" y="2"/>
            <a:ext cx="6858000" cy="9905998"/>
          </a:xfrm>
          <a:prstGeom prst="rect">
            <a:avLst/>
          </a:prstGeom>
        </p:spPr>
      </p:pic>
      <p:sp>
        <p:nvSpPr>
          <p:cNvPr id="5" name="Rectangle 4">
            <a:extLst>
              <a:ext uri="{FF2B5EF4-FFF2-40B4-BE49-F238E27FC236}">
                <a16:creationId xmlns:a16="http://schemas.microsoft.com/office/drawing/2014/main" id="{98CF6451-2280-4DB3-9FFB-C4DDA8797237}"/>
              </a:ext>
            </a:extLst>
          </p:cNvPr>
          <p:cNvSpPr/>
          <p:nvPr/>
        </p:nvSpPr>
        <p:spPr>
          <a:xfrm>
            <a:off x="10450" y="0"/>
            <a:ext cx="6858000" cy="9906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0ED11B25-E241-49FD-A17D-320F1B1BADFF}"/>
              </a:ext>
            </a:extLst>
          </p:cNvPr>
          <p:cNvSpPr/>
          <p:nvPr/>
        </p:nvSpPr>
        <p:spPr>
          <a:xfrm>
            <a:off x="0" y="6996133"/>
            <a:ext cx="6878277" cy="2095394"/>
          </a:xfrm>
          <a:prstGeom prst="rect">
            <a:avLst/>
          </a:prstGeom>
          <a:solidFill>
            <a:srgbClr val="657B8F">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6FF68170-D5BB-4242-AB4C-070ABA46542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04674" y="394310"/>
            <a:ext cx="2329182" cy="2182137"/>
          </a:xfrm>
          <a:custGeom>
            <a:avLst/>
            <a:gdLst>
              <a:gd name="connsiteX0" fmla="*/ 5178010 w 5872001"/>
              <a:gd name="connsiteY0" fmla="*/ 0 h 5501293"/>
              <a:gd name="connsiteX1" fmla="*/ 5160139 w 5872001"/>
              <a:gd name="connsiteY1" fmla="*/ 131054 h 5501293"/>
              <a:gd name="connsiteX2" fmla="*/ 5830302 w 5872001"/>
              <a:gd name="connsiteY2" fmla="*/ 145947 h 5501293"/>
              <a:gd name="connsiteX3" fmla="*/ 5815409 w 5872001"/>
              <a:gd name="connsiteY3" fmla="*/ 277001 h 5501293"/>
              <a:gd name="connsiteX4" fmla="*/ 5872001 w 5872001"/>
              <a:gd name="connsiteY4" fmla="*/ 277001 h 5501293"/>
              <a:gd name="connsiteX5" fmla="*/ 5630742 w 5872001"/>
              <a:gd name="connsiteY5" fmla="*/ 2570447 h 5501293"/>
              <a:gd name="connsiteX6" fmla="*/ 5857108 w 5872001"/>
              <a:gd name="connsiteY6" fmla="*/ 2597254 h 5501293"/>
              <a:gd name="connsiteX7" fmla="*/ 5806474 w 5872001"/>
              <a:gd name="connsiteY7" fmla="*/ 3169126 h 5501293"/>
              <a:gd name="connsiteX8" fmla="*/ 5645635 w 5872001"/>
              <a:gd name="connsiteY8" fmla="*/ 3324008 h 5501293"/>
              <a:gd name="connsiteX9" fmla="*/ 5714140 w 5872001"/>
              <a:gd name="connsiteY9" fmla="*/ 3353793 h 5501293"/>
              <a:gd name="connsiteX10" fmla="*/ 5180988 w 5872001"/>
              <a:gd name="connsiteY10" fmla="*/ 3979279 h 5501293"/>
              <a:gd name="connsiteX11" fmla="*/ 5094612 w 5872001"/>
              <a:gd name="connsiteY11" fmla="*/ 3952472 h 5501293"/>
              <a:gd name="connsiteX12" fmla="*/ 3769178 w 5872001"/>
              <a:gd name="connsiteY12" fmla="*/ 5501293 h 5501293"/>
              <a:gd name="connsiteX13" fmla="*/ 1374 w 5872001"/>
              <a:gd name="connsiteY13" fmla="*/ 3955451 h 5501293"/>
              <a:gd name="connsiteX14" fmla="*/ 0 w 5872001"/>
              <a:gd name="connsiteY14" fmla="*/ 3914919 h 5501293"/>
              <a:gd name="connsiteX15" fmla="*/ 0 w 5872001"/>
              <a:gd name="connsiteY15" fmla="*/ 3772692 h 5501293"/>
              <a:gd name="connsiteX16" fmla="*/ 40094 w 5872001"/>
              <a:gd name="connsiteY16" fmla="*/ 3711213 h 5501293"/>
              <a:gd name="connsiteX17" fmla="*/ 448149 w 5872001"/>
              <a:gd name="connsiteY17" fmla="*/ 3559310 h 5501293"/>
              <a:gd name="connsiteX18" fmla="*/ 442192 w 5872001"/>
              <a:gd name="connsiteY18" fmla="*/ 3520589 h 5501293"/>
              <a:gd name="connsiteX19" fmla="*/ 415386 w 5872001"/>
              <a:gd name="connsiteY19" fmla="*/ 3508675 h 5501293"/>
              <a:gd name="connsiteX20" fmla="*/ 409429 w 5872001"/>
              <a:gd name="connsiteY20" fmla="*/ 3353793 h 5501293"/>
              <a:gd name="connsiteX21" fmla="*/ 427300 w 5872001"/>
              <a:gd name="connsiteY21" fmla="*/ 3353793 h 5501293"/>
              <a:gd name="connsiteX22" fmla="*/ 138385 w 5872001"/>
              <a:gd name="connsiteY22" fmla="*/ 169775 h 5501293"/>
              <a:gd name="connsiteX23" fmla="*/ 1812303 w 5872001"/>
              <a:gd name="connsiteY23" fmla="*/ 131054 h 5501293"/>
              <a:gd name="connsiteX24" fmla="*/ 1934421 w 5872001"/>
              <a:gd name="connsiteY24" fmla="*/ 137011 h 5501293"/>
              <a:gd name="connsiteX25" fmla="*/ 1934421 w 5872001"/>
              <a:gd name="connsiteY25" fmla="*/ 187646 h 5501293"/>
              <a:gd name="connsiteX26" fmla="*/ 1734862 w 5872001"/>
              <a:gd name="connsiteY26" fmla="*/ 199560 h 5501293"/>
              <a:gd name="connsiteX27" fmla="*/ 1737840 w 5872001"/>
              <a:gd name="connsiteY27" fmla="*/ 274023 h 5501293"/>
              <a:gd name="connsiteX28" fmla="*/ 2306734 w 5872001"/>
              <a:gd name="connsiteY28" fmla="*/ 256152 h 5501293"/>
              <a:gd name="connsiteX29" fmla="*/ 2309713 w 5872001"/>
              <a:gd name="connsiteY29" fmla="*/ 2979 h 5501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72001" h="5501293">
                <a:moveTo>
                  <a:pt x="5178010" y="0"/>
                </a:moveTo>
                <a:lnTo>
                  <a:pt x="5160139" y="131054"/>
                </a:lnTo>
                <a:lnTo>
                  <a:pt x="5830302" y="145947"/>
                </a:lnTo>
                <a:lnTo>
                  <a:pt x="5815409" y="277001"/>
                </a:lnTo>
                <a:lnTo>
                  <a:pt x="5872001" y="277001"/>
                </a:lnTo>
                <a:lnTo>
                  <a:pt x="5630742" y="2570447"/>
                </a:lnTo>
                <a:lnTo>
                  <a:pt x="5857108" y="2597254"/>
                </a:lnTo>
                <a:lnTo>
                  <a:pt x="5806474" y="3169126"/>
                </a:lnTo>
                <a:lnTo>
                  <a:pt x="5645635" y="3324008"/>
                </a:lnTo>
                <a:lnTo>
                  <a:pt x="5714140" y="3353793"/>
                </a:lnTo>
                <a:lnTo>
                  <a:pt x="5180988" y="3979279"/>
                </a:lnTo>
                <a:lnTo>
                  <a:pt x="5094612" y="3952472"/>
                </a:lnTo>
                <a:lnTo>
                  <a:pt x="3769178" y="5501293"/>
                </a:lnTo>
                <a:lnTo>
                  <a:pt x="1374" y="3955451"/>
                </a:lnTo>
                <a:lnTo>
                  <a:pt x="0" y="3914919"/>
                </a:lnTo>
                <a:lnTo>
                  <a:pt x="0" y="3772692"/>
                </a:lnTo>
                <a:lnTo>
                  <a:pt x="40094" y="3711213"/>
                </a:lnTo>
                <a:lnTo>
                  <a:pt x="448149" y="3559310"/>
                </a:lnTo>
                <a:lnTo>
                  <a:pt x="442192" y="3520589"/>
                </a:lnTo>
                <a:lnTo>
                  <a:pt x="415386" y="3508675"/>
                </a:lnTo>
                <a:lnTo>
                  <a:pt x="409429" y="3353793"/>
                </a:lnTo>
                <a:lnTo>
                  <a:pt x="427300" y="3353793"/>
                </a:lnTo>
                <a:lnTo>
                  <a:pt x="138385" y="169775"/>
                </a:lnTo>
                <a:lnTo>
                  <a:pt x="1812303" y="131054"/>
                </a:lnTo>
                <a:lnTo>
                  <a:pt x="1934421" y="137011"/>
                </a:lnTo>
                <a:lnTo>
                  <a:pt x="1934421" y="187646"/>
                </a:lnTo>
                <a:lnTo>
                  <a:pt x="1734862" y="199560"/>
                </a:lnTo>
                <a:lnTo>
                  <a:pt x="1737840" y="274023"/>
                </a:lnTo>
                <a:lnTo>
                  <a:pt x="2306734" y="256152"/>
                </a:lnTo>
                <a:lnTo>
                  <a:pt x="2309713" y="2979"/>
                </a:lnTo>
                <a:close/>
              </a:path>
            </a:pathLst>
          </a:custGeom>
        </p:spPr>
      </p:pic>
      <p:pic>
        <p:nvPicPr>
          <p:cNvPr id="7" name="Picture 6" descr="A picture containing gear&#10;&#10;Description generated with very high confidence">
            <a:extLst>
              <a:ext uri="{FF2B5EF4-FFF2-40B4-BE49-F238E27FC236}">
                <a16:creationId xmlns:a16="http://schemas.microsoft.com/office/drawing/2014/main" id="{165DFC84-BB94-416E-B764-AB1AE4BE161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01564" y="5763424"/>
            <a:ext cx="1267522" cy="1097280"/>
          </a:xfrm>
          <a:prstGeom prst="rect">
            <a:avLst/>
          </a:prstGeom>
        </p:spPr>
      </p:pic>
      <p:pic>
        <p:nvPicPr>
          <p:cNvPr id="8" name="Picture 7" descr="A close up of ware&#10;&#10;Description generated with high confidence">
            <a:extLst>
              <a:ext uri="{FF2B5EF4-FFF2-40B4-BE49-F238E27FC236}">
                <a16:creationId xmlns:a16="http://schemas.microsoft.com/office/drawing/2014/main" id="{25C31505-D62B-434F-A77F-DA948E20BBB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79269" y="5746705"/>
            <a:ext cx="1266660" cy="1097280"/>
          </a:xfrm>
          <a:prstGeom prst="rect">
            <a:avLst/>
          </a:prstGeom>
        </p:spPr>
      </p:pic>
      <p:pic>
        <p:nvPicPr>
          <p:cNvPr id="9" name="Picture 8" descr="A picture containing gear, power saw, metalware, dinosaur&#10;&#10;Description generated with very high confidence">
            <a:extLst>
              <a:ext uri="{FF2B5EF4-FFF2-40B4-BE49-F238E27FC236}">
                <a16:creationId xmlns:a16="http://schemas.microsoft.com/office/drawing/2014/main" id="{8A3719CC-BC5C-4BA8-98A6-6C71612536A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24722" y="5760350"/>
            <a:ext cx="1266659" cy="1097280"/>
          </a:xfrm>
          <a:prstGeom prst="rect">
            <a:avLst/>
          </a:prstGeom>
        </p:spPr>
      </p:pic>
      <p:sp>
        <p:nvSpPr>
          <p:cNvPr id="11" name="Rectangle 10">
            <a:extLst>
              <a:ext uri="{FF2B5EF4-FFF2-40B4-BE49-F238E27FC236}">
                <a16:creationId xmlns:a16="http://schemas.microsoft.com/office/drawing/2014/main" id="{B224463C-C35E-41E3-BCBA-142DA091470E}"/>
              </a:ext>
            </a:extLst>
          </p:cNvPr>
          <p:cNvSpPr/>
          <p:nvPr/>
        </p:nvSpPr>
        <p:spPr>
          <a:xfrm>
            <a:off x="303813" y="272178"/>
            <a:ext cx="3040020" cy="646331"/>
          </a:xfrm>
          <a:prstGeom prst="rect">
            <a:avLst/>
          </a:prstGeom>
          <a:noFill/>
        </p:spPr>
        <p:txBody>
          <a:bodyPr wrap="square" lIns="91440" tIns="45720" rIns="91440" bIns="45720">
            <a:spAutoFit/>
          </a:bodyPr>
          <a:lstStyle/>
          <a:p>
            <a:pPr algn="ctr"/>
            <a:r>
              <a:rPr lang="en-US" sz="3600" b="0" cap="none" spc="0" dirty="0">
                <a:ln w="0"/>
                <a:solidFill>
                  <a:schemeClr val="bg1"/>
                </a:solidFill>
                <a:effectLst>
                  <a:outerShdw blurRad="38100" dist="19050" dir="2700000" algn="tl" rotWithShape="0">
                    <a:schemeClr val="dk1">
                      <a:alpha val="40000"/>
                    </a:schemeClr>
                  </a:outerShdw>
                </a:effectLst>
              </a:rPr>
              <a:t>The Graduate</a:t>
            </a:r>
            <a:endParaRPr lang="en-US" sz="2000" b="0" cap="none" spc="0" dirty="0">
              <a:ln w="0"/>
              <a:solidFill>
                <a:schemeClr val="bg1"/>
              </a:solidFill>
              <a:effectLst>
                <a:outerShdw blurRad="38100" dist="19050" dir="2700000" algn="tl" rotWithShape="0">
                  <a:schemeClr val="dk1">
                    <a:alpha val="40000"/>
                  </a:schemeClr>
                </a:outerShdw>
              </a:effectLst>
            </a:endParaRPr>
          </a:p>
        </p:txBody>
      </p:sp>
      <p:cxnSp>
        <p:nvCxnSpPr>
          <p:cNvPr id="12" name="Straight Connector 11">
            <a:extLst>
              <a:ext uri="{FF2B5EF4-FFF2-40B4-BE49-F238E27FC236}">
                <a16:creationId xmlns:a16="http://schemas.microsoft.com/office/drawing/2014/main" id="{F8781CDF-B87F-4E40-9611-736969713A0C}"/>
              </a:ext>
            </a:extLst>
          </p:cNvPr>
          <p:cNvCxnSpPr>
            <a:cxnSpLocks/>
          </p:cNvCxnSpPr>
          <p:nvPr/>
        </p:nvCxnSpPr>
        <p:spPr>
          <a:xfrm>
            <a:off x="401278" y="882477"/>
            <a:ext cx="28346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6A0238EB-0A21-4344-836B-83296779EEFA}"/>
              </a:ext>
            </a:extLst>
          </p:cNvPr>
          <p:cNvSpPr/>
          <p:nvPr/>
        </p:nvSpPr>
        <p:spPr>
          <a:xfrm>
            <a:off x="335945" y="1175448"/>
            <a:ext cx="2965303" cy="285989"/>
          </a:xfrm>
          <a:prstGeom prst="rect">
            <a:avLst/>
          </a:prstGeom>
          <a:noFill/>
        </p:spPr>
        <p:txBody>
          <a:bodyPr wrap="square" lIns="91440" tIns="45720" rIns="91440" bIns="45720">
            <a:spAutoFit/>
          </a:bodyPr>
          <a:lstStyle/>
          <a:p>
            <a:pPr algn="dist"/>
            <a:r>
              <a:rPr lang="en-US" altLang="zh-CN" sz="1200" dirty="0">
                <a:ln w="0"/>
                <a:solidFill>
                  <a:schemeClr val="bg1"/>
                </a:solidFill>
                <a:effectLst>
                  <a:outerShdw blurRad="38100" dist="19050" dir="2700000" algn="tl" rotWithShape="0">
                    <a:schemeClr val="dk1">
                      <a:alpha val="40000"/>
                    </a:schemeClr>
                  </a:outerShdw>
                </a:effectLst>
              </a:rPr>
              <a:t>EB-5 | SAN JOSE STATE UNIVERSITY </a:t>
            </a:r>
            <a:endParaRPr lang="en-US" sz="1200" b="0" cap="none" spc="0" dirty="0">
              <a:ln w="0"/>
              <a:solidFill>
                <a:schemeClr val="bg1"/>
              </a:solidFill>
              <a:effectLst>
                <a:outerShdw blurRad="38100" dist="19050" dir="2700000" algn="tl" rotWithShape="0">
                  <a:schemeClr val="dk1">
                    <a:alpha val="40000"/>
                  </a:schemeClr>
                </a:outerShdw>
              </a:effectLst>
            </a:endParaRPr>
          </a:p>
        </p:txBody>
      </p:sp>
      <p:cxnSp>
        <p:nvCxnSpPr>
          <p:cNvPr id="14" name="Straight Connector 13">
            <a:extLst>
              <a:ext uri="{FF2B5EF4-FFF2-40B4-BE49-F238E27FC236}">
                <a16:creationId xmlns:a16="http://schemas.microsoft.com/office/drawing/2014/main" id="{665C3F7D-05C9-4586-B831-C9460F779269}"/>
              </a:ext>
            </a:extLst>
          </p:cNvPr>
          <p:cNvCxnSpPr>
            <a:cxnSpLocks/>
          </p:cNvCxnSpPr>
          <p:nvPr/>
        </p:nvCxnSpPr>
        <p:spPr>
          <a:xfrm>
            <a:off x="401278" y="1178303"/>
            <a:ext cx="28346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4CCC028-A676-4934-8A17-6E1E5486537B}"/>
              </a:ext>
            </a:extLst>
          </p:cNvPr>
          <p:cNvSpPr/>
          <p:nvPr/>
        </p:nvSpPr>
        <p:spPr>
          <a:xfrm>
            <a:off x="401277" y="1556404"/>
            <a:ext cx="3561123" cy="584775"/>
          </a:xfrm>
          <a:prstGeom prst="rect">
            <a:avLst/>
          </a:prstGeom>
          <a:noFill/>
        </p:spPr>
        <p:txBody>
          <a:bodyPr wrap="square" lIns="91440" tIns="45720" rIns="91440" bIns="45720">
            <a:spAutoFit/>
          </a:bodyPr>
          <a:lstStyle/>
          <a:p>
            <a:r>
              <a:rPr lang="en-US" sz="1600" b="1" dirty="0">
                <a:ln w="0"/>
                <a:solidFill>
                  <a:schemeClr val="bg1"/>
                </a:solidFill>
                <a:effectLst>
                  <a:outerShdw blurRad="38100" dist="19050" dir="2700000" algn="tl" rotWithShape="0">
                    <a:schemeClr val="dk1">
                      <a:alpha val="40000"/>
                    </a:schemeClr>
                  </a:outerShdw>
                </a:effectLst>
              </a:rPr>
              <a:t>SILICON VALLEY STUDENT </a:t>
            </a:r>
          </a:p>
          <a:p>
            <a:r>
              <a:rPr lang="en-US" sz="1600" b="1" dirty="0">
                <a:ln w="0"/>
                <a:solidFill>
                  <a:schemeClr val="bg1"/>
                </a:solidFill>
                <a:effectLst>
                  <a:outerShdw blurRad="38100" dist="19050" dir="2700000" algn="tl" rotWithShape="0">
                    <a:schemeClr val="dk1">
                      <a:alpha val="40000"/>
                    </a:schemeClr>
                  </a:outerShdw>
                </a:effectLst>
              </a:rPr>
              <a:t>HOUSING PROJECT</a:t>
            </a:r>
            <a:endParaRPr lang="en-US" sz="1600" b="1" cap="none" spc="0" dirty="0">
              <a:ln w="0"/>
              <a:solidFill>
                <a:schemeClr val="bg1"/>
              </a:solidFill>
              <a:effectLst>
                <a:outerShdw blurRad="38100" dist="19050" dir="2700000" algn="tl" rotWithShape="0">
                  <a:schemeClr val="dk1">
                    <a:alpha val="40000"/>
                  </a:schemeClr>
                </a:outerShdw>
              </a:effectLst>
            </a:endParaRPr>
          </a:p>
        </p:txBody>
      </p:sp>
      <p:sp>
        <p:nvSpPr>
          <p:cNvPr id="16" name="Rectangle 15">
            <a:extLst>
              <a:ext uri="{FF2B5EF4-FFF2-40B4-BE49-F238E27FC236}">
                <a16:creationId xmlns:a16="http://schemas.microsoft.com/office/drawing/2014/main" id="{EA1F9F21-2E75-432C-91BA-80D437AAADD6}"/>
              </a:ext>
            </a:extLst>
          </p:cNvPr>
          <p:cNvSpPr/>
          <p:nvPr/>
        </p:nvSpPr>
        <p:spPr>
          <a:xfrm>
            <a:off x="310627" y="2195200"/>
            <a:ext cx="3101560" cy="769441"/>
          </a:xfrm>
          <a:prstGeom prst="rect">
            <a:avLst/>
          </a:prstGeom>
          <a:noFill/>
        </p:spPr>
        <p:txBody>
          <a:bodyPr wrap="square" lIns="91440" tIns="45720" rIns="91440" bIns="45720">
            <a:spAutoFit/>
          </a:bodyPr>
          <a:lstStyle/>
          <a:p>
            <a:pPr marL="285750" indent="-285750">
              <a:buFont typeface="Arial" panose="020B0604020202020204" pitchFamily="34" charset="0"/>
              <a:buChar char="•"/>
            </a:pPr>
            <a:r>
              <a:rPr lang="en-US" sz="1100" cap="none" spc="0" dirty="0">
                <a:ln w="0"/>
                <a:solidFill>
                  <a:schemeClr val="bg1"/>
                </a:solidFill>
                <a:effectLst>
                  <a:outerShdw blurRad="38100" dist="19050" dir="2700000" algn="tl" rotWithShape="0">
                    <a:schemeClr val="dk1">
                      <a:alpha val="40000"/>
                    </a:schemeClr>
                  </a:outerShdw>
                </a:effectLst>
              </a:rPr>
              <a:t>260 Apartments / 1,000+ Beds</a:t>
            </a:r>
          </a:p>
          <a:p>
            <a:pPr marL="285750" indent="-285750">
              <a:buFont typeface="Arial" panose="020B0604020202020204" pitchFamily="34" charset="0"/>
              <a:buChar char="•"/>
            </a:pPr>
            <a:r>
              <a:rPr lang="en-US" sz="1100" cap="none" spc="0" dirty="0">
                <a:ln w="0"/>
                <a:solidFill>
                  <a:schemeClr val="bg1"/>
                </a:solidFill>
                <a:effectLst>
                  <a:outerShdw blurRad="38100" dist="19050" dir="2700000" algn="tl" rotWithShape="0">
                    <a:schemeClr val="dk1">
                      <a:alpha val="40000"/>
                    </a:schemeClr>
                  </a:outerShdw>
                </a:effectLst>
              </a:rPr>
              <a:t>Rare Silicon Valley </a:t>
            </a:r>
            <a:r>
              <a:rPr lang="en-US" sz="1100" dirty="0">
                <a:ln w="0"/>
                <a:solidFill>
                  <a:schemeClr val="bg1"/>
                </a:solidFill>
                <a:effectLst>
                  <a:outerShdw blurRad="38100" dist="19050" dir="2700000" algn="tl" rotWithShape="0">
                    <a:schemeClr val="dk1">
                      <a:alpha val="40000"/>
                    </a:schemeClr>
                  </a:outerShdw>
                </a:effectLst>
              </a:rPr>
              <a:t>s</a:t>
            </a:r>
            <a:r>
              <a:rPr lang="en-US" sz="1100" cap="none" spc="0" dirty="0">
                <a:ln w="0"/>
                <a:solidFill>
                  <a:schemeClr val="bg1"/>
                </a:solidFill>
                <a:effectLst>
                  <a:outerShdw blurRad="38100" dist="19050" dir="2700000" algn="tl" rotWithShape="0">
                    <a:schemeClr val="dk1">
                      <a:alpha val="40000"/>
                    </a:schemeClr>
                  </a:outerShdw>
                </a:effectLst>
              </a:rPr>
              <a:t>tudent housing Location 468 </a:t>
            </a:r>
            <a:r>
              <a:rPr lang="en-US" sz="1100" cap="none" spc="0" dirty="0" err="1">
                <a:ln w="0"/>
                <a:solidFill>
                  <a:schemeClr val="bg1"/>
                </a:solidFill>
                <a:effectLst>
                  <a:outerShdw blurRad="38100" dist="19050" dir="2700000" algn="tl" rotWithShape="0">
                    <a:schemeClr val="dk1">
                      <a:alpha val="40000"/>
                    </a:schemeClr>
                  </a:outerShdw>
                </a:effectLst>
              </a:rPr>
              <a:t>ft</a:t>
            </a:r>
            <a:r>
              <a:rPr lang="en-US" sz="1100" cap="none" spc="0" dirty="0">
                <a:ln w="0"/>
                <a:solidFill>
                  <a:schemeClr val="bg1"/>
                </a:solidFill>
                <a:effectLst>
                  <a:outerShdw blurRad="38100" dist="19050" dir="2700000" algn="tl" rotWithShape="0">
                    <a:schemeClr val="dk1">
                      <a:alpha val="40000"/>
                    </a:schemeClr>
                  </a:outerShdw>
                </a:effectLst>
              </a:rPr>
              <a:t> from to San Jose State University</a:t>
            </a:r>
            <a:endParaRPr lang="en-US" sz="1100" dirty="0">
              <a:ln w="0"/>
              <a:solidFill>
                <a:schemeClr val="bg1"/>
              </a:solidFill>
              <a:effectLst>
                <a:outerShdw blurRad="38100" dist="19050" dir="2700000" algn="tl" rotWithShape="0">
                  <a:schemeClr val="dk1">
                    <a:alpha val="40000"/>
                  </a:schemeClr>
                </a:outerShdw>
              </a:effectLst>
            </a:endParaRPr>
          </a:p>
        </p:txBody>
      </p:sp>
      <p:sp>
        <p:nvSpPr>
          <p:cNvPr id="17" name="Rectangle 16">
            <a:extLst>
              <a:ext uri="{FF2B5EF4-FFF2-40B4-BE49-F238E27FC236}">
                <a16:creationId xmlns:a16="http://schemas.microsoft.com/office/drawing/2014/main" id="{CEDFC3C5-3EC8-4865-A86C-A3017D3BC42C}"/>
              </a:ext>
            </a:extLst>
          </p:cNvPr>
          <p:cNvSpPr/>
          <p:nvPr/>
        </p:nvSpPr>
        <p:spPr>
          <a:xfrm>
            <a:off x="381000" y="4234699"/>
            <a:ext cx="3561123" cy="338554"/>
          </a:xfrm>
          <a:prstGeom prst="rect">
            <a:avLst/>
          </a:prstGeom>
          <a:noFill/>
        </p:spPr>
        <p:txBody>
          <a:bodyPr wrap="square" lIns="91440" tIns="45720" rIns="91440" bIns="45720">
            <a:spAutoFit/>
          </a:bodyPr>
          <a:lstStyle/>
          <a:p>
            <a:r>
              <a:rPr lang="en-US" sz="1600" b="1" dirty="0">
                <a:ln w="0"/>
                <a:solidFill>
                  <a:schemeClr val="bg1"/>
                </a:solidFill>
                <a:effectLst>
                  <a:outerShdw blurRad="38100" dist="19050" dir="2700000" algn="tl" rotWithShape="0">
                    <a:schemeClr val="dk1">
                      <a:alpha val="40000"/>
                    </a:schemeClr>
                  </a:outerShdw>
                </a:effectLst>
              </a:rPr>
              <a:t>DEVELOPMENT TEAM</a:t>
            </a:r>
            <a:endParaRPr lang="en-US" sz="1600" b="1" cap="none" spc="0" dirty="0">
              <a:ln w="0"/>
              <a:solidFill>
                <a:schemeClr val="bg1"/>
              </a:solidFill>
              <a:effectLst>
                <a:outerShdw blurRad="38100" dist="19050" dir="2700000" algn="tl" rotWithShape="0">
                  <a:schemeClr val="dk1">
                    <a:alpha val="40000"/>
                  </a:schemeClr>
                </a:outerShdw>
              </a:effectLst>
            </a:endParaRPr>
          </a:p>
        </p:txBody>
      </p:sp>
      <p:graphicFrame>
        <p:nvGraphicFramePr>
          <p:cNvPr id="18" name="Chart 17">
            <a:extLst>
              <a:ext uri="{FF2B5EF4-FFF2-40B4-BE49-F238E27FC236}">
                <a16:creationId xmlns:a16="http://schemas.microsoft.com/office/drawing/2014/main" id="{D7526031-5E85-4D7D-94BF-EA8307B2E55F}"/>
              </a:ext>
            </a:extLst>
          </p:cNvPr>
          <p:cNvGraphicFramePr/>
          <p:nvPr>
            <p:extLst>
              <p:ext uri="{D42A27DB-BD31-4B8C-83A1-F6EECF244321}">
                <p14:modId xmlns:p14="http://schemas.microsoft.com/office/powerpoint/2010/main" val="6220854"/>
              </p:ext>
            </p:extLst>
          </p:nvPr>
        </p:nvGraphicFramePr>
        <p:xfrm>
          <a:off x="3733637" y="7327865"/>
          <a:ext cx="2087036" cy="1725881"/>
        </p:xfrm>
        <a:graphic>
          <a:graphicData uri="http://schemas.openxmlformats.org/drawingml/2006/chart">
            <c:chart xmlns:c="http://schemas.openxmlformats.org/drawingml/2006/chart" xmlns:r="http://schemas.openxmlformats.org/officeDocument/2006/relationships" r:id="rId7"/>
          </a:graphicData>
        </a:graphic>
      </p:graphicFrame>
      <p:sp>
        <p:nvSpPr>
          <p:cNvPr id="19" name="Rectangle 18">
            <a:extLst>
              <a:ext uri="{FF2B5EF4-FFF2-40B4-BE49-F238E27FC236}">
                <a16:creationId xmlns:a16="http://schemas.microsoft.com/office/drawing/2014/main" id="{49EF7D3E-3558-4838-82A0-4C2317109C1B}"/>
              </a:ext>
            </a:extLst>
          </p:cNvPr>
          <p:cNvSpPr/>
          <p:nvPr/>
        </p:nvSpPr>
        <p:spPr>
          <a:xfrm>
            <a:off x="335946" y="890366"/>
            <a:ext cx="2965303" cy="276999"/>
          </a:xfrm>
          <a:prstGeom prst="rect">
            <a:avLst/>
          </a:prstGeom>
          <a:noFill/>
        </p:spPr>
        <p:txBody>
          <a:bodyPr wrap="square" lIns="91440" tIns="45720" rIns="91440" bIns="45720">
            <a:spAutoFit/>
          </a:bodyPr>
          <a:lstStyle/>
          <a:p>
            <a:pPr algn="dist"/>
            <a:r>
              <a:rPr lang="en-US" altLang="zh-CN" sz="1200" dirty="0">
                <a:ln w="0"/>
                <a:solidFill>
                  <a:schemeClr val="bg1"/>
                </a:solidFill>
                <a:effectLst>
                  <a:outerShdw blurRad="38100" dist="19050" dir="2700000" algn="tl" rotWithShape="0">
                    <a:schemeClr val="dk1">
                      <a:alpha val="40000"/>
                    </a:schemeClr>
                  </a:outerShdw>
                </a:effectLst>
              </a:rPr>
              <a:t>90 E. SAN CARLOS ST. SAN JOSE, CA</a:t>
            </a:r>
            <a:endParaRPr lang="en-US" sz="1200" b="0" cap="none" spc="0" dirty="0">
              <a:ln w="0"/>
              <a:solidFill>
                <a:schemeClr val="bg1"/>
              </a:solidFill>
              <a:effectLst>
                <a:outerShdw blurRad="38100" dist="19050" dir="2700000" algn="tl" rotWithShape="0">
                  <a:schemeClr val="dk1">
                    <a:alpha val="40000"/>
                  </a:schemeClr>
                </a:outerShdw>
              </a:effectLst>
            </a:endParaRPr>
          </a:p>
        </p:txBody>
      </p:sp>
      <p:sp>
        <p:nvSpPr>
          <p:cNvPr id="24" name="Rectangle 23">
            <a:extLst>
              <a:ext uri="{FF2B5EF4-FFF2-40B4-BE49-F238E27FC236}">
                <a16:creationId xmlns:a16="http://schemas.microsoft.com/office/drawing/2014/main" id="{60B4DDAD-D0CD-448F-8FA7-DA8BFEC4A9F5}"/>
              </a:ext>
            </a:extLst>
          </p:cNvPr>
          <p:cNvSpPr/>
          <p:nvPr/>
        </p:nvSpPr>
        <p:spPr>
          <a:xfrm>
            <a:off x="5377990" y="7327865"/>
            <a:ext cx="1067939" cy="553998"/>
          </a:xfrm>
          <a:prstGeom prst="rect">
            <a:avLst/>
          </a:prstGeom>
          <a:noFill/>
        </p:spPr>
        <p:txBody>
          <a:bodyPr wrap="square" lIns="91440" tIns="45720" rIns="91440" bIns="45720">
            <a:spAutoFit/>
          </a:bodyPr>
          <a:lstStyle/>
          <a:p>
            <a:r>
              <a:rPr lang="en-US" sz="1000" b="1" dirty="0">
                <a:ln w="0"/>
                <a:solidFill>
                  <a:schemeClr val="bg1"/>
                </a:solidFill>
                <a:effectLst>
                  <a:outerShdw blurRad="38100" dist="19050" dir="2700000" algn="tl" rotWithShape="0">
                    <a:schemeClr val="dk1">
                      <a:alpha val="40000"/>
                    </a:schemeClr>
                  </a:outerShdw>
                </a:effectLst>
              </a:rPr>
              <a:t>DEVELOPER</a:t>
            </a:r>
          </a:p>
          <a:p>
            <a:r>
              <a:rPr lang="en-US" sz="1000" b="1" dirty="0">
                <a:ln w="0"/>
                <a:solidFill>
                  <a:schemeClr val="bg1"/>
                </a:solidFill>
                <a:effectLst>
                  <a:outerShdw blurRad="38100" dist="19050" dir="2700000" algn="tl" rotWithShape="0">
                    <a:schemeClr val="dk1">
                      <a:alpha val="40000"/>
                    </a:schemeClr>
                  </a:outerShdw>
                </a:effectLst>
              </a:rPr>
              <a:t> EQUITY</a:t>
            </a:r>
          </a:p>
          <a:p>
            <a:r>
              <a:rPr lang="en-US" sz="1000" b="1" dirty="0">
                <a:ln w="0"/>
                <a:solidFill>
                  <a:schemeClr val="bg1"/>
                </a:solidFill>
                <a:effectLst>
                  <a:outerShdw blurRad="38100" dist="19050" dir="2700000" algn="tl" rotWithShape="0">
                    <a:schemeClr val="dk1">
                      <a:alpha val="40000"/>
                    </a:schemeClr>
                  </a:outerShdw>
                </a:effectLst>
              </a:rPr>
              <a:t>$46 MILLION</a:t>
            </a:r>
            <a:endParaRPr lang="en-US" sz="1000" b="1" cap="none" spc="0" dirty="0">
              <a:ln w="0"/>
              <a:solidFill>
                <a:schemeClr val="bg1"/>
              </a:solidFill>
              <a:effectLst>
                <a:outerShdw blurRad="38100" dist="19050" dir="2700000" algn="tl" rotWithShape="0">
                  <a:schemeClr val="dk1">
                    <a:alpha val="40000"/>
                  </a:schemeClr>
                </a:outerShdw>
              </a:effectLst>
            </a:endParaRPr>
          </a:p>
        </p:txBody>
      </p:sp>
      <p:sp>
        <p:nvSpPr>
          <p:cNvPr id="25" name="Rectangle 24">
            <a:extLst>
              <a:ext uri="{FF2B5EF4-FFF2-40B4-BE49-F238E27FC236}">
                <a16:creationId xmlns:a16="http://schemas.microsoft.com/office/drawing/2014/main" id="{5D9A4B6E-5A81-4891-BF5B-061B41518225}"/>
              </a:ext>
            </a:extLst>
          </p:cNvPr>
          <p:cNvSpPr/>
          <p:nvPr/>
        </p:nvSpPr>
        <p:spPr>
          <a:xfrm>
            <a:off x="5405587" y="8419191"/>
            <a:ext cx="1249566" cy="553998"/>
          </a:xfrm>
          <a:prstGeom prst="rect">
            <a:avLst/>
          </a:prstGeom>
          <a:noFill/>
        </p:spPr>
        <p:txBody>
          <a:bodyPr wrap="square" lIns="91440" tIns="45720" rIns="91440" bIns="45720">
            <a:spAutoFit/>
          </a:bodyPr>
          <a:lstStyle/>
          <a:p>
            <a:r>
              <a:rPr lang="en-US" sz="1000" b="1" dirty="0">
                <a:ln w="0"/>
                <a:solidFill>
                  <a:schemeClr val="bg1"/>
                </a:solidFill>
                <a:effectLst>
                  <a:outerShdw blurRad="38100" dist="19050" dir="2700000" algn="tl" rotWithShape="0">
                    <a:schemeClr val="dk1">
                      <a:alpha val="40000"/>
                    </a:schemeClr>
                  </a:outerShdw>
                </a:effectLst>
              </a:rPr>
              <a:t>EB-5 INVESTOR </a:t>
            </a:r>
          </a:p>
          <a:p>
            <a:r>
              <a:rPr lang="en-US" sz="1000" b="1" dirty="0">
                <a:ln w="0"/>
                <a:solidFill>
                  <a:schemeClr val="bg1"/>
                </a:solidFill>
                <a:effectLst>
                  <a:outerShdw blurRad="38100" dist="19050" dir="2700000" algn="tl" rotWithShape="0">
                    <a:schemeClr val="dk1">
                      <a:alpha val="40000"/>
                    </a:schemeClr>
                  </a:outerShdw>
                </a:effectLst>
              </a:rPr>
              <a:t>CAPITAL</a:t>
            </a:r>
          </a:p>
          <a:p>
            <a:r>
              <a:rPr lang="en-US" sz="1000" b="1" dirty="0">
                <a:ln w="0"/>
                <a:solidFill>
                  <a:schemeClr val="bg1"/>
                </a:solidFill>
                <a:effectLst>
                  <a:outerShdw blurRad="38100" dist="19050" dir="2700000" algn="tl" rotWithShape="0">
                    <a:schemeClr val="dk1">
                      <a:alpha val="40000"/>
                    </a:schemeClr>
                  </a:outerShdw>
                </a:effectLst>
              </a:rPr>
              <a:t>$28.5 MILLION</a:t>
            </a:r>
            <a:endParaRPr lang="en-US" sz="1000" b="1" cap="none" spc="0" dirty="0">
              <a:ln w="0"/>
              <a:solidFill>
                <a:schemeClr val="bg1"/>
              </a:solidFill>
              <a:effectLst>
                <a:outerShdw blurRad="38100" dist="19050" dir="2700000" algn="tl" rotWithShape="0">
                  <a:schemeClr val="dk1">
                    <a:alpha val="40000"/>
                  </a:schemeClr>
                </a:outerShdw>
              </a:effectLst>
            </a:endParaRPr>
          </a:p>
        </p:txBody>
      </p:sp>
      <p:sp>
        <p:nvSpPr>
          <p:cNvPr id="30" name="Rectangle 29">
            <a:extLst>
              <a:ext uri="{FF2B5EF4-FFF2-40B4-BE49-F238E27FC236}">
                <a16:creationId xmlns:a16="http://schemas.microsoft.com/office/drawing/2014/main" id="{6345BE3B-BD22-41FC-A70A-B942866FF319}"/>
              </a:ext>
            </a:extLst>
          </p:cNvPr>
          <p:cNvSpPr/>
          <p:nvPr/>
        </p:nvSpPr>
        <p:spPr>
          <a:xfrm>
            <a:off x="3263227" y="7350251"/>
            <a:ext cx="1778696" cy="400110"/>
          </a:xfrm>
          <a:prstGeom prst="rect">
            <a:avLst/>
          </a:prstGeom>
          <a:noFill/>
        </p:spPr>
        <p:txBody>
          <a:bodyPr wrap="square" lIns="91440" tIns="45720" rIns="91440" bIns="45720">
            <a:spAutoFit/>
          </a:bodyPr>
          <a:lstStyle/>
          <a:p>
            <a:r>
              <a:rPr lang="en-US" sz="1000" b="1" dirty="0">
                <a:ln w="0"/>
                <a:solidFill>
                  <a:schemeClr val="bg1"/>
                </a:solidFill>
                <a:effectLst>
                  <a:outerShdw blurRad="38100" dist="19050" dir="2700000" algn="tl" rotWithShape="0">
                    <a:schemeClr val="dk1">
                      <a:alpha val="40000"/>
                    </a:schemeClr>
                  </a:outerShdw>
                </a:effectLst>
              </a:rPr>
              <a:t>BANK LOAN</a:t>
            </a:r>
          </a:p>
          <a:p>
            <a:r>
              <a:rPr lang="en-US" sz="1000" b="1" cap="none" spc="0" dirty="0">
                <a:ln w="0"/>
                <a:solidFill>
                  <a:schemeClr val="bg1"/>
                </a:solidFill>
                <a:effectLst>
                  <a:outerShdw blurRad="38100" dist="19050" dir="2700000" algn="tl" rotWithShape="0">
                    <a:schemeClr val="dk1">
                      <a:alpha val="40000"/>
                    </a:schemeClr>
                  </a:outerShdw>
                </a:effectLst>
              </a:rPr>
              <a:t>$112 MILLION</a:t>
            </a:r>
          </a:p>
        </p:txBody>
      </p:sp>
      <p:sp>
        <p:nvSpPr>
          <p:cNvPr id="36" name="Rectangle 35">
            <a:extLst>
              <a:ext uri="{FF2B5EF4-FFF2-40B4-BE49-F238E27FC236}">
                <a16:creationId xmlns:a16="http://schemas.microsoft.com/office/drawing/2014/main" id="{C7BDB81D-D9F3-4465-B8CC-1AF8ADCAED11}"/>
              </a:ext>
            </a:extLst>
          </p:cNvPr>
          <p:cNvSpPr/>
          <p:nvPr/>
        </p:nvSpPr>
        <p:spPr>
          <a:xfrm>
            <a:off x="4830049" y="7736918"/>
            <a:ext cx="575538" cy="246221"/>
          </a:xfrm>
          <a:prstGeom prst="rect">
            <a:avLst/>
          </a:prstGeom>
          <a:noFill/>
        </p:spPr>
        <p:txBody>
          <a:bodyPr wrap="square" lIns="91440" tIns="45720" rIns="91440" bIns="45720">
            <a:spAutoFit/>
          </a:bodyPr>
          <a:lstStyle/>
          <a:p>
            <a:r>
              <a:rPr lang="en-US" sz="1000" b="1" dirty="0">
                <a:ln w="0"/>
                <a:solidFill>
                  <a:schemeClr val="bg1"/>
                </a:solidFill>
                <a:effectLst>
                  <a:outerShdw blurRad="38100" dist="19050" dir="2700000" algn="tl" rotWithShape="0">
                    <a:schemeClr val="dk1">
                      <a:alpha val="40000"/>
                    </a:schemeClr>
                  </a:outerShdw>
                </a:effectLst>
              </a:rPr>
              <a:t>25%</a:t>
            </a:r>
            <a:endParaRPr lang="en-US" sz="1000" b="1" cap="none" spc="0" dirty="0">
              <a:ln w="0"/>
              <a:solidFill>
                <a:schemeClr val="bg1"/>
              </a:solidFill>
              <a:effectLst>
                <a:outerShdw blurRad="38100" dist="19050" dir="2700000" algn="tl" rotWithShape="0">
                  <a:schemeClr val="dk1">
                    <a:alpha val="40000"/>
                  </a:schemeClr>
                </a:outerShdw>
              </a:effectLst>
            </a:endParaRPr>
          </a:p>
        </p:txBody>
      </p:sp>
      <p:sp>
        <p:nvSpPr>
          <p:cNvPr id="37" name="Rectangle 36">
            <a:extLst>
              <a:ext uri="{FF2B5EF4-FFF2-40B4-BE49-F238E27FC236}">
                <a16:creationId xmlns:a16="http://schemas.microsoft.com/office/drawing/2014/main" id="{8E432E1D-7BD8-455F-B922-D419648CC9CD}"/>
              </a:ext>
            </a:extLst>
          </p:cNvPr>
          <p:cNvSpPr/>
          <p:nvPr/>
        </p:nvSpPr>
        <p:spPr>
          <a:xfrm>
            <a:off x="4890641" y="8233462"/>
            <a:ext cx="575538" cy="246221"/>
          </a:xfrm>
          <a:prstGeom prst="rect">
            <a:avLst/>
          </a:prstGeom>
          <a:noFill/>
        </p:spPr>
        <p:txBody>
          <a:bodyPr wrap="square" lIns="91440" tIns="45720" rIns="91440" bIns="45720">
            <a:spAutoFit/>
          </a:bodyPr>
          <a:lstStyle/>
          <a:p>
            <a:r>
              <a:rPr lang="en-US" sz="1000" b="1" dirty="0">
                <a:ln w="0"/>
                <a:solidFill>
                  <a:schemeClr val="bg1"/>
                </a:solidFill>
                <a:effectLst>
                  <a:outerShdw blurRad="38100" dist="19050" dir="2700000" algn="tl" rotWithShape="0">
                    <a:schemeClr val="dk1">
                      <a:alpha val="40000"/>
                    </a:schemeClr>
                  </a:outerShdw>
                </a:effectLst>
              </a:rPr>
              <a:t>15%</a:t>
            </a:r>
            <a:endParaRPr lang="en-US" sz="1000" b="1" cap="none" spc="0" dirty="0">
              <a:ln w="0"/>
              <a:solidFill>
                <a:schemeClr val="bg1"/>
              </a:solidFill>
              <a:effectLst>
                <a:outerShdw blurRad="38100" dist="19050" dir="2700000" algn="tl" rotWithShape="0">
                  <a:schemeClr val="dk1">
                    <a:alpha val="40000"/>
                  </a:schemeClr>
                </a:outerShdw>
              </a:effectLst>
            </a:endParaRPr>
          </a:p>
        </p:txBody>
      </p:sp>
      <p:sp>
        <p:nvSpPr>
          <p:cNvPr id="38" name="Rectangle 37">
            <a:extLst>
              <a:ext uri="{FF2B5EF4-FFF2-40B4-BE49-F238E27FC236}">
                <a16:creationId xmlns:a16="http://schemas.microsoft.com/office/drawing/2014/main" id="{399B7B89-C652-4D20-A566-9222418BFEF4}"/>
              </a:ext>
            </a:extLst>
          </p:cNvPr>
          <p:cNvSpPr/>
          <p:nvPr/>
        </p:nvSpPr>
        <p:spPr>
          <a:xfrm>
            <a:off x="4220530" y="8093586"/>
            <a:ext cx="575538" cy="246221"/>
          </a:xfrm>
          <a:prstGeom prst="rect">
            <a:avLst/>
          </a:prstGeom>
          <a:noFill/>
        </p:spPr>
        <p:txBody>
          <a:bodyPr wrap="square" lIns="91440" tIns="45720" rIns="91440" bIns="45720">
            <a:spAutoFit/>
          </a:bodyPr>
          <a:lstStyle/>
          <a:p>
            <a:r>
              <a:rPr lang="en-US" sz="1000" b="1" dirty="0">
                <a:ln w="0"/>
                <a:solidFill>
                  <a:schemeClr val="bg1"/>
                </a:solidFill>
                <a:effectLst>
                  <a:outerShdw blurRad="38100" dist="19050" dir="2700000" algn="tl" rotWithShape="0">
                    <a:schemeClr val="dk1">
                      <a:alpha val="40000"/>
                    </a:schemeClr>
                  </a:outerShdw>
                </a:effectLst>
              </a:rPr>
              <a:t>60%</a:t>
            </a:r>
            <a:endParaRPr lang="en-US" sz="1000" b="1" cap="none" spc="0" dirty="0">
              <a:ln w="0"/>
              <a:solidFill>
                <a:schemeClr val="bg1"/>
              </a:solidFill>
              <a:effectLst>
                <a:outerShdw blurRad="38100" dist="19050" dir="2700000" algn="tl" rotWithShape="0">
                  <a:schemeClr val="dk1">
                    <a:alpha val="40000"/>
                  </a:schemeClr>
                </a:outerShdw>
              </a:effectLst>
            </a:endParaRPr>
          </a:p>
        </p:txBody>
      </p:sp>
      <p:sp>
        <p:nvSpPr>
          <p:cNvPr id="39" name="Rectangle 38">
            <a:extLst>
              <a:ext uri="{FF2B5EF4-FFF2-40B4-BE49-F238E27FC236}">
                <a16:creationId xmlns:a16="http://schemas.microsoft.com/office/drawing/2014/main" id="{6FBBA508-F2DA-4144-BF26-177AD20538D8}"/>
              </a:ext>
            </a:extLst>
          </p:cNvPr>
          <p:cNvSpPr/>
          <p:nvPr/>
        </p:nvSpPr>
        <p:spPr>
          <a:xfrm>
            <a:off x="0" y="9091527"/>
            <a:ext cx="6868450" cy="814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E3B19E4D-380E-407F-B36B-FB0398E5E5A7}"/>
              </a:ext>
            </a:extLst>
          </p:cNvPr>
          <p:cNvSpPr/>
          <p:nvPr/>
        </p:nvSpPr>
        <p:spPr>
          <a:xfrm>
            <a:off x="380999" y="7040288"/>
            <a:ext cx="3561123" cy="338554"/>
          </a:xfrm>
          <a:prstGeom prst="rect">
            <a:avLst/>
          </a:prstGeom>
          <a:noFill/>
        </p:spPr>
        <p:txBody>
          <a:bodyPr wrap="square" lIns="91440" tIns="45720" rIns="91440" bIns="45720">
            <a:spAutoFit/>
          </a:bodyPr>
          <a:lstStyle/>
          <a:p>
            <a:r>
              <a:rPr lang="en-US" sz="1600" b="1" dirty="0">
                <a:ln w="0"/>
                <a:solidFill>
                  <a:schemeClr val="bg1"/>
                </a:solidFill>
                <a:effectLst>
                  <a:outerShdw blurRad="38100" dist="19050" dir="2700000" algn="tl" rotWithShape="0">
                    <a:schemeClr val="dk1">
                      <a:alpha val="40000"/>
                    </a:schemeClr>
                  </a:outerShdw>
                </a:effectLst>
              </a:rPr>
              <a:t>INVESTMENT</a:t>
            </a:r>
            <a:endParaRPr lang="en-US" sz="1400" b="1" cap="none" spc="0" dirty="0">
              <a:ln w="0"/>
              <a:solidFill>
                <a:schemeClr val="bg1"/>
              </a:solidFill>
              <a:effectLst>
                <a:outerShdw blurRad="38100" dist="19050" dir="2700000" algn="tl" rotWithShape="0">
                  <a:schemeClr val="dk1">
                    <a:alpha val="40000"/>
                  </a:schemeClr>
                </a:outerShdw>
              </a:effectLst>
            </a:endParaRPr>
          </a:p>
        </p:txBody>
      </p:sp>
      <p:sp>
        <p:nvSpPr>
          <p:cNvPr id="41" name="Rectangle 40">
            <a:extLst>
              <a:ext uri="{FF2B5EF4-FFF2-40B4-BE49-F238E27FC236}">
                <a16:creationId xmlns:a16="http://schemas.microsoft.com/office/drawing/2014/main" id="{ADA3E27E-3796-4CFF-91D4-CAC304128CCD}"/>
              </a:ext>
            </a:extLst>
          </p:cNvPr>
          <p:cNvSpPr/>
          <p:nvPr/>
        </p:nvSpPr>
        <p:spPr>
          <a:xfrm>
            <a:off x="315886" y="7412354"/>
            <a:ext cx="2792495" cy="1615827"/>
          </a:xfrm>
          <a:prstGeom prst="rect">
            <a:avLst/>
          </a:prstGeom>
          <a:noFill/>
        </p:spPr>
        <p:txBody>
          <a:bodyPr wrap="square" lIns="91440" tIns="45720" rIns="91440" bIns="45720">
            <a:spAutoFit/>
          </a:bodyPr>
          <a:lstStyle/>
          <a:p>
            <a:pPr marL="285750" indent="-285750">
              <a:buFont typeface="Arial" panose="020B0604020202020204" pitchFamily="34" charset="0"/>
              <a:buChar char="•"/>
            </a:pPr>
            <a:r>
              <a:rPr lang="en-US" sz="1100" b="1" cap="none" spc="0" dirty="0">
                <a:ln w="0"/>
                <a:solidFill>
                  <a:schemeClr val="bg1"/>
                </a:solidFill>
                <a:effectLst>
                  <a:outerShdw blurRad="38100" dist="19050" dir="2700000" algn="tl" rotWithShape="0">
                    <a:schemeClr val="dk1">
                      <a:alpha val="40000"/>
                    </a:schemeClr>
                  </a:outerShdw>
                </a:effectLst>
              </a:rPr>
              <a:t>Loan style investment</a:t>
            </a:r>
          </a:p>
          <a:p>
            <a:pPr marL="285750" indent="-285750">
              <a:buFont typeface="Arial" panose="020B0604020202020204" pitchFamily="34" charset="0"/>
              <a:buChar char="•"/>
            </a:pPr>
            <a:r>
              <a:rPr lang="en-US" sz="1100" b="1" dirty="0">
                <a:ln w="0"/>
                <a:solidFill>
                  <a:schemeClr val="bg1"/>
                </a:solidFill>
                <a:effectLst>
                  <a:outerShdw blurRad="38100" dist="19050" dir="2700000" algn="tl" rotWithShape="0">
                    <a:schemeClr val="dk1">
                      <a:alpha val="40000"/>
                    </a:schemeClr>
                  </a:outerShdw>
                </a:effectLst>
              </a:rPr>
              <a:t>Projects market </a:t>
            </a:r>
            <a:r>
              <a:rPr lang="en-US" sz="1100" b="1">
                <a:ln w="0"/>
                <a:solidFill>
                  <a:schemeClr val="bg1"/>
                </a:solidFill>
                <a:effectLst>
                  <a:outerShdw blurRad="38100" dist="19050" dir="2700000" algn="tl" rotWithShape="0">
                    <a:schemeClr val="dk1">
                      <a:alpha val="40000"/>
                    </a:schemeClr>
                  </a:outerShdw>
                </a:effectLst>
              </a:rPr>
              <a:t>value is </a:t>
            </a:r>
            <a:r>
              <a:rPr lang="en-US" sz="1100" b="1" dirty="0">
                <a:ln w="0"/>
                <a:solidFill>
                  <a:schemeClr val="bg1"/>
                </a:solidFill>
                <a:effectLst>
                  <a:outerShdw blurRad="38100" dist="19050" dir="2700000" algn="tl" rotWithShape="0">
                    <a:schemeClr val="dk1">
                      <a:alpha val="40000"/>
                    </a:schemeClr>
                  </a:outerShdw>
                </a:effectLst>
              </a:rPr>
              <a:t>8.7x the EB-5 Investment </a:t>
            </a:r>
          </a:p>
          <a:p>
            <a:pPr marL="285750" indent="-285750">
              <a:buFont typeface="Arial" panose="020B0604020202020204" pitchFamily="34" charset="0"/>
              <a:buChar char="•"/>
            </a:pPr>
            <a:r>
              <a:rPr lang="en-US" sz="1100" b="1" dirty="0">
                <a:ln w="0"/>
                <a:solidFill>
                  <a:schemeClr val="bg1"/>
                </a:solidFill>
                <a:effectLst>
                  <a:outerShdw blurRad="38100" dist="19050" dir="2700000" algn="tl" rotWithShape="0">
                    <a:schemeClr val="dk1">
                      <a:alpha val="40000"/>
                    </a:schemeClr>
                  </a:outerShdw>
                </a:effectLst>
              </a:rPr>
              <a:t>Construction completion guaranteed</a:t>
            </a:r>
          </a:p>
          <a:p>
            <a:pPr marL="285750" indent="-285750">
              <a:buFont typeface="Arial" panose="020B0604020202020204" pitchFamily="34" charset="0"/>
              <a:buChar char="•"/>
            </a:pPr>
            <a:r>
              <a:rPr lang="en-US" sz="1100" b="1" dirty="0">
                <a:ln w="0"/>
                <a:solidFill>
                  <a:schemeClr val="bg1"/>
                </a:solidFill>
                <a:effectLst>
                  <a:outerShdw blurRad="38100" dist="19050" dir="2700000" algn="tl" rotWithShape="0">
                    <a:schemeClr val="dk1">
                      <a:alpha val="40000"/>
                    </a:schemeClr>
                  </a:outerShdw>
                </a:effectLst>
              </a:rPr>
              <a:t>Secured by 100% equity pledge</a:t>
            </a:r>
          </a:p>
          <a:p>
            <a:pPr marL="285750" indent="-285750">
              <a:buFont typeface="Arial" panose="020B0604020202020204" pitchFamily="34" charset="0"/>
              <a:buChar char="•"/>
            </a:pPr>
            <a:r>
              <a:rPr lang="en-US" sz="1100" b="1" dirty="0">
                <a:ln w="0"/>
                <a:solidFill>
                  <a:schemeClr val="bg1"/>
                </a:solidFill>
                <a:effectLst>
                  <a:outerShdw blurRad="38100" dist="19050" dir="2700000" algn="tl" rotWithShape="0">
                    <a:schemeClr val="dk1">
                      <a:alpha val="40000"/>
                    </a:schemeClr>
                  </a:outerShdw>
                </a:effectLst>
              </a:rPr>
              <a:t>Construction &amp; job creation has already started</a:t>
            </a:r>
          </a:p>
          <a:p>
            <a:pPr marL="285750" indent="-285750">
              <a:buFont typeface="Arial" panose="020B0604020202020204" pitchFamily="34" charset="0"/>
              <a:buChar char="•"/>
            </a:pPr>
            <a:endParaRPr lang="en-US" sz="1100" b="1" dirty="0">
              <a:ln w="0"/>
              <a:solidFill>
                <a:schemeClr val="bg1"/>
              </a:solidFill>
              <a:effectLst>
                <a:outerShdw blurRad="38100" dist="19050" dir="2700000" algn="tl" rotWithShape="0">
                  <a:schemeClr val="dk1">
                    <a:alpha val="40000"/>
                  </a:schemeClr>
                </a:outerShdw>
              </a:effectLst>
            </a:endParaRPr>
          </a:p>
        </p:txBody>
      </p:sp>
      <p:sp>
        <p:nvSpPr>
          <p:cNvPr id="42" name="Rectangle 41">
            <a:extLst>
              <a:ext uri="{FF2B5EF4-FFF2-40B4-BE49-F238E27FC236}">
                <a16:creationId xmlns:a16="http://schemas.microsoft.com/office/drawing/2014/main" id="{889C1F23-439F-46A2-A61E-0A796DC1CDCC}"/>
              </a:ext>
            </a:extLst>
          </p:cNvPr>
          <p:cNvSpPr/>
          <p:nvPr/>
        </p:nvSpPr>
        <p:spPr>
          <a:xfrm>
            <a:off x="316108" y="4627273"/>
            <a:ext cx="3096079" cy="1107996"/>
          </a:xfrm>
          <a:prstGeom prst="rect">
            <a:avLst/>
          </a:prstGeom>
          <a:noFill/>
        </p:spPr>
        <p:txBody>
          <a:bodyPr wrap="square" lIns="91440" tIns="45720" rIns="91440" bIns="45720">
            <a:spAutoFit/>
          </a:bodyPr>
          <a:lstStyle/>
          <a:p>
            <a:pPr marL="285750" indent="-285750">
              <a:buFont typeface="Arial" panose="020B0604020202020204" pitchFamily="34" charset="0"/>
              <a:buChar char="•"/>
            </a:pPr>
            <a:r>
              <a:rPr lang="en-US" sz="1100" dirty="0">
                <a:ln w="0"/>
                <a:solidFill>
                  <a:schemeClr val="bg1"/>
                </a:solidFill>
                <a:effectLst>
                  <a:outerShdw blurRad="38100" dist="19050" dir="2700000" algn="tl" rotWithShape="0">
                    <a:schemeClr val="dk1">
                      <a:alpha val="40000"/>
                    </a:schemeClr>
                  </a:outerShdw>
                </a:effectLst>
              </a:rPr>
              <a:t>AMCAL – Over 118,000 student housing beds developed</a:t>
            </a:r>
          </a:p>
          <a:p>
            <a:pPr marL="285750" indent="-285750">
              <a:buFont typeface="Arial" panose="020B0604020202020204" pitchFamily="34" charset="0"/>
              <a:buChar char="•"/>
            </a:pPr>
            <a:r>
              <a:rPr lang="en-US" sz="1100" cap="none" spc="0" dirty="0">
                <a:ln w="0"/>
                <a:solidFill>
                  <a:schemeClr val="bg1"/>
                </a:solidFill>
                <a:effectLst>
                  <a:outerShdw blurRad="38100" dist="19050" dir="2700000" algn="tl" rotWithShape="0">
                    <a:schemeClr val="dk1">
                      <a:alpha val="40000"/>
                    </a:schemeClr>
                  </a:outerShdw>
                </a:effectLst>
              </a:rPr>
              <a:t>Swenson – Silicon Valley developer &amp; contractor with over 100 </a:t>
            </a:r>
            <a:r>
              <a:rPr lang="en-US" sz="1100">
                <a:ln w="0"/>
                <a:solidFill>
                  <a:schemeClr val="bg1"/>
                </a:solidFill>
                <a:effectLst>
                  <a:outerShdw blurRad="38100" dist="19050" dir="2700000" algn="tl" rotWithShape="0">
                    <a:schemeClr val="dk1">
                      <a:alpha val="40000"/>
                    </a:schemeClr>
                  </a:outerShdw>
                </a:effectLst>
              </a:rPr>
              <a:t>y</a:t>
            </a:r>
            <a:r>
              <a:rPr lang="en-US" sz="1100" cap="none" spc="0">
                <a:ln w="0"/>
                <a:solidFill>
                  <a:schemeClr val="bg1"/>
                </a:solidFill>
                <a:effectLst>
                  <a:outerShdw blurRad="38100" dist="19050" dir="2700000" algn="tl" rotWithShape="0">
                    <a:schemeClr val="dk1">
                      <a:alpha val="40000"/>
                    </a:schemeClr>
                  </a:outerShdw>
                </a:effectLst>
              </a:rPr>
              <a:t>ear history</a:t>
            </a:r>
            <a:endParaRPr lang="en-US" sz="1100" cap="none" spc="0" dirty="0">
              <a:ln w="0"/>
              <a:solidFill>
                <a:schemeClr val="bg1"/>
              </a:solidFill>
              <a:effectLst>
                <a:outerShdw blurRad="38100" dist="19050" dir="2700000" algn="tl" rotWithShape="0">
                  <a:schemeClr val="dk1">
                    <a:alpha val="40000"/>
                  </a:schemeClr>
                </a:outerShdw>
              </a:effectLst>
            </a:endParaRPr>
          </a:p>
          <a:p>
            <a:pPr marL="285750" indent="-285750">
              <a:buFont typeface="Arial" panose="020B0604020202020204" pitchFamily="34" charset="0"/>
              <a:buChar char="•"/>
            </a:pPr>
            <a:r>
              <a:rPr lang="en-US" sz="1100" dirty="0">
                <a:ln w="0"/>
                <a:solidFill>
                  <a:schemeClr val="bg1"/>
                </a:solidFill>
                <a:effectLst>
                  <a:outerShdw blurRad="38100" dist="19050" dir="2700000" algn="tl" rotWithShape="0">
                    <a:schemeClr val="dk1">
                      <a:alpha val="40000"/>
                    </a:schemeClr>
                  </a:outerShdw>
                </a:effectLst>
              </a:rPr>
              <a:t>Star America Infrastructure Partners – $5 Billion AUM</a:t>
            </a:r>
            <a:endParaRPr lang="en-US" sz="1100" cap="none" spc="0" dirty="0">
              <a:ln w="0"/>
              <a:solidFill>
                <a:schemeClr val="bg1"/>
              </a:solidFill>
              <a:effectLst>
                <a:outerShdw blurRad="38100" dist="19050" dir="2700000" algn="tl" rotWithShape="0">
                  <a:schemeClr val="dk1">
                    <a:alpha val="40000"/>
                  </a:schemeClr>
                </a:outerShdw>
              </a:effectLst>
            </a:endParaRPr>
          </a:p>
        </p:txBody>
      </p:sp>
      <p:pic>
        <p:nvPicPr>
          <p:cNvPr id="46" name="Picture 45">
            <a:extLst>
              <a:ext uri="{FF2B5EF4-FFF2-40B4-BE49-F238E27FC236}">
                <a16:creationId xmlns:a16="http://schemas.microsoft.com/office/drawing/2014/main" id="{4EDDC4F1-07FA-4548-AB2C-97843EBAD8B9}"/>
              </a:ext>
            </a:extLst>
          </p:cNvPr>
          <p:cNvPicPr>
            <a:picLocks noChangeAspect="1"/>
          </p:cNvPicPr>
          <p:nvPr/>
        </p:nvPicPr>
        <p:blipFill>
          <a:blip r:embed="rId8" cstate="print">
            <a:duotone>
              <a:prstClr val="black"/>
              <a:schemeClr val="tx1">
                <a:tint val="45000"/>
                <a:satMod val="400000"/>
              </a:schemeClr>
            </a:duotone>
            <a:extLst>
              <a:ext uri="{BEBA8EAE-BF5A-486C-A8C5-ECC9F3942E4B}">
                <a14:imgProps xmlns:a14="http://schemas.microsoft.com/office/drawing/2010/main">
                  <a14:imgLayer r:embed="rId9">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1277" y="9302575"/>
            <a:ext cx="1683072" cy="365124"/>
          </a:xfrm>
          <a:prstGeom prst="rect">
            <a:avLst/>
          </a:prstGeom>
        </p:spPr>
      </p:pic>
      <p:sp>
        <p:nvSpPr>
          <p:cNvPr id="48" name="Rectangle 47">
            <a:extLst>
              <a:ext uri="{FF2B5EF4-FFF2-40B4-BE49-F238E27FC236}">
                <a16:creationId xmlns:a16="http://schemas.microsoft.com/office/drawing/2014/main" id="{49D80A46-6343-4D79-A40F-D472E1FE9422}"/>
              </a:ext>
            </a:extLst>
          </p:cNvPr>
          <p:cNvSpPr/>
          <p:nvPr/>
        </p:nvSpPr>
        <p:spPr>
          <a:xfrm>
            <a:off x="3985079" y="3617186"/>
            <a:ext cx="2362515" cy="338554"/>
          </a:xfrm>
          <a:prstGeom prst="rect">
            <a:avLst/>
          </a:prstGeom>
          <a:noFill/>
        </p:spPr>
        <p:txBody>
          <a:bodyPr wrap="square" lIns="91440" tIns="45720" rIns="91440" bIns="45720">
            <a:spAutoFit/>
          </a:bodyPr>
          <a:lstStyle/>
          <a:p>
            <a:r>
              <a:rPr lang="en-US" sz="1600" b="1" cap="none" spc="0" dirty="0">
                <a:ln w="0"/>
                <a:solidFill>
                  <a:schemeClr val="bg1"/>
                </a:solidFill>
                <a:effectLst>
                  <a:outerShdw blurRad="38100" dist="19050" dir="2700000" algn="tl" rotWithShape="0">
                    <a:schemeClr val="dk1">
                      <a:alpha val="40000"/>
                    </a:schemeClr>
                  </a:outerShdw>
                </a:effectLst>
              </a:rPr>
              <a:t>INVESTOR FRIENDLY</a:t>
            </a:r>
            <a:endParaRPr lang="en-US" sz="1600" b="1" dirty="0">
              <a:ln w="0"/>
              <a:solidFill>
                <a:schemeClr val="bg1"/>
              </a:solidFill>
              <a:effectLst>
                <a:outerShdw blurRad="38100" dist="19050" dir="2700000" algn="tl" rotWithShape="0">
                  <a:schemeClr val="dk1">
                    <a:alpha val="40000"/>
                  </a:schemeClr>
                </a:outerShdw>
              </a:effectLst>
            </a:endParaRPr>
          </a:p>
        </p:txBody>
      </p:sp>
      <p:sp>
        <p:nvSpPr>
          <p:cNvPr id="49" name="Rectangle 48">
            <a:extLst>
              <a:ext uri="{FF2B5EF4-FFF2-40B4-BE49-F238E27FC236}">
                <a16:creationId xmlns:a16="http://schemas.microsoft.com/office/drawing/2014/main" id="{89167AD6-F6BC-4833-A5F2-8BD86CE8BCC0}"/>
              </a:ext>
            </a:extLst>
          </p:cNvPr>
          <p:cNvSpPr/>
          <p:nvPr/>
        </p:nvSpPr>
        <p:spPr>
          <a:xfrm>
            <a:off x="3745710" y="4012681"/>
            <a:ext cx="2909443" cy="1107996"/>
          </a:xfrm>
          <a:prstGeom prst="rect">
            <a:avLst/>
          </a:prstGeom>
          <a:noFill/>
        </p:spPr>
        <p:txBody>
          <a:bodyPr wrap="square" lIns="91440" tIns="45720" rIns="91440" bIns="45720">
            <a:spAutoFit/>
          </a:bodyPr>
          <a:lstStyle/>
          <a:p>
            <a:pPr marL="285750" indent="-285750">
              <a:buFont typeface="Arial" panose="020B0604020202020204" pitchFamily="34" charset="0"/>
              <a:buChar char="•"/>
            </a:pPr>
            <a:r>
              <a:rPr lang="en-US" sz="1100" dirty="0">
                <a:ln w="0"/>
                <a:solidFill>
                  <a:schemeClr val="bg1"/>
                </a:solidFill>
                <a:effectLst>
                  <a:outerShdw blurRad="38100" dist="19050" dir="2700000" algn="tl" rotWithShape="0">
                    <a:schemeClr val="dk1">
                      <a:alpha val="40000"/>
                    </a:schemeClr>
                  </a:outerShdw>
                </a:effectLst>
              </a:rPr>
              <a:t>Flexible investment terms</a:t>
            </a:r>
          </a:p>
          <a:p>
            <a:pPr marL="285750" indent="-285750">
              <a:buFont typeface="Arial" panose="020B0604020202020204" pitchFamily="34" charset="0"/>
              <a:buChar char="•"/>
            </a:pPr>
            <a:r>
              <a:rPr lang="en-US" sz="1100" dirty="0">
                <a:ln w="0"/>
                <a:solidFill>
                  <a:schemeClr val="bg1"/>
                </a:solidFill>
                <a:effectLst>
                  <a:outerShdw blurRad="38100" dist="19050" dir="2700000" algn="tl" rotWithShape="0">
                    <a:schemeClr val="dk1">
                      <a:alpha val="40000"/>
                    </a:schemeClr>
                  </a:outerShdw>
                </a:effectLst>
              </a:rPr>
              <a:t>Partial capital payment schedule</a:t>
            </a:r>
          </a:p>
          <a:p>
            <a:pPr marL="285750" indent="-285750">
              <a:buFont typeface="Arial" panose="020B0604020202020204" pitchFamily="34" charset="0"/>
              <a:buChar char="•"/>
            </a:pPr>
            <a:r>
              <a:rPr lang="en-US" sz="1100" dirty="0">
                <a:ln w="0"/>
                <a:solidFill>
                  <a:schemeClr val="bg1"/>
                </a:solidFill>
                <a:effectLst>
                  <a:outerShdw blurRad="38100" dist="19050" dir="2700000" algn="tl" rotWithShape="0">
                    <a:schemeClr val="dk1">
                      <a:alpha val="40000"/>
                    </a:schemeClr>
                  </a:outerShdw>
                </a:effectLst>
              </a:rPr>
              <a:t>Negotiable fees</a:t>
            </a:r>
          </a:p>
          <a:p>
            <a:pPr marL="285750" indent="-285750">
              <a:buFont typeface="Arial" panose="020B0604020202020204" pitchFamily="34" charset="0"/>
              <a:buChar char="•"/>
            </a:pPr>
            <a:r>
              <a:rPr lang="en-US" sz="1100" dirty="0">
                <a:ln w="0"/>
                <a:solidFill>
                  <a:schemeClr val="bg1"/>
                </a:solidFill>
                <a:effectLst>
                  <a:outerShdw blurRad="38100" dist="19050" dir="2700000" algn="tl" rotWithShape="0">
                    <a:schemeClr val="dk1">
                      <a:alpha val="40000"/>
                    </a:schemeClr>
                  </a:outerShdw>
                </a:effectLst>
              </a:rPr>
              <a:t>Investor APP and paperless Subscription process</a:t>
            </a:r>
          </a:p>
          <a:p>
            <a:pPr marL="285750" indent="-285750">
              <a:buFont typeface="Arial" panose="020B0604020202020204" pitchFamily="34" charset="0"/>
              <a:buChar char="•"/>
            </a:pPr>
            <a:r>
              <a:rPr lang="en-US" sz="1100" dirty="0">
                <a:ln w="0"/>
                <a:solidFill>
                  <a:schemeClr val="bg1"/>
                </a:solidFill>
                <a:effectLst>
                  <a:outerShdw blurRad="38100" dist="19050" dir="2700000" algn="tl" rotWithShape="0">
                    <a:schemeClr val="dk1">
                      <a:alpha val="40000"/>
                    </a:schemeClr>
                  </a:outerShdw>
                </a:effectLst>
              </a:rPr>
              <a:t>Full investment cycle services</a:t>
            </a:r>
          </a:p>
        </p:txBody>
      </p:sp>
      <p:sp>
        <p:nvSpPr>
          <p:cNvPr id="50" name="Rectangle 49">
            <a:extLst>
              <a:ext uri="{FF2B5EF4-FFF2-40B4-BE49-F238E27FC236}">
                <a16:creationId xmlns:a16="http://schemas.microsoft.com/office/drawing/2014/main" id="{9D67B76B-B217-4E4F-ACDB-FD90C1FF61F3}"/>
              </a:ext>
            </a:extLst>
          </p:cNvPr>
          <p:cNvSpPr/>
          <p:nvPr/>
        </p:nvSpPr>
        <p:spPr>
          <a:xfrm>
            <a:off x="3865501" y="2975986"/>
            <a:ext cx="2992500" cy="45240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2" name="TextBox 51">
            <a:extLst>
              <a:ext uri="{FF2B5EF4-FFF2-40B4-BE49-F238E27FC236}">
                <a16:creationId xmlns:a16="http://schemas.microsoft.com/office/drawing/2014/main" id="{F3DF4E0A-86B7-4003-833F-079FC389C280}"/>
              </a:ext>
            </a:extLst>
          </p:cNvPr>
          <p:cNvSpPr txBox="1"/>
          <p:nvPr/>
        </p:nvSpPr>
        <p:spPr>
          <a:xfrm>
            <a:off x="3985079" y="3011185"/>
            <a:ext cx="2658001" cy="369332"/>
          </a:xfrm>
          <a:prstGeom prst="rect">
            <a:avLst/>
          </a:prstGeom>
          <a:noFill/>
        </p:spPr>
        <p:txBody>
          <a:bodyPr wrap="square" rtlCol="0">
            <a:spAutoFit/>
          </a:bodyPr>
          <a:lstStyle/>
          <a:p>
            <a:r>
              <a:rPr lang="en-US" dirty="0">
                <a:solidFill>
                  <a:schemeClr val="bg1"/>
                </a:solidFill>
              </a:rPr>
              <a:t>$500,000 EB-5 (T.E.A.)</a:t>
            </a:r>
          </a:p>
        </p:txBody>
      </p:sp>
      <p:sp>
        <p:nvSpPr>
          <p:cNvPr id="53" name="TextBox 52">
            <a:extLst>
              <a:ext uri="{FF2B5EF4-FFF2-40B4-BE49-F238E27FC236}">
                <a16:creationId xmlns:a16="http://schemas.microsoft.com/office/drawing/2014/main" id="{5F185547-9A0D-441C-A0A1-636DBD7E1C5E}"/>
              </a:ext>
            </a:extLst>
          </p:cNvPr>
          <p:cNvSpPr txBox="1"/>
          <p:nvPr/>
        </p:nvSpPr>
        <p:spPr>
          <a:xfrm>
            <a:off x="2397275" y="9291097"/>
            <a:ext cx="3889225" cy="369332"/>
          </a:xfrm>
          <a:prstGeom prst="rect">
            <a:avLst/>
          </a:prstGeom>
          <a:noFill/>
        </p:spPr>
        <p:txBody>
          <a:bodyPr wrap="square" rtlCol="0">
            <a:spAutoFit/>
          </a:bodyPr>
          <a:lstStyle/>
          <a:p>
            <a:r>
              <a:rPr lang="en-US" sz="900" dirty="0"/>
              <a:t>www.behringcompanies.com  |  info@behringcompanies.com</a:t>
            </a:r>
          </a:p>
          <a:p>
            <a:r>
              <a:rPr lang="en-US" sz="900" dirty="0"/>
              <a:t>3860 Blackhawk Rd, Suite 160, Danville, CA 94506  | +1(925)575-9634</a:t>
            </a:r>
          </a:p>
        </p:txBody>
      </p:sp>
      <p:sp>
        <p:nvSpPr>
          <p:cNvPr id="34" name="Rectangle 33">
            <a:extLst>
              <a:ext uri="{FF2B5EF4-FFF2-40B4-BE49-F238E27FC236}">
                <a16:creationId xmlns:a16="http://schemas.microsoft.com/office/drawing/2014/main" id="{9E67D4B2-8D63-484F-8AEF-8B205A2937C8}"/>
              </a:ext>
            </a:extLst>
          </p:cNvPr>
          <p:cNvSpPr/>
          <p:nvPr/>
        </p:nvSpPr>
        <p:spPr>
          <a:xfrm>
            <a:off x="3505224" y="7040288"/>
            <a:ext cx="2543862" cy="338554"/>
          </a:xfrm>
          <a:prstGeom prst="rect">
            <a:avLst/>
          </a:prstGeom>
          <a:noFill/>
        </p:spPr>
        <p:txBody>
          <a:bodyPr wrap="square" lIns="91440" tIns="45720" rIns="91440" bIns="45720">
            <a:spAutoFit/>
          </a:bodyPr>
          <a:lstStyle/>
          <a:p>
            <a:r>
              <a:rPr lang="en-US" sz="1600" b="1" cap="none" spc="0" dirty="0">
                <a:ln w="0"/>
                <a:solidFill>
                  <a:schemeClr val="bg1"/>
                </a:solidFill>
                <a:effectLst>
                  <a:outerShdw blurRad="38100" dist="19050" dir="2700000" algn="tl" rotWithShape="0">
                    <a:schemeClr val="dk1">
                      <a:alpha val="40000"/>
                    </a:schemeClr>
                  </a:outerShdw>
                </a:effectLst>
              </a:rPr>
              <a:t>SOURCES OF CAPITAL</a:t>
            </a:r>
            <a:endParaRPr lang="en-US" sz="1400" b="1" cap="none" spc="0" dirty="0">
              <a:ln w="0"/>
              <a:solidFill>
                <a:schemeClr val="bg1"/>
              </a:solidFill>
              <a:effectLst>
                <a:outerShdw blurRad="38100" dist="19050" dir="2700000" algn="tl" rotWithShape="0">
                  <a:schemeClr val="dk1">
                    <a:alpha val="40000"/>
                  </a:schemeClr>
                </a:outerShdw>
              </a:effectLst>
            </a:endParaRPr>
          </a:p>
        </p:txBody>
      </p:sp>
      <p:sp>
        <p:nvSpPr>
          <p:cNvPr id="35" name="Rectangle 34">
            <a:extLst>
              <a:ext uri="{FF2B5EF4-FFF2-40B4-BE49-F238E27FC236}">
                <a16:creationId xmlns:a16="http://schemas.microsoft.com/office/drawing/2014/main" id="{F75AEBFC-285D-46CF-B290-CDFB6FF7AEBD}"/>
              </a:ext>
            </a:extLst>
          </p:cNvPr>
          <p:cNvSpPr/>
          <p:nvPr/>
        </p:nvSpPr>
        <p:spPr>
          <a:xfrm>
            <a:off x="300177" y="3411237"/>
            <a:ext cx="3101560" cy="769441"/>
          </a:xfrm>
          <a:prstGeom prst="rect">
            <a:avLst/>
          </a:prstGeom>
          <a:noFill/>
        </p:spPr>
        <p:txBody>
          <a:bodyPr wrap="square" lIns="91440" tIns="45720" rIns="91440" bIns="45720">
            <a:spAutoFit/>
          </a:bodyPr>
          <a:lstStyle/>
          <a:p>
            <a:pPr marL="285750" indent="-285750">
              <a:buFont typeface="Arial" panose="020B0604020202020204" pitchFamily="34" charset="0"/>
              <a:buChar char="•"/>
            </a:pPr>
            <a:r>
              <a:rPr lang="en-US" sz="1100" dirty="0">
                <a:ln w="0"/>
                <a:solidFill>
                  <a:schemeClr val="bg1"/>
                </a:solidFill>
                <a:effectLst>
                  <a:outerShdw blurRad="38100" dist="19050" dir="2700000" algn="tl" rotWithShape="0">
                    <a:schemeClr val="dk1">
                      <a:alpha val="40000"/>
                    </a:schemeClr>
                  </a:outerShdw>
                </a:effectLst>
              </a:rPr>
              <a:t>Strong Job Creation, 244% extra jobs</a:t>
            </a:r>
          </a:p>
          <a:p>
            <a:pPr marL="285750" indent="-285750">
              <a:buFont typeface="Arial" panose="020B0604020202020204" pitchFamily="34" charset="0"/>
              <a:buChar char="•"/>
            </a:pPr>
            <a:r>
              <a:rPr lang="en-US" sz="1100" dirty="0">
                <a:ln w="0"/>
                <a:solidFill>
                  <a:schemeClr val="bg1"/>
                </a:solidFill>
                <a:effectLst>
                  <a:outerShdw blurRad="38100" dist="19050" dir="2700000" algn="tl" rotWithShape="0">
                    <a:schemeClr val="dk1">
                      <a:alpha val="40000"/>
                    </a:schemeClr>
                  </a:outerShdw>
                </a:effectLst>
              </a:rPr>
              <a:t>Berkeley Regional Center has 100% </a:t>
            </a:r>
            <a:r>
              <a:rPr lang="en-US" sz="1100">
                <a:ln w="0"/>
                <a:solidFill>
                  <a:schemeClr val="bg1"/>
                </a:solidFill>
                <a:effectLst>
                  <a:outerShdw blurRad="38100" dist="19050" dir="2700000" algn="tl" rotWithShape="0">
                    <a:schemeClr val="dk1">
                      <a:alpha val="40000"/>
                    </a:schemeClr>
                  </a:outerShdw>
                </a:effectLst>
              </a:rPr>
              <a:t>Approval history </a:t>
            </a:r>
            <a:r>
              <a:rPr lang="en-US" sz="1100" dirty="0">
                <a:ln w="0"/>
                <a:solidFill>
                  <a:schemeClr val="bg1"/>
                </a:solidFill>
                <a:effectLst>
                  <a:outerShdw blurRad="38100" dist="19050" dir="2700000" algn="tl" rotWithShape="0">
                    <a:schemeClr val="dk1">
                      <a:alpha val="40000"/>
                    </a:schemeClr>
                  </a:outerShdw>
                </a:effectLst>
              </a:rPr>
              <a:t>on all EB-5 investor Petitions to date</a:t>
            </a:r>
          </a:p>
        </p:txBody>
      </p:sp>
      <p:sp>
        <p:nvSpPr>
          <p:cNvPr id="43" name="Rectangle 42">
            <a:extLst>
              <a:ext uri="{FF2B5EF4-FFF2-40B4-BE49-F238E27FC236}">
                <a16:creationId xmlns:a16="http://schemas.microsoft.com/office/drawing/2014/main" id="{09A626EF-9F17-4116-8162-77EC4EBB66D7}"/>
              </a:ext>
            </a:extLst>
          </p:cNvPr>
          <p:cNvSpPr/>
          <p:nvPr/>
        </p:nvSpPr>
        <p:spPr>
          <a:xfrm>
            <a:off x="293928" y="3018662"/>
            <a:ext cx="3561123" cy="338554"/>
          </a:xfrm>
          <a:prstGeom prst="rect">
            <a:avLst/>
          </a:prstGeom>
          <a:noFill/>
        </p:spPr>
        <p:txBody>
          <a:bodyPr wrap="square" lIns="91440" tIns="45720" rIns="91440" bIns="45720">
            <a:spAutoFit/>
          </a:bodyPr>
          <a:lstStyle/>
          <a:p>
            <a:r>
              <a:rPr lang="en-US" sz="1600" b="1" cap="none" spc="0" dirty="0">
                <a:ln w="0"/>
                <a:solidFill>
                  <a:schemeClr val="bg1"/>
                </a:solidFill>
                <a:effectLst>
                  <a:outerShdw blurRad="38100" dist="19050" dir="2700000" algn="tl" rotWithShape="0">
                    <a:schemeClr val="dk1">
                      <a:alpha val="40000"/>
                    </a:schemeClr>
                  </a:outerShdw>
                </a:effectLst>
              </a:rPr>
              <a:t>SECURE PATH TO GREEN CARD</a:t>
            </a:r>
          </a:p>
        </p:txBody>
      </p:sp>
    </p:spTree>
    <p:extLst>
      <p:ext uri="{BB962C8B-B14F-4D97-AF65-F5344CB8AC3E}">
        <p14:creationId xmlns:p14="http://schemas.microsoft.com/office/powerpoint/2010/main" val="132129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677C39-B50F-4E7E-997D-9B52BD61551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33223" r="31729"/>
          <a:stretch/>
        </p:blipFill>
        <p:spPr>
          <a:xfrm>
            <a:off x="0" y="2"/>
            <a:ext cx="6858000" cy="9905998"/>
          </a:xfrm>
          <a:prstGeom prst="rect">
            <a:avLst/>
          </a:prstGeom>
        </p:spPr>
      </p:pic>
      <p:sp>
        <p:nvSpPr>
          <p:cNvPr id="5" name="Rectangle 4">
            <a:extLst>
              <a:ext uri="{FF2B5EF4-FFF2-40B4-BE49-F238E27FC236}">
                <a16:creationId xmlns:a16="http://schemas.microsoft.com/office/drawing/2014/main" id="{98CF6451-2280-4DB3-9FFB-C4DDA8797237}"/>
              </a:ext>
            </a:extLst>
          </p:cNvPr>
          <p:cNvSpPr/>
          <p:nvPr/>
        </p:nvSpPr>
        <p:spPr>
          <a:xfrm>
            <a:off x="10450" y="0"/>
            <a:ext cx="6858000" cy="9906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0ED11B25-E241-49FD-A17D-320F1B1BADFF}"/>
              </a:ext>
            </a:extLst>
          </p:cNvPr>
          <p:cNvSpPr/>
          <p:nvPr/>
        </p:nvSpPr>
        <p:spPr>
          <a:xfrm>
            <a:off x="0" y="6996133"/>
            <a:ext cx="6878277" cy="209539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6FF68170-D5BB-4242-AB4C-070ABA46542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04674" y="394310"/>
            <a:ext cx="2329182" cy="2182137"/>
          </a:xfrm>
          <a:custGeom>
            <a:avLst/>
            <a:gdLst>
              <a:gd name="connsiteX0" fmla="*/ 5178010 w 5872001"/>
              <a:gd name="connsiteY0" fmla="*/ 0 h 5501293"/>
              <a:gd name="connsiteX1" fmla="*/ 5160139 w 5872001"/>
              <a:gd name="connsiteY1" fmla="*/ 131054 h 5501293"/>
              <a:gd name="connsiteX2" fmla="*/ 5830302 w 5872001"/>
              <a:gd name="connsiteY2" fmla="*/ 145947 h 5501293"/>
              <a:gd name="connsiteX3" fmla="*/ 5815409 w 5872001"/>
              <a:gd name="connsiteY3" fmla="*/ 277001 h 5501293"/>
              <a:gd name="connsiteX4" fmla="*/ 5872001 w 5872001"/>
              <a:gd name="connsiteY4" fmla="*/ 277001 h 5501293"/>
              <a:gd name="connsiteX5" fmla="*/ 5630742 w 5872001"/>
              <a:gd name="connsiteY5" fmla="*/ 2570447 h 5501293"/>
              <a:gd name="connsiteX6" fmla="*/ 5857108 w 5872001"/>
              <a:gd name="connsiteY6" fmla="*/ 2597254 h 5501293"/>
              <a:gd name="connsiteX7" fmla="*/ 5806474 w 5872001"/>
              <a:gd name="connsiteY7" fmla="*/ 3169126 h 5501293"/>
              <a:gd name="connsiteX8" fmla="*/ 5645635 w 5872001"/>
              <a:gd name="connsiteY8" fmla="*/ 3324008 h 5501293"/>
              <a:gd name="connsiteX9" fmla="*/ 5714140 w 5872001"/>
              <a:gd name="connsiteY9" fmla="*/ 3353793 h 5501293"/>
              <a:gd name="connsiteX10" fmla="*/ 5180988 w 5872001"/>
              <a:gd name="connsiteY10" fmla="*/ 3979279 h 5501293"/>
              <a:gd name="connsiteX11" fmla="*/ 5094612 w 5872001"/>
              <a:gd name="connsiteY11" fmla="*/ 3952472 h 5501293"/>
              <a:gd name="connsiteX12" fmla="*/ 3769178 w 5872001"/>
              <a:gd name="connsiteY12" fmla="*/ 5501293 h 5501293"/>
              <a:gd name="connsiteX13" fmla="*/ 1374 w 5872001"/>
              <a:gd name="connsiteY13" fmla="*/ 3955451 h 5501293"/>
              <a:gd name="connsiteX14" fmla="*/ 0 w 5872001"/>
              <a:gd name="connsiteY14" fmla="*/ 3914919 h 5501293"/>
              <a:gd name="connsiteX15" fmla="*/ 0 w 5872001"/>
              <a:gd name="connsiteY15" fmla="*/ 3772692 h 5501293"/>
              <a:gd name="connsiteX16" fmla="*/ 40094 w 5872001"/>
              <a:gd name="connsiteY16" fmla="*/ 3711213 h 5501293"/>
              <a:gd name="connsiteX17" fmla="*/ 448149 w 5872001"/>
              <a:gd name="connsiteY17" fmla="*/ 3559310 h 5501293"/>
              <a:gd name="connsiteX18" fmla="*/ 442192 w 5872001"/>
              <a:gd name="connsiteY18" fmla="*/ 3520589 h 5501293"/>
              <a:gd name="connsiteX19" fmla="*/ 415386 w 5872001"/>
              <a:gd name="connsiteY19" fmla="*/ 3508675 h 5501293"/>
              <a:gd name="connsiteX20" fmla="*/ 409429 w 5872001"/>
              <a:gd name="connsiteY20" fmla="*/ 3353793 h 5501293"/>
              <a:gd name="connsiteX21" fmla="*/ 427300 w 5872001"/>
              <a:gd name="connsiteY21" fmla="*/ 3353793 h 5501293"/>
              <a:gd name="connsiteX22" fmla="*/ 138385 w 5872001"/>
              <a:gd name="connsiteY22" fmla="*/ 169775 h 5501293"/>
              <a:gd name="connsiteX23" fmla="*/ 1812303 w 5872001"/>
              <a:gd name="connsiteY23" fmla="*/ 131054 h 5501293"/>
              <a:gd name="connsiteX24" fmla="*/ 1934421 w 5872001"/>
              <a:gd name="connsiteY24" fmla="*/ 137011 h 5501293"/>
              <a:gd name="connsiteX25" fmla="*/ 1934421 w 5872001"/>
              <a:gd name="connsiteY25" fmla="*/ 187646 h 5501293"/>
              <a:gd name="connsiteX26" fmla="*/ 1734862 w 5872001"/>
              <a:gd name="connsiteY26" fmla="*/ 199560 h 5501293"/>
              <a:gd name="connsiteX27" fmla="*/ 1737840 w 5872001"/>
              <a:gd name="connsiteY27" fmla="*/ 274023 h 5501293"/>
              <a:gd name="connsiteX28" fmla="*/ 2306734 w 5872001"/>
              <a:gd name="connsiteY28" fmla="*/ 256152 h 5501293"/>
              <a:gd name="connsiteX29" fmla="*/ 2309713 w 5872001"/>
              <a:gd name="connsiteY29" fmla="*/ 2979 h 5501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72001" h="5501293">
                <a:moveTo>
                  <a:pt x="5178010" y="0"/>
                </a:moveTo>
                <a:lnTo>
                  <a:pt x="5160139" y="131054"/>
                </a:lnTo>
                <a:lnTo>
                  <a:pt x="5830302" y="145947"/>
                </a:lnTo>
                <a:lnTo>
                  <a:pt x="5815409" y="277001"/>
                </a:lnTo>
                <a:lnTo>
                  <a:pt x="5872001" y="277001"/>
                </a:lnTo>
                <a:lnTo>
                  <a:pt x="5630742" y="2570447"/>
                </a:lnTo>
                <a:lnTo>
                  <a:pt x="5857108" y="2597254"/>
                </a:lnTo>
                <a:lnTo>
                  <a:pt x="5806474" y="3169126"/>
                </a:lnTo>
                <a:lnTo>
                  <a:pt x="5645635" y="3324008"/>
                </a:lnTo>
                <a:lnTo>
                  <a:pt x="5714140" y="3353793"/>
                </a:lnTo>
                <a:lnTo>
                  <a:pt x="5180988" y="3979279"/>
                </a:lnTo>
                <a:lnTo>
                  <a:pt x="5094612" y="3952472"/>
                </a:lnTo>
                <a:lnTo>
                  <a:pt x="3769178" y="5501293"/>
                </a:lnTo>
                <a:lnTo>
                  <a:pt x="1374" y="3955451"/>
                </a:lnTo>
                <a:lnTo>
                  <a:pt x="0" y="3914919"/>
                </a:lnTo>
                <a:lnTo>
                  <a:pt x="0" y="3772692"/>
                </a:lnTo>
                <a:lnTo>
                  <a:pt x="40094" y="3711213"/>
                </a:lnTo>
                <a:lnTo>
                  <a:pt x="448149" y="3559310"/>
                </a:lnTo>
                <a:lnTo>
                  <a:pt x="442192" y="3520589"/>
                </a:lnTo>
                <a:lnTo>
                  <a:pt x="415386" y="3508675"/>
                </a:lnTo>
                <a:lnTo>
                  <a:pt x="409429" y="3353793"/>
                </a:lnTo>
                <a:lnTo>
                  <a:pt x="427300" y="3353793"/>
                </a:lnTo>
                <a:lnTo>
                  <a:pt x="138385" y="169775"/>
                </a:lnTo>
                <a:lnTo>
                  <a:pt x="1812303" y="131054"/>
                </a:lnTo>
                <a:lnTo>
                  <a:pt x="1934421" y="137011"/>
                </a:lnTo>
                <a:lnTo>
                  <a:pt x="1934421" y="187646"/>
                </a:lnTo>
                <a:lnTo>
                  <a:pt x="1734862" y="199560"/>
                </a:lnTo>
                <a:lnTo>
                  <a:pt x="1737840" y="274023"/>
                </a:lnTo>
                <a:lnTo>
                  <a:pt x="2306734" y="256152"/>
                </a:lnTo>
                <a:lnTo>
                  <a:pt x="2309713" y="2979"/>
                </a:lnTo>
                <a:close/>
              </a:path>
            </a:pathLst>
          </a:custGeom>
        </p:spPr>
      </p:pic>
      <p:pic>
        <p:nvPicPr>
          <p:cNvPr id="7" name="Picture 6" descr="A picture containing gear&#10;&#10;Description generated with very high confidence">
            <a:extLst>
              <a:ext uri="{FF2B5EF4-FFF2-40B4-BE49-F238E27FC236}">
                <a16:creationId xmlns:a16="http://schemas.microsoft.com/office/drawing/2014/main" id="{165DFC84-BB94-416E-B764-AB1AE4BE161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66334" y="4452862"/>
            <a:ext cx="1267522" cy="1097280"/>
          </a:xfrm>
          <a:prstGeom prst="rect">
            <a:avLst/>
          </a:prstGeom>
        </p:spPr>
      </p:pic>
      <p:pic>
        <p:nvPicPr>
          <p:cNvPr id="8" name="Picture 7" descr="A close up of ware&#10;&#10;Description generated with high confidence">
            <a:extLst>
              <a:ext uri="{FF2B5EF4-FFF2-40B4-BE49-F238E27FC236}">
                <a16:creationId xmlns:a16="http://schemas.microsoft.com/office/drawing/2014/main" id="{25C31505-D62B-434F-A77F-DA948E20BBB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79269" y="5732864"/>
            <a:ext cx="1266660" cy="1097280"/>
          </a:xfrm>
          <a:prstGeom prst="rect">
            <a:avLst/>
          </a:prstGeom>
        </p:spPr>
      </p:pic>
      <p:pic>
        <p:nvPicPr>
          <p:cNvPr id="9" name="Picture 8" descr="A picture containing gear, power saw, metalware, dinosaur&#10;&#10;Description generated with very high confidence">
            <a:extLst>
              <a:ext uri="{FF2B5EF4-FFF2-40B4-BE49-F238E27FC236}">
                <a16:creationId xmlns:a16="http://schemas.microsoft.com/office/drawing/2014/main" id="{8A3719CC-BC5C-4BA8-98A6-6C71612536A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117818" y="3224839"/>
            <a:ext cx="1266659" cy="1097280"/>
          </a:xfrm>
          <a:prstGeom prst="rect">
            <a:avLst/>
          </a:prstGeom>
        </p:spPr>
      </p:pic>
      <p:sp>
        <p:nvSpPr>
          <p:cNvPr id="11" name="Rectangle 10">
            <a:extLst>
              <a:ext uri="{FF2B5EF4-FFF2-40B4-BE49-F238E27FC236}">
                <a16:creationId xmlns:a16="http://schemas.microsoft.com/office/drawing/2014/main" id="{B224463C-C35E-41E3-BCBA-142DA091470E}"/>
              </a:ext>
            </a:extLst>
          </p:cNvPr>
          <p:cNvSpPr/>
          <p:nvPr/>
        </p:nvSpPr>
        <p:spPr>
          <a:xfrm>
            <a:off x="303813" y="272178"/>
            <a:ext cx="3040020" cy="646331"/>
          </a:xfrm>
          <a:prstGeom prst="rect">
            <a:avLst/>
          </a:prstGeom>
          <a:noFill/>
        </p:spPr>
        <p:txBody>
          <a:bodyPr wrap="square" lIns="91440" tIns="45720" rIns="91440" bIns="45720">
            <a:spAutoFit/>
          </a:bodyPr>
          <a:lstStyle/>
          <a:p>
            <a:pPr algn="ctr"/>
            <a:r>
              <a:rPr lang="en-US" sz="3600" b="0" cap="none" spc="0" dirty="0">
                <a:ln w="0"/>
                <a:solidFill>
                  <a:schemeClr val="bg1"/>
                </a:solidFill>
                <a:effectLst>
                  <a:outerShdw blurRad="38100" dist="19050" dir="2700000" algn="tl" rotWithShape="0">
                    <a:schemeClr val="dk1">
                      <a:alpha val="40000"/>
                    </a:schemeClr>
                  </a:outerShdw>
                </a:effectLst>
              </a:rPr>
              <a:t>The Graduate</a:t>
            </a:r>
            <a:endParaRPr lang="en-US" sz="2000" b="0" cap="none" spc="0" dirty="0">
              <a:ln w="0"/>
              <a:solidFill>
                <a:schemeClr val="bg1"/>
              </a:solidFill>
              <a:effectLst>
                <a:outerShdw blurRad="38100" dist="19050" dir="2700000" algn="tl" rotWithShape="0">
                  <a:schemeClr val="dk1">
                    <a:alpha val="40000"/>
                  </a:schemeClr>
                </a:outerShdw>
              </a:effectLst>
            </a:endParaRPr>
          </a:p>
        </p:txBody>
      </p:sp>
      <p:cxnSp>
        <p:nvCxnSpPr>
          <p:cNvPr id="12" name="Straight Connector 11">
            <a:extLst>
              <a:ext uri="{FF2B5EF4-FFF2-40B4-BE49-F238E27FC236}">
                <a16:creationId xmlns:a16="http://schemas.microsoft.com/office/drawing/2014/main" id="{F8781CDF-B87F-4E40-9611-736969713A0C}"/>
              </a:ext>
            </a:extLst>
          </p:cNvPr>
          <p:cNvCxnSpPr>
            <a:cxnSpLocks/>
          </p:cNvCxnSpPr>
          <p:nvPr/>
        </p:nvCxnSpPr>
        <p:spPr>
          <a:xfrm>
            <a:off x="401278" y="882477"/>
            <a:ext cx="28346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6A0238EB-0A21-4344-836B-83296779EEFA}"/>
              </a:ext>
            </a:extLst>
          </p:cNvPr>
          <p:cNvSpPr/>
          <p:nvPr/>
        </p:nvSpPr>
        <p:spPr>
          <a:xfrm>
            <a:off x="335945" y="1175448"/>
            <a:ext cx="2965303" cy="285989"/>
          </a:xfrm>
          <a:prstGeom prst="rect">
            <a:avLst/>
          </a:prstGeom>
          <a:noFill/>
        </p:spPr>
        <p:txBody>
          <a:bodyPr wrap="square" lIns="91440" tIns="45720" rIns="91440" bIns="45720">
            <a:spAutoFit/>
          </a:bodyPr>
          <a:lstStyle/>
          <a:p>
            <a:pPr algn="dist"/>
            <a:r>
              <a:rPr lang="en-US" altLang="zh-CN" sz="1200" dirty="0">
                <a:ln w="0"/>
                <a:solidFill>
                  <a:schemeClr val="bg1"/>
                </a:solidFill>
                <a:effectLst>
                  <a:outerShdw blurRad="38100" dist="19050" dir="2700000" algn="tl" rotWithShape="0">
                    <a:schemeClr val="dk1">
                      <a:alpha val="40000"/>
                    </a:schemeClr>
                  </a:outerShdw>
                </a:effectLst>
              </a:rPr>
              <a:t>EB-5 | SAN JOSE STATE UNIVERSITY </a:t>
            </a:r>
            <a:endParaRPr lang="en-US" sz="1200" b="0" cap="none" spc="0" dirty="0">
              <a:ln w="0"/>
              <a:solidFill>
                <a:schemeClr val="bg1"/>
              </a:solidFill>
              <a:effectLst>
                <a:outerShdw blurRad="38100" dist="19050" dir="2700000" algn="tl" rotWithShape="0">
                  <a:schemeClr val="dk1">
                    <a:alpha val="40000"/>
                  </a:schemeClr>
                </a:outerShdw>
              </a:effectLst>
            </a:endParaRPr>
          </a:p>
        </p:txBody>
      </p:sp>
      <p:cxnSp>
        <p:nvCxnSpPr>
          <p:cNvPr id="14" name="Straight Connector 13">
            <a:extLst>
              <a:ext uri="{FF2B5EF4-FFF2-40B4-BE49-F238E27FC236}">
                <a16:creationId xmlns:a16="http://schemas.microsoft.com/office/drawing/2014/main" id="{665C3F7D-05C9-4586-B831-C9460F779269}"/>
              </a:ext>
            </a:extLst>
          </p:cNvPr>
          <p:cNvCxnSpPr>
            <a:cxnSpLocks/>
          </p:cNvCxnSpPr>
          <p:nvPr/>
        </p:nvCxnSpPr>
        <p:spPr>
          <a:xfrm>
            <a:off x="401278" y="1178303"/>
            <a:ext cx="28346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4CCC028-A676-4934-8A17-6E1E5486537B}"/>
              </a:ext>
            </a:extLst>
          </p:cNvPr>
          <p:cNvSpPr/>
          <p:nvPr/>
        </p:nvSpPr>
        <p:spPr>
          <a:xfrm>
            <a:off x="401277" y="1556404"/>
            <a:ext cx="3561123" cy="584775"/>
          </a:xfrm>
          <a:prstGeom prst="rect">
            <a:avLst/>
          </a:prstGeom>
          <a:noFill/>
        </p:spPr>
        <p:txBody>
          <a:bodyPr wrap="square" lIns="91440" tIns="45720" rIns="91440" bIns="45720">
            <a:spAutoFit/>
          </a:bodyPr>
          <a:lstStyle/>
          <a:p>
            <a:r>
              <a:rPr lang="en-US" sz="1600" b="1" dirty="0">
                <a:ln w="0"/>
                <a:solidFill>
                  <a:schemeClr val="bg1"/>
                </a:solidFill>
                <a:effectLst>
                  <a:outerShdw blurRad="38100" dist="19050" dir="2700000" algn="tl" rotWithShape="0">
                    <a:schemeClr val="dk1">
                      <a:alpha val="40000"/>
                    </a:schemeClr>
                  </a:outerShdw>
                </a:effectLst>
              </a:rPr>
              <a:t>SILICON VALLEY STUDENT </a:t>
            </a:r>
          </a:p>
          <a:p>
            <a:r>
              <a:rPr lang="en-US" sz="1600" b="1" dirty="0">
                <a:ln w="0"/>
                <a:solidFill>
                  <a:schemeClr val="bg1"/>
                </a:solidFill>
                <a:effectLst>
                  <a:outerShdw blurRad="38100" dist="19050" dir="2700000" algn="tl" rotWithShape="0">
                    <a:schemeClr val="dk1">
                      <a:alpha val="40000"/>
                    </a:schemeClr>
                  </a:outerShdw>
                </a:effectLst>
              </a:rPr>
              <a:t>HOUSING PROJECT</a:t>
            </a:r>
            <a:endParaRPr lang="en-US" sz="1600" b="1" cap="none" spc="0" dirty="0">
              <a:ln w="0"/>
              <a:solidFill>
                <a:schemeClr val="bg1"/>
              </a:solidFill>
              <a:effectLst>
                <a:outerShdw blurRad="38100" dist="19050" dir="2700000" algn="tl" rotWithShape="0">
                  <a:schemeClr val="dk1">
                    <a:alpha val="40000"/>
                  </a:schemeClr>
                </a:outerShdw>
              </a:effectLst>
            </a:endParaRPr>
          </a:p>
        </p:txBody>
      </p:sp>
      <p:sp>
        <p:nvSpPr>
          <p:cNvPr id="16" name="Rectangle 15">
            <a:extLst>
              <a:ext uri="{FF2B5EF4-FFF2-40B4-BE49-F238E27FC236}">
                <a16:creationId xmlns:a16="http://schemas.microsoft.com/office/drawing/2014/main" id="{EA1F9F21-2E75-432C-91BA-80D437AAADD6}"/>
              </a:ext>
            </a:extLst>
          </p:cNvPr>
          <p:cNvSpPr/>
          <p:nvPr/>
        </p:nvSpPr>
        <p:spPr>
          <a:xfrm>
            <a:off x="310627" y="2195200"/>
            <a:ext cx="3423010" cy="600164"/>
          </a:xfrm>
          <a:prstGeom prst="rect">
            <a:avLst/>
          </a:prstGeom>
          <a:noFill/>
        </p:spPr>
        <p:txBody>
          <a:bodyPr wrap="square" lIns="91440" tIns="45720" rIns="91440" bIns="45720">
            <a:spAutoFit/>
          </a:bodyPr>
          <a:lstStyle/>
          <a:p>
            <a:pPr marL="285750" indent="-285750">
              <a:buFont typeface="Arial" panose="020B0604020202020204" pitchFamily="34" charset="0"/>
              <a:buChar char="•"/>
            </a:pPr>
            <a:r>
              <a:rPr lang="en-US" sz="1100" cap="none" spc="0" dirty="0">
                <a:ln w="0"/>
                <a:solidFill>
                  <a:schemeClr val="bg1"/>
                </a:solidFill>
                <a:effectLst>
                  <a:outerShdw blurRad="38100" dist="19050" dir="2700000" algn="tl" rotWithShape="0">
                    <a:schemeClr val="dk1">
                      <a:alpha val="40000"/>
                    </a:schemeClr>
                  </a:outerShdw>
                </a:effectLst>
              </a:rPr>
              <a:t>260 Apartments / 1,000+ Beds</a:t>
            </a:r>
          </a:p>
          <a:p>
            <a:pPr marL="285750" indent="-285750">
              <a:buFont typeface="Arial" panose="020B0604020202020204" pitchFamily="34" charset="0"/>
              <a:buChar char="•"/>
            </a:pPr>
            <a:r>
              <a:rPr lang="en-US" sz="1100" cap="none" spc="0" dirty="0">
                <a:ln w="0"/>
                <a:solidFill>
                  <a:schemeClr val="bg1"/>
                </a:solidFill>
                <a:effectLst>
                  <a:outerShdw blurRad="38100" dist="19050" dir="2700000" algn="tl" rotWithShape="0">
                    <a:schemeClr val="dk1">
                      <a:alpha val="40000"/>
                    </a:schemeClr>
                  </a:outerShdw>
                </a:effectLst>
              </a:rPr>
              <a:t>Rare Silicon Valley </a:t>
            </a:r>
            <a:r>
              <a:rPr lang="en-US" sz="1100" dirty="0">
                <a:ln w="0"/>
                <a:solidFill>
                  <a:schemeClr val="bg1"/>
                </a:solidFill>
                <a:effectLst>
                  <a:outerShdw blurRad="38100" dist="19050" dir="2700000" algn="tl" rotWithShape="0">
                    <a:schemeClr val="dk1">
                      <a:alpha val="40000"/>
                    </a:schemeClr>
                  </a:outerShdw>
                </a:effectLst>
              </a:rPr>
              <a:t>s</a:t>
            </a:r>
            <a:r>
              <a:rPr lang="en-US" sz="1100" cap="none" spc="0" dirty="0">
                <a:ln w="0"/>
                <a:solidFill>
                  <a:schemeClr val="bg1"/>
                </a:solidFill>
                <a:effectLst>
                  <a:outerShdw blurRad="38100" dist="19050" dir="2700000" algn="tl" rotWithShape="0">
                    <a:schemeClr val="dk1">
                      <a:alpha val="40000"/>
                    </a:schemeClr>
                  </a:outerShdw>
                </a:effectLst>
              </a:rPr>
              <a:t>tudent housing Location 468 </a:t>
            </a:r>
            <a:r>
              <a:rPr lang="en-US" sz="1100" cap="none" spc="0" dirty="0" err="1">
                <a:ln w="0"/>
                <a:solidFill>
                  <a:schemeClr val="bg1"/>
                </a:solidFill>
                <a:effectLst>
                  <a:outerShdw blurRad="38100" dist="19050" dir="2700000" algn="tl" rotWithShape="0">
                    <a:schemeClr val="dk1">
                      <a:alpha val="40000"/>
                    </a:schemeClr>
                  </a:outerShdw>
                </a:effectLst>
              </a:rPr>
              <a:t>ft</a:t>
            </a:r>
            <a:r>
              <a:rPr lang="en-US" sz="1100" cap="none" spc="0" dirty="0">
                <a:ln w="0"/>
                <a:solidFill>
                  <a:schemeClr val="bg1"/>
                </a:solidFill>
                <a:effectLst>
                  <a:outerShdw blurRad="38100" dist="19050" dir="2700000" algn="tl" rotWithShape="0">
                    <a:schemeClr val="dk1">
                      <a:alpha val="40000"/>
                    </a:schemeClr>
                  </a:outerShdw>
                </a:effectLst>
              </a:rPr>
              <a:t> from to San Jose State University</a:t>
            </a:r>
            <a:endParaRPr lang="en-US" sz="1100" dirty="0">
              <a:ln w="0"/>
              <a:solidFill>
                <a:schemeClr val="bg1"/>
              </a:solidFill>
              <a:effectLst>
                <a:outerShdw blurRad="38100" dist="19050" dir="2700000" algn="tl" rotWithShape="0">
                  <a:schemeClr val="dk1">
                    <a:alpha val="40000"/>
                  </a:schemeClr>
                </a:outerShdw>
              </a:effectLst>
            </a:endParaRPr>
          </a:p>
        </p:txBody>
      </p:sp>
      <p:sp>
        <p:nvSpPr>
          <p:cNvPr id="17" name="Rectangle 16">
            <a:extLst>
              <a:ext uri="{FF2B5EF4-FFF2-40B4-BE49-F238E27FC236}">
                <a16:creationId xmlns:a16="http://schemas.microsoft.com/office/drawing/2014/main" id="{CEDFC3C5-3EC8-4865-A86C-A3017D3BC42C}"/>
              </a:ext>
            </a:extLst>
          </p:cNvPr>
          <p:cNvSpPr/>
          <p:nvPr/>
        </p:nvSpPr>
        <p:spPr>
          <a:xfrm>
            <a:off x="381000" y="4234699"/>
            <a:ext cx="3561123" cy="338554"/>
          </a:xfrm>
          <a:prstGeom prst="rect">
            <a:avLst/>
          </a:prstGeom>
          <a:noFill/>
        </p:spPr>
        <p:txBody>
          <a:bodyPr wrap="square" lIns="91440" tIns="45720" rIns="91440" bIns="45720">
            <a:spAutoFit/>
          </a:bodyPr>
          <a:lstStyle/>
          <a:p>
            <a:r>
              <a:rPr lang="en-US" sz="1600" b="1" dirty="0">
                <a:ln w="0"/>
                <a:solidFill>
                  <a:schemeClr val="bg1"/>
                </a:solidFill>
                <a:effectLst>
                  <a:outerShdw blurRad="38100" dist="19050" dir="2700000" algn="tl" rotWithShape="0">
                    <a:schemeClr val="dk1">
                      <a:alpha val="40000"/>
                    </a:schemeClr>
                  </a:outerShdw>
                </a:effectLst>
              </a:rPr>
              <a:t>DEVELOPMENT TEAM</a:t>
            </a:r>
            <a:endParaRPr lang="en-US" sz="1600" b="1" cap="none" spc="0" dirty="0">
              <a:ln w="0"/>
              <a:solidFill>
                <a:schemeClr val="bg1"/>
              </a:solidFill>
              <a:effectLst>
                <a:outerShdw blurRad="38100" dist="19050" dir="2700000" algn="tl" rotWithShape="0">
                  <a:schemeClr val="dk1">
                    <a:alpha val="40000"/>
                  </a:schemeClr>
                </a:outerShdw>
              </a:effectLst>
            </a:endParaRPr>
          </a:p>
        </p:txBody>
      </p:sp>
      <p:graphicFrame>
        <p:nvGraphicFramePr>
          <p:cNvPr id="18" name="Chart 17">
            <a:extLst>
              <a:ext uri="{FF2B5EF4-FFF2-40B4-BE49-F238E27FC236}">
                <a16:creationId xmlns:a16="http://schemas.microsoft.com/office/drawing/2014/main" id="{D7526031-5E85-4D7D-94BF-EA8307B2E55F}"/>
              </a:ext>
            </a:extLst>
          </p:cNvPr>
          <p:cNvGraphicFramePr/>
          <p:nvPr>
            <p:extLst/>
          </p:nvPr>
        </p:nvGraphicFramePr>
        <p:xfrm>
          <a:off x="3733637" y="7327865"/>
          <a:ext cx="2087036" cy="1725881"/>
        </p:xfrm>
        <a:graphic>
          <a:graphicData uri="http://schemas.openxmlformats.org/drawingml/2006/chart">
            <c:chart xmlns:c="http://schemas.openxmlformats.org/drawingml/2006/chart" xmlns:r="http://schemas.openxmlformats.org/officeDocument/2006/relationships" r:id="rId7"/>
          </a:graphicData>
        </a:graphic>
      </p:graphicFrame>
      <p:sp>
        <p:nvSpPr>
          <p:cNvPr id="19" name="Rectangle 18">
            <a:extLst>
              <a:ext uri="{FF2B5EF4-FFF2-40B4-BE49-F238E27FC236}">
                <a16:creationId xmlns:a16="http://schemas.microsoft.com/office/drawing/2014/main" id="{49EF7D3E-3558-4838-82A0-4C2317109C1B}"/>
              </a:ext>
            </a:extLst>
          </p:cNvPr>
          <p:cNvSpPr/>
          <p:nvPr/>
        </p:nvSpPr>
        <p:spPr>
          <a:xfrm>
            <a:off x="335946" y="890366"/>
            <a:ext cx="2965303" cy="276999"/>
          </a:xfrm>
          <a:prstGeom prst="rect">
            <a:avLst/>
          </a:prstGeom>
          <a:noFill/>
        </p:spPr>
        <p:txBody>
          <a:bodyPr wrap="square" lIns="91440" tIns="45720" rIns="91440" bIns="45720">
            <a:spAutoFit/>
          </a:bodyPr>
          <a:lstStyle/>
          <a:p>
            <a:pPr algn="dist"/>
            <a:r>
              <a:rPr lang="en-US" altLang="zh-CN" sz="1200" dirty="0">
                <a:ln w="0"/>
                <a:solidFill>
                  <a:schemeClr val="bg1"/>
                </a:solidFill>
                <a:effectLst>
                  <a:outerShdw blurRad="38100" dist="19050" dir="2700000" algn="tl" rotWithShape="0">
                    <a:schemeClr val="dk1">
                      <a:alpha val="40000"/>
                    </a:schemeClr>
                  </a:outerShdw>
                </a:effectLst>
              </a:rPr>
              <a:t>90 E. SAN CARLOS ST. SAN JOSE, CA</a:t>
            </a:r>
            <a:endParaRPr lang="en-US" sz="1200" b="0" cap="none" spc="0" dirty="0">
              <a:ln w="0"/>
              <a:solidFill>
                <a:schemeClr val="bg1"/>
              </a:solidFill>
              <a:effectLst>
                <a:outerShdw blurRad="38100" dist="19050" dir="2700000" algn="tl" rotWithShape="0">
                  <a:schemeClr val="dk1">
                    <a:alpha val="40000"/>
                  </a:schemeClr>
                </a:outerShdw>
              </a:effectLst>
            </a:endParaRPr>
          </a:p>
        </p:txBody>
      </p:sp>
      <p:sp>
        <p:nvSpPr>
          <p:cNvPr id="24" name="Rectangle 23">
            <a:extLst>
              <a:ext uri="{FF2B5EF4-FFF2-40B4-BE49-F238E27FC236}">
                <a16:creationId xmlns:a16="http://schemas.microsoft.com/office/drawing/2014/main" id="{60B4DDAD-D0CD-448F-8FA7-DA8BFEC4A9F5}"/>
              </a:ext>
            </a:extLst>
          </p:cNvPr>
          <p:cNvSpPr/>
          <p:nvPr/>
        </p:nvSpPr>
        <p:spPr>
          <a:xfrm>
            <a:off x="5377990" y="7327865"/>
            <a:ext cx="1067939" cy="553998"/>
          </a:xfrm>
          <a:prstGeom prst="rect">
            <a:avLst/>
          </a:prstGeom>
          <a:noFill/>
        </p:spPr>
        <p:txBody>
          <a:bodyPr wrap="square" lIns="91440" tIns="45720" rIns="91440" bIns="45720">
            <a:spAutoFit/>
          </a:bodyPr>
          <a:lstStyle/>
          <a:p>
            <a:r>
              <a:rPr lang="en-US" sz="1000" b="1" dirty="0">
                <a:ln w="0"/>
                <a:solidFill>
                  <a:schemeClr val="bg1"/>
                </a:solidFill>
                <a:effectLst>
                  <a:outerShdw blurRad="38100" dist="19050" dir="2700000" algn="tl" rotWithShape="0">
                    <a:schemeClr val="dk1">
                      <a:alpha val="40000"/>
                    </a:schemeClr>
                  </a:outerShdw>
                </a:effectLst>
              </a:rPr>
              <a:t>DEVELOPER</a:t>
            </a:r>
          </a:p>
          <a:p>
            <a:r>
              <a:rPr lang="en-US" sz="1000" b="1" dirty="0">
                <a:ln w="0"/>
                <a:solidFill>
                  <a:schemeClr val="bg1"/>
                </a:solidFill>
                <a:effectLst>
                  <a:outerShdw blurRad="38100" dist="19050" dir="2700000" algn="tl" rotWithShape="0">
                    <a:schemeClr val="dk1">
                      <a:alpha val="40000"/>
                    </a:schemeClr>
                  </a:outerShdw>
                </a:effectLst>
              </a:rPr>
              <a:t> EQUITY</a:t>
            </a:r>
          </a:p>
          <a:p>
            <a:r>
              <a:rPr lang="en-US" sz="1000" b="1" dirty="0">
                <a:ln w="0"/>
                <a:solidFill>
                  <a:schemeClr val="bg1"/>
                </a:solidFill>
                <a:effectLst>
                  <a:outerShdw blurRad="38100" dist="19050" dir="2700000" algn="tl" rotWithShape="0">
                    <a:schemeClr val="dk1">
                      <a:alpha val="40000"/>
                    </a:schemeClr>
                  </a:outerShdw>
                </a:effectLst>
              </a:rPr>
              <a:t>$46 MILLION</a:t>
            </a:r>
            <a:endParaRPr lang="en-US" sz="1000" b="1" cap="none" spc="0" dirty="0">
              <a:ln w="0"/>
              <a:solidFill>
                <a:schemeClr val="bg1"/>
              </a:solidFill>
              <a:effectLst>
                <a:outerShdw blurRad="38100" dist="19050" dir="2700000" algn="tl" rotWithShape="0">
                  <a:schemeClr val="dk1">
                    <a:alpha val="40000"/>
                  </a:schemeClr>
                </a:outerShdw>
              </a:effectLst>
            </a:endParaRPr>
          </a:p>
        </p:txBody>
      </p:sp>
      <p:sp>
        <p:nvSpPr>
          <p:cNvPr id="25" name="Rectangle 24">
            <a:extLst>
              <a:ext uri="{FF2B5EF4-FFF2-40B4-BE49-F238E27FC236}">
                <a16:creationId xmlns:a16="http://schemas.microsoft.com/office/drawing/2014/main" id="{5D9A4B6E-5A81-4891-BF5B-061B41518225}"/>
              </a:ext>
            </a:extLst>
          </p:cNvPr>
          <p:cNvSpPr/>
          <p:nvPr/>
        </p:nvSpPr>
        <p:spPr>
          <a:xfrm>
            <a:off x="5405587" y="8419191"/>
            <a:ext cx="1249566" cy="553998"/>
          </a:xfrm>
          <a:prstGeom prst="rect">
            <a:avLst/>
          </a:prstGeom>
          <a:noFill/>
        </p:spPr>
        <p:txBody>
          <a:bodyPr wrap="square" lIns="91440" tIns="45720" rIns="91440" bIns="45720">
            <a:spAutoFit/>
          </a:bodyPr>
          <a:lstStyle/>
          <a:p>
            <a:r>
              <a:rPr lang="en-US" sz="1000" b="1" dirty="0">
                <a:ln w="0"/>
                <a:solidFill>
                  <a:schemeClr val="bg1"/>
                </a:solidFill>
                <a:effectLst>
                  <a:outerShdw blurRad="38100" dist="19050" dir="2700000" algn="tl" rotWithShape="0">
                    <a:schemeClr val="dk1">
                      <a:alpha val="40000"/>
                    </a:schemeClr>
                  </a:outerShdw>
                </a:effectLst>
              </a:rPr>
              <a:t>EB-5 INVESTOR </a:t>
            </a:r>
          </a:p>
          <a:p>
            <a:r>
              <a:rPr lang="en-US" sz="1000" b="1" dirty="0">
                <a:ln w="0"/>
                <a:solidFill>
                  <a:schemeClr val="bg1"/>
                </a:solidFill>
                <a:effectLst>
                  <a:outerShdw blurRad="38100" dist="19050" dir="2700000" algn="tl" rotWithShape="0">
                    <a:schemeClr val="dk1">
                      <a:alpha val="40000"/>
                    </a:schemeClr>
                  </a:outerShdw>
                </a:effectLst>
              </a:rPr>
              <a:t>CAPITAL</a:t>
            </a:r>
          </a:p>
          <a:p>
            <a:r>
              <a:rPr lang="en-US" sz="1000" b="1" dirty="0">
                <a:ln w="0"/>
                <a:solidFill>
                  <a:schemeClr val="bg1"/>
                </a:solidFill>
                <a:effectLst>
                  <a:outerShdw blurRad="38100" dist="19050" dir="2700000" algn="tl" rotWithShape="0">
                    <a:schemeClr val="dk1">
                      <a:alpha val="40000"/>
                    </a:schemeClr>
                  </a:outerShdw>
                </a:effectLst>
              </a:rPr>
              <a:t>$28.5 MILLION</a:t>
            </a:r>
            <a:endParaRPr lang="en-US" sz="1000" b="1" cap="none" spc="0" dirty="0">
              <a:ln w="0"/>
              <a:solidFill>
                <a:schemeClr val="bg1"/>
              </a:solidFill>
              <a:effectLst>
                <a:outerShdw blurRad="38100" dist="19050" dir="2700000" algn="tl" rotWithShape="0">
                  <a:schemeClr val="dk1">
                    <a:alpha val="40000"/>
                  </a:schemeClr>
                </a:outerShdw>
              </a:effectLst>
            </a:endParaRPr>
          </a:p>
        </p:txBody>
      </p:sp>
      <p:sp>
        <p:nvSpPr>
          <p:cNvPr id="30" name="Rectangle 29">
            <a:extLst>
              <a:ext uri="{FF2B5EF4-FFF2-40B4-BE49-F238E27FC236}">
                <a16:creationId xmlns:a16="http://schemas.microsoft.com/office/drawing/2014/main" id="{6345BE3B-BD22-41FC-A70A-B942866FF319}"/>
              </a:ext>
            </a:extLst>
          </p:cNvPr>
          <p:cNvSpPr/>
          <p:nvPr/>
        </p:nvSpPr>
        <p:spPr>
          <a:xfrm>
            <a:off x="3263227" y="7350251"/>
            <a:ext cx="1778696" cy="400110"/>
          </a:xfrm>
          <a:prstGeom prst="rect">
            <a:avLst/>
          </a:prstGeom>
          <a:noFill/>
        </p:spPr>
        <p:txBody>
          <a:bodyPr wrap="square" lIns="91440" tIns="45720" rIns="91440" bIns="45720">
            <a:spAutoFit/>
          </a:bodyPr>
          <a:lstStyle/>
          <a:p>
            <a:r>
              <a:rPr lang="en-US" sz="1000" b="1" dirty="0">
                <a:ln w="0"/>
                <a:solidFill>
                  <a:schemeClr val="bg1"/>
                </a:solidFill>
                <a:effectLst>
                  <a:outerShdw blurRad="38100" dist="19050" dir="2700000" algn="tl" rotWithShape="0">
                    <a:schemeClr val="dk1">
                      <a:alpha val="40000"/>
                    </a:schemeClr>
                  </a:outerShdw>
                </a:effectLst>
              </a:rPr>
              <a:t>BANK LOAN</a:t>
            </a:r>
          </a:p>
          <a:p>
            <a:r>
              <a:rPr lang="en-US" sz="1000" b="1" cap="none" spc="0" dirty="0">
                <a:ln w="0"/>
                <a:solidFill>
                  <a:schemeClr val="bg1"/>
                </a:solidFill>
                <a:effectLst>
                  <a:outerShdw blurRad="38100" dist="19050" dir="2700000" algn="tl" rotWithShape="0">
                    <a:schemeClr val="dk1">
                      <a:alpha val="40000"/>
                    </a:schemeClr>
                  </a:outerShdw>
                </a:effectLst>
              </a:rPr>
              <a:t>$112 MILLION</a:t>
            </a:r>
          </a:p>
        </p:txBody>
      </p:sp>
      <p:sp>
        <p:nvSpPr>
          <p:cNvPr id="36" name="Rectangle 35">
            <a:extLst>
              <a:ext uri="{FF2B5EF4-FFF2-40B4-BE49-F238E27FC236}">
                <a16:creationId xmlns:a16="http://schemas.microsoft.com/office/drawing/2014/main" id="{C7BDB81D-D9F3-4465-B8CC-1AF8ADCAED11}"/>
              </a:ext>
            </a:extLst>
          </p:cNvPr>
          <p:cNvSpPr/>
          <p:nvPr/>
        </p:nvSpPr>
        <p:spPr>
          <a:xfrm>
            <a:off x="4830049" y="7736918"/>
            <a:ext cx="575538" cy="246221"/>
          </a:xfrm>
          <a:prstGeom prst="rect">
            <a:avLst/>
          </a:prstGeom>
          <a:noFill/>
        </p:spPr>
        <p:txBody>
          <a:bodyPr wrap="square" lIns="91440" tIns="45720" rIns="91440" bIns="45720">
            <a:spAutoFit/>
          </a:bodyPr>
          <a:lstStyle/>
          <a:p>
            <a:r>
              <a:rPr lang="en-US" sz="1000" b="1" dirty="0">
                <a:ln w="0"/>
                <a:solidFill>
                  <a:schemeClr val="bg1"/>
                </a:solidFill>
                <a:effectLst>
                  <a:outerShdw blurRad="38100" dist="19050" dir="2700000" algn="tl" rotWithShape="0">
                    <a:schemeClr val="dk1">
                      <a:alpha val="40000"/>
                    </a:schemeClr>
                  </a:outerShdw>
                </a:effectLst>
              </a:rPr>
              <a:t>25%</a:t>
            </a:r>
            <a:endParaRPr lang="en-US" sz="1000" b="1" cap="none" spc="0" dirty="0">
              <a:ln w="0"/>
              <a:solidFill>
                <a:schemeClr val="bg1"/>
              </a:solidFill>
              <a:effectLst>
                <a:outerShdw blurRad="38100" dist="19050" dir="2700000" algn="tl" rotWithShape="0">
                  <a:schemeClr val="dk1">
                    <a:alpha val="40000"/>
                  </a:schemeClr>
                </a:outerShdw>
              </a:effectLst>
            </a:endParaRPr>
          </a:p>
        </p:txBody>
      </p:sp>
      <p:sp>
        <p:nvSpPr>
          <p:cNvPr id="37" name="Rectangle 36">
            <a:extLst>
              <a:ext uri="{FF2B5EF4-FFF2-40B4-BE49-F238E27FC236}">
                <a16:creationId xmlns:a16="http://schemas.microsoft.com/office/drawing/2014/main" id="{8E432E1D-7BD8-455F-B922-D419648CC9CD}"/>
              </a:ext>
            </a:extLst>
          </p:cNvPr>
          <p:cNvSpPr/>
          <p:nvPr/>
        </p:nvSpPr>
        <p:spPr>
          <a:xfrm>
            <a:off x="4890641" y="8233462"/>
            <a:ext cx="575538" cy="246221"/>
          </a:xfrm>
          <a:prstGeom prst="rect">
            <a:avLst/>
          </a:prstGeom>
          <a:noFill/>
        </p:spPr>
        <p:txBody>
          <a:bodyPr wrap="square" lIns="91440" tIns="45720" rIns="91440" bIns="45720">
            <a:spAutoFit/>
          </a:bodyPr>
          <a:lstStyle/>
          <a:p>
            <a:r>
              <a:rPr lang="en-US" sz="1000" b="1" dirty="0">
                <a:ln w="0"/>
                <a:solidFill>
                  <a:schemeClr val="bg1"/>
                </a:solidFill>
                <a:effectLst>
                  <a:outerShdw blurRad="38100" dist="19050" dir="2700000" algn="tl" rotWithShape="0">
                    <a:schemeClr val="dk1">
                      <a:alpha val="40000"/>
                    </a:schemeClr>
                  </a:outerShdw>
                </a:effectLst>
              </a:rPr>
              <a:t>15%</a:t>
            </a:r>
            <a:endParaRPr lang="en-US" sz="1000" b="1" cap="none" spc="0" dirty="0">
              <a:ln w="0"/>
              <a:solidFill>
                <a:schemeClr val="bg1"/>
              </a:solidFill>
              <a:effectLst>
                <a:outerShdw blurRad="38100" dist="19050" dir="2700000" algn="tl" rotWithShape="0">
                  <a:schemeClr val="dk1">
                    <a:alpha val="40000"/>
                  </a:schemeClr>
                </a:outerShdw>
              </a:effectLst>
            </a:endParaRPr>
          </a:p>
        </p:txBody>
      </p:sp>
      <p:sp>
        <p:nvSpPr>
          <p:cNvPr id="38" name="Rectangle 37">
            <a:extLst>
              <a:ext uri="{FF2B5EF4-FFF2-40B4-BE49-F238E27FC236}">
                <a16:creationId xmlns:a16="http://schemas.microsoft.com/office/drawing/2014/main" id="{399B7B89-C652-4D20-A566-9222418BFEF4}"/>
              </a:ext>
            </a:extLst>
          </p:cNvPr>
          <p:cNvSpPr/>
          <p:nvPr/>
        </p:nvSpPr>
        <p:spPr>
          <a:xfrm>
            <a:off x="4220530" y="8093586"/>
            <a:ext cx="575538" cy="246221"/>
          </a:xfrm>
          <a:prstGeom prst="rect">
            <a:avLst/>
          </a:prstGeom>
          <a:noFill/>
        </p:spPr>
        <p:txBody>
          <a:bodyPr wrap="square" lIns="91440" tIns="45720" rIns="91440" bIns="45720">
            <a:spAutoFit/>
          </a:bodyPr>
          <a:lstStyle/>
          <a:p>
            <a:r>
              <a:rPr lang="en-US" sz="1000" b="1" dirty="0">
                <a:ln w="0"/>
                <a:solidFill>
                  <a:schemeClr val="bg1"/>
                </a:solidFill>
                <a:effectLst>
                  <a:outerShdw blurRad="38100" dist="19050" dir="2700000" algn="tl" rotWithShape="0">
                    <a:schemeClr val="dk1">
                      <a:alpha val="40000"/>
                    </a:schemeClr>
                  </a:outerShdw>
                </a:effectLst>
              </a:rPr>
              <a:t>60%</a:t>
            </a:r>
            <a:endParaRPr lang="en-US" sz="1000" b="1" cap="none" spc="0" dirty="0">
              <a:ln w="0"/>
              <a:solidFill>
                <a:schemeClr val="bg1"/>
              </a:solidFill>
              <a:effectLst>
                <a:outerShdw blurRad="38100" dist="19050" dir="2700000" algn="tl" rotWithShape="0">
                  <a:schemeClr val="dk1">
                    <a:alpha val="40000"/>
                  </a:schemeClr>
                </a:outerShdw>
              </a:effectLst>
            </a:endParaRPr>
          </a:p>
        </p:txBody>
      </p:sp>
      <p:sp>
        <p:nvSpPr>
          <p:cNvPr id="39" name="Rectangle 38">
            <a:extLst>
              <a:ext uri="{FF2B5EF4-FFF2-40B4-BE49-F238E27FC236}">
                <a16:creationId xmlns:a16="http://schemas.microsoft.com/office/drawing/2014/main" id="{6FBBA508-F2DA-4144-BF26-177AD20538D8}"/>
              </a:ext>
            </a:extLst>
          </p:cNvPr>
          <p:cNvSpPr/>
          <p:nvPr/>
        </p:nvSpPr>
        <p:spPr>
          <a:xfrm>
            <a:off x="0" y="9091527"/>
            <a:ext cx="6868450" cy="814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E3B19E4D-380E-407F-B36B-FB0398E5E5A7}"/>
              </a:ext>
            </a:extLst>
          </p:cNvPr>
          <p:cNvSpPr/>
          <p:nvPr/>
        </p:nvSpPr>
        <p:spPr>
          <a:xfrm>
            <a:off x="380999" y="7040288"/>
            <a:ext cx="3561123" cy="338554"/>
          </a:xfrm>
          <a:prstGeom prst="rect">
            <a:avLst/>
          </a:prstGeom>
          <a:noFill/>
        </p:spPr>
        <p:txBody>
          <a:bodyPr wrap="square" lIns="91440" tIns="45720" rIns="91440" bIns="45720">
            <a:spAutoFit/>
          </a:bodyPr>
          <a:lstStyle/>
          <a:p>
            <a:r>
              <a:rPr lang="en-US" sz="1600" b="1" dirty="0">
                <a:ln w="0"/>
                <a:solidFill>
                  <a:schemeClr val="bg1"/>
                </a:solidFill>
                <a:effectLst>
                  <a:outerShdw blurRad="38100" dist="19050" dir="2700000" algn="tl" rotWithShape="0">
                    <a:schemeClr val="dk1">
                      <a:alpha val="40000"/>
                    </a:schemeClr>
                  </a:outerShdw>
                </a:effectLst>
              </a:rPr>
              <a:t>INVESTMENT</a:t>
            </a:r>
            <a:endParaRPr lang="en-US" sz="1400" b="1" cap="none" spc="0" dirty="0">
              <a:ln w="0"/>
              <a:solidFill>
                <a:schemeClr val="bg1"/>
              </a:solidFill>
              <a:effectLst>
                <a:outerShdw blurRad="38100" dist="19050" dir="2700000" algn="tl" rotWithShape="0">
                  <a:schemeClr val="dk1">
                    <a:alpha val="40000"/>
                  </a:schemeClr>
                </a:outerShdw>
              </a:effectLst>
            </a:endParaRPr>
          </a:p>
        </p:txBody>
      </p:sp>
      <p:sp>
        <p:nvSpPr>
          <p:cNvPr id="41" name="Rectangle 40">
            <a:extLst>
              <a:ext uri="{FF2B5EF4-FFF2-40B4-BE49-F238E27FC236}">
                <a16:creationId xmlns:a16="http://schemas.microsoft.com/office/drawing/2014/main" id="{ADA3E27E-3796-4CFF-91D4-CAC304128CCD}"/>
              </a:ext>
            </a:extLst>
          </p:cNvPr>
          <p:cNvSpPr/>
          <p:nvPr/>
        </p:nvSpPr>
        <p:spPr>
          <a:xfrm>
            <a:off x="315886" y="7412354"/>
            <a:ext cx="2792495" cy="1615827"/>
          </a:xfrm>
          <a:prstGeom prst="rect">
            <a:avLst/>
          </a:prstGeom>
          <a:noFill/>
        </p:spPr>
        <p:txBody>
          <a:bodyPr wrap="square" lIns="91440" tIns="45720" rIns="91440" bIns="45720">
            <a:spAutoFit/>
          </a:bodyPr>
          <a:lstStyle/>
          <a:p>
            <a:pPr marL="285750" indent="-285750">
              <a:buFont typeface="Arial" panose="020B0604020202020204" pitchFamily="34" charset="0"/>
              <a:buChar char="•"/>
            </a:pPr>
            <a:r>
              <a:rPr lang="en-US" sz="1100" b="1" cap="none" spc="0" dirty="0">
                <a:ln w="0"/>
                <a:solidFill>
                  <a:schemeClr val="bg1"/>
                </a:solidFill>
                <a:effectLst>
                  <a:outerShdw blurRad="38100" dist="19050" dir="2700000" algn="tl" rotWithShape="0">
                    <a:schemeClr val="dk1">
                      <a:alpha val="40000"/>
                    </a:schemeClr>
                  </a:outerShdw>
                </a:effectLst>
              </a:rPr>
              <a:t>Loan style investment</a:t>
            </a:r>
          </a:p>
          <a:p>
            <a:pPr marL="285750" indent="-285750">
              <a:buFont typeface="Arial" panose="020B0604020202020204" pitchFamily="34" charset="0"/>
              <a:buChar char="•"/>
            </a:pPr>
            <a:r>
              <a:rPr lang="en-US" sz="1100" b="1" dirty="0">
                <a:ln w="0"/>
                <a:solidFill>
                  <a:schemeClr val="bg1"/>
                </a:solidFill>
                <a:effectLst>
                  <a:outerShdw blurRad="38100" dist="19050" dir="2700000" algn="tl" rotWithShape="0">
                    <a:schemeClr val="dk1">
                      <a:alpha val="40000"/>
                    </a:schemeClr>
                  </a:outerShdw>
                </a:effectLst>
              </a:rPr>
              <a:t>Projects market </a:t>
            </a:r>
            <a:r>
              <a:rPr lang="en-US" sz="1100" b="1">
                <a:ln w="0"/>
                <a:solidFill>
                  <a:schemeClr val="bg1"/>
                </a:solidFill>
                <a:effectLst>
                  <a:outerShdw blurRad="38100" dist="19050" dir="2700000" algn="tl" rotWithShape="0">
                    <a:schemeClr val="dk1">
                      <a:alpha val="40000"/>
                    </a:schemeClr>
                  </a:outerShdw>
                </a:effectLst>
              </a:rPr>
              <a:t>value is </a:t>
            </a:r>
            <a:r>
              <a:rPr lang="en-US" sz="1100" b="1" dirty="0">
                <a:ln w="0"/>
                <a:solidFill>
                  <a:schemeClr val="bg1"/>
                </a:solidFill>
                <a:effectLst>
                  <a:outerShdw blurRad="38100" dist="19050" dir="2700000" algn="tl" rotWithShape="0">
                    <a:schemeClr val="dk1">
                      <a:alpha val="40000"/>
                    </a:schemeClr>
                  </a:outerShdw>
                </a:effectLst>
              </a:rPr>
              <a:t>8.7x the EB-5 Investment </a:t>
            </a:r>
          </a:p>
          <a:p>
            <a:pPr marL="285750" indent="-285750">
              <a:buFont typeface="Arial" panose="020B0604020202020204" pitchFamily="34" charset="0"/>
              <a:buChar char="•"/>
            </a:pPr>
            <a:r>
              <a:rPr lang="en-US" sz="1100" b="1" dirty="0">
                <a:ln w="0"/>
                <a:solidFill>
                  <a:schemeClr val="bg1"/>
                </a:solidFill>
                <a:effectLst>
                  <a:outerShdw blurRad="38100" dist="19050" dir="2700000" algn="tl" rotWithShape="0">
                    <a:schemeClr val="dk1">
                      <a:alpha val="40000"/>
                    </a:schemeClr>
                  </a:outerShdw>
                </a:effectLst>
              </a:rPr>
              <a:t>Construction completion guaranteed</a:t>
            </a:r>
          </a:p>
          <a:p>
            <a:pPr marL="285750" indent="-285750">
              <a:buFont typeface="Arial" panose="020B0604020202020204" pitchFamily="34" charset="0"/>
              <a:buChar char="•"/>
            </a:pPr>
            <a:r>
              <a:rPr lang="en-US" sz="1100" b="1" dirty="0">
                <a:ln w="0"/>
                <a:solidFill>
                  <a:schemeClr val="bg1"/>
                </a:solidFill>
                <a:effectLst>
                  <a:outerShdw blurRad="38100" dist="19050" dir="2700000" algn="tl" rotWithShape="0">
                    <a:schemeClr val="dk1">
                      <a:alpha val="40000"/>
                    </a:schemeClr>
                  </a:outerShdw>
                </a:effectLst>
              </a:rPr>
              <a:t>Secured by 100% equity pledge</a:t>
            </a:r>
          </a:p>
          <a:p>
            <a:pPr marL="285750" indent="-285750">
              <a:buFont typeface="Arial" panose="020B0604020202020204" pitchFamily="34" charset="0"/>
              <a:buChar char="•"/>
            </a:pPr>
            <a:r>
              <a:rPr lang="en-US" sz="1100" b="1" dirty="0">
                <a:ln w="0"/>
                <a:solidFill>
                  <a:schemeClr val="bg1"/>
                </a:solidFill>
                <a:effectLst>
                  <a:outerShdw blurRad="38100" dist="19050" dir="2700000" algn="tl" rotWithShape="0">
                    <a:schemeClr val="dk1">
                      <a:alpha val="40000"/>
                    </a:schemeClr>
                  </a:outerShdw>
                </a:effectLst>
              </a:rPr>
              <a:t>Construction &amp; job creation has already started</a:t>
            </a:r>
          </a:p>
          <a:p>
            <a:pPr marL="285750" indent="-285750">
              <a:buFont typeface="Arial" panose="020B0604020202020204" pitchFamily="34" charset="0"/>
              <a:buChar char="•"/>
            </a:pPr>
            <a:endParaRPr lang="en-US" sz="1100" b="1" dirty="0">
              <a:ln w="0"/>
              <a:solidFill>
                <a:schemeClr val="bg1"/>
              </a:solidFill>
              <a:effectLst>
                <a:outerShdw blurRad="38100" dist="19050" dir="2700000" algn="tl" rotWithShape="0">
                  <a:schemeClr val="dk1">
                    <a:alpha val="40000"/>
                  </a:schemeClr>
                </a:outerShdw>
              </a:effectLst>
            </a:endParaRPr>
          </a:p>
        </p:txBody>
      </p:sp>
      <p:sp>
        <p:nvSpPr>
          <p:cNvPr id="42" name="Rectangle 41">
            <a:extLst>
              <a:ext uri="{FF2B5EF4-FFF2-40B4-BE49-F238E27FC236}">
                <a16:creationId xmlns:a16="http://schemas.microsoft.com/office/drawing/2014/main" id="{889C1F23-439F-46A2-A61E-0A796DC1CDCC}"/>
              </a:ext>
            </a:extLst>
          </p:cNvPr>
          <p:cNvSpPr/>
          <p:nvPr/>
        </p:nvSpPr>
        <p:spPr>
          <a:xfrm>
            <a:off x="316108" y="4627273"/>
            <a:ext cx="4863161" cy="600164"/>
          </a:xfrm>
          <a:prstGeom prst="rect">
            <a:avLst/>
          </a:prstGeom>
          <a:noFill/>
        </p:spPr>
        <p:txBody>
          <a:bodyPr wrap="square" lIns="91440" tIns="45720" rIns="91440" bIns="45720">
            <a:spAutoFit/>
          </a:bodyPr>
          <a:lstStyle/>
          <a:p>
            <a:pPr marL="285750" indent="-285750">
              <a:buFont typeface="Arial" panose="020B0604020202020204" pitchFamily="34" charset="0"/>
              <a:buChar char="•"/>
            </a:pPr>
            <a:r>
              <a:rPr lang="en-US" sz="1100" dirty="0">
                <a:ln w="0"/>
                <a:solidFill>
                  <a:schemeClr val="bg1"/>
                </a:solidFill>
                <a:effectLst>
                  <a:outerShdw blurRad="38100" dist="19050" dir="2700000" algn="tl" rotWithShape="0">
                    <a:schemeClr val="dk1">
                      <a:alpha val="40000"/>
                    </a:schemeClr>
                  </a:outerShdw>
                </a:effectLst>
              </a:rPr>
              <a:t>AMCAL – Over 118,000 student housing beds developed</a:t>
            </a:r>
          </a:p>
          <a:p>
            <a:pPr marL="285750" indent="-285750">
              <a:buFont typeface="Arial" panose="020B0604020202020204" pitchFamily="34" charset="0"/>
              <a:buChar char="•"/>
            </a:pPr>
            <a:r>
              <a:rPr lang="en-US" sz="1100" cap="none" spc="0" dirty="0">
                <a:ln w="0"/>
                <a:solidFill>
                  <a:schemeClr val="bg1"/>
                </a:solidFill>
                <a:effectLst>
                  <a:outerShdw blurRad="38100" dist="19050" dir="2700000" algn="tl" rotWithShape="0">
                    <a:schemeClr val="dk1">
                      <a:alpha val="40000"/>
                    </a:schemeClr>
                  </a:outerShdw>
                </a:effectLst>
              </a:rPr>
              <a:t>Swenson – Silicon Valley contractor with over 100 </a:t>
            </a:r>
            <a:r>
              <a:rPr lang="en-US" sz="1100">
                <a:ln w="0"/>
                <a:solidFill>
                  <a:schemeClr val="bg1"/>
                </a:solidFill>
                <a:effectLst>
                  <a:outerShdw blurRad="38100" dist="19050" dir="2700000" algn="tl" rotWithShape="0">
                    <a:schemeClr val="dk1">
                      <a:alpha val="40000"/>
                    </a:schemeClr>
                  </a:outerShdw>
                </a:effectLst>
              </a:rPr>
              <a:t>y</a:t>
            </a:r>
            <a:r>
              <a:rPr lang="en-US" sz="1100" cap="none" spc="0">
                <a:ln w="0"/>
                <a:solidFill>
                  <a:schemeClr val="bg1"/>
                </a:solidFill>
                <a:effectLst>
                  <a:outerShdw blurRad="38100" dist="19050" dir="2700000" algn="tl" rotWithShape="0">
                    <a:schemeClr val="dk1">
                      <a:alpha val="40000"/>
                    </a:schemeClr>
                  </a:outerShdw>
                </a:effectLst>
              </a:rPr>
              <a:t>ear history</a:t>
            </a:r>
            <a:endParaRPr lang="en-US" sz="1100" cap="none" spc="0" dirty="0">
              <a:ln w="0"/>
              <a:solidFill>
                <a:schemeClr val="bg1"/>
              </a:solidFill>
              <a:effectLst>
                <a:outerShdw blurRad="38100" dist="19050" dir="2700000" algn="tl" rotWithShape="0">
                  <a:schemeClr val="dk1">
                    <a:alpha val="40000"/>
                  </a:schemeClr>
                </a:outerShdw>
              </a:effectLst>
            </a:endParaRPr>
          </a:p>
          <a:p>
            <a:pPr marL="285750" indent="-285750">
              <a:buFont typeface="Arial" panose="020B0604020202020204" pitchFamily="34" charset="0"/>
              <a:buChar char="•"/>
            </a:pPr>
            <a:r>
              <a:rPr lang="en-US" sz="1100" dirty="0">
                <a:ln w="0"/>
                <a:solidFill>
                  <a:schemeClr val="bg1"/>
                </a:solidFill>
                <a:effectLst>
                  <a:outerShdw blurRad="38100" dist="19050" dir="2700000" algn="tl" rotWithShape="0">
                    <a:schemeClr val="dk1">
                      <a:alpha val="40000"/>
                    </a:schemeClr>
                  </a:outerShdw>
                </a:effectLst>
              </a:rPr>
              <a:t>Star America Infrastructure Partners – $5 Billion AUM</a:t>
            </a:r>
            <a:endParaRPr lang="en-US" sz="1100" cap="none" spc="0" dirty="0">
              <a:ln w="0"/>
              <a:solidFill>
                <a:schemeClr val="bg1"/>
              </a:solidFill>
              <a:effectLst>
                <a:outerShdw blurRad="38100" dist="19050" dir="2700000" algn="tl" rotWithShape="0">
                  <a:schemeClr val="dk1">
                    <a:alpha val="40000"/>
                  </a:schemeClr>
                </a:outerShdw>
              </a:effectLst>
            </a:endParaRPr>
          </a:p>
        </p:txBody>
      </p:sp>
      <p:pic>
        <p:nvPicPr>
          <p:cNvPr id="46" name="Picture 45">
            <a:extLst>
              <a:ext uri="{FF2B5EF4-FFF2-40B4-BE49-F238E27FC236}">
                <a16:creationId xmlns:a16="http://schemas.microsoft.com/office/drawing/2014/main" id="{4EDDC4F1-07FA-4548-AB2C-97843EBAD8B9}"/>
              </a:ext>
            </a:extLst>
          </p:cNvPr>
          <p:cNvPicPr>
            <a:picLocks noChangeAspect="1"/>
          </p:cNvPicPr>
          <p:nvPr/>
        </p:nvPicPr>
        <p:blipFill>
          <a:blip r:embed="rId8" cstate="print">
            <a:duotone>
              <a:prstClr val="black"/>
              <a:schemeClr val="tx1">
                <a:tint val="45000"/>
                <a:satMod val="400000"/>
              </a:schemeClr>
            </a:duotone>
            <a:extLst>
              <a:ext uri="{BEBA8EAE-BF5A-486C-A8C5-ECC9F3942E4B}">
                <a14:imgProps xmlns:a14="http://schemas.microsoft.com/office/drawing/2010/main">
                  <a14:imgLayer r:embed="rId9">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1277" y="9302575"/>
            <a:ext cx="1683072" cy="365124"/>
          </a:xfrm>
          <a:prstGeom prst="rect">
            <a:avLst/>
          </a:prstGeom>
        </p:spPr>
      </p:pic>
      <p:sp>
        <p:nvSpPr>
          <p:cNvPr id="48" name="Rectangle 47">
            <a:extLst>
              <a:ext uri="{FF2B5EF4-FFF2-40B4-BE49-F238E27FC236}">
                <a16:creationId xmlns:a16="http://schemas.microsoft.com/office/drawing/2014/main" id="{49D80A46-6343-4D79-A40F-D472E1FE9422}"/>
              </a:ext>
            </a:extLst>
          </p:cNvPr>
          <p:cNvSpPr/>
          <p:nvPr/>
        </p:nvSpPr>
        <p:spPr>
          <a:xfrm>
            <a:off x="380999" y="5316349"/>
            <a:ext cx="2362515" cy="338554"/>
          </a:xfrm>
          <a:prstGeom prst="rect">
            <a:avLst/>
          </a:prstGeom>
          <a:noFill/>
        </p:spPr>
        <p:txBody>
          <a:bodyPr wrap="square" lIns="91440" tIns="45720" rIns="91440" bIns="45720">
            <a:spAutoFit/>
          </a:bodyPr>
          <a:lstStyle/>
          <a:p>
            <a:r>
              <a:rPr lang="en-US" sz="1600" b="1" cap="none" spc="0" dirty="0">
                <a:ln w="0"/>
                <a:solidFill>
                  <a:schemeClr val="bg1"/>
                </a:solidFill>
                <a:effectLst>
                  <a:outerShdw blurRad="38100" dist="19050" dir="2700000" algn="tl" rotWithShape="0">
                    <a:schemeClr val="dk1">
                      <a:alpha val="40000"/>
                    </a:schemeClr>
                  </a:outerShdw>
                </a:effectLst>
              </a:rPr>
              <a:t>INVESTOR FRIENDLY</a:t>
            </a:r>
            <a:endParaRPr lang="en-US" sz="1600" b="1" dirty="0">
              <a:ln w="0"/>
              <a:solidFill>
                <a:schemeClr val="bg1"/>
              </a:solidFill>
              <a:effectLst>
                <a:outerShdw blurRad="38100" dist="19050" dir="2700000" algn="tl" rotWithShape="0">
                  <a:schemeClr val="dk1">
                    <a:alpha val="40000"/>
                  </a:schemeClr>
                </a:outerShdw>
              </a:effectLst>
            </a:endParaRPr>
          </a:p>
        </p:txBody>
      </p:sp>
      <p:sp>
        <p:nvSpPr>
          <p:cNvPr id="49" name="Rectangle 48">
            <a:extLst>
              <a:ext uri="{FF2B5EF4-FFF2-40B4-BE49-F238E27FC236}">
                <a16:creationId xmlns:a16="http://schemas.microsoft.com/office/drawing/2014/main" id="{89167AD6-F6BC-4833-A5F2-8BD86CE8BCC0}"/>
              </a:ext>
            </a:extLst>
          </p:cNvPr>
          <p:cNvSpPr/>
          <p:nvPr/>
        </p:nvSpPr>
        <p:spPr>
          <a:xfrm>
            <a:off x="331472" y="5680172"/>
            <a:ext cx="4559169" cy="938719"/>
          </a:xfrm>
          <a:prstGeom prst="rect">
            <a:avLst/>
          </a:prstGeom>
          <a:noFill/>
        </p:spPr>
        <p:txBody>
          <a:bodyPr wrap="square" lIns="91440" tIns="45720" rIns="91440" bIns="45720">
            <a:spAutoFit/>
          </a:bodyPr>
          <a:lstStyle/>
          <a:p>
            <a:pPr marL="285750" indent="-285750">
              <a:buFont typeface="Arial" panose="020B0604020202020204" pitchFamily="34" charset="0"/>
              <a:buChar char="•"/>
            </a:pPr>
            <a:r>
              <a:rPr lang="en-US" sz="1100" dirty="0">
                <a:ln w="0"/>
                <a:solidFill>
                  <a:schemeClr val="bg1"/>
                </a:solidFill>
                <a:effectLst>
                  <a:outerShdw blurRad="38100" dist="19050" dir="2700000" algn="tl" rotWithShape="0">
                    <a:schemeClr val="dk1">
                      <a:alpha val="40000"/>
                    </a:schemeClr>
                  </a:outerShdw>
                </a:effectLst>
              </a:rPr>
              <a:t>Flexible investment terms</a:t>
            </a:r>
          </a:p>
          <a:p>
            <a:pPr marL="285750" indent="-285750">
              <a:buFont typeface="Arial" panose="020B0604020202020204" pitchFamily="34" charset="0"/>
              <a:buChar char="•"/>
            </a:pPr>
            <a:r>
              <a:rPr lang="en-US" sz="1100" dirty="0">
                <a:ln w="0"/>
                <a:solidFill>
                  <a:schemeClr val="bg1"/>
                </a:solidFill>
                <a:effectLst>
                  <a:outerShdw blurRad="38100" dist="19050" dir="2700000" algn="tl" rotWithShape="0">
                    <a:schemeClr val="dk1">
                      <a:alpha val="40000"/>
                    </a:schemeClr>
                  </a:outerShdw>
                </a:effectLst>
              </a:rPr>
              <a:t>Partial capital payment schedule</a:t>
            </a:r>
          </a:p>
          <a:p>
            <a:pPr marL="285750" indent="-285750">
              <a:buFont typeface="Arial" panose="020B0604020202020204" pitchFamily="34" charset="0"/>
              <a:buChar char="•"/>
            </a:pPr>
            <a:r>
              <a:rPr lang="en-US" sz="1100" dirty="0">
                <a:ln w="0"/>
                <a:solidFill>
                  <a:schemeClr val="bg1"/>
                </a:solidFill>
                <a:effectLst>
                  <a:outerShdw blurRad="38100" dist="19050" dir="2700000" algn="tl" rotWithShape="0">
                    <a:schemeClr val="dk1">
                      <a:alpha val="40000"/>
                    </a:schemeClr>
                  </a:outerShdw>
                </a:effectLst>
              </a:rPr>
              <a:t>Negotiable fees</a:t>
            </a:r>
          </a:p>
          <a:p>
            <a:pPr marL="285750" indent="-285750">
              <a:buFont typeface="Arial" panose="020B0604020202020204" pitchFamily="34" charset="0"/>
              <a:buChar char="•"/>
            </a:pPr>
            <a:r>
              <a:rPr lang="en-US" sz="1100" dirty="0">
                <a:ln w="0"/>
                <a:solidFill>
                  <a:schemeClr val="bg1"/>
                </a:solidFill>
                <a:effectLst>
                  <a:outerShdw blurRad="38100" dist="19050" dir="2700000" algn="tl" rotWithShape="0">
                    <a:schemeClr val="dk1">
                      <a:alpha val="40000"/>
                    </a:schemeClr>
                  </a:outerShdw>
                </a:effectLst>
              </a:rPr>
              <a:t>Investor APP and paperless Subscription process</a:t>
            </a:r>
          </a:p>
          <a:p>
            <a:pPr marL="285750" indent="-285750">
              <a:buFont typeface="Arial" panose="020B0604020202020204" pitchFamily="34" charset="0"/>
              <a:buChar char="•"/>
            </a:pPr>
            <a:r>
              <a:rPr lang="en-US" sz="1100" dirty="0">
                <a:ln w="0"/>
                <a:solidFill>
                  <a:schemeClr val="bg1"/>
                </a:solidFill>
                <a:effectLst>
                  <a:outerShdw blurRad="38100" dist="19050" dir="2700000" algn="tl" rotWithShape="0">
                    <a:schemeClr val="dk1">
                      <a:alpha val="40000"/>
                    </a:schemeClr>
                  </a:outerShdw>
                </a:effectLst>
              </a:rPr>
              <a:t>Full EB-5 investment cycle services</a:t>
            </a:r>
          </a:p>
        </p:txBody>
      </p:sp>
      <p:sp>
        <p:nvSpPr>
          <p:cNvPr id="50" name="Rectangle 49">
            <a:extLst>
              <a:ext uri="{FF2B5EF4-FFF2-40B4-BE49-F238E27FC236}">
                <a16:creationId xmlns:a16="http://schemas.microsoft.com/office/drawing/2014/main" id="{9D67B76B-B217-4E4F-ACDB-FD90C1FF61F3}"/>
              </a:ext>
            </a:extLst>
          </p:cNvPr>
          <p:cNvSpPr/>
          <p:nvPr/>
        </p:nvSpPr>
        <p:spPr>
          <a:xfrm>
            <a:off x="3865501" y="2586709"/>
            <a:ext cx="2992500" cy="45240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2" name="TextBox 51">
            <a:extLst>
              <a:ext uri="{FF2B5EF4-FFF2-40B4-BE49-F238E27FC236}">
                <a16:creationId xmlns:a16="http://schemas.microsoft.com/office/drawing/2014/main" id="{F3DF4E0A-86B7-4003-833F-079FC389C280}"/>
              </a:ext>
            </a:extLst>
          </p:cNvPr>
          <p:cNvSpPr txBox="1"/>
          <p:nvPr/>
        </p:nvSpPr>
        <p:spPr>
          <a:xfrm>
            <a:off x="3985079" y="2621908"/>
            <a:ext cx="2658001" cy="369332"/>
          </a:xfrm>
          <a:prstGeom prst="rect">
            <a:avLst/>
          </a:prstGeom>
          <a:noFill/>
        </p:spPr>
        <p:txBody>
          <a:bodyPr wrap="square" rtlCol="0">
            <a:spAutoFit/>
          </a:bodyPr>
          <a:lstStyle/>
          <a:p>
            <a:r>
              <a:rPr lang="en-US" dirty="0">
                <a:solidFill>
                  <a:schemeClr val="bg1"/>
                </a:solidFill>
              </a:rPr>
              <a:t>$500,000 EB-5 (T.E.A.)</a:t>
            </a:r>
          </a:p>
        </p:txBody>
      </p:sp>
      <p:sp>
        <p:nvSpPr>
          <p:cNvPr id="53" name="TextBox 52">
            <a:extLst>
              <a:ext uri="{FF2B5EF4-FFF2-40B4-BE49-F238E27FC236}">
                <a16:creationId xmlns:a16="http://schemas.microsoft.com/office/drawing/2014/main" id="{5F185547-9A0D-441C-A0A1-636DBD7E1C5E}"/>
              </a:ext>
            </a:extLst>
          </p:cNvPr>
          <p:cNvSpPr txBox="1"/>
          <p:nvPr/>
        </p:nvSpPr>
        <p:spPr>
          <a:xfrm>
            <a:off x="2397275" y="9291097"/>
            <a:ext cx="3889225" cy="369332"/>
          </a:xfrm>
          <a:prstGeom prst="rect">
            <a:avLst/>
          </a:prstGeom>
          <a:noFill/>
        </p:spPr>
        <p:txBody>
          <a:bodyPr wrap="square" rtlCol="0">
            <a:spAutoFit/>
          </a:bodyPr>
          <a:lstStyle/>
          <a:p>
            <a:r>
              <a:rPr lang="en-US" sz="900" dirty="0"/>
              <a:t>www.behringcompanies.com  |  info@behringcompanies.com</a:t>
            </a:r>
          </a:p>
          <a:p>
            <a:r>
              <a:rPr lang="en-US" sz="900" dirty="0"/>
              <a:t>3860 Blackhawk Rd, Suite 160, Danville, CA 94506  | +1(925)575-9634</a:t>
            </a:r>
          </a:p>
        </p:txBody>
      </p:sp>
      <p:sp>
        <p:nvSpPr>
          <p:cNvPr id="34" name="Rectangle 33">
            <a:extLst>
              <a:ext uri="{FF2B5EF4-FFF2-40B4-BE49-F238E27FC236}">
                <a16:creationId xmlns:a16="http://schemas.microsoft.com/office/drawing/2014/main" id="{9E67D4B2-8D63-484F-8AEF-8B205A2937C8}"/>
              </a:ext>
            </a:extLst>
          </p:cNvPr>
          <p:cNvSpPr/>
          <p:nvPr/>
        </p:nvSpPr>
        <p:spPr>
          <a:xfrm>
            <a:off x="3505224" y="7040288"/>
            <a:ext cx="2543862" cy="338554"/>
          </a:xfrm>
          <a:prstGeom prst="rect">
            <a:avLst/>
          </a:prstGeom>
          <a:noFill/>
        </p:spPr>
        <p:txBody>
          <a:bodyPr wrap="square" lIns="91440" tIns="45720" rIns="91440" bIns="45720">
            <a:spAutoFit/>
          </a:bodyPr>
          <a:lstStyle/>
          <a:p>
            <a:r>
              <a:rPr lang="en-US" sz="1600" b="1" cap="none" spc="0" dirty="0">
                <a:ln w="0"/>
                <a:solidFill>
                  <a:schemeClr val="bg1"/>
                </a:solidFill>
                <a:effectLst>
                  <a:outerShdw blurRad="38100" dist="19050" dir="2700000" algn="tl" rotWithShape="0">
                    <a:schemeClr val="dk1">
                      <a:alpha val="40000"/>
                    </a:schemeClr>
                  </a:outerShdw>
                </a:effectLst>
              </a:rPr>
              <a:t>SOURCES OF CAPITAL</a:t>
            </a:r>
            <a:endParaRPr lang="en-US" sz="1400" b="1" cap="none" spc="0" dirty="0">
              <a:ln w="0"/>
              <a:solidFill>
                <a:schemeClr val="bg1"/>
              </a:solidFill>
              <a:effectLst>
                <a:outerShdw blurRad="38100" dist="19050" dir="2700000" algn="tl" rotWithShape="0">
                  <a:schemeClr val="dk1">
                    <a:alpha val="40000"/>
                  </a:schemeClr>
                </a:outerShdw>
              </a:effectLst>
            </a:endParaRPr>
          </a:p>
        </p:txBody>
      </p:sp>
      <p:sp>
        <p:nvSpPr>
          <p:cNvPr id="35" name="Rectangle 34">
            <a:extLst>
              <a:ext uri="{FF2B5EF4-FFF2-40B4-BE49-F238E27FC236}">
                <a16:creationId xmlns:a16="http://schemas.microsoft.com/office/drawing/2014/main" id="{F75AEBFC-285D-46CF-B290-CDFB6FF7AEBD}"/>
              </a:ext>
            </a:extLst>
          </p:cNvPr>
          <p:cNvSpPr/>
          <p:nvPr/>
        </p:nvSpPr>
        <p:spPr>
          <a:xfrm>
            <a:off x="300177" y="3411237"/>
            <a:ext cx="4741746" cy="600164"/>
          </a:xfrm>
          <a:prstGeom prst="rect">
            <a:avLst/>
          </a:prstGeom>
          <a:noFill/>
        </p:spPr>
        <p:txBody>
          <a:bodyPr wrap="square" lIns="91440" tIns="45720" rIns="91440" bIns="45720">
            <a:spAutoFit/>
          </a:bodyPr>
          <a:lstStyle/>
          <a:p>
            <a:pPr marL="285750" indent="-285750">
              <a:buFont typeface="Arial" panose="020B0604020202020204" pitchFamily="34" charset="0"/>
              <a:buChar char="•"/>
            </a:pPr>
            <a:r>
              <a:rPr lang="en-US" sz="1100" dirty="0">
                <a:ln w="0"/>
                <a:solidFill>
                  <a:schemeClr val="bg1"/>
                </a:solidFill>
                <a:effectLst>
                  <a:outerShdw blurRad="38100" dist="19050" dir="2700000" algn="tl" rotWithShape="0">
                    <a:schemeClr val="dk1">
                      <a:alpha val="40000"/>
                    </a:schemeClr>
                  </a:outerShdw>
                </a:effectLst>
              </a:rPr>
              <a:t>Strong Job Creation, 244% extra jobs</a:t>
            </a:r>
          </a:p>
          <a:p>
            <a:pPr marL="285750" indent="-285750">
              <a:buFont typeface="Arial" panose="020B0604020202020204" pitchFamily="34" charset="0"/>
              <a:buChar char="•"/>
            </a:pPr>
            <a:r>
              <a:rPr lang="en-US" sz="1100" dirty="0">
                <a:ln w="0"/>
                <a:solidFill>
                  <a:schemeClr val="bg1"/>
                </a:solidFill>
                <a:effectLst>
                  <a:outerShdw blurRad="38100" dist="19050" dir="2700000" algn="tl" rotWithShape="0">
                    <a:schemeClr val="dk1">
                      <a:alpha val="40000"/>
                    </a:schemeClr>
                  </a:outerShdw>
                </a:effectLst>
              </a:rPr>
              <a:t>Berkeley Regional Center has 100% </a:t>
            </a:r>
            <a:r>
              <a:rPr lang="en-US" sz="1100">
                <a:ln w="0"/>
                <a:solidFill>
                  <a:schemeClr val="bg1"/>
                </a:solidFill>
                <a:effectLst>
                  <a:outerShdw blurRad="38100" dist="19050" dir="2700000" algn="tl" rotWithShape="0">
                    <a:schemeClr val="dk1">
                      <a:alpha val="40000"/>
                    </a:schemeClr>
                  </a:outerShdw>
                </a:effectLst>
              </a:rPr>
              <a:t>Approval history </a:t>
            </a:r>
            <a:r>
              <a:rPr lang="en-US" sz="1100" dirty="0">
                <a:ln w="0"/>
                <a:solidFill>
                  <a:schemeClr val="bg1"/>
                </a:solidFill>
                <a:effectLst>
                  <a:outerShdw blurRad="38100" dist="19050" dir="2700000" algn="tl" rotWithShape="0">
                    <a:schemeClr val="dk1">
                      <a:alpha val="40000"/>
                    </a:schemeClr>
                  </a:outerShdw>
                </a:effectLst>
              </a:rPr>
              <a:t>on all EB-5 investor Petitions to date</a:t>
            </a:r>
          </a:p>
        </p:txBody>
      </p:sp>
      <p:sp>
        <p:nvSpPr>
          <p:cNvPr id="43" name="Rectangle 42">
            <a:extLst>
              <a:ext uri="{FF2B5EF4-FFF2-40B4-BE49-F238E27FC236}">
                <a16:creationId xmlns:a16="http://schemas.microsoft.com/office/drawing/2014/main" id="{09A626EF-9F17-4116-8162-77EC4EBB66D7}"/>
              </a:ext>
            </a:extLst>
          </p:cNvPr>
          <p:cNvSpPr/>
          <p:nvPr/>
        </p:nvSpPr>
        <p:spPr>
          <a:xfrm>
            <a:off x="293928" y="3018662"/>
            <a:ext cx="3561123" cy="338554"/>
          </a:xfrm>
          <a:prstGeom prst="rect">
            <a:avLst/>
          </a:prstGeom>
          <a:noFill/>
        </p:spPr>
        <p:txBody>
          <a:bodyPr wrap="square" lIns="91440" tIns="45720" rIns="91440" bIns="45720">
            <a:spAutoFit/>
          </a:bodyPr>
          <a:lstStyle/>
          <a:p>
            <a:r>
              <a:rPr lang="en-US" sz="1600" b="1" cap="none" spc="0" dirty="0">
                <a:ln w="0"/>
                <a:solidFill>
                  <a:schemeClr val="bg1"/>
                </a:solidFill>
                <a:effectLst>
                  <a:outerShdw blurRad="38100" dist="19050" dir="2700000" algn="tl" rotWithShape="0">
                    <a:schemeClr val="dk1">
                      <a:alpha val="40000"/>
                    </a:schemeClr>
                  </a:outerShdw>
                </a:effectLst>
              </a:rPr>
              <a:t>SECURE PATH TO GREEN CARD</a:t>
            </a:r>
          </a:p>
        </p:txBody>
      </p:sp>
    </p:spTree>
    <p:extLst>
      <p:ext uri="{BB962C8B-B14F-4D97-AF65-F5344CB8AC3E}">
        <p14:creationId xmlns:p14="http://schemas.microsoft.com/office/powerpoint/2010/main" val="338557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A3EE270-C864-4667-AE40-E3DC7A58EB33}"/>
              </a:ext>
            </a:extLst>
          </p:cNvPr>
          <p:cNvSpPr>
            <a:spLocks noGrp="1"/>
          </p:cNvSpPr>
          <p:nvPr>
            <p:ph type="subTitle" idx="1"/>
          </p:nvPr>
        </p:nvSpPr>
        <p:spPr>
          <a:xfrm>
            <a:off x="762000" y="847512"/>
            <a:ext cx="5143500" cy="2391656"/>
          </a:xfrm>
        </p:spPr>
        <p:txBody>
          <a:bodyPr/>
          <a:lstStyle/>
          <a:p>
            <a:r>
              <a:rPr lang="en-US" sz="1200" b="1" dirty="0"/>
              <a:t>IMPORTANT INFORMATION</a:t>
            </a:r>
          </a:p>
          <a:p>
            <a:pPr algn="l"/>
            <a:r>
              <a:rPr lang="en-US" sz="1200" b="1" dirty="0"/>
              <a:t>[insert </a:t>
            </a:r>
            <a:r>
              <a:rPr lang="en-US" sz="1200" b="1"/>
              <a:t>legal disclaimers</a:t>
            </a:r>
            <a:r>
              <a:rPr lang="en-US" sz="1200" b="1" dirty="0"/>
              <a:t>]</a:t>
            </a:r>
          </a:p>
        </p:txBody>
      </p:sp>
    </p:spTree>
    <p:extLst>
      <p:ext uri="{BB962C8B-B14F-4D97-AF65-F5344CB8AC3E}">
        <p14:creationId xmlns:p14="http://schemas.microsoft.com/office/powerpoint/2010/main" val="30031424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view of a city with tall buildings in the background&#10;&#10;Description generated with very high confidence">
            <a:extLst>
              <a:ext uri="{FF2B5EF4-FFF2-40B4-BE49-F238E27FC236}">
                <a16:creationId xmlns:a16="http://schemas.microsoft.com/office/drawing/2014/main" id="{A7CFFD36-BDAA-49A2-9FB6-AF31D4812B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5517261"/>
          </a:xfrm>
          <a:prstGeom prst="rect">
            <a:avLst/>
          </a:prstGeom>
        </p:spPr>
      </p:pic>
      <p:sp>
        <p:nvSpPr>
          <p:cNvPr id="6" name="Rectangle 5">
            <a:extLst>
              <a:ext uri="{FF2B5EF4-FFF2-40B4-BE49-F238E27FC236}">
                <a16:creationId xmlns:a16="http://schemas.microsoft.com/office/drawing/2014/main" id="{A47ECDDA-4A37-42EE-8283-5DF7978C2D07}"/>
              </a:ext>
            </a:extLst>
          </p:cNvPr>
          <p:cNvSpPr/>
          <p:nvPr/>
        </p:nvSpPr>
        <p:spPr>
          <a:xfrm>
            <a:off x="0" y="5517259"/>
            <a:ext cx="6858000" cy="82408"/>
          </a:xfrm>
          <a:prstGeom prst="rect">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80C3E7F-D72E-49B7-B02A-404A8E813DA9}"/>
              </a:ext>
            </a:extLst>
          </p:cNvPr>
          <p:cNvSpPr txBox="1"/>
          <p:nvPr/>
        </p:nvSpPr>
        <p:spPr>
          <a:xfrm>
            <a:off x="2049235" y="5378315"/>
            <a:ext cx="2759529" cy="374571"/>
          </a:xfrm>
          <a:prstGeom prst="roundRect">
            <a:avLst/>
          </a:prstGeom>
          <a:ln w="57150">
            <a:solidFill>
              <a:srgbClr val="004A82"/>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b="1" cap="all" dirty="0">
                <a:latin typeface="Calibri Light" panose="020F0302020204030204" pitchFamily="34" charset="0"/>
                <a:ea typeface="Cambria" panose="02040503050406030204" pitchFamily="18" charset="0"/>
                <a:cs typeface="Calibri Light" panose="020F0302020204030204" pitchFamily="34" charset="0"/>
              </a:rPr>
              <a:t>Full Stack EB-5 Protections</a:t>
            </a:r>
          </a:p>
        </p:txBody>
      </p:sp>
      <p:pic>
        <p:nvPicPr>
          <p:cNvPr id="8" name="Picture 7" descr="A picture containing gear&#10;&#10;Description generated with very high confidence">
            <a:extLst>
              <a:ext uri="{FF2B5EF4-FFF2-40B4-BE49-F238E27FC236}">
                <a16:creationId xmlns:a16="http://schemas.microsoft.com/office/drawing/2014/main" id="{B82ED906-CF11-4184-832B-2D31E60C281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95238" y="5881007"/>
            <a:ext cx="1267522" cy="1097280"/>
          </a:xfrm>
          <a:prstGeom prst="rect">
            <a:avLst/>
          </a:prstGeom>
        </p:spPr>
      </p:pic>
      <p:pic>
        <p:nvPicPr>
          <p:cNvPr id="9" name="Picture 8" descr="A close up of ware&#10;&#10;Description generated with high confidence">
            <a:extLst>
              <a:ext uri="{FF2B5EF4-FFF2-40B4-BE49-F238E27FC236}">
                <a16:creationId xmlns:a16="http://schemas.microsoft.com/office/drawing/2014/main" id="{E29D9979-E277-4E02-9973-3AC6AE5F871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10688" y="5881007"/>
            <a:ext cx="1266660" cy="1097280"/>
          </a:xfrm>
          <a:prstGeom prst="rect">
            <a:avLst/>
          </a:prstGeom>
        </p:spPr>
      </p:pic>
      <p:pic>
        <p:nvPicPr>
          <p:cNvPr id="10" name="Picture 9" descr="A picture containing gear, power saw, metalware, dinosaur&#10;&#10;Description generated with very high confidence">
            <a:extLst>
              <a:ext uri="{FF2B5EF4-FFF2-40B4-BE49-F238E27FC236}">
                <a16:creationId xmlns:a16="http://schemas.microsoft.com/office/drawing/2014/main" id="{05557994-E748-4896-8E92-AF33A2643E6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0651" y="5881007"/>
            <a:ext cx="1266659" cy="1097280"/>
          </a:xfrm>
          <a:prstGeom prst="rect">
            <a:avLst/>
          </a:prstGeom>
        </p:spPr>
      </p:pic>
      <p:sp>
        <p:nvSpPr>
          <p:cNvPr id="11" name="Rectangle 10">
            <a:extLst>
              <a:ext uri="{FF2B5EF4-FFF2-40B4-BE49-F238E27FC236}">
                <a16:creationId xmlns:a16="http://schemas.microsoft.com/office/drawing/2014/main" id="{1F9BB588-A5F7-4167-85AC-5956C6B43A6F}"/>
              </a:ext>
            </a:extLst>
          </p:cNvPr>
          <p:cNvSpPr/>
          <p:nvPr/>
        </p:nvSpPr>
        <p:spPr>
          <a:xfrm>
            <a:off x="333369" y="7060693"/>
            <a:ext cx="1761222" cy="553998"/>
          </a:xfrm>
          <a:prstGeom prst="rect">
            <a:avLst/>
          </a:prstGeom>
          <a:noFill/>
        </p:spPr>
        <p:txBody>
          <a:bodyPr wrap="square" lIns="91440" tIns="45720" rIns="91440" bIns="45720">
            <a:spAutoFit/>
          </a:bodyPr>
          <a:lstStyle/>
          <a:p>
            <a:pPr algn="ctr"/>
            <a:r>
              <a:rPr lang="en-US" sz="1000" cap="all" dirty="0">
                <a:ln w="0"/>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100% Approval History on all Investor Adjudicated Petitions to Date</a:t>
            </a:r>
          </a:p>
        </p:txBody>
      </p:sp>
      <p:sp>
        <p:nvSpPr>
          <p:cNvPr id="12" name="Rectangle 11">
            <a:extLst>
              <a:ext uri="{FF2B5EF4-FFF2-40B4-BE49-F238E27FC236}">
                <a16:creationId xmlns:a16="http://schemas.microsoft.com/office/drawing/2014/main" id="{FA1026CD-F247-474B-83F7-A3DC50E0FCE7}"/>
              </a:ext>
            </a:extLst>
          </p:cNvPr>
          <p:cNvSpPr/>
          <p:nvPr/>
        </p:nvSpPr>
        <p:spPr>
          <a:xfrm>
            <a:off x="2529226" y="7060693"/>
            <a:ext cx="1799546" cy="553998"/>
          </a:xfrm>
          <a:prstGeom prst="rect">
            <a:avLst/>
          </a:prstGeom>
          <a:noFill/>
        </p:spPr>
        <p:txBody>
          <a:bodyPr wrap="square" lIns="91440" tIns="45720" rIns="91440" bIns="45720">
            <a:spAutoFit/>
          </a:bodyPr>
          <a:lstStyle/>
          <a:p>
            <a:pPr algn="ctr"/>
            <a:r>
              <a:rPr lang="en-US" sz="1000" cap="all" dirty="0">
                <a:ln w="0"/>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Construction Completion Guaranteed, Estimated Completion of June 2020</a:t>
            </a:r>
          </a:p>
        </p:txBody>
      </p:sp>
      <p:sp>
        <p:nvSpPr>
          <p:cNvPr id="13" name="Rectangle 12">
            <a:extLst>
              <a:ext uri="{FF2B5EF4-FFF2-40B4-BE49-F238E27FC236}">
                <a16:creationId xmlns:a16="http://schemas.microsoft.com/office/drawing/2014/main" id="{E6507099-2E8F-425B-8EFD-F373651747A4}"/>
              </a:ext>
            </a:extLst>
          </p:cNvPr>
          <p:cNvSpPr/>
          <p:nvPr/>
        </p:nvSpPr>
        <p:spPr>
          <a:xfrm>
            <a:off x="4779735" y="7060693"/>
            <a:ext cx="1728565" cy="553998"/>
          </a:xfrm>
          <a:prstGeom prst="rect">
            <a:avLst/>
          </a:prstGeom>
          <a:noFill/>
        </p:spPr>
        <p:txBody>
          <a:bodyPr wrap="square" lIns="91440" tIns="45720" rIns="91440" bIns="45720">
            <a:spAutoFit/>
          </a:bodyPr>
          <a:lstStyle/>
          <a:p>
            <a:pPr algn="ctr"/>
            <a:r>
              <a:rPr lang="en-US" sz="1000" cap="all" dirty="0">
                <a:ln w="0"/>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100% Approval History on all Investor Adjudicated Petitions to Date</a:t>
            </a:r>
          </a:p>
        </p:txBody>
      </p:sp>
      <p:sp>
        <p:nvSpPr>
          <p:cNvPr id="14" name="TextBox 13">
            <a:extLst>
              <a:ext uri="{FF2B5EF4-FFF2-40B4-BE49-F238E27FC236}">
                <a16:creationId xmlns:a16="http://schemas.microsoft.com/office/drawing/2014/main" id="{23285B68-FD07-4B31-9D9F-151D0F88706B}"/>
              </a:ext>
            </a:extLst>
          </p:cNvPr>
          <p:cNvSpPr txBox="1"/>
          <p:nvPr/>
        </p:nvSpPr>
        <p:spPr>
          <a:xfrm>
            <a:off x="4754110" y="306162"/>
            <a:ext cx="1779814" cy="954107"/>
          </a:xfrm>
          <a:prstGeom prst="rect">
            <a:avLst/>
          </a:prstGeom>
          <a:noFill/>
        </p:spPr>
        <p:txBody>
          <a:bodyPr wrap="square" rtlCol="0">
            <a:spAutoFit/>
          </a:bodyPr>
          <a:lstStyle/>
          <a:p>
            <a:pPr algn="ctr"/>
            <a:r>
              <a:rPr lang="en-US" sz="1400" b="1" dirty="0">
                <a:solidFill>
                  <a:schemeClr val="bg1"/>
                </a:solidFill>
              </a:rPr>
              <a:t>USCIS Jobs Requirement Already 100% Complete</a:t>
            </a:r>
          </a:p>
        </p:txBody>
      </p:sp>
      <p:sp>
        <p:nvSpPr>
          <p:cNvPr id="21" name="Rectangle 20">
            <a:extLst>
              <a:ext uri="{FF2B5EF4-FFF2-40B4-BE49-F238E27FC236}">
                <a16:creationId xmlns:a16="http://schemas.microsoft.com/office/drawing/2014/main" id="{15307173-E440-464E-9F46-66B8736ECFAA}"/>
              </a:ext>
            </a:extLst>
          </p:cNvPr>
          <p:cNvSpPr/>
          <p:nvPr/>
        </p:nvSpPr>
        <p:spPr>
          <a:xfrm>
            <a:off x="0" y="272178"/>
            <a:ext cx="3040020" cy="523220"/>
          </a:xfrm>
          <a:prstGeom prst="rect">
            <a:avLst/>
          </a:prstGeom>
          <a:noFill/>
        </p:spPr>
        <p:txBody>
          <a:bodyPr wrap="square" lIns="91440" tIns="45720" rIns="91440" bIns="45720">
            <a:spAutoFit/>
          </a:bodyPr>
          <a:lstStyle/>
          <a:p>
            <a:pPr algn="ctr"/>
            <a:r>
              <a:rPr lang="en-US" sz="2800" b="0" cap="none" spc="0" dirty="0">
                <a:ln w="0"/>
                <a:solidFill>
                  <a:schemeClr val="bg1"/>
                </a:solidFill>
                <a:effectLst>
                  <a:outerShdw blurRad="38100" dist="19050" dir="2700000" algn="tl" rotWithShape="0">
                    <a:schemeClr val="dk1">
                      <a:alpha val="40000"/>
                    </a:schemeClr>
                  </a:outerShdw>
                </a:effectLst>
              </a:rPr>
              <a:t>The Graduate</a:t>
            </a:r>
            <a:endParaRPr lang="en-US" sz="1600" b="0" cap="none" spc="0" dirty="0">
              <a:ln w="0"/>
              <a:solidFill>
                <a:schemeClr val="bg1"/>
              </a:solidFill>
              <a:effectLst>
                <a:outerShdw blurRad="38100" dist="19050" dir="2700000" algn="tl" rotWithShape="0">
                  <a:schemeClr val="dk1">
                    <a:alpha val="40000"/>
                  </a:schemeClr>
                </a:outerShdw>
              </a:effectLst>
            </a:endParaRPr>
          </a:p>
        </p:txBody>
      </p:sp>
      <p:cxnSp>
        <p:nvCxnSpPr>
          <p:cNvPr id="22" name="Straight Connector 21">
            <a:extLst>
              <a:ext uri="{FF2B5EF4-FFF2-40B4-BE49-F238E27FC236}">
                <a16:creationId xmlns:a16="http://schemas.microsoft.com/office/drawing/2014/main" id="{E6CD01B7-F7E5-42F4-AD46-8A5CF796B03F}"/>
              </a:ext>
            </a:extLst>
          </p:cNvPr>
          <p:cNvCxnSpPr>
            <a:cxnSpLocks/>
          </p:cNvCxnSpPr>
          <p:nvPr/>
        </p:nvCxnSpPr>
        <p:spPr>
          <a:xfrm>
            <a:off x="422730" y="713220"/>
            <a:ext cx="21945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C99D61D6-6565-4ED9-BA09-B3B8B3DFC0A3}"/>
              </a:ext>
            </a:extLst>
          </p:cNvPr>
          <p:cNvSpPr/>
          <p:nvPr/>
        </p:nvSpPr>
        <p:spPr>
          <a:xfrm>
            <a:off x="381387" y="830377"/>
            <a:ext cx="2277246" cy="230832"/>
          </a:xfrm>
          <a:prstGeom prst="rect">
            <a:avLst/>
          </a:prstGeom>
          <a:noFill/>
        </p:spPr>
        <p:txBody>
          <a:bodyPr wrap="square" lIns="91440" tIns="45720" rIns="91440" bIns="45720">
            <a:spAutoFit/>
          </a:bodyPr>
          <a:lstStyle/>
          <a:p>
            <a:pPr algn="ctr"/>
            <a:r>
              <a:rPr lang="en-US" altLang="zh-CN" sz="900" dirty="0">
                <a:ln w="0"/>
                <a:solidFill>
                  <a:schemeClr val="bg1"/>
                </a:solidFill>
                <a:effectLst>
                  <a:outerShdw blurRad="38100" dist="19050" dir="2700000" algn="tl" rotWithShape="0">
                    <a:schemeClr val="dk1">
                      <a:alpha val="40000"/>
                    </a:schemeClr>
                  </a:outerShdw>
                </a:effectLst>
              </a:rPr>
              <a:t>EB-5 | SAN JOSE STATE UNIVERSITY </a:t>
            </a:r>
            <a:endParaRPr lang="en-US" sz="900" b="0" cap="none" spc="0" dirty="0">
              <a:ln w="0"/>
              <a:solidFill>
                <a:schemeClr val="bg1"/>
              </a:solidFill>
              <a:effectLst>
                <a:outerShdw blurRad="38100" dist="19050" dir="2700000" algn="tl" rotWithShape="0">
                  <a:schemeClr val="dk1">
                    <a:alpha val="40000"/>
                  </a:schemeClr>
                </a:outerShdw>
              </a:effectLst>
            </a:endParaRPr>
          </a:p>
        </p:txBody>
      </p:sp>
      <p:cxnSp>
        <p:nvCxnSpPr>
          <p:cNvPr id="24" name="Straight Connector 23">
            <a:extLst>
              <a:ext uri="{FF2B5EF4-FFF2-40B4-BE49-F238E27FC236}">
                <a16:creationId xmlns:a16="http://schemas.microsoft.com/office/drawing/2014/main" id="{539F8896-AE12-4E3F-82F0-3E0AFC10EC2D}"/>
              </a:ext>
            </a:extLst>
          </p:cNvPr>
          <p:cNvCxnSpPr>
            <a:cxnSpLocks/>
          </p:cNvCxnSpPr>
          <p:nvPr/>
        </p:nvCxnSpPr>
        <p:spPr>
          <a:xfrm>
            <a:off x="422730" y="870369"/>
            <a:ext cx="21945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3CA6123F-34E1-4142-82CD-52808236082A}"/>
              </a:ext>
            </a:extLst>
          </p:cNvPr>
          <p:cNvSpPr/>
          <p:nvPr/>
        </p:nvSpPr>
        <p:spPr>
          <a:xfrm>
            <a:off x="381387" y="682806"/>
            <a:ext cx="2277246" cy="230832"/>
          </a:xfrm>
          <a:prstGeom prst="rect">
            <a:avLst/>
          </a:prstGeom>
          <a:noFill/>
        </p:spPr>
        <p:txBody>
          <a:bodyPr wrap="square" lIns="91440" tIns="45720" rIns="91440" bIns="45720">
            <a:spAutoFit/>
          </a:bodyPr>
          <a:lstStyle/>
          <a:p>
            <a:pPr algn="ctr"/>
            <a:r>
              <a:rPr lang="en-US" altLang="zh-CN" sz="900" dirty="0">
                <a:ln w="0"/>
                <a:solidFill>
                  <a:schemeClr val="bg1"/>
                </a:solidFill>
                <a:effectLst>
                  <a:outerShdw blurRad="38100" dist="19050" dir="2700000" algn="tl" rotWithShape="0">
                    <a:schemeClr val="dk1">
                      <a:alpha val="40000"/>
                    </a:schemeClr>
                  </a:outerShdw>
                </a:effectLst>
              </a:rPr>
              <a:t>90 E. SAN CARLOS ST. SAN JOSE, CA</a:t>
            </a:r>
            <a:endParaRPr lang="en-US" sz="900" b="0"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0937981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B5CE1D-913D-444A-B766-7FA946387FCA}"/>
              </a:ext>
            </a:extLst>
          </p:cNvPr>
          <p:cNvSpPr/>
          <p:nvPr/>
        </p:nvSpPr>
        <p:spPr>
          <a:xfrm>
            <a:off x="381000" y="4010252"/>
            <a:ext cx="1885499" cy="1885499"/>
          </a:xfrm>
          <a:prstGeom prst="rect">
            <a:avLst/>
          </a:prstGeom>
          <a:solidFill>
            <a:schemeClr val="bg1">
              <a:lumMod val="9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4400" dirty="0"/>
              <a:t>0.25%</a:t>
            </a:r>
          </a:p>
        </p:txBody>
      </p:sp>
      <p:sp>
        <p:nvSpPr>
          <p:cNvPr id="5" name="Rectangle 4">
            <a:extLst>
              <a:ext uri="{FF2B5EF4-FFF2-40B4-BE49-F238E27FC236}">
                <a16:creationId xmlns:a16="http://schemas.microsoft.com/office/drawing/2014/main" id="{387B2B3F-594A-4B54-9722-348810969C1C}"/>
              </a:ext>
            </a:extLst>
          </p:cNvPr>
          <p:cNvSpPr/>
          <p:nvPr/>
        </p:nvSpPr>
        <p:spPr>
          <a:xfrm>
            <a:off x="2486250" y="4010251"/>
            <a:ext cx="1885499" cy="1885499"/>
          </a:xfrm>
          <a:prstGeom prst="rect">
            <a:avLst/>
          </a:prstGeom>
          <a:solidFill>
            <a:schemeClr val="bg1">
              <a:lumMod val="9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4400" dirty="0"/>
              <a:t>4%</a:t>
            </a:r>
          </a:p>
        </p:txBody>
      </p:sp>
      <p:sp>
        <p:nvSpPr>
          <p:cNvPr id="6" name="Rectangle 5">
            <a:extLst>
              <a:ext uri="{FF2B5EF4-FFF2-40B4-BE49-F238E27FC236}">
                <a16:creationId xmlns:a16="http://schemas.microsoft.com/office/drawing/2014/main" id="{337E851E-3C48-480D-81B8-1B948F3CFBC7}"/>
              </a:ext>
            </a:extLst>
          </p:cNvPr>
          <p:cNvSpPr/>
          <p:nvPr/>
        </p:nvSpPr>
        <p:spPr>
          <a:xfrm>
            <a:off x="4591501" y="4010250"/>
            <a:ext cx="1885499" cy="1885499"/>
          </a:xfrm>
          <a:prstGeom prst="rect">
            <a:avLst/>
          </a:prstGeom>
          <a:solidFill>
            <a:schemeClr val="bg1">
              <a:lumMod val="9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4400" dirty="0"/>
              <a:t>8%</a:t>
            </a:r>
          </a:p>
        </p:txBody>
      </p:sp>
      <p:sp>
        <p:nvSpPr>
          <p:cNvPr id="7" name="TextBox 6">
            <a:extLst>
              <a:ext uri="{FF2B5EF4-FFF2-40B4-BE49-F238E27FC236}">
                <a16:creationId xmlns:a16="http://schemas.microsoft.com/office/drawing/2014/main" id="{4EF43F1D-C843-4C99-98DF-6231D1C3E744}"/>
              </a:ext>
            </a:extLst>
          </p:cNvPr>
          <p:cNvSpPr txBox="1"/>
          <p:nvPr/>
        </p:nvSpPr>
        <p:spPr>
          <a:xfrm>
            <a:off x="4591501" y="3417886"/>
            <a:ext cx="1885499" cy="338554"/>
          </a:xfrm>
          <a:prstGeom prst="rect">
            <a:avLst/>
          </a:prstGeom>
          <a:noFill/>
        </p:spPr>
        <p:txBody>
          <a:bodyPr wrap="square" rtlCol="0">
            <a:spAutoFit/>
          </a:bodyPr>
          <a:lstStyle/>
          <a:p>
            <a:pPr algn="ctr"/>
            <a:r>
              <a:rPr lang="en-US" sz="1600" b="1" dirty="0"/>
              <a:t>EQUITY</a:t>
            </a:r>
          </a:p>
        </p:txBody>
      </p:sp>
      <p:sp>
        <p:nvSpPr>
          <p:cNvPr id="8" name="TextBox 7">
            <a:extLst>
              <a:ext uri="{FF2B5EF4-FFF2-40B4-BE49-F238E27FC236}">
                <a16:creationId xmlns:a16="http://schemas.microsoft.com/office/drawing/2014/main" id="{235C9FFE-08B9-4DE9-A941-B7202E9FAC59}"/>
              </a:ext>
            </a:extLst>
          </p:cNvPr>
          <p:cNvSpPr txBox="1"/>
          <p:nvPr/>
        </p:nvSpPr>
        <p:spPr>
          <a:xfrm>
            <a:off x="2486249" y="3423303"/>
            <a:ext cx="1885499" cy="584775"/>
          </a:xfrm>
          <a:prstGeom prst="rect">
            <a:avLst/>
          </a:prstGeom>
          <a:noFill/>
        </p:spPr>
        <p:txBody>
          <a:bodyPr wrap="square" rtlCol="0">
            <a:spAutoFit/>
          </a:bodyPr>
          <a:lstStyle/>
          <a:p>
            <a:pPr algn="ctr"/>
            <a:r>
              <a:rPr lang="en-US" sz="1600" b="1" dirty="0"/>
              <a:t>PREFERRED EQUITY</a:t>
            </a:r>
          </a:p>
        </p:txBody>
      </p:sp>
      <p:sp>
        <p:nvSpPr>
          <p:cNvPr id="9" name="TextBox 8">
            <a:extLst>
              <a:ext uri="{FF2B5EF4-FFF2-40B4-BE49-F238E27FC236}">
                <a16:creationId xmlns:a16="http://schemas.microsoft.com/office/drawing/2014/main" id="{40926659-CEB9-493E-BC20-7FBCA8F9A3E5}"/>
              </a:ext>
            </a:extLst>
          </p:cNvPr>
          <p:cNvSpPr txBox="1"/>
          <p:nvPr/>
        </p:nvSpPr>
        <p:spPr>
          <a:xfrm>
            <a:off x="380997" y="3418969"/>
            <a:ext cx="1885499" cy="584775"/>
          </a:xfrm>
          <a:prstGeom prst="rect">
            <a:avLst/>
          </a:prstGeom>
          <a:noFill/>
        </p:spPr>
        <p:txBody>
          <a:bodyPr wrap="square" rtlCol="0">
            <a:spAutoFit/>
          </a:bodyPr>
          <a:lstStyle/>
          <a:p>
            <a:pPr algn="ctr"/>
            <a:r>
              <a:rPr lang="en-US" sz="1600" b="1" dirty="0"/>
              <a:t>DEBT </a:t>
            </a:r>
          </a:p>
          <a:p>
            <a:pPr algn="ctr"/>
            <a:r>
              <a:rPr lang="en-US" sz="1600" b="1" dirty="0"/>
              <a:t>(LOAN STYLE)</a:t>
            </a:r>
          </a:p>
        </p:txBody>
      </p:sp>
      <p:sp>
        <p:nvSpPr>
          <p:cNvPr id="10" name="TextBox 9">
            <a:extLst>
              <a:ext uri="{FF2B5EF4-FFF2-40B4-BE49-F238E27FC236}">
                <a16:creationId xmlns:a16="http://schemas.microsoft.com/office/drawing/2014/main" id="{25E66F4B-0667-4932-B80D-07C920836CA3}"/>
              </a:ext>
            </a:extLst>
          </p:cNvPr>
          <p:cNvSpPr txBox="1"/>
          <p:nvPr/>
        </p:nvSpPr>
        <p:spPr>
          <a:xfrm>
            <a:off x="4591502" y="5618750"/>
            <a:ext cx="1885498" cy="276999"/>
          </a:xfrm>
          <a:prstGeom prst="rect">
            <a:avLst/>
          </a:prstGeom>
          <a:noFill/>
        </p:spPr>
        <p:txBody>
          <a:bodyPr wrap="square" rtlCol="0">
            <a:spAutoFit/>
          </a:bodyPr>
          <a:lstStyle/>
          <a:p>
            <a:pPr algn="ctr"/>
            <a:r>
              <a:rPr lang="en-US" sz="1200" dirty="0"/>
              <a:t>+ Profit Sharing</a:t>
            </a:r>
          </a:p>
        </p:txBody>
      </p:sp>
      <p:sp>
        <p:nvSpPr>
          <p:cNvPr id="11" name="TextBox 10">
            <a:extLst>
              <a:ext uri="{FF2B5EF4-FFF2-40B4-BE49-F238E27FC236}">
                <a16:creationId xmlns:a16="http://schemas.microsoft.com/office/drawing/2014/main" id="{143302BE-A62F-4A1A-AA6E-4BB0E253D56A}"/>
              </a:ext>
            </a:extLst>
          </p:cNvPr>
          <p:cNvSpPr txBox="1"/>
          <p:nvPr/>
        </p:nvSpPr>
        <p:spPr>
          <a:xfrm>
            <a:off x="2486251" y="5616579"/>
            <a:ext cx="1885498" cy="276999"/>
          </a:xfrm>
          <a:prstGeom prst="rect">
            <a:avLst/>
          </a:prstGeom>
          <a:noFill/>
        </p:spPr>
        <p:txBody>
          <a:bodyPr wrap="square" rtlCol="0">
            <a:spAutoFit/>
          </a:bodyPr>
          <a:lstStyle/>
          <a:p>
            <a:pPr algn="ctr"/>
            <a:r>
              <a:rPr lang="en-US" sz="1200" dirty="0"/>
              <a:t>Preferred Return</a:t>
            </a:r>
          </a:p>
        </p:txBody>
      </p:sp>
    </p:spTree>
    <p:extLst>
      <p:ext uri="{BB962C8B-B14F-4D97-AF65-F5344CB8AC3E}">
        <p14:creationId xmlns:p14="http://schemas.microsoft.com/office/powerpoint/2010/main" val="2777735846"/>
      </p:ext>
    </p:extLst>
  </p:cSld>
  <p:clrMapOvr>
    <a:masterClrMapping/>
  </p:clrMapOvr>
</p:sld>
</file>

<file path=ppt/theme/theme1.xml><?xml version="1.0" encoding="utf-8"?>
<a:theme xmlns:a="http://schemas.openxmlformats.org/drawingml/2006/main" name="Behring_SlideGenius">
  <a:themeElements>
    <a:clrScheme name="Behring Companies">
      <a:dk1>
        <a:srgbClr val="262626"/>
      </a:dk1>
      <a:lt1>
        <a:sysClr val="window" lastClr="FFFFFF"/>
      </a:lt1>
      <a:dk2>
        <a:srgbClr val="A2002D"/>
      </a:dk2>
      <a:lt2>
        <a:srgbClr val="E7E6E6"/>
      </a:lt2>
      <a:accent1>
        <a:srgbClr val="A2002D"/>
      </a:accent1>
      <a:accent2>
        <a:srgbClr val="772424"/>
      </a:accent2>
      <a:accent3>
        <a:srgbClr val="DF9E49"/>
      </a:accent3>
      <a:accent4>
        <a:srgbClr val="E9BE68"/>
      </a:accent4>
      <a:accent5>
        <a:srgbClr val="604818"/>
      </a:accent5>
      <a:accent6>
        <a:srgbClr val="503418"/>
      </a:accent6>
      <a:hlink>
        <a:srgbClr val="64AB75"/>
      </a:hlink>
      <a:folHlink>
        <a:srgbClr val="537D5A"/>
      </a:folHlink>
    </a:clrScheme>
    <a:fontScheme name="Custom 170">
      <a:majorFont>
        <a:latin typeface="Antic Slab"/>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ehring_SlideGenius" id="{04369795-2299-489A-9AF4-B1D3261B5D82}" vid="{FE6ECE44-D333-41D4-BEF1-91A2EF57260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Behring_SlideGenius</Template>
  <TotalTime>3018</TotalTime>
  <Words>1145</Words>
  <Application>Microsoft Office PowerPoint</Application>
  <PresentationFormat>A4 Paper (210x297 mm)</PresentationFormat>
  <Paragraphs>146</Paragraphs>
  <Slides>7</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vt:i4>
      </vt:variant>
    </vt:vector>
  </HeadingPairs>
  <TitlesOfParts>
    <vt:vector size="15" baseType="lpstr">
      <vt:lpstr>Antic Slab</vt:lpstr>
      <vt:lpstr>Open Sans</vt:lpstr>
      <vt:lpstr>Arial</vt:lpstr>
      <vt:lpstr>Calibri</vt:lpstr>
      <vt:lpstr>Calibri Light</vt:lpstr>
      <vt:lpstr>Cambria</vt:lpstr>
      <vt:lpstr>Behring_SlideGenius</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Colin Behring</dc:creator>
  <cp:lastModifiedBy>Behring Colin</cp:lastModifiedBy>
  <cp:revision>33</cp:revision>
  <dcterms:created xsi:type="dcterms:W3CDTF">2018-07-07T15:15:47Z</dcterms:created>
  <dcterms:modified xsi:type="dcterms:W3CDTF">2018-09-18T04:11:55Z</dcterms:modified>
</cp:coreProperties>
</file>