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708" r:id="rId4"/>
  </p:sldMasterIdLst>
  <p:notesMasterIdLst>
    <p:notesMasterId r:id="rId8"/>
  </p:notesMasterIdLst>
  <p:sldIdLst>
    <p:sldId id="356" r:id="rId5"/>
    <p:sldId id="357" r:id="rId6"/>
    <p:sldId id="358" r:id="rId7"/>
  </p:sldIdLst>
  <p:sldSz cx="7775575" cy="10080625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7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minic Baker" initials="DB" lastIdx="1" clrIdx="0">
    <p:extLst>
      <p:ext uri="{19B8F6BF-5375-455C-9EA6-DF929625EA0E}">
        <p15:presenceInfo xmlns:p15="http://schemas.microsoft.com/office/powerpoint/2012/main" userId="Dominic Baker" providerId="None"/>
      </p:ext>
    </p:extLst>
  </p:cmAuthor>
  <p:cmAuthor id="2" name="Charlie Stainforth" initials="CS" lastIdx="7" clrIdx="1">
    <p:extLst>
      <p:ext uri="{19B8F6BF-5375-455C-9EA6-DF929625EA0E}">
        <p15:presenceInfo xmlns:p15="http://schemas.microsoft.com/office/powerpoint/2012/main" userId="3abe822907a0b61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6092"/>
    <a:srgbClr val="706E6A"/>
    <a:srgbClr val="EEBC29"/>
    <a:srgbClr val="204B72"/>
    <a:srgbClr val="5B8DD7"/>
    <a:srgbClr val="002060"/>
    <a:srgbClr val="25499E"/>
    <a:srgbClr val="3E79D0"/>
    <a:srgbClr val="F8F8F8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1" autoAdjust="0"/>
    <p:restoredTop sz="97442" autoAdjust="0"/>
  </p:normalViewPr>
  <p:slideViewPr>
    <p:cSldViewPr snapToGrid="0">
      <p:cViewPr>
        <p:scale>
          <a:sx n="43" d="100"/>
          <a:sy n="43" d="100"/>
        </p:scale>
        <p:origin x="1624" y="76"/>
      </p:cViewPr>
      <p:guideLst>
        <p:guide orient="horz" pos="3175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6C8494B-CE87-403C-BFB9-CD86C79D26D7}" type="datetimeFigureOut">
              <a:rPr lang="en-AU" smtClean="0"/>
              <a:pPr/>
              <a:t>10/09/2018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43113" y="1241425"/>
            <a:ext cx="258286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3F22923-2EDF-480A-A5C3-767EF6413A31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9294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22923-2EDF-480A-A5C3-767EF6413A31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8294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22923-2EDF-480A-A5C3-767EF6413A31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2726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22923-2EDF-480A-A5C3-767EF6413A31}" type="slidenum">
              <a:rPr lang="en-AU" smtClean="0"/>
              <a:pPr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0621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9770"/>
            <a:ext cx="6609239" cy="3509551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94662"/>
            <a:ext cx="5831681" cy="2433817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43A8F-EA86-467E-A3C3-4F72B5FC9FB3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657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406C-7E21-4649-81D2-2A8DC7CC7E1A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618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36700"/>
            <a:ext cx="1676608" cy="85428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36700"/>
            <a:ext cx="4932630" cy="85428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480B-28C1-4B58-A76C-C90AB7AFC59C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8656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19C53-6781-4B99-8748-C5EF323D9322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347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513159"/>
            <a:ext cx="6706433" cy="4193259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6746088"/>
            <a:ext cx="6706433" cy="2205136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2AE3-4096-4573-BA59-A269405D5527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7250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683500"/>
            <a:ext cx="3304619" cy="6396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683500"/>
            <a:ext cx="3304619" cy="6396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A00E-ACDB-4B06-9A3C-A0D6C0DED1B2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6514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36702"/>
            <a:ext cx="6706433" cy="19484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471154"/>
            <a:ext cx="3289432" cy="1211074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682228"/>
            <a:ext cx="3289432" cy="54160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471154"/>
            <a:ext cx="3305632" cy="1211074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682228"/>
            <a:ext cx="3305632" cy="54160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277D-4861-4C96-9485-CE5E727BA2B8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390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1AE8-2DF5-4374-ABD8-4ADCD80C97A6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1304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22E-389B-492E-85F1-B886E7B041FF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1934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672042"/>
            <a:ext cx="2507825" cy="235214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451426"/>
            <a:ext cx="3936385" cy="7163777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024188"/>
            <a:ext cx="2507825" cy="5602681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7D7B9-B3A7-48F0-918E-1E9CA7AA6895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52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672042"/>
            <a:ext cx="2507825" cy="235214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451426"/>
            <a:ext cx="3936385" cy="7163777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024188"/>
            <a:ext cx="2507825" cy="5602681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874C-ED45-4949-9705-685B8BCB10D9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0347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6702"/>
            <a:ext cx="6706433" cy="1948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83500"/>
            <a:ext cx="6706433" cy="639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43248"/>
            <a:ext cx="1749504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E6D8-E08C-4959-AD31-2DB1B4B21AE9}" type="datetime1">
              <a:rPr lang="en-AU" smtClean="0"/>
              <a:pPr/>
              <a:t>10/09/2018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43248"/>
            <a:ext cx="262425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43248"/>
            <a:ext cx="1749504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55C48-27FC-4672-9AFF-594037AEC5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082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9.png"/><Relationship Id="rId7" Type="http://schemas.openxmlformats.org/officeDocument/2006/relationships/image" Target="../media/image3.pn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svg"/><Relationship Id="rId11" Type="http://schemas.openxmlformats.org/officeDocument/2006/relationships/image" Target="../media/image11.png"/><Relationship Id="rId5" Type="http://schemas.openxmlformats.org/officeDocument/2006/relationships/image" Target="../media/image1.png"/><Relationship Id="rId10" Type="http://schemas.openxmlformats.org/officeDocument/2006/relationships/image" Target="../media/image6.svg"/><Relationship Id="rId4" Type="http://schemas.openxmlformats.org/officeDocument/2006/relationships/image" Target="../media/image10.sv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image" Target="../media/image13.png"/><Relationship Id="rId7" Type="http://schemas.openxmlformats.org/officeDocument/2006/relationships/image" Target="../media/image1.png"/><Relationship Id="rId12" Type="http://schemas.openxmlformats.org/officeDocument/2006/relationships/image" Target="../media/image18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11" Type="http://schemas.openxmlformats.org/officeDocument/2006/relationships/image" Target="../media/image17.png"/><Relationship Id="rId5" Type="http://schemas.openxmlformats.org/officeDocument/2006/relationships/image" Target="../media/image15.png"/><Relationship Id="rId10" Type="http://schemas.openxmlformats.org/officeDocument/2006/relationships/image" Target="../media/image4.svg"/><Relationship Id="rId4" Type="http://schemas.openxmlformats.org/officeDocument/2006/relationships/image" Target="../media/image14.svg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5C9231EB-B63E-45E4-83C5-213CCC61382B}"/>
              </a:ext>
            </a:extLst>
          </p:cNvPr>
          <p:cNvSpPr txBox="1"/>
          <p:nvPr/>
        </p:nvSpPr>
        <p:spPr>
          <a:xfrm>
            <a:off x="1193601" y="407463"/>
            <a:ext cx="4933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SCENE 1: </a:t>
            </a:r>
          </a:p>
          <a:p>
            <a:pPr algn="ctr"/>
            <a:r>
              <a:rPr lang="en-US" b="1" dirty="0"/>
              <a:t>Matching Pupils &amp; Professionals</a:t>
            </a:r>
            <a:endParaRPr lang="en-GB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2AF466B-5D0E-4337-A7CF-AD15A671A1D8}"/>
              </a:ext>
            </a:extLst>
          </p:cNvPr>
          <p:cNvSpPr txBox="1"/>
          <p:nvPr/>
        </p:nvSpPr>
        <p:spPr>
          <a:xfrm>
            <a:off x="292307" y="1964563"/>
            <a:ext cx="71909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For the first scene please can we have one pupil on a computer filling in an online form &amp; in a separate location (indicated by a line in-between them) a professional also filling in an online form on a laptop (at their office)</a:t>
            </a:r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B7A0BA9-6E76-47DD-97F9-092AF229F936}"/>
              </a:ext>
            </a:extLst>
          </p:cNvPr>
          <p:cNvSpPr txBox="1"/>
          <p:nvPr/>
        </p:nvSpPr>
        <p:spPr>
          <a:xfrm>
            <a:off x="594079" y="4717146"/>
            <a:ext cx="6132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SCENE 2</a:t>
            </a:r>
          </a:p>
          <a:p>
            <a:pPr algn="ctr"/>
            <a:r>
              <a:rPr lang="en-US" b="1" dirty="0"/>
              <a:t>On the Day Step 1. Mentor Training</a:t>
            </a:r>
            <a:endParaRPr lang="en-GB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E3CBC4C-3ABD-46BD-9E94-71A66A78C94F}"/>
              </a:ext>
            </a:extLst>
          </p:cNvPr>
          <p:cNvSpPr txBox="1"/>
          <p:nvPr/>
        </p:nvSpPr>
        <p:spPr>
          <a:xfrm>
            <a:off x="10850" y="6834591"/>
            <a:ext cx="78805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 the second scene please can we have a Circl Presenter (wearing a white </a:t>
            </a:r>
            <a:r>
              <a:rPr lang="en-US" dirty="0" err="1"/>
              <a:t>tshirt</a:t>
            </a:r>
            <a:r>
              <a:rPr lang="en-US" dirty="0"/>
              <a:t> with the CIRCL logo across the chest in blue) standing by a screen (which will also have the Circl logo across it) and presenting to a group of business professionals (who are sitting in rows, but we can still see their happy faces!)</a:t>
            </a:r>
            <a:endParaRPr lang="en-GB" dirty="0"/>
          </a:p>
        </p:txBody>
      </p:sp>
      <p:pic>
        <p:nvPicPr>
          <p:cNvPr id="5" name="Graphic 4" descr="Children">
            <a:extLst>
              <a:ext uri="{FF2B5EF4-FFF2-40B4-BE49-F238E27FC236}">
                <a16:creationId xmlns:a16="http://schemas.microsoft.com/office/drawing/2014/main" id="{3318FBD9-952F-4274-8FB5-741FBA35E9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34832" y="1267995"/>
            <a:ext cx="815619" cy="815619"/>
          </a:xfrm>
          <a:prstGeom prst="rect">
            <a:avLst/>
          </a:prstGeom>
        </p:spPr>
      </p:pic>
      <p:pic>
        <p:nvPicPr>
          <p:cNvPr id="7" name="Graphic 6" descr="Group">
            <a:extLst>
              <a:ext uri="{FF2B5EF4-FFF2-40B4-BE49-F238E27FC236}">
                <a16:creationId xmlns:a16="http://schemas.microsoft.com/office/drawing/2014/main" id="{044096D8-85F6-4E2D-8A99-F1DA1FC97F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039703" y="1127912"/>
            <a:ext cx="914400" cy="914400"/>
          </a:xfrm>
          <a:prstGeom prst="rect">
            <a:avLst/>
          </a:prstGeom>
        </p:spPr>
      </p:pic>
      <p:pic>
        <p:nvPicPr>
          <p:cNvPr id="34" name="Graphic 33" descr="Teacher">
            <a:extLst>
              <a:ext uri="{FF2B5EF4-FFF2-40B4-BE49-F238E27FC236}">
                <a16:creationId xmlns:a16="http://schemas.microsoft.com/office/drawing/2014/main" id="{1D452EE2-7B6C-44F6-8EAF-F4F5235446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37798" y="6012704"/>
            <a:ext cx="914400" cy="914400"/>
          </a:xfrm>
          <a:prstGeom prst="rect">
            <a:avLst/>
          </a:prstGeom>
        </p:spPr>
      </p:pic>
      <p:pic>
        <p:nvPicPr>
          <p:cNvPr id="44" name="Graphic 43" descr="Smart Phone">
            <a:extLst>
              <a:ext uri="{FF2B5EF4-FFF2-40B4-BE49-F238E27FC236}">
                <a16:creationId xmlns:a16="http://schemas.microsoft.com/office/drawing/2014/main" id="{9305800C-854C-4646-99AC-3A22698BAA5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59809" y="1359980"/>
            <a:ext cx="601288" cy="601288"/>
          </a:xfrm>
          <a:prstGeom prst="rect">
            <a:avLst/>
          </a:prstGeom>
        </p:spPr>
      </p:pic>
      <p:pic>
        <p:nvPicPr>
          <p:cNvPr id="47" name="Graphic 46" descr="Group">
            <a:extLst>
              <a:ext uri="{FF2B5EF4-FFF2-40B4-BE49-F238E27FC236}">
                <a16:creationId xmlns:a16="http://schemas.microsoft.com/office/drawing/2014/main" id="{48AC524E-8A69-49EE-B592-36C3A4E5DD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527443" y="60400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130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566AC856-D20F-4534-9C20-E717CC115562}"/>
              </a:ext>
            </a:extLst>
          </p:cNvPr>
          <p:cNvSpPr txBox="1"/>
          <p:nvPr/>
        </p:nvSpPr>
        <p:spPr>
          <a:xfrm>
            <a:off x="-181176" y="768366"/>
            <a:ext cx="8326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SCENE 3</a:t>
            </a:r>
          </a:p>
          <a:p>
            <a:pPr algn="ctr"/>
            <a:r>
              <a:rPr lang="en-US" b="1" dirty="0"/>
              <a:t>On the Day Step 2. Pupils Arrive</a:t>
            </a:r>
            <a:endParaRPr lang="en-GB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CC1F8AE-E94C-407D-8A7F-692E4B0F088D}"/>
              </a:ext>
            </a:extLst>
          </p:cNvPr>
          <p:cNvSpPr txBox="1"/>
          <p:nvPr/>
        </p:nvSpPr>
        <p:spPr>
          <a:xfrm>
            <a:off x="591444" y="2296954"/>
            <a:ext cx="71966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third scene is when the pupils turn up at the office and meet their “mentor”. Please can you show the 5 or 6 professionals talking to a school pupil with 1 or 2 shaking hands.  </a:t>
            </a:r>
            <a:endParaRPr lang="en-GB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F6B5639-95E6-45A7-94B6-9105688DAE4B}"/>
              </a:ext>
            </a:extLst>
          </p:cNvPr>
          <p:cNvSpPr txBox="1"/>
          <p:nvPr/>
        </p:nvSpPr>
        <p:spPr>
          <a:xfrm>
            <a:off x="370249" y="4328419"/>
            <a:ext cx="7052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SCENE 4</a:t>
            </a:r>
          </a:p>
          <a:p>
            <a:pPr algn="ctr"/>
            <a:r>
              <a:rPr lang="en-US" b="1" dirty="0"/>
              <a:t>On the Day Step 3. Guided Mentoring Activities</a:t>
            </a:r>
            <a:endParaRPr lang="en-GB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6118BB6-AF85-4F7F-A96D-8AE60B751C78}"/>
              </a:ext>
            </a:extLst>
          </p:cNvPr>
          <p:cNvSpPr txBox="1"/>
          <p:nvPr/>
        </p:nvSpPr>
        <p:spPr>
          <a:xfrm>
            <a:off x="17615" y="6392926"/>
            <a:ext cx="7757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This scene is the most important. Please can you show the Circl Presenter standing at the front of the room (wearing the </a:t>
            </a:r>
            <a:r>
              <a:rPr lang="en-US" dirty="0" err="1"/>
              <a:t>circl</a:t>
            </a:r>
            <a:r>
              <a:rPr lang="en-US" dirty="0"/>
              <a:t> t shirt) next to the screen (with an image of 2 people shaking hands on it &amp; the Circl logo in the top corner) 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And 5 pairs of pupils and professionals sitting next to each other at small round tables talking to each other, smiling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Just so you know. They are in the offices of the business at this point. </a:t>
            </a:r>
            <a:endParaRPr lang="en-GB" dirty="0"/>
          </a:p>
        </p:txBody>
      </p:sp>
      <p:pic>
        <p:nvPicPr>
          <p:cNvPr id="36" name="Graphic 35" descr="Handshake">
            <a:extLst>
              <a:ext uri="{FF2B5EF4-FFF2-40B4-BE49-F238E27FC236}">
                <a16:creationId xmlns:a16="http://schemas.microsoft.com/office/drawing/2014/main" id="{14499246-EC47-4DC0-AF4D-D848119EB1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43705" y="1453294"/>
            <a:ext cx="914400" cy="914400"/>
          </a:xfrm>
          <a:prstGeom prst="rect">
            <a:avLst/>
          </a:prstGeom>
        </p:spPr>
      </p:pic>
      <p:pic>
        <p:nvPicPr>
          <p:cNvPr id="48" name="Graphic 47" descr="Children">
            <a:extLst>
              <a:ext uri="{FF2B5EF4-FFF2-40B4-BE49-F238E27FC236}">
                <a16:creationId xmlns:a16="http://schemas.microsoft.com/office/drawing/2014/main" id="{827E3C15-8561-419B-9D96-AAF6ABF9DF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61459" y="1531376"/>
            <a:ext cx="815619" cy="815619"/>
          </a:xfrm>
          <a:prstGeom prst="rect">
            <a:avLst/>
          </a:prstGeom>
        </p:spPr>
      </p:pic>
      <p:pic>
        <p:nvPicPr>
          <p:cNvPr id="49" name="Graphic 48" descr="Group">
            <a:extLst>
              <a:ext uri="{FF2B5EF4-FFF2-40B4-BE49-F238E27FC236}">
                <a16:creationId xmlns:a16="http://schemas.microsoft.com/office/drawing/2014/main" id="{1A2AC1E9-E081-4FD4-9DE5-37E05E470F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50528" y="1377133"/>
            <a:ext cx="914400" cy="914400"/>
          </a:xfrm>
          <a:prstGeom prst="rect">
            <a:avLst/>
          </a:prstGeom>
        </p:spPr>
      </p:pic>
      <p:pic>
        <p:nvPicPr>
          <p:cNvPr id="50" name="Graphic 49" descr="Teacher">
            <a:extLst>
              <a:ext uri="{FF2B5EF4-FFF2-40B4-BE49-F238E27FC236}">
                <a16:creationId xmlns:a16="http://schemas.microsoft.com/office/drawing/2014/main" id="{170EE409-D4B5-48E8-A86A-8C87FE6FAB1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479443" y="4942449"/>
            <a:ext cx="914400" cy="914400"/>
          </a:xfrm>
          <a:prstGeom prst="rect">
            <a:avLst/>
          </a:prstGeom>
        </p:spPr>
      </p:pic>
      <p:pic>
        <p:nvPicPr>
          <p:cNvPr id="58" name="Graphic 57" descr="Man">
            <a:extLst>
              <a:ext uri="{FF2B5EF4-FFF2-40B4-BE49-F238E27FC236}">
                <a16:creationId xmlns:a16="http://schemas.microsoft.com/office/drawing/2014/main" id="{62181C45-2EBC-4E28-8F0A-357C347302D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263080" y="4945777"/>
            <a:ext cx="914400" cy="914400"/>
          </a:xfrm>
          <a:prstGeom prst="rect">
            <a:avLst/>
          </a:prstGeom>
        </p:spPr>
      </p:pic>
      <p:pic>
        <p:nvPicPr>
          <p:cNvPr id="59" name="Graphic 58" descr="Man">
            <a:extLst>
              <a:ext uri="{FF2B5EF4-FFF2-40B4-BE49-F238E27FC236}">
                <a16:creationId xmlns:a16="http://schemas.microsoft.com/office/drawing/2014/main" id="{4524FDB8-F7E1-4A80-BB44-6838187DBD5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981970" y="5155331"/>
            <a:ext cx="701518" cy="701518"/>
          </a:xfrm>
          <a:prstGeom prst="rect">
            <a:avLst/>
          </a:prstGeom>
        </p:spPr>
      </p:pic>
      <p:pic>
        <p:nvPicPr>
          <p:cNvPr id="64" name="Graphic 63" descr="Man">
            <a:extLst>
              <a:ext uri="{FF2B5EF4-FFF2-40B4-BE49-F238E27FC236}">
                <a16:creationId xmlns:a16="http://schemas.microsoft.com/office/drawing/2014/main" id="{6B67D557-9FEA-4AA6-A428-797D309AB42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447024" y="5419714"/>
            <a:ext cx="914400" cy="914400"/>
          </a:xfrm>
          <a:prstGeom prst="rect">
            <a:avLst/>
          </a:prstGeom>
        </p:spPr>
      </p:pic>
      <p:pic>
        <p:nvPicPr>
          <p:cNvPr id="65" name="Graphic 64" descr="Man">
            <a:extLst>
              <a:ext uri="{FF2B5EF4-FFF2-40B4-BE49-F238E27FC236}">
                <a16:creationId xmlns:a16="http://schemas.microsoft.com/office/drawing/2014/main" id="{F219D280-F88F-4777-815E-01A95F215B8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165914" y="5629268"/>
            <a:ext cx="701518" cy="701518"/>
          </a:xfrm>
          <a:prstGeom prst="rect">
            <a:avLst/>
          </a:prstGeom>
        </p:spPr>
      </p:pic>
      <p:pic>
        <p:nvPicPr>
          <p:cNvPr id="66" name="Graphic 65" descr="Man">
            <a:extLst>
              <a:ext uri="{FF2B5EF4-FFF2-40B4-BE49-F238E27FC236}">
                <a16:creationId xmlns:a16="http://schemas.microsoft.com/office/drawing/2014/main" id="{644F3C84-51AD-4E9D-9A0E-F826909EB8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476187" y="5304513"/>
            <a:ext cx="914400" cy="914400"/>
          </a:xfrm>
          <a:prstGeom prst="rect">
            <a:avLst/>
          </a:prstGeom>
        </p:spPr>
      </p:pic>
      <p:pic>
        <p:nvPicPr>
          <p:cNvPr id="67" name="Graphic 66" descr="Man">
            <a:extLst>
              <a:ext uri="{FF2B5EF4-FFF2-40B4-BE49-F238E27FC236}">
                <a16:creationId xmlns:a16="http://schemas.microsoft.com/office/drawing/2014/main" id="{5E9107D2-8A31-4AB0-A197-6C0F6D50B9F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195077" y="5514067"/>
            <a:ext cx="701518" cy="70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55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621056BC-CC02-42BF-AA84-061E92E65FA7}"/>
              </a:ext>
            </a:extLst>
          </p:cNvPr>
          <p:cNvSpPr txBox="1"/>
          <p:nvPr/>
        </p:nvSpPr>
        <p:spPr>
          <a:xfrm>
            <a:off x="-2456354" y="593822"/>
            <a:ext cx="12949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SCENE 5</a:t>
            </a:r>
          </a:p>
          <a:p>
            <a:pPr algn="ctr"/>
            <a:r>
              <a:rPr lang="en-US" b="1" dirty="0"/>
              <a:t>After the Day Step 4. Follow up communication &amp; online activities</a:t>
            </a:r>
            <a:endParaRPr lang="en-GB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217CA79-3B10-4919-A198-7673F035ABE9}"/>
              </a:ext>
            </a:extLst>
          </p:cNvPr>
          <p:cNvSpPr txBox="1"/>
          <p:nvPr/>
        </p:nvSpPr>
        <p:spPr>
          <a:xfrm>
            <a:off x="139461" y="2344066"/>
            <a:ext cx="71689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This scene is similar to the first scene (but please make it look slightly different). Please show both one pupil and one professional (again with a line between them to indicate separate locations) on computers or laptops completing a follow up activity. On the computer screen is an image of a Circl presenter and a short form. </a:t>
            </a:r>
            <a:endParaRPr lang="en-GB" dirty="0"/>
          </a:p>
        </p:txBody>
      </p:sp>
      <p:pic>
        <p:nvPicPr>
          <p:cNvPr id="42" name="Graphic 41" descr="Laptop">
            <a:extLst>
              <a:ext uri="{FF2B5EF4-FFF2-40B4-BE49-F238E27FC236}">
                <a16:creationId xmlns:a16="http://schemas.microsoft.com/office/drawing/2014/main" id="{F09C6FDD-ED8B-471B-A52C-235826B54C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06206" y="1358387"/>
            <a:ext cx="914400" cy="914400"/>
          </a:xfrm>
          <a:prstGeom prst="rect">
            <a:avLst/>
          </a:prstGeom>
        </p:spPr>
      </p:pic>
      <p:pic>
        <p:nvPicPr>
          <p:cNvPr id="46" name="Graphic 45" descr="Envelope">
            <a:extLst>
              <a:ext uri="{FF2B5EF4-FFF2-40B4-BE49-F238E27FC236}">
                <a16:creationId xmlns:a16="http://schemas.microsoft.com/office/drawing/2014/main" id="{BEF1DF39-FA91-4078-A2CF-7F361D63F6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943111" y="1311432"/>
            <a:ext cx="914400" cy="9144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860FF2FB-CDE8-4839-A2CF-95E4B74991CB}"/>
              </a:ext>
            </a:extLst>
          </p:cNvPr>
          <p:cNvSpPr txBox="1"/>
          <p:nvPr/>
        </p:nvSpPr>
        <p:spPr>
          <a:xfrm>
            <a:off x="-342540" y="5285157"/>
            <a:ext cx="8326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SCENE 6</a:t>
            </a:r>
          </a:p>
          <a:p>
            <a:pPr algn="ctr"/>
            <a:r>
              <a:rPr lang="en-US" b="1" dirty="0"/>
              <a:t>Session 2: Pupils go back to the office to see their “mentors” for the 2</a:t>
            </a:r>
            <a:r>
              <a:rPr lang="en-US" b="1" baseline="30000" dirty="0"/>
              <a:t>nd</a:t>
            </a:r>
            <a:r>
              <a:rPr lang="en-US" b="1" dirty="0"/>
              <a:t> session</a:t>
            </a:r>
            <a:endParaRPr lang="en-GB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A35D87E-4433-4780-941F-AA4574060103}"/>
              </a:ext>
            </a:extLst>
          </p:cNvPr>
          <p:cNvSpPr txBox="1"/>
          <p:nvPr/>
        </p:nvSpPr>
        <p:spPr>
          <a:xfrm>
            <a:off x="344809" y="6813229"/>
            <a:ext cx="71966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 this final scene please can you show the pupils returning to the office to see their business mentors again. Please can you show a few of them standing up and talking 121 and a couple of them sitting down around tables talking. Also please can you include the Circl presenter in the back ground (wearing the white t shirt with logo) standing next to a big screen that visible says “Welcome back to Circl Training: Session 2”</a:t>
            </a:r>
            <a:endParaRPr lang="en-GB" dirty="0"/>
          </a:p>
        </p:txBody>
      </p:sp>
      <p:pic>
        <p:nvPicPr>
          <p:cNvPr id="27" name="Graphic 26" descr="Children">
            <a:extLst>
              <a:ext uri="{FF2B5EF4-FFF2-40B4-BE49-F238E27FC236}">
                <a16:creationId xmlns:a16="http://schemas.microsoft.com/office/drawing/2014/main" id="{4FDA34B7-231D-4597-95AA-52BB6442C0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14824" y="6047651"/>
            <a:ext cx="815619" cy="815619"/>
          </a:xfrm>
          <a:prstGeom prst="rect">
            <a:avLst/>
          </a:prstGeom>
        </p:spPr>
      </p:pic>
      <p:pic>
        <p:nvPicPr>
          <p:cNvPr id="34" name="Graphic 33" descr="Group">
            <a:extLst>
              <a:ext uri="{FF2B5EF4-FFF2-40B4-BE49-F238E27FC236}">
                <a16:creationId xmlns:a16="http://schemas.microsoft.com/office/drawing/2014/main" id="{1230CB8B-A12E-4EDB-98EB-6E6A02CEA6E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903893" y="5893408"/>
            <a:ext cx="914400" cy="914400"/>
          </a:xfrm>
          <a:prstGeom prst="rect">
            <a:avLst/>
          </a:prstGeom>
        </p:spPr>
      </p:pic>
      <p:pic>
        <p:nvPicPr>
          <p:cNvPr id="3" name="Graphic 2" descr="Raised Hand">
            <a:extLst>
              <a:ext uri="{FF2B5EF4-FFF2-40B4-BE49-F238E27FC236}">
                <a16:creationId xmlns:a16="http://schemas.microsoft.com/office/drawing/2014/main" id="{C29CBFF7-D748-4668-91A2-B8C81407B97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089747" y="588798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004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DD3B0F2885CD45A73E6C8750FD4B47" ma:contentTypeVersion="8" ma:contentTypeDescription="Create a new document." ma:contentTypeScope="" ma:versionID="04c5e68a70a3bb8a2db5b8fac6276211">
  <xsd:schema xmlns:xsd="http://www.w3.org/2001/XMLSchema" xmlns:xs="http://www.w3.org/2001/XMLSchema" xmlns:p="http://schemas.microsoft.com/office/2006/metadata/properties" xmlns:ns2="8e73ce39-e4b4-4424-b292-34a08ffec55e" xmlns:ns3="16db7c1a-0711-480b-8c90-766d12f803ff" targetNamespace="http://schemas.microsoft.com/office/2006/metadata/properties" ma:root="true" ma:fieldsID="e88724dc9a7888fe3ea06de46e6a7a88" ns2:_="" ns3:_="">
    <xsd:import namespace="8e73ce39-e4b4-4424-b292-34a08ffec55e"/>
    <xsd:import namespace="16db7c1a-0711-480b-8c90-766d12f803f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TaxKeywordTaxHTField" minOccurs="0"/>
                <xsd:element ref="ns3:TaxCatchAll" minOccurs="0"/>
                <xsd:element ref="ns2:SharingHintHash" minOccurs="0"/>
                <xsd:element ref="ns3:SharedWithDetails" minOccurs="0"/>
                <xsd:element ref="ns3:LastSharedByUser" minOccurs="0"/>
                <xsd:element ref="ns3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73ce39-e4b4-4424-b292-34a08ffec55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b7c1a-0711-480b-8c90-766d12f803ff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0" nillable="true" ma:taxonomy="true" ma:internalName="TaxKeywordTaxHTField" ma:taxonomyFieldName="TaxKeyword" ma:displayName="Enterprise Keywords" ma:fieldId="{23f27201-bee3-471e-b2e7-b64fd8b7ca38}" ma:taxonomyMulti="true" ma:sspId="eaa16ddd-0087-4936-b9bc-ea380dd5b9d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ebe7d461-c854-4113-8215-e9d52ae8f2f1}" ma:internalName="TaxCatchAll" ma:showField="CatchAllData" ma:web="16db7c1a-0711-480b-8c90-766d12f803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4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5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KeywordTaxHTField xmlns="16db7c1a-0711-480b-8c90-766d12f803ff">
      <Terms xmlns="http://schemas.microsoft.com/office/infopath/2007/PartnerControls"/>
    </TaxKeywordTaxHTField>
    <TaxCatchAll xmlns="16db7c1a-0711-480b-8c90-766d12f803ff"/>
    <SharedWithUsers xmlns="8e73ce39-e4b4-4424-b292-34a08ffec55e">
      <UserInfo>
        <DisplayName>Will French</DisplayName>
        <AccountId>21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34DBB9F-E35E-4067-B02D-01B737DB1C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9F299E-E857-41BE-8A4B-1D6090BE41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73ce39-e4b4-4424-b292-34a08ffec55e"/>
    <ds:schemaRef ds:uri="16db7c1a-0711-480b-8c90-766d12f803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ECA9C8-54E9-48D8-8287-FF3D026317CB}">
  <ds:schemaRefs>
    <ds:schemaRef ds:uri="http://purl.org/dc/elements/1.1/"/>
    <ds:schemaRef ds:uri="http://schemas.microsoft.com/office/2006/metadata/properties"/>
    <ds:schemaRef ds:uri="16db7c1a-0711-480b-8c90-766d12f803ff"/>
    <ds:schemaRef ds:uri="8e73ce39-e4b4-4424-b292-34a08ffec55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16128</TotalTime>
  <Words>468</Words>
  <Application>Microsoft Office PowerPoint</Application>
  <PresentationFormat>Custom</PresentationFormat>
  <Paragraphs>25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Crow</dc:creator>
  <cp:lastModifiedBy>Charlie Stainforth</cp:lastModifiedBy>
  <cp:revision>451</cp:revision>
  <cp:lastPrinted>2017-07-13T13:08:48Z</cp:lastPrinted>
  <dcterms:created xsi:type="dcterms:W3CDTF">2014-12-01T04:28:17Z</dcterms:created>
  <dcterms:modified xsi:type="dcterms:W3CDTF">2018-09-10T08:33:05Z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0x0101005FDD3B0F2885CD45A73E6C8750FD4B47</vt:lpwstr>
  </property>
  <property fmtid="{D5CDD505-2E9C-101B-9397-08002B2CF9AE}" pid="3" name="TaxKeyword">
    <vt:lpwstr/>
  </property>
</Properties>
</file>