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8" r:id="rId6"/>
    <p:sldId id="259" r:id="rId7"/>
    <p:sldId id="262" r:id="rId8"/>
    <p:sldId id="263" r:id="rId9"/>
    <p:sldId id="260" r:id="rId10"/>
    <p:sldId id="269" r:id="rId11"/>
    <p:sldId id="273" r:id="rId12"/>
    <p:sldId id="267" r:id="rId13"/>
    <p:sldId id="274" r:id="rId14"/>
    <p:sldId id="276" r:id="rId15"/>
    <p:sldId id="261" r:id="rId16"/>
    <p:sldId id="266" r:id="rId17"/>
    <p:sldId id="277"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1D346-E92F-4714-8E3E-CE83150C43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961DDC-D4CB-436C-A7F8-4100B7F3BF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71699DE-1723-41BF-9089-9B055EA7758F}"/>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0533BA24-06DC-4B63-8FD2-8B5736302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F4AB3E-CEA0-4522-96CF-D5BB2B7BB888}"/>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4137318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95B9F-8DED-45A9-A025-79967E500C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B5DC10-6D42-4D34-9D3F-4477E730871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4C7508-BD8A-4018-8925-2FC812D3344B}"/>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5526B520-4B10-4BF4-836D-BCE7B9395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058E98-D5C7-4A56-89D2-6EB8C9E53AD3}"/>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654988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BB91D-750A-40D7-BCE0-0305AEB68A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A872E5-AC00-4E5B-8FBF-F0B87FF5152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BCA33-9981-438E-86E5-4C487A3F0809}"/>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6A02B7D3-6281-42E8-92D9-FE38579DAD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859D7F-C1EA-4F93-B70E-220E11F8BB76}"/>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4220636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25289-9B9F-47B4-BC8C-154B44A744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5EC395-E695-4662-A78C-BEF21327E83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4D1251-49BC-4444-925B-7303318DE0D5}"/>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4E290CC9-1872-4718-A435-F6DCD1334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6165F-97C4-4B0C-94D8-B2B6079EA837}"/>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3986510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A6896-1A11-42A5-87ED-EBC5B1478D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E1FC92-EC85-4F8A-8A3A-1308DAF0ED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87083E8-D113-4F70-9B35-1FF10D1AD145}"/>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C06E2434-9D02-4A18-AFDF-5E1630948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EF2264-E452-49C9-9432-CA083261C81B}"/>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2344400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6238B-4F89-4B5F-8615-4E3782E361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8D55AC-F01F-4CD7-B628-1484CF513E0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ED61F2-7B9C-4090-BC6A-D0774AB9F0C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4CF93D-2021-44C2-859C-C3AFAA54E596}"/>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6" name="Footer Placeholder 5">
            <a:extLst>
              <a:ext uri="{FF2B5EF4-FFF2-40B4-BE49-F238E27FC236}">
                <a16:creationId xmlns:a16="http://schemas.microsoft.com/office/drawing/2014/main" id="{ACBFDE1E-7D4A-44C3-9CDE-6F13C7E6A2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89F52D-20E5-4D62-8D30-E7CA7F75EEA7}"/>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1231619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AAC0B-63A7-43E4-8C73-F944F2B7D0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5BA091-1AFF-4DE4-A7B9-51DA3B9C86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5EB053D-996D-4090-B81B-CA0AAB8D014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AA98BC-8470-4C64-994C-E1CAA7C77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E4A99F8-F043-4A44-B11B-66B40DED52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89F5F2-6B0E-46F6-BC75-60332122ABA1}"/>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8" name="Footer Placeholder 7">
            <a:extLst>
              <a:ext uri="{FF2B5EF4-FFF2-40B4-BE49-F238E27FC236}">
                <a16:creationId xmlns:a16="http://schemas.microsoft.com/office/drawing/2014/main" id="{62BFA3C0-9982-4EEE-9D19-06C6945AE99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6ACDCA-21F6-4DB3-94F7-4A0EEA4440AD}"/>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1607540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90F6-65E4-4DF3-A1B8-374237A96D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60405F-EF4F-48E1-8B8B-CAD10B673038}"/>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4" name="Footer Placeholder 3">
            <a:extLst>
              <a:ext uri="{FF2B5EF4-FFF2-40B4-BE49-F238E27FC236}">
                <a16:creationId xmlns:a16="http://schemas.microsoft.com/office/drawing/2014/main" id="{B6CD4DA1-3E95-42D4-86F3-77844EE6EB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EC41E6-CF53-493E-94D9-2C7918719CEF}"/>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2358062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4492ED-CBC5-4354-BB3D-72CFD0E89B8C}"/>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3" name="Footer Placeholder 2">
            <a:extLst>
              <a:ext uri="{FF2B5EF4-FFF2-40B4-BE49-F238E27FC236}">
                <a16:creationId xmlns:a16="http://schemas.microsoft.com/office/drawing/2014/main" id="{053ABC65-DC63-43E8-86F7-1E2F81AB49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88C065-AEBF-4FE9-9D5D-D41E8AF4975D}"/>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3454793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BE381-7A07-42DB-B01C-98FEEB2DB2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C37D497-D38C-458D-BABA-5C03BC08B2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A45D92-65A8-4756-BFDD-FDBF5D389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AAD9DF1-3612-49E7-B409-3FD3DE40FE66}"/>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6" name="Footer Placeholder 5">
            <a:extLst>
              <a:ext uri="{FF2B5EF4-FFF2-40B4-BE49-F238E27FC236}">
                <a16:creationId xmlns:a16="http://schemas.microsoft.com/office/drawing/2014/main" id="{348039AB-0C5E-48DA-9866-6435C8DB6E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2D56FC-ED0B-460B-82E9-1A64396A710A}"/>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1194927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F78D2-1C33-4038-BC7E-A1C7C10DEE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D323AA-8660-4197-A56C-060605DC4A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CEABC7-38AD-4083-9551-26E553597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9E315D-D053-4AEA-B906-CD84C13605CF}"/>
              </a:ext>
            </a:extLst>
          </p:cNvPr>
          <p:cNvSpPr>
            <a:spLocks noGrp="1"/>
          </p:cNvSpPr>
          <p:nvPr>
            <p:ph type="dt" sz="half" idx="10"/>
          </p:nvPr>
        </p:nvSpPr>
        <p:spPr/>
        <p:txBody>
          <a:bodyPr/>
          <a:lstStyle/>
          <a:p>
            <a:fld id="{3170B436-51AA-4485-9255-2EE39F17A538}" type="datetimeFigureOut">
              <a:rPr lang="en-US" smtClean="0"/>
              <a:t>9/4/2018</a:t>
            </a:fld>
            <a:endParaRPr lang="en-US"/>
          </a:p>
        </p:txBody>
      </p:sp>
      <p:sp>
        <p:nvSpPr>
          <p:cNvPr id="6" name="Footer Placeholder 5">
            <a:extLst>
              <a:ext uri="{FF2B5EF4-FFF2-40B4-BE49-F238E27FC236}">
                <a16:creationId xmlns:a16="http://schemas.microsoft.com/office/drawing/2014/main" id="{6B08C2AD-3D59-47AE-8661-13084AC659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07DAD7-05FB-4F6D-A7CC-35C0FB82AC42}"/>
              </a:ext>
            </a:extLst>
          </p:cNvPr>
          <p:cNvSpPr>
            <a:spLocks noGrp="1"/>
          </p:cNvSpPr>
          <p:nvPr>
            <p:ph type="sldNum" sz="quarter" idx="12"/>
          </p:nvPr>
        </p:nvSpPr>
        <p:spPr/>
        <p:txBody>
          <a:bodyPr/>
          <a:lstStyle/>
          <a:p>
            <a:fld id="{B738E078-4AF6-4C5B-8FCD-A9905EC06687}" type="slidenum">
              <a:rPr lang="en-US" smtClean="0"/>
              <a:t>‹#›</a:t>
            </a:fld>
            <a:endParaRPr lang="en-US"/>
          </a:p>
        </p:txBody>
      </p:sp>
    </p:spTree>
    <p:extLst>
      <p:ext uri="{BB962C8B-B14F-4D97-AF65-F5344CB8AC3E}">
        <p14:creationId xmlns:p14="http://schemas.microsoft.com/office/powerpoint/2010/main" val="2370242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AE716A-BC0A-47E7-AC86-D8E7F1D15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B7E1E5-91E2-4B73-AF51-45CC5CCDDB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8CFD6B-4A55-4A94-BC94-5037395E82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0B436-51AA-4485-9255-2EE39F17A538}" type="datetimeFigureOut">
              <a:rPr lang="en-US" smtClean="0"/>
              <a:t>9/4/2018</a:t>
            </a:fld>
            <a:endParaRPr lang="en-US"/>
          </a:p>
        </p:txBody>
      </p:sp>
      <p:sp>
        <p:nvSpPr>
          <p:cNvPr id="5" name="Footer Placeholder 4">
            <a:extLst>
              <a:ext uri="{FF2B5EF4-FFF2-40B4-BE49-F238E27FC236}">
                <a16:creationId xmlns:a16="http://schemas.microsoft.com/office/drawing/2014/main" id="{E0143C7D-110C-43C0-9124-D9CE6707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C6DBB0-9C0B-4495-B4F2-BE622497A9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8E078-4AF6-4C5B-8FCD-A9905EC06687}" type="slidenum">
              <a:rPr lang="en-US" smtClean="0"/>
              <a:t>‹#›</a:t>
            </a:fld>
            <a:endParaRPr lang="en-US"/>
          </a:p>
        </p:txBody>
      </p:sp>
    </p:spTree>
    <p:extLst>
      <p:ext uri="{BB962C8B-B14F-4D97-AF65-F5344CB8AC3E}">
        <p14:creationId xmlns:p14="http://schemas.microsoft.com/office/powerpoint/2010/main" val="3426509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C542F7F-EBB2-4233-8AA2-0FCFE2824D42}"/>
              </a:ext>
            </a:extLst>
          </p:cNvPr>
          <p:cNvSpPr txBox="1"/>
          <p:nvPr/>
        </p:nvSpPr>
        <p:spPr>
          <a:xfrm>
            <a:off x="6820925" y="1625913"/>
            <a:ext cx="3970900" cy="1200329"/>
          </a:xfrm>
          <a:prstGeom prst="rect">
            <a:avLst/>
          </a:prstGeom>
          <a:noFill/>
        </p:spPr>
        <p:txBody>
          <a:bodyPr wrap="square" rtlCol="0">
            <a:spAutoFit/>
          </a:bodyPr>
          <a:lstStyle/>
          <a:p>
            <a:r>
              <a:rPr lang="en-US" dirty="0"/>
              <a:t>API Headquarters R&amp;D/Manufacturing/Sales</a:t>
            </a:r>
          </a:p>
          <a:p>
            <a:r>
              <a:rPr lang="en-US" dirty="0"/>
              <a:t>400 Paterson Plank Rd</a:t>
            </a:r>
          </a:p>
          <a:p>
            <a:r>
              <a:rPr lang="en-US" dirty="0"/>
              <a:t>Carlstadt, NJ 07072</a:t>
            </a:r>
          </a:p>
        </p:txBody>
      </p:sp>
      <p:sp>
        <p:nvSpPr>
          <p:cNvPr id="2" name="Title 1">
            <a:extLst>
              <a:ext uri="{FF2B5EF4-FFF2-40B4-BE49-F238E27FC236}">
                <a16:creationId xmlns:a16="http://schemas.microsoft.com/office/drawing/2014/main" id="{E2E86D67-6805-4327-BD67-57DD90910CF4}"/>
              </a:ext>
            </a:extLst>
          </p:cNvPr>
          <p:cNvSpPr>
            <a:spLocks noGrp="1"/>
          </p:cNvSpPr>
          <p:nvPr>
            <p:ph type="title"/>
          </p:nvPr>
        </p:nvSpPr>
        <p:spPr/>
        <p:txBody>
          <a:bodyPr/>
          <a:lstStyle/>
          <a:p>
            <a:r>
              <a:rPr lang="en-US" b="1" dirty="0">
                <a:solidFill>
                  <a:schemeClr val="tx2"/>
                </a:solidFill>
              </a:rPr>
              <a:t>Advanced Polymer, Inc. - Our Presence </a:t>
            </a:r>
          </a:p>
        </p:txBody>
      </p:sp>
      <p:pic>
        <p:nvPicPr>
          <p:cNvPr id="12" name="Picture 11">
            <a:extLst>
              <a:ext uri="{FF2B5EF4-FFF2-40B4-BE49-F238E27FC236}">
                <a16:creationId xmlns:a16="http://schemas.microsoft.com/office/drawing/2014/main" id="{1F9DDD31-3130-445A-89E8-081D1511BAE2}"/>
              </a:ext>
            </a:extLst>
          </p:cNvPr>
          <p:cNvPicPr>
            <a:picLocks noChangeAspect="1"/>
          </p:cNvPicPr>
          <p:nvPr/>
        </p:nvPicPr>
        <p:blipFill rotWithShape="1">
          <a:blip r:embed="rId2">
            <a:extLst>
              <a:ext uri="{28A0092B-C50C-407E-A947-70E740481C1C}">
                <a14:useLocalDpi xmlns:a14="http://schemas.microsoft.com/office/drawing/2010/main" val="0"/>
              </a:ext>
            </a:extLst>
          </a:blip>
          <a:srcRect t="22195" r="55100" b="10877"/>
          <a:stretch/>
        </p:blipFill>
        <p:spPr>
          <a:xfrm>
            <a:off x="764638" y="1352862"/>
            <a:ext cx="5873554" cy="4924754"/>
          </a:xfrm>
          <a:prstGeom prst="rect">
            <a:avLst/>
          </a:prstGeom>
        </p:spPr>
      </p:pic>
      <p:pic>
        <p:nvPicPr>
          <p:cNvPr id="14" name="Graphic 13" descr="Marker">
            <a:extLst>
              <a:ext uri="{FF2B5EF4-FFF2-40B4-BE49-F238E27FC236}">
                <a16:creationId xmlns:a16="http://schemas.microsoft.com/office/drawing/2014/main" id="{73D65518-DD71-4B22-9F00-DDF7383804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9867" y="2745735"/>
            <a:ext cx="400050" cy="400050"/>
          </a:xfrm>
          <a:prstGeom prst="rect">
            <a:avLst/>
          </a:prstGeom>
        </p:spPr>
      </p:pic>
      <p:pic>
        <p:nvPicPr>
          <p:cNvPr id="15" name="Graphic 14" descr="Marker">
            <a:extLst>
              <a:ext uri="{FF2B5EF4-FFF2-40B4-BE49-F238E27FC236}">
                <a16:creationId xmlns:a16="http://schemas.microsoft.com/office/drawing/2014/main" id="{A87F5FE5-2F60-4996-A651-0FAB2BC1D0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43425" y="2364100"/>
            <a:ext cx="400050" cy="400050"/>
          </a:xfrm>
          <a:prstGeom prst="rect">
            <a:avLst/>
          </a:prstGeom>
        </p:spPr>
      </p:pic>
      <p:pic>
        <p:nvPicPr>
          <p:cNvPr id="16" name="Graphic 15" descr="Marker">
            <a:extLst>
              <a:ext uri="{FF2B5EF4-FFF2-40B4-BE49-F238E27FC236}">
                <a16:creationId xmlns:a16="http://schemas.microsoft.com/office/drawing/2014/main" id="{28A8F39C-816B-4E21-9401-B2C928BB4A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8007" y="3696637"/>
            <a:ext cx="400050" cy="400050"/>
          </a:xfrm>
          <a:prstGeom prst="rect">
            <a:avLst/>
          </a:prstGeom>
        </p:spPr>
      </p:pic>
      <p:pic>
        <p:nvPicPr>
          <p:cNvPr id="17" name="Graphic 16" descr="Marker">
            <a:extLst>
              <a:ext uri="{FF2B5EF4-FFF2-40B4-BE49-F238E27FC236}">
                <a16:creationId xmlns:a16="http://schemas.microsoft.com/office/drawing/2014/main" id="{82AB019D-B106-42EB-8E28-86093D33A9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53050" y="3228975"/>
            <a:ext cx="400050" cy="400050"/>
          </a:xfrm>
          <a:prstGeom prst="rect">
            <a:avLst/>
          </a:prstGeom>
        </p:spPr>
      </p:pic>
      <p:pic>
        <p:nvPicPr>
          <p:cNvPr id="19" name="Graphic 18" descr="Marker">
            <a:extLst>
              <a:ext uri="{FF2B5EF4-FFF2-40B4-BE49-F238E27FC236}">
                <a16:creationId xmlns:a16="http://schemas.microsoft.com/office/drawing/2014/main" id="{336E9D7A-C244-426D-89D9-C2556FBF00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28542" y="2564125"/>
            <a:ext cx="400050" cy="400050"/>
          </a:xfrm>
          <a:prstGeom prst="rect">
            <a:avLst/>
          </a:prstGeom>
        </p:spPr>
      </p:pic>
      <p:pic>
        <p:nvPicPr>
          <p:cNvPr id="20" name="Graphic 19" descr="Marker">
            <a:extLst>
              <a:ext uri="{FF2B5EF4-FFF2-40B4-BE49-F238E27FC236}">
                <a16:creationId xmlns:a16="http://schemas.microsoft.com/office/drawing/2014/main" id="{C25ACC8F-1B39-4AC0-9B07-6C0B469715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38167" y="1627344"/>
            <a:ext cx="400050" cy="400050"/>
          </a:xfrm>
          <a:prstGeom prst="rect">
            <a:avLst/>
          </a:prstGeom>
        </p:spPr>
      </p:pic>
      <p:pic>
        <p:nvPicPr>
          <p:cNvPr id="21" name="Graphic 20" descr="Marker">
            <a:extLst>
              <a:ext uri="{FF2B5EF4-FFF2-40B4-BE49-F238E27FC236}">
                <a16:creationId xmlns:a16="http://schemas.microsoft.com/office/drawing/2014/main" id="{6B65A9EF-2D6D-41F1-8531-372AE50AE8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38167" y="2951476"/>
            <a:ext cx="400050" cy="400050"/>
          </a:xfrm>
          <a:prstGeom prst="rect">
            <a:avLst/>
          </a:prstGeom>
        </p:spPr>
      </p:pic>
      <p:sp>
        <p:nvSpPr>
          <p:cNvPr id="22" name="TextBox 21">
            <a:extLst>
              <a:ext uri="{FF2B5EF4-FFF2-40B4-BE49-F238E27FC236}">
                <a16:creationId xmlns:a16="http://schemas.microsoft.com/office/drawing/2014/main" id="{1D46E47C-E854-42AB-A4C9-A312F4DE337C}"/>
              </a:ext>
            </a:extLst>
          </p:cNvPr>
          <p:cNvSpPr txBox="1"/>
          <p:nvPr/>
        </p:nvSpPr>
        <p:spPr>
          <a:xfrm>
            <a:off x="6820925" y="2951476"/>
            <a:ext cx="3970900" cy="1200329"/>
          </a:xfrm>
          <a:prstGeom prst="rect">
            <a:avLst/>
          </a:prstGeom>
          <a:noFill/>
        </p:spPr>
        <p:txBody>
          <a:bodyPr wrap="square" rtlCol="0">
            <a:spAutoFit/>
          </a:bodyPr>
          <a:lstStyle/>
          <a:p>
            <a:r>
              <a:rPr lang="en-US" dirty="0"/>
              <a:t>IL – Technical Sales</a:t>
            </a:r>
          </a:p>
          <a:p>
            <a:r>
              <a:rPr lang="en-US" dirty="0"/>
              <a:t>MI – Technical Sales</a:t>
            </a:r>
          </a:p>
          <a:p>
            <a:r>
              <a:rPr lang="en-US" dirty="0"/>
              <a:t>NC – Technical Sales</a:t>
            </a:r>
          </a:p>
          <a:p>
            <a:r>
              <a:rPr lang="en-US" dirty="0"/>
              <a:t>GA – Technical Sales</a:t>
            </a:r>
          </a:p>
        </p:txBody>
      </p:sp>
      <p:pic>
        <p:nvPicPr>
          <p:cNvPr id="13" name="Graphic 12" descr="Marker">
            <a:extLst>
              <a:ext uri="{FF2B5EF4-FFF2-40B4-BE49-F238E27FC236}">
                <a16:creationId xmlns:a16="http://schemas.microsoft.com/office/drawing/2014/main" id="{DEC28B22-0E75-4604-8833-209A80498A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9867" y="3047371"/>
            <a:ext cx="400050" cy="400050"/>
          </a:xfrm>
          <a:prstGeom prst="rect">
            <a:avLst/>
          </a:prstGeom>
        </p:spPr>
      </p:pic>
    </p:spTree>
    <p:extLst>
      <p:ext uri="{BB962C8B-B14F-4D97-AF65-F5344CB8AC3E}">
        <p14:creationId xmlns:p14="http://schemas.microsoft.com/office/powerpoint/2010/main" val="623283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1FBC1-70D6-4EBC-85E6-A9601A3C4B1D}"/>
              </a:ext>
            </a:extLst>
          </p:cNvPr>
          <p:cNvSpPr>
            <a:spLocks noGrp="1"/>
          </p:cNvSpPr>
          <p:nvPr>
            <p:ph type="title"/>
          </p:nvPr>
        </p:nvSpPr>
        <p:spPr/>
        <p:txBody>
          <a:bodyPr/>
          <a:lstStyle/>
          <a:p>
            <a:r>
              <a:rPr lang="en-US" dirty="0"/>
              <a:t>Water Repellents </a:t>
            </a:r>
          </a:p>
        </p:txBody>
      </p:sp>
      <p:graphicFrame>
        <p:nvGraphicFramePr>
          <p:cNvPr id="4" name="Content Placeholder 3">
            <a:extLst>
              <a:ext uri="{FF2B5EF4-FFF2-40B4-BE49-F238E27FC236}">
                <a16:creationId xmlns:a16="http://schemas.microsoft.com/office/drawing/2014/main" id="{E4A82DC2-8FC6-43B9-AEE9-1DA6778B7C88}"/>
              </a:ext>
            </a:extLst>
          </p:cNvPr>
          <p:cNvGraphicFramePr>
            <a:graphicFrameLocks noGrp="1"/>
          </p:cNvGraphicFramePr>
          <p:nvPr>
            <p:ph idx="1"/>
            <p:extLst>
              <p:ext uri="{D42A27DB-BD31-4B8C-83A1-F6EECF244321}">
                <p14:modId xmlns:p14="http://schemas.microsoft.com/office/powerpoint/2010/main" val="743340743"/>
              </p:ext>
            </p:extLst>
          </p:nvPr>
        </p:nvGraphicFramePr>
        <p:xfrm>
          <a:off x="838200" y="1690688"/>
          <a:ext cx="10565980" cy="4286482"/>
        </p:xfrm>
        <a:graphic>
          <a:graphicData uri="http://schemas.openxmlformats.org/drawingml/2006/table">
            <a:tbl>
              <a:tblPr firstRow="1" firstCol="1" bandRow="1">
                <a:tableStyleId>{793D81CF-94F2-401A-BA57-92F5A7B2D0C5}</a:tableStyleId>
              </a:tblPr>
              <a:tblGrid>
                <a:gridCol w="1533833">
                  <a:extLst>
                    <a:ext uri="{9D8B030D-6E8A-4147-A177-3AD203B41FA5}">
                      <a16:colId xmlns:a16="http://schemas.microsoft.com/office/drawing/2014/main" val="846043601"/>
                    </a:ext>
                  </a:extLst>
                </a:gridCol>
                <a:gridCol w="1230440">
                  <a:extLst>
                    <a:ext uri="{9D8B030D-6E8A-4147-A177-3AD203B41FA5}">
                      <a16:colId xmlns:a16="http://schemas.microsoft.com/office/drawing/2014/main" val="1442191373"/>
                    </a:ext>
                  </a:extLst>
                </a:gridCol>
                <a:gridCol w="1561455">
                  <a:extLst>
                    <a:ext uri="{9D8B030D-6E8A-4147-A177-3AD203B41FA5}">
                      <a16:colId xmlns:a16="http://schemas.microsoft.com/office/drawing/2014/main" val="3071604637"/>
                    </a:ext>
                  </a:extLst>
                </a:gridCol>
                <a:gridCol w="6240252">
                  <a:extLst>
                    <a:ext uri="{9D8B030D-6E8A-4147-A177-3AD203B41FA5}">
                      <a16:colId xmlns:a16="http://schemas.microsoft.com/office/drawing/2014/main" val="2478814725"/>
                    </a:ext>
                  </a:extLst>
                </a:gridCol>
              </a:tblGrid>
              <a:tr h="447557">
                <a:tc>
                  <a:txBody>
                    <a:bodyPr/>
                    <a:lstStyle/>
                    <a:p>
                      <a:pPr marL="0" marR="0">
                        <a:lnSpc>
                          <a:spcPct val="107000"/>
                        </a:lnSpc>
                        <a:spcBef>
                          <a:spcPts val="0"/>
                        </a:spcBef>
                        <a:spcAft>
                          <a:spcPts val="0"/>
                        </a:spcAft>
                      </a:pPr>
                      <a:r>
                        <a:rPr lang="en-US" sz="1800">
                          <a:effectLst/>
                        </a:rPr>
                        <a:t>Product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Ionic Character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4195"/>
                  </a:ext>
                </a:extLst>
              </a:tr>
              <a:tr h="905240">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AP-0280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78.0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Nonionic</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Silicone based  </a:t>
                      </a:r>
                      <a:r>
                        <a:rPr lang="en-US" sz="1800" spc="25" dirty="0">
                          <a:effectLst/>
                        </a:rPr>
                        <a:t>self-curable reactive copolymer emulsion that imparts water repellency on architectural substrates.</a:t>
                      </a:r>
                      <a:r>
                        <a:rPr lang="en-US" sz="1800" dirty="0">
                          <a:effectLst/>
                        </a:rPr>
                        <a:t> Excellent choice for exterior deck stains and paints.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9537303"/>
                  </a:ext>
                </a:extLst>
              </a:tr>
              <a:tr h="905240">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API-WP30C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40.0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Anionic</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rPr>
                        <a:t>Copolymer emulsion for various waterborne systems. Excellent choice for rapid water beading effect on interior/exterior paints and coatings formulations. Can be used as a stand alone sealer.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5927073"/>
                  </a:ext>
                </a:extLst>
              </a:tr>
              <a:tr h="676397">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API-WP35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36.0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Anionic</a:t>
                      </a: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Hydrocarbon based emulsion for various waterborne systems. Excellent choice for rapid water beading effect on interior/exterior paints and coatings formulations.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2705540"/>
                  </a:ext>
                </a:extLst>
              </a:tr>
              <a:tr h="905240">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a:effectLst/>
                        </a:rPr>
                        <a:t> APS-232HCA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50.0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err="1">
                          <a:effectLst/>
                        </a:rPr>
                        <a:t>Solventborne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Silicone based additive for various </a:t>
                      </a:r>
                      <a:r>
                        <a:rPr lang="en-US" sz="1800" dirty="0" err="1">
                          <a:effectLst/>
                        </a:rPr>
                        <a:t>solventborne</a:t>
                      </a:r>
                      <a:r>
                        <a:rPr lang="en-US" sz="1800" dirty="0">
                          <a:effectLst/>
                        </a:rPr>
                        <a:t> systems. Designed to provide excellent water repellency and holdout for various surfaces. Will improve cleanability and dirt pick up resistance performance.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3059602"/>
                  </a:ext>
                </a:extLst>
              </a:tr>
            </a:tbl>
          </a:graphicData>
        </a:graphic>
      </p:graphicFrame>
    </p:spTree>
    <p:extLst>
      <p:ext uri="{BB962C8B-B14F-4D97-AF65-F5344CB8AC3E}">
        <p14:creationId xmlns:p14="http://schemas.microsoft.com/office/powerpoint/2010/main" val="3858624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B3F9D-4AA8-48A3-8DE8-3ADAB13B9EAA}"/>
              </a:ext>
            </a:extLst>
          </p:cNvPr>
          <p:cNvSpPr>
            <a:spLocks noGrp="1"/>
          </p:cNvSpPr>
          <p:nvPr>
            <p:ph type="title"/>
          </p:nvPr>
        </p:nvSpPr>
        <p:spPr/>
        <p:txBody>
          <a:bodyPr/>
          <a:lstStyle/>
          <a:p>
            <a:r>
              <a:rPr lang="en-US" dirty="0"/>
              <a:t>Oil/Stain Repellents </a:t>
            </a:r>
          </a:p>
        </p:txBody>
      </p:sp>
      <p:graphicFrame>
        <p:nvGraphicFramePr>
          <p:cNvPr id="4" name="Content Placeholder 3">
            <a:extLst>
              <a:ext uri="{FF2B5EF4-FFF2-40B4-BE49-F238E27FC236}">
                <a16:creationId xmlns:a16="http://schemas.microsoft.com/office/drawing/2014/main" id="{FE329152-26F5-4559-854F-6F569713E562}"/>
              </a:ext>
            </a:extLst>
          </p:cNvPr>
          <p:cNvGraphicFramePr>
            <a:graphicFrameLocks noGrp="1"/>
          </p:cNvGraphicFramePr>
          <p:nvPr>
            <p:ph idx="1"/>
            <p:extLst>
              <p:ext uri="{D42A27DB-BD31-4B8C-83A1-F6EECF244321}">
                <p14:modId xmlns:p14="http://schemas.microsoft.com/office/powerpoint/2010/main" val="1438375060"/>
              </p:ext>
            </p:extLst>
          </p:nvPr>
        </p:nvGraphicFramePr>
        <p:xfrm>
          <a:off x="838200" y="1690689"/>
          <a:ext cx="10396081" cy="5059946"/>
        </p:xfrm>
        <a:graphic>
          <a:graphicData uri="http://schemas.openxmlformats.org/drawingml/2006/table">
            <a:tbl>
              <a:tblPr firstRow="1" firstCol="1" bandRow="1">
                <a:tableStyleId>{793D81CF-94F2-401A-BA57-92F5A7B2D0C5}</a:tableStyleId>
              </a:tblPr>
              <a:tblGrid>
                <a:gridCol w="1518138">
                  <a:extLst>
                    <a:ext uri="{9D8B030D-6E8A-4147-A177-3AD203B41FA5}">
                      <a16:colId xmlns:a16="http://schemas.microsoft.com/office/drawing/2014/main" val="2898555146"/>
                    </a:ext>
                  </a:extLst>
                </a:gridCol>
                <a:gridCol w="1230440">
                  <a:extLst>
                    <a:ext uri="{9D8B030D-6E8A-4147-A177-3AD203B41FA5}">
                      <a16:colId xmlns:a16="http://schemas.microsoft.com/office/drawing/2014/main" val="2524377291"/>
                    </a:ext>
                  </a:extLst>
                </a:gridCol>
                <a:gridCol w="1744808">
                  <a:extLst>
                    <a:ext uri="{9D8B030D-6E8A-4147-A177-3AD203B41FA5}">
                      <a16:colId xmlns:a16="http://schemas.microsoft.com/office/drawing/2014/main" val="2801439470"/>
                    </a:ext>
                  </a:extLst>
                </a:gridCol>
                <a:gridCol w="5902695">
                  <a:extLst>
                    <a:ext uri="{9D8B030D-6E8A-4147-A177-3AD203B41FA5}">
                      <a16:colId xmlns:a16="http://schemas.microsoft.com/office/drawing/2014/main" val="3769623075"/>
                    </a:ext>
                  </a:extLst>
                </a:gridCol>
              </a:tblGrid>
              <a:tr h="416062">
                <a:tc>
                  <a:txBody>
                    <a:bodyPr/>
                    <a:lstStyle/>
                    <a:p>
                      <a:pPr marL="0" marR="0">
                        <a:lnSpc>
                          <a:spcPct val="107000"/>
                        </a:lnSpc>
                        <a:spcBef>
                          <a:spcPts val="0"/>
                        </a:spcBef>
                        <a:spcAft>
                          <a:spcPts val="0"/>
                        </a:spcAft>
                      </a:pPr>
                      <a:r>
                        <a:rPr lang="en-US" sz="1800">
                          <a:effectLst/>
                        </a:rPr>
                        <a:t>Product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Ionic Character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1784065"/>
                  </a:ext>
                </a:extLst>
              </a:tr>
              <a:tr h="841536">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err="1">
                          <a:effectLst/>
                        </a:rPr>
                        <a:t>AdvaPel</a:t>
                      </a:r>
                      <a:r>
                        <a:rPr lang="en-US" sz="1800" dirty="0">
                          <a:effectLst/>
                        </a:rPr>
                        <a:t>® 724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Anionic</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rPr>
                        <a:t>Short chain fluoropolymer for waterborne systems. Provides water, oil and stain resistance and holdout. Can be used in penetrating or film-forming sealers, paints, inks &amp; coatings.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9866841"/>
                  </a:ext>
                </a:extLst>
              </a:tr>
              <a:tr h="1054273">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AdvaPel® 787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28.0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Anionic</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rPr>
                        <a:t>Short chain fluorophosphate ester for waterborne systems. Provides water, oil and stain resistance and holdout for brush and roll applications. Can be used in penetrating or film forming sealers, paints, inks &amp; coatings. Helps with flow and leveling properties.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8008983"/>
                  </a:ext>
                </a:extLst>
              </a:tr>
              <a:tr h="841536">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AdvaPel® 805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Solventborne</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Short chain fluoropolymer for </a:t>
                      </a:r>
                      <a:r>
                        <a:rPr lang="en-US" sz="1800" dirty="0" err="1">
                          <a:effectLst/>
                        </a:rPr>
                        <a:t>solventborne</a:t>
                      </a:r>
                      <a:r>
                        <a:rPr lang="en-US" sz="1800" dirty="0">
                          <a:effectLst/>
                        </a:rPr>
                        <a:t> systems.  Provides water, oil and stain resistance and holdout. Can be used in penetrating or film forming sealers, paints, inks &amp; coatings.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5172489"/>
                  </a:ext>
                </a:extLst>
              </a:tr>
              <a:tr h="841536">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err="1">
                          <a:effectLst/>
                        </a:rPr>
                        <a:t>AdvaPel</a:t>
                      </a:r>
                      <a:r>
                        <a:rPr lang="en-US" sz="1800" dirty="0">
                          <a:effectLst/>
                        </a:rPr>
                        <a:t>® 816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Solventborne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Short chain fluoropolymer for </a:t>
                      </a:r>
                      <a:r>
                        <a:rPr lang="en-US" sz="1800" dirty="0" err="1">
                          <a:effectLst/>
                        </a:rPr>
                        <a:t>solventborne</a:t>
                      </a:r>
                      <a:r>
                        <a:rPr lang="en-US" sz="1800" dirty="0">
                          <a:effectLst/>
                        </a:rPr>
                        <a:t> systems.  Provides excellent water, oil and stain resistance and holdout. Can be used in penetrating or film forming sealers, paints, inks &amp; coatings.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5291800"/>
                  </a:ext>
                </a:extLst>
              </a:tr>
            </a:tbl>
          </a:graphicData>
        </a:graphic>
      </p:graphicFrame>
    </p:spTree>
    <p:extLst>
      <p:ext uri="{BB962C8B-B14F-4D97-AF65-F5344CB8AC3E}">
        <p14:creationId xmlns:p14="http://schemas.microsoft.com/office/powerpoint/2010/main" val="1571585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5B113-D946-4866-9DE2-5BB77273E5A3}"/>
              </a:ext>
            </a:extLst>
          </p:cNvPr>
          <p:cNvSpPr>
            <a:spLocks noGrp="1"/>
          </p:cNvSpPr>
          <p:nvPr>
            <p:ph type="title"/>
          </p:nvPr>
        </p:nvSpPr>
        <p:spPr>
          <a:xfrm>
            <a:off x="838199" y="432899"/>
            <a:ext cx="10515600" cy="1325563"/>
          </a:xfrm>
        </p:spPr>
        <p:txBody>
          <a:bodyPr/>
          <a:lstStyle/>
          <a:p>
            <a:r>
              <a:rPr lang="en-US" dirty="0"/>
              <a:t>Wetting/Leveling Agents - </a:t>
            </a:r>
            <a:r>
              <a:rPr lang="en-US" dirty="0" err="1"/>
              <a:t>Fluorosurfactants</a:t>
            </a:r>
            <a:endParaRPr lang="en-US" dirty="0"/>
          </a:p>
        </p:txBody>
      </p:sp>
      <p:graphicFrame>
        <p:nvGraphicFramePr>
          <p:cNvPr id="4" name="Content Placeholder 3">
            <a:extLst>
              <a:ext uri="{FF2B5EF4-FFF2-40B4-BE49-F238E27FC236}">
                <a16:creationId xmlns:a16="http://schemas.microsoft.com/office/drawing/2014/main" id="{6AEF4588-A1FF-44FF-B091-6B5C666A421B}"/>
              </a:ext>
            </a:extLst>
          </p:cNvPr>
          <p:cNvGraphicFramePr>
            <a:graphicFrameLocks noGrp="1"/>
          </p:cNvGraphicFramePr>
          <p:nvPr>
            <p:ph idx="1"/>
            <p:extLst>
              <p:ext uri="{D42A27DB-BD31-4B8C-83A1-F6EECF244321}">
                <p14:modId xmlns:p14="http://schemas.microsoft.com/office/powerpoint/2010/main" val="3920588339"/>
              </p:ext>
            </p:extLst>
          </p:nvPr>
        </p:nvGraphicFramePr>
        <p:xfrm>
          <a:off x="838199" y="1758462"/>
          <a:ext cx="10515600" cy="4827004"/>
        </p:xfrm>
        <a:graphic>
          <a:graphicData uri="http://schemas.openxmlformats.org/drawingml/2006/table">
            <a:tbl>
              <a:tblPr firstRow="1" firstCol="1" bandRow="1">
                <a:tableStyleId>{793D81CF-94F2-401A-BA57-92F5A7B2D0C5}</a:tableStyleId>
              </a:tblPr>
              <a:tblGrid>
                <a:gridCol w="1078524">
                  <a:extLst>
                    <a:ext uri="{9D8B030D-6E8A-4147-A177-3AD203B41FA5}">
                      <a16:colId xmlns:a16="http://schemas.microsoft.com/office/drawing/2014/main" val="3364351648"/>
                    </a:ext>
                  </a:extLst>
                </a:gridCol>
                <a:gridCol w="1226219">
                  <a:extLst>
                    <a:ext uri="{9D8B030D-6E8A-4147-A177-3AD203B41FA5}">
                      <a16:colId xmlns:a16="http://schemas.microsoft.com/office/drawing/2014/main" val="3713750894"/>
                    </a:ext>
                  </a:extLst>
                </a:gridCol>
                <a:gridCol w="1745581">
                  <a:extLst>
                    <a:ext uri="{9D8B030D-6E8A-4147-A177-3AD203B41FA5}">
                      <a16:colId xmlns:a16="http://schemas.microsoft.com/office/drawing/2014/main" val="3295127019"/>
                    </a:ext>
                  </a:extLst>
                </a:gridCol>
                <a:gridCol w="6465276">
                  <a:extLst>
                    <a:ext uri="{9D8B030D-6E8A-4147-A177-3AD203B41FA5}">
                      <a16:colId xmlns:a16="http://schemas.microsoft.com/office/drawing/2014/main" val="3856280333"/>
                    </a:ext>
                  </a:extLst>
                </a:gridCol>
              </a:tblGrid>
              <a:tr h="418345">
                <a:tc>
                  <a:txBody>
                    <a:bodyPr/>
                    <a:lstStyle/>
                    <a:p>
                      <a:pPr marL="0" marR="0">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Ionic Character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5537402"/>
                  </a:ext>
                </a:extLst>
              </a:tr>
              <a:tr h="632249">
                <a:tc>
                  <a:txBody>
                    <a:bodyPr/>
                    <a:lstStyle/>
                    <a:p>
                      <a:pPr marL="0" marR="0">
                        <a:lnSpc>
                          <a:spcPct val="107000"/>
                        </a:lnSpc>
                        <a:spcBef>
                          <a:spcPts val="0"/>
                        </a:spcBef>
                        <a:spcAft>
                          <a:spcPts val="0"/>
                        </a:spcAft>
                      </a:pPr>
                      <a:r>
                        <a:rPr lang="en-US" sz="1800" dirty="0">
                          <a:effectLst/>
                        </a:rPr>
                        <a:t>APFS-14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27.0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Amphoteric</a:t>
                      </a:r>
                    </a:p>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rPr>
                        <a:t>Short-chain fluorosurfactant with compatibility in waterborne and solventborne system. Exceptional wetting/leveling properties.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5583795"/>
                  </a:ext>
                </a:extLst>
              </a:tr>
              <a:tr h="846154">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APFS-70S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50.0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Nonionic</a:t>
                      </a: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Short-chain </a:t>
                      </a:r>
                      <a:r>
                        <a:rPr lang="en-US" sz="1800" dirty="0" err="1">
                          <a:effectLst/>
                        </a:rPr>
                        <a:t>fluorosurfactant</a:t>
                      </a:r>
                      <a:r>
                        <a:rPr lang="en-US" sz="1800" dirty="0">
                          <a:effectLst/>
                        </a:rPr>
                        <a:t> for various waterborne systems. Excellent choice for wetting low surface energy substrates such as plastics, oily substrates, waxy surfaces, and silicone and fluoropolymer treated fabrics.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39427"/>
                  </a:ext>
                </a:extLst>
              </a:tr>
              <a:tr h="1060058">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APFS-75S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20.0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Anionic</a:t>
                      </a: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Short-chain </a:t>
                      </a:r>
                      <a:r>
                        <a:rPr lang="en-US" sz="1800" dirty="0" err="1">
                          <a:effectLst/>
                        </a:rPr>
                        <a:t>fluorosurfactant</a:t>
                      </a:r>
                      <a:r>
                        <a:rPr lang="en-US" sz="1800" dirty="0">
                          <a:effectLst/>
                        </a:rPr>
                        <a:t> for anionic waterborne systems. Excellent choice for wetting low surface energy substrates such as plastics, oily substrates, waxy surfaces, and silicone and fluoropolymer treated fabrics. Excellent block resistance.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5419496"/>
                  </a:ext>
                </a:extLst>
              </a:tr>
              <a:tr h="1060058">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APFS-76S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Nonionic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Short-chain </a:t>
                      </a:r>
                      <a:r>
                        <a:rPr lang="en-US" sz="1800" dirty="0" err="1">
                          <a:effectLst/>
                        </a:rPr>
                        <a:t>fluorosurfactant</a:t>
                      </a:r>
                      <a:r>
                        <a:rPr lang="en-US" sz="1800" dirty="0">
                          <a:effectLst/>
                        </a:rPr>
                        <a:t> for various waterborne systems. Designed to provide excellent cleanability and oil repellency when added to flat finish architectural paints and water-based coatings. Will improve the chemical resistance and dirt pick up resistance performance.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4726734"/>
                  </a:ext>
                </a:extLst>
              </a:tr>
            </a:tbl>
          </a:graphicData>
        </a:graphic>
      </p:graphicFrame>
    </p:spTree>
    <p:extLst>
      <p:ext uri="{BB962C8B-B14F-4D97-AF65-F5344CB8AC3E}">
        <p14:creationId xmlns:p14="http://schemas.microsoft.com/office/powerpoint/2010/main" val="3333022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0F4CC-EA68-4E1A-90F5-608D5359BFCF}"/>
              </a:ext>
            </a:extLst>
          </p:cNvPr>
          <p:cNvSpPr>
            <a:spLocks noGrp="1"/>
          </p:cNvSpPr>
          <p:nvPr>
            <p:ph type="title"/>
          </p:nvPr>
        </p:nvSpPr>
        <p:spPr/>
        <p:txBody>
          <a:bodyPr/>
          <a:lstStyle/>
          <a:p>
            <a:r>
              <a:rPr lang="en-US" dirty="0"/>
              <a:t>Slip/Mar &amp; Abrasion</a:t>
            </a:r>
          </a:p>
        </p:txBody>
      </p:sp>
      <p:graphicFrame>
        <p:nvGraphicFramePr>
          <p:cNvPr id="4" name="Content Placeholder 3">
            <a:extLst>
              <a:ext uri="{FF2B5EF4-FFF2-40B4-BE49-F238E27FC236}">
                <a16:creationId xmlns:a16="http://schemas.microsoft.com/office/drawing/2014/main" id="{083DE448-3F33-46FB-9339-621421648137}"/>
              </a:ext>
            </a:extLst>
          </p:cNvPr>
          <p:cNvGraphicFramePr>
            <a:graphicFrameLocks noGrp="1"/>
          </p:cNvGraphicFramePr>
          <p:nvPr>
            <p:ph idx="1"/>
            <p:extLst>
              <p:ext uri="{D42A27DB-BD31-4B8C-83A1-F6EECF244321}">
                <p14:modId xmlns:p14="http://schemas.microsoft.com/office/powerpoint/2010/main" val="3453702802"/>
              </p:ext>
            </p:extLst>
          </p:nvPr>
        </p:nvGraphicFramePr>
        <p:xfrm>
          <a:off x="838200" y="1690688"/>
          <a:ext cx="10454948" cy="3728168"/>
        </p:xfrm>
        <a:graphic>
          <a:graphicData uri="http://schemas.openxmlformats.org/drawingml/2006/table">
            <a:tbl>
              <a:tblPr firstRow="1" firstCol="1" bandRow="1">
                <a:tableStyleId>{793D81CF-94F2-401A-BA57-92F5A7B2D0C5}</a:tableStyleId>
              </a:tblPr>
              <a:tblGrid>
                <a:gridCol w="1869831">
                  <a:extLst>
                    <a:ext uri="{9D8B030D-6E8A-4147-A177-3AD203B41FA5}">
                      <a16:colId xmlns:a16="http://schemas.microsoft.com/office/drawing/2014/main" val="1839516460"/>
                    </a:ext>
                  </a:extLst>
                </a:gridCol>
                <a:gridCol w="1230440">
                  <a:extLst>
                    <a:ext uri="{9D8B030D-6E8A-4147-A177-3AD203B41FA5}">
                      <a16:colId xmlns:a16="http://schemas.microsoft.com/office/drawing/2014/main" val="649702000"/>
                    </a:ext>
                  </a:extLst>
                </a:gridCol>
                <a:gridCol w="7354677">
                  <a:extLst>
                    <a:ext uri="{9D8B030D-6E8A-4147-A177-3AD203B41FA5}">
                      <a16:colId xmlns:a16="http://schemas.microsoft.com/office/drawing/2014/main" val="528853951"/>
                    </a:ext>
                  </a:extLst>
                </a:gridCol>
              </a:tblGrid>
              <a:tr h="289769">
                <a:tc>
                  <a:txBody>
                    <a:bodyPr/>
                    <a:lstStyle/>
                    <a:p>
                      <a:pPr marL="0" marR="0">
                        <a:lnSpc>
                          <a:spcPct val="107000"/>
                        </a:lnSpc>
                        <a:spcBef>
                          <a:spcPts val="0"/>
                        </a:spcBef>
                        <a:spcAft>
                          <a:spcPts val="0"/>
                        </a:spcAft>
                      </a:pPr>
                      <a:r>
                        <a:rPr lang="en-US" sz="1800">
                          <a:effectLst/>
                        </a:rPr>
                        <a:t>Product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5841781"/>
                  </a:ext>
                </a:extLst>
              </a:tr>
              <a:tr h="657234">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API-188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35.0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kern="1200" dirty="0">
                          <a:effectLst/>
                        </a:rPr>
                        <a:t>Nonionic emulsion of a high melt polyethylene resin that will increase abrasion resistance, strength and durability in a wide range of coatings and finishes.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9552254"/>
                  </a:ext>
                </a:extLst>
              </a:tr>
              <a:tr h="1253779">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APS-228 Emulsion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50.0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kern="1200" dirty="0">
                          <a:effectLst/>
                        </a:rPr>
                        <a:t>Nonionic silicone emulsion designed to be used as an additive for waterborne coatings. It provides durable silicone characteristics to polyurethane and acrylic plastic, leather and wood coatings. It can be used in conjunction with cationic, nonionic and anionic systems. Among other properties, APS-228 Emulsion imparts mar, slip and dust/dirt repellency to auto care products for rubber, plastic and vinyl.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3064938"/>
                  </a:ext>
                </a:extLst>
              </a:tr>
              <a:tr h="581997">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APS-260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100.0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r>
                        <a:rPr lang="en-US" sz="1800" kern="1200" dirty="0">
                          <a:effectLst/>
                        </a:rPr>
                        <a:t>Silicone resin powder that can be used as a coating or resin modifier to impart lubricity and abrasion resistance. Excellent candidate for use in BOPP film additives due to superior </a:t>
                      </a:r>
                      <a:r>
                        <a:rPr lang="en-US" sz="1800" kern="1200" dirty="0" err="1">
                          <a:effectLst/>
                        </a:rPr>
                        <a:t>antiblock</a:t>
                      </a:r>
                      <a:r>
                        <a:rPr lang="en-US" sz="1800" kern="1200" dirty="0">
                          <a:effectLst/>
                        </a:rPr>
                        <a:t> block and slip properties.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4739439"/>
                  </a:ext>
                </a:extLst>
              </a:tr>
            </a:tbl>
          </a:graphicData>
        </a:graphic>
      </p:graphicFrame>
    </p:spTree>
    <p:extLst>
      <p:ext uri="{BB962C8B-B14F-4D97-AF65-F5344CB8AC3E}">
        <p14:creationId xmlns:p14="http://schemas.microsoft.com/office/powerpoint/2010/main" val="3910649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E0DE4-56E8-4905-A272-F9097D8D2C75}"/>
              </a:ext>
            </a:extLst>
          </p:cNvPr>
          <p:cNvSpPr>
            <a:spLocks noGrp="1"/>
          </p:cNvSpPr>
          <p:nvPr>
            <p:ph type="title"/>
          </p:nvPr>
        </p:nvSpPr>
        <p:spPr/>
        <p:txBody>
          <a:bodyPr/>
          <a:lstStyle/>
          <a:p>
            <a:r>
              <a:rPr lang="en-US" dirty="0" err="1"/>
              <a:t>Silane</a:t>
            </a:r>
            <a:r>
              <a:rPr lang="en-US" dirty="0"/>
              <a:t> Coupling Agents – </a:t>
            </a:r>
            <a:r>
              <a:rPr lang="en-US" sz="4000" dirty="0"/>
              <a:t>Inorganic</a:t>
            </a:r>
            <a:endParaRPr lang="en-US" dirty="0"/>
          </a:p>
        </p:txBody>
      </p:sp>
      <p:graphicFrame>
        <p:nvGraphicFramePr>
          <p:cNvPr id="4" name="Content Placeholder 3">
            <a:extLst>
              <a:ext uri="{FF2B5EF4-FFF2-40B4-BE49-F238E27FC236}">
                <a16:creationId xmlns:a16="http://schemas.microsoft.com/office/drawing/2014/main" id="{53CF107B-A7C7-4E51-B9C9-7931BD08960C}"/>
              </a:ext>
            </a:extLst>
          </p:cNvPr>
          <p:cNvGraphicFramePr>
            <a:graphicFrameLocks noGrp="1"/>
          </p:cNvGraphicFramePr>
          <p:nvPr>
            <p:ph idx="1"/>
            <p:extLst>
              <p:ext uri="{D42A27DB-BD31-4B8C-83A1-F6EECF244321}">
                <p14:modId xmlns:p14="http://schemas.microsoft.com/office/powerpoint/2010/main" val="2866059470"/>
              </p:ext>
            </p:extLst>
          </p:nvPr>
        </p:nvGraphicFramePr>
        <p:xfrm>
          <a:off x="838199" y="1690688"/>
          <a:ext cx="10515599" cy="3553044"/>
        </p:xfrm>
        <a:graphic>
          <a:graphicData uri="http://schemas.openxmlformats.org/drawingml/2006/table">
            <a:tbl>
              <a:tblPr firstRow="1" firstCol="1" bandRow="1">
                <a:tableStyleId>{793D81CF-94F2-401A-BA57-92F5A7B2D0C5}</a:tableStyleId>
              </a:tblPr>
              <a:tblGrid>
                <a:gridCol w="1628697">
                  <a:extLst>
                    <a:ext uri="{9D8B030D-6E8A-4147-A177-3AD203B41FA5}">
                      <a16:colId xmlns:a16="http://schemas.microsoft.com/office/drawing/2014/main" val="3628218742"/>
                    </a:ext>
                  </a:extLst>
                </a:gridCol>
                <a:gridCol w="2962301">
                  <a:extLst>
                    <a:ext uri="{9D8B030D-6E8A-4147-A177-3AD203B41FA5}">
                      <a16:colId xmlns:a16="http://schemas.microsoft.com/office/drawing/2014/main" val="230126462"/>
                    </a:ext>
                  </a:extLst>
                </a:gridCol>
                <a:gridCol w="5924601">
                  <a:extLst>
                    <a:ext uri="{9D8B030D-6E8A-4147-A177-3AD203B41FA5}">
                      <a16:colId xmlns:a16="http://schemas.microsoft.com/office/drawing/2014/main" val="3425347132"/>
                    </a:ext>
                  </a:extLst>
                </a:gridCol>
              </a:tblGrid>
              <a:tr h="257944">
                <a:tc>
                  <a:txBody>
                    <a:bodyPr/>
                    <a:lstStyle/>
                    <a:p>
                      <a:pPr marL="0" marR="0">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Chemical Name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9273178"/>
                  </a:ext>
                </a:extLst>
              </a:tr>
              <a:tr h="1067602">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a:effectLst/>
                        </a:rPr>
                        <a:t>AP-</a:t>
                      </a:r>
                      <a:r>
                        <a:rPr lang="en-US" sz="1800" dirty="0" err="1">
                          <a:effectLst/>
                        </a:rPr>
                        <a:t>Silane</a:t>
                      </a:r>
                      <a:r>
                        <a:rPr lang="en-US" sz="1800" dirty="0">
                          <a:effectLst/>
                        </a:rPr>
                        <a:t> 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a:effectLst/>
                        </a:rPr>
                        <a:t>n-</a:t>
                      </a:r>
                      <a:r>
                        <a:rPr lang="en-US" sz="1800" dirty="0" err="1">
                          <a:effectLst/>
                        </a:rPr>
                        <a:t>Propyltrimethoxysilane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err="1">
                          <a:effectLst/>
                        </a:rPr>
                        <a:t>Alkylalkoxysilane</a:t>
                      </a:r>
                      <a:r>
                        <a:rPr lang="en-US" sz="1800" dirty="0">
                          <a:effectLst/>
                        </a:rPr>
                        <a:t> that can be used as a high performance coating agent that provides good hydrophobicity, low surface energy, and superior adhesion.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9047364"/>
                  </a:ext>
                </a:extLst>
              </a:tr>
              <a:tr h="1337488">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a:effectLst/>
                        </a:rPr>
                        <a:t>AP-</a:t>
                      </a:r>
                      <a:r>
                        <a:rPr lang="en-US" sz="1800" dirty="0" err="1">
                          <a:effectLst/>
                        </a:rPr>
                        <a:t>Silane</a:t>
                      </a:r>
                      <a:r>
                        <a:rPr lang="en-US" sz="1800" dirty="0">
                          <a:effectLst/>
                        </a:rPr>
                        <a:t> 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 </a:t>
                      </a:r>
                    </a:p>
                    <a:p>
                      <a:pPr marL="0" marR="0" algn="ctr">
                        <a:lnSpc>
                          <a:spcPct val="107000"/>
                        </a:lnSpc>
                        <a:spcBef>
                          <a:spcPts val="0"/>
                        </a:spcBef>
                        <a:spcAft>
                          <a:spcPts val="0"/>
                        </a:spcAft>
                      </a:pPr>
                      <a:r>
                        <a:rPr lang="en-US" sz="1800" dirty="0" err="1">
                          <a:effectLst/>
                        </a:rPr>
                        <a:t>Methyltrimethoxysilane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spc="25" dirty="0" err="1">
                          <a:effectLst/>
                        </a:rPr>
                        <a:t>Alkyltrialkoxysilane</a:t>
                      </a:r>
                      <a:r>
                        <a:rPr lang="en-US" sz="1800" spc="25" dirty="0">
                          <a:effectLst/>
                        </a:rPr>
                        <a:t> that can be used as a high performance coating agent that provides great hydrophobicity and superior adhesion . AP-</a:t>
                      </a:r>
                      <a:r>
                        <a:rPr lang="en-US" sz="1800" spc="25" dirty="0" err="1">
                          <a:effectLst/>
                        </a:rPr>
                        <a:t>Silane</a:t>
                      </a:r>
                      <a:r>
                        <a:rPr lang="en-US" sz="1800" spc="25" dirty="0">
                          <a:effectLst/>
                        </a:rPr>
                        <a:t> 90 is important in sol-gel applications for glass applications.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2124417"/>
                  </a:ext>
                </a:extLst>
              </a:tr>
              <a:tr h="797716">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a:effectLst/>
                        </a:rPr>
                        <a:t>AP-</a:t>
                      </a:r>
                      <a:r>
                        <a:rPr lang="en-US" sz="1800" dirty="0" err="1">
                          <a:effectLst/>
                        </a:rPr>
                        <a:t>Silane</a:t>
                      </a:r>
                      <a:r>
                        <a:rPr lang="en-US" sz="1800" dirty="0">
                          <a:effectLst/>
                        </a:rPr>
                        <a:t> 98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p>
                    <a:p>
                      <a:pPr marL="0" marR="0" algn="ctr">
                        <a:lnSpc>
                          <a:spcPct val="107000"/>
                        </a:lnSpc>
                        <a:spcBef>
                          <a:spcPts val="0"/>
                        </a:spcBef>
                        <a:spcAft>
                          <a:spcPts val="0"/>
                        </a:spcAft>
                      </a:pPr>
                      <a:r>
                        <a:rPr lang="en-US" sz="1800">
                          <a:effectLst/>
                        </a:rPr>
                        <a:t>Octyltriethoxysilane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Excellent hydrophobic treatment for substrates such as concrete, glass, mineral fillers etc. Treated substrates will retain their original appearance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5531554"/>
                  </a:ext>
                </a:extLst>
              </a:tr>
            </a:tbl>
          </a:graphicData>
        </a:graphic>
      </p:graphicFrame>
    </p:spTree>
    <p:extLst>
      <p:ext uri="{BB962C8B-B14F-4D97-AF65-F5344CB8AC3E}">
        <p14:creationId xmlns:p14="http://schemas.microsoft.com/office/powerpoint/2010/main" val="1999666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8EC77-E6C4-4EE5-A531-02F4BB96561B}"/>
              </a:ext>
            </a:extLst>
          </p:cNvPr>
          <p:cNvSpPr>
            <a:spLocks noGrp="1"/>
          </p:cNvSpPr>
          <p:nvPr>
            <p:ph type="title"/>
          </p:nvPr>
        </p:nvSpPr>
        <p:spPr/>
        <p:txBody>
          <a:bodyPr/>
          <a:lstStyle/>
          <a:p>
            <a:r>
              <a:rPr lang="en-US" b="1" dirty="0">
                <a:solidFill>
                  <a:schemeClr val="tx2"/>
                </a:solidFill>
              </a:rPr>
              <a:t>Adhesives/Adhesion Promoters</a:t>
            </a:r>
          </a:p>
        </p:txBody>
      </p:sp>
      <p:sp>
        <p:nvSpPr>
          <p:cNvPr id="3" name="Content Placeholder 2">
            <a:extLst>
              <a:ext uri="{FF2B5EF4-FFF2-40B4-BE49-F238E27FC236}">
                <a16:creationId xmlns:a16="http://schemas.microsoft.com/office/drawing/2014/main" id="{365A917F-4218-4D44-8AD2-5B6AB4CDA60A}"/>
              </a:ext>
            </a:extLst>
          </p:cNvPr>
          <p:cNvSpPr>
            <a:spLocks noGrp="1"/>
          </p:cNvSpPr>
          <p:nvPr>
            <p:ph idx="1"/>
          </p:nvPr>
        </p:nvSpPr>
        <p:spPr>
          <a:xfrm>
            <a:off x="838200" y="1825625"/>
            <a:ext cx="6072554" cy="4351338"/>
          </a:xfrm>
        </p:spPr>
        <p:txBody>
          <a:bodyPr>
            <a:normAutofit/>
          </a:bodyPr>
          <a:lstStyle/>
          <a:p>
            <a:pPr marL="0" indent="0">
              <a:buNone/>
            </a:pPr>
            <a:r>
              <a:rPr lang="en-US" dirty="0"/>
              <a:t>FOR LOW SURFACE ENERGY SUBSTRATES</a:t>
            </a:r>
          </a:p>
          <a:p>
            <a:pPr marL="0" indent="0" algn="just">
              <a:buNone/>
            </a:pPr>
            <a:r>
              <a:rPr lang="en-US" sz="2400" dirty="0"/>
              <a:t>Advanced Polymer, Inc. provides a line of specialty adhesion promoters used to help bond low surface energy substrates such as plastics, rubber and different composites without the need for surface pre-treatments. The specialty adhesion promoters, under the </a:t>
            </a:r>
            <a:r>
              <a:rPr lang="en-US" sz="2400" dirty="0" err="1"/>
              <a:t>AdvaBond</a:t>
            </a:r>
            <a:r>
              <a:rPr lang="en-US" sz="2400" dirty="0"/>
              <a:t>® product line, are typically used to alter the substrate’s functionality to make it easier to bond with other substrates or different coatings or adhesives.</a:t>
            </a:r>
          </a:p>
        </p:txBody>
      </p:sp>
      <p:pic>
        <p:nvPicPr>
          <p:cNvPr id="1026" name="Picture 2" descr="https://static1.squarespace.com/static/57a6c9e1440243dad487f1d6/t/57c448291b631b53bef27c01/1472481333959/?format=300w">
            <a:extLst>
              <a:ext uri="{FF2B5EF4-FFF2-40B4-BE49-F238E27FC236}">
                <a16:creationId xmlns:a16="http://schemas.microsoft.com/office/drawing/2014/main" id="{6EE42006-4A4C-4529-89A9-22B6C99A0B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825625"/>
            <a:ext cx="3858960" cy="3832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4813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73190-F702-4546-874F-66C66D8AF175}"/>
              </a:ext>
            </a:extLst>
          </p:cNvPr>
          <p:cNvSpPr>
            <a:spLocks noGrp="1"/>
          </p:cNvSpPr>
          <p:nvPr>
            <p:ph type="title"/>
          </p:nvPr>
        </p:nvSpPr>
        <p:spPr/>
        <p:txBody>
          <a:bodyPr/>
          <a:lstStyle/>
          <a:p>
            <a:r>
              <a:rPr lang="en-US" dirty="0"/>
              <a:t>Adhesion Promoters - Waterborne</a:t>
            </a:r>
          </a:p>
        </p:txBody>
      </p:sp>
      <p:graphicFrame>
        <p:nvGraphicFramePr>
          <p:cNvPr id="4" name="Content Placeholder 3">
            <a:extLst>
              <a:ext uri="{FF2B5EF4-FFF2-40B4-BE49-F238E27FC236}">
                <a16:creationId xmlns:a16="http://schemas.microsoft.com/office/drawing/2014/main" id="{9786DBAD-F404-4C61-85F0-4E369A2E54A6}"/>
              </a:ext>
            </a:extLst>
          </p:cNvPr>
          <p:cNvGraphicFramePr>
            <a:graphicFrameLocks noGrp="1"/>
          </p:cNvGraphicFramePr>
          <p:nvPr>
            <p:ph idx="1"/>
            <p:extLst>
              <p:ext uri="{D42A27DB-BD31-4B8C-83A1-F6EECF244321}">
                <p14:modId xmlns:p14="http://schemas.microsoft.com/office/powerpoint/2010/main" val="1099691284"/>
              </p:ext>
            </p:extLst>
          </p:nvPr>
        </p:nvGraphicFramePr>
        <p:xfrm>
          <a:off x="838200" y="1825625"/>
          <a:ext cx="10311924" cy="4924364"/>
        </p:xfrm>
        <a:graphic>
          <a:graphicData uri="http://schemas.openxmlformats.org/drawingml/2006/table">
            <a:tbl>
              <a:tblPr firstRow="1" firstCol="1" bandRow="1">
                <a:tableStyleId>{793D81CF-94F2-401A-BA57-92F5A7B2D0C5}</a:tableStyleId>
              </a:tblPr>
              <a:tblGrid>
                <a:gridCol w="2098666">
                  <a:extLst>
                    <a:ext uri="{9D8B030D-6E8A-4147-A177-3AD203B41FA5}">
                      <a16:colId xmlns:a16="http://schemas.microsoft.com/office/drawing/2014/main" val="2048307582"/>
                    </a:ext>
                  </a:extLst>
                </a:gridCol>
                <a:gridCol w="1193706">
                  <a:extLst>
                    <a:ext uri="{9D8B030D-6E8A-4147-A177-3AD203B41FA5}">
                      <a16:colId xmlns:a16="http://schemas.microsoft.com/office/drawing/2014/main" val="2055558852"/>
                    </a:ext>
                  </a:extLst>
                </a:gridCol>
                <a:gridCol w="1064229">
                  <a:extLst>
                    <a:ext uri="{9D8B030D-6E8A-4147-A177-3AD203B41FA5}">
                      <a16:colId xmlns:a16="http://schemas.microsoft.com/office/drawing/2014/main" val="207036228"/>
                    </a:ext>
                  </a:extLst>
                </a:gridCol>
                <a:gridCol w="5955323">
                  <a:extLst>
                    <a:ext uri="{9D8B030D-6E8A-4147-A177-3AD203B41FA5}">
                      <a16:colId xmlns:a16="http://schemas.microsoft.com/office/drawing/2014/main" val="1029792342"/>
                    </a:ext>
                  </a:extLst>
                </a:gridCol>
              </a:tblGrid>
              <a:tr h="256875">
                <a:tc>
                  <a:txBody>
                    <a:bodyPr/>
                    <a:lstStyle/>
                    <a:p>
                      <a:pPr marL="0" marR="0">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ctr">
                        <a:lnSpc>
                          <a:spcPct val="107000"/>
                        </a:lnSpc>
                        <a:spcBef>
                          <a:spcPts val="0"/>
                        </a:spcBef>
                        <a:spcAft>
                          <a:spcPts val="0"/>
                        </a:spcAft>
                      </a:pPr>
                      <a:r>
                        <a:rPr lang="en-US" sz="1800">
                          <a:effectLst/>
                        </a:rPr>
                        <a:t>Actives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nSpc>
                          <a:spcPct val="107000"/>
                        </a:lnSpc>
                        <a:spcBef>
                          <a:spcPts val="0"/>
                        </a:spcBef>
                        <a:spcAft>
                          <a:spcPts val="0"/>
                        </a:spcAft>
                      </a:pPr>
                      <a:r>
                        <a:rPr lang="en-US" sz="1800">
                          <a:effectLst/>
                        </a:rPr>
                        <a:t>VOC (g/L)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extLst>
                  <a:ext uri="{0D108BD9-81ED-4DB2-BD59-A6C34878D82A}">
                    <a16:rowId xmlns:a16="http://schemas.microsoft.com/office/drawing/2014/main" val="1986624427"/>
                  </a:ext>
                </a:extLst>
              </a:tr>
              <a:tr h="1092263">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7200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ctr">
                        <a:lnSpc>
                          <a:spcPct val="107000"/>
                        </a:lnSpc>
                        <a:spcBef>
                          <a:spcPts val="0"/>
                        </a:spcBef>
                        <a:spcAft>
                          <a:spcPts val="0"/>
                        </a:spcAft>
                      </a:pPr>
                      <a:r>
                        <a:rPr lang="en-US" sz="1800">
                          <a:effectLst/>
                        </a:rPr>
                        <a:t>30.0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spc="25" dirty="0">
                          <a:effectLst/>
                        </a:rPr>
                        <a:t>Waterborne chlorinated maleic anhydride modified adhesion promoter for various </a:t>
                      </a:r>
                      <a:r>
                        <a:rPr lang="en-US" sz="1800" spc="25" dirty="0" err="1">
                          <a:effectLst/>
                        </a:rPr>
                        <a:t>polyolefinic</a:t>
                      </a:r>
                      <a:r>
                        <a:rPr lang="en-US" sz="1800" spc="25" dirty="0">
                          <a:effectLst/>
                        </a:rPr>
                        <a:t> substrates, especially polypropylene containing. Can be used as a primer or as an additive to a coating/adhesive formulation.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extLst>
                  <a:ext uri="{0D108BD9-81ED-4DB2-BD59-A6C34878D82A}">
                    <a16:rowId xmlns:a16="http://schemas.microsoft.com/office/drawing/2014/main" val="1690604611"/>
                  </a:ext>
                </a:extLst>
              </a:tr>
              <a:tr h="954968">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7302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ctr">
                        <a:lnSpc>
                          <a:spcPct val="107000"/>
                        </a:lnSpc>
                        <a:spcBef>
                          <a:spcPts val="0"/>
                        </a:spcBef>
                        <a:spcAft>
                          <a:spcPts val="0"/>
                        </a:spcAft>
                      </a:pPr>
                      <a:r>
                        <a:rPr lang="en-US" sz="1800">
                          <a:effectLst/>
                        </a:rPr>
                        <a:t>30.0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spc="25">
                          <a:effectLst/>
                        </a:rPr>
                        <a:t>Waterborne adhesion promoter for various polyolefinic substrates, especially polyethylene containing. Can be used as a primer or as an additive to a coating/adhesive formulation.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extLst>
                  <a:ext uri="{0D108BD9-81ED-4DB2-BD59-A6C34878D82A}">
                    <a16:rowId xmlns:a16="http://schemas.microsoft.com/office/drawing/2014/main" val="1175576219"/>
                  </a:ext>
                </a:extLst>
              </a:tr>
              <a:tr h="954968">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7419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ctr">
                        <a:lnSpc>
                          <a:spcPct val="107000"/>
                        </a:lnSpc>
                        <a:spcBef>
                          <a:spcPts val="0"/>
                        </a:spcBef>
                        <a:spcAft>
                          <a:spcPts val="0"/>
                        </a:spcAft>
                      </a:pPr>
                      <a:r>
                        <a:rPr lang="en-US" sz="1800">
                          <a:effectLst/>
                        </a:rPr>
                        <a:t>28.0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spc="25" dirty="0">
                          <a:effectLst/>
                        </a:rPr>
                        <a:t>Waterborne adhesion promoter for various low surface energy substrates. Ideal for heat seal coatings with low temperature applications. Can be used as a primer or as an additive to a coating/adhesive formulation.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extLst>
                  <a:ext uri="{0D108BD9-81ED-4DB2-BD59-A6C34878D82A}">
                    <a16:rowId xmlns:a16="http://schemas.microsoft.com/office/drawing/2014/main" val="1550825483"/>
                  </a:ext>
                </a:extLst>
              </a:tr>
              <a:tr h="1092263">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err="1">
                          <a:effectLst/>
                        </a:rPr>
                        <a:t>AdvaBond</a:t>
                      </a:r>
                      <a:r>
                        <a:rPr lang="en-US" sz="1800" dirty="0">
                          <a:effectLst/>
                        </a:rPr>
                        <a:t>® 7426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28.0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tc>
                  <a:txBody>
                    <a:bodyPr/>
                    <a:lstStyle/>
                    <a:p>
                      <a:pPr marL="0" marR="0" algn="just">
                        <a:lnSpc>
                          <a:spcPct val="107000"/>
                        </a:lnSpc>
                        <a:spcBef>
                          <a:spcPts val="0"/>
                        </a:spcBef>
                        <a:spcAft>
                          <a:spcPts val="0"/>
                        </a:spcAft>
                      </a:pPr>
                      <a:r>
                        <a:rPr lang="en-US" sz="1800" spc="25" dirty="0">
                          <a:effectLst/>
                        </a:rPr>
                        <a:t>Waterborne adhesion promoter for various low surface energy substrates. Ideal for heat seal coatings with higher temperature resistance. Can be used as a primer or as an additive to a coating/adhesive formulation.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0213" marR="50213" marT="0" marB="0"/>
                </a:tc>
                <a:extLst>
                  <a:ext uri="{0D108BD9-81ED-4DB2-BD59-A6C34878D82A}">
                    <a16:rowId xmlns:a16="http://schemas.microsoft.com/office/drawing/2014/main" val="3035426876"/>
                  </a:ext>
                </a:extLst>
              </a:tr>
            </a:tbl>
          </a:graphicData>
        </a:graphic>
      </p:graphicFrame>
    </p:spTree>
    <p:extLst>
      <p:ext uri="{BB962C8B-B14F-4D97-AF65-F5344CB8AC3E}">
        <p14:creationId xmlns:p14="http://schemas.microsoft.com/office/powerpoint/2010/main" val="3261556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30FB0-D5CE-4B40-9723-D6201DC07C1E}"/>
              </a:ext>
            </a:extLst>
          </p:cNvPr>
          <p:cNvSpPr>
            <a:spLocks noGrp="1"/>
          </p:cNvSpPr>
          <p:nvPr>
            <p:ph type="title"/>
          </p:nvPr>
        </p:nvSpPr>
        <p:spPr/>
        <p:txBody>
          <a:bodyPr/>
          <a:lstStyle/>
          <a:p>
            <a:r>
              <a:rPr lang="en-US" dirty="0"/>
              <a:t>Adhesion Promoters - </a:t>
            </a:r>
            <a:r>
              <a:rPr lang="en-US" dirty="0" err="1"/>
              <a:t>Solventborne</a:t>
            </a:r>
            <a:endParaRPr lang="en-US" dirty="0"/>
          </a:p>
        </p:txBody>
      </p:sp>
      <p:graphicFrame>
        <p:nvGraphicFramePr>
          <p:cNvPr id="4" name="Content Placeholder 3">
            <a:extLst>
              <a:ext uri="{FF2B5EF4-FFF2-40B4-BE49-F238E27FC236}">
                <a16:creationId xmlns:a16="http://schemas.microsoft.com/office/drawing/2014/main" id="{AC3EED66-FE97-4E4D-9734-B57FE1C45B78}"/>
              </a:ext>
            </a:extLst>
          </p:cNvPr>
          <p:cNvGraphicFramePr>
            <a:graphicFrameLocks noGrp="1"/>
          </p:cNvGraphicFramePr>
          <p:nvPr>
            <p:ph idx="1"/>
            <p:extLst>
              <p:ext uri="{D42A27DB-BD31-4B8C-83A1-F6EECF244321}">
                <p14:modId xmlns:p14="http://schemas.microsoft.com/office/powerpoint/2010/main" val="3969126319"/>
              </p:ext>
            </p:extLst>
          </p:nvPr>
        </p:nvGraphicFramePr>
        <p:xfrm>
          <a:off x="838201" y="1690688"/>
          <a:ext cx="9974537" cy="4987491"/>
        </p:xfrm>
        <a:graphic>
          <a:graphicData uri="http://schemas.openxmlformats.org/drawingml/2006/table">
            <a:tbl>
              <a:tblPr firstRow="1" firstCol="1" bandRow="1">
                <a:tableStyleId>{793D81CF-94F2-401A-BA57-92F5A7B2D0C5}</a:tableStyleId>
              </a:tblPr>
              <a:tblGrid>
                <a:gridCol w="1791494">
                  <a:extLst>
                    <a:ext uri="{9D8B030D-6E8A-4147-A177-3AD203B41FA5}">
                      <a16:colId xmlns:a16="http://schemas.microsoft.com/office/drawing/2014/main" val="776497190"/>
                    </a:ext>
                  </a:extLst>
                </a:gridCol>
                <a:gridCol w="1227613">
                  <a:extLst>
                    <a:ext uri="{9D8B030D-6E8A-4147-A177-3AD203B41FA5}">
                      <a16:colId xmlns:a16="http://schemas.microsoft.com/office/drawing/2014/main" val="1788292394"/>
                    </a:ext>
                  </a:extLst>
                </a:gridCol>
                <a:gridCol w="1384332">
                  <a:extLst>
                    <a:ext uri="{9D8B030D-6E8A-4147-A177-3AD203B41FA5}">
                      <a16:colId xmlns:a16="http://schemas.microsoft.com/office/drawing/2014/main" val="3905395711"/>
                    </a:ext>
                  </a:extLst>
                </a:gridCol>
                <a:gridCol w="1098137">
                  <a:extLst>
                    <a:ext uri="{9D8B030D-6E8A-4147-A177-3AD203B41FA5}">
                      <a16:colId xmlns:a16="http://schemas.microsoft.com/office/drawing/2014/main" val="947151150"/>
                    </a:ext>
                  </a:extLst>
                </a:gridCol>
                <a:gridCol w="4472961">
                  <a:extLst>
                    <a:ext uri="{9D8B030D-6E8A-4147-A177-3AD203B41FA5}">
                      <a16:colId xmlns:a16="http://schemas.microsoft.com/office/drawing/2014/main" val="1179049268"/>
                    </a:ext>
                  </a:extLst>
                </a:gridCol>
              </a:tblGrid>
              <a:tr h="343607">
                <a:tc>
                  <a:txBody>
                    <a:bodyPr/>
                    <a:lstStyle/>
                    <a:p>
                      <a:pPr marL="0" marR="0">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ctr">
                        <a:lnSpc>
                          <a:spcPct val="107000"/>
                        </a:lnSpc>
                        <a:spcBef>
                          <a:spcPts val="0"/>
                        </a:spcBef>
                        <a:spcAft>
                          <a:spcPts val="0"/>
                        </a:spcAft>
                      </a:pPr>
                      <a:r>
                        <a:rPr lang="en-US" sz="1800">
                          <a:effectLst/>
                        </a:rPr>
                        <a:t>Actives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nSpc>
                          <a:spcPct val="107000"/>
                        </a:lnSpc>
                        <a:spcBef>
                          <a:spcPts val="0"/>
                        </a:spcBef>
                        <a:spcAft>
                          <a:spcPts val="0"/>
                        </a:spcAft>
                      </a:pPr>
                      <a:r>
                        <a:rPr lang="en-US" sz="1800">
                          <a:effectLst/>
                        </a:rPr>
                        <a:t>Carrier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nSpc>
                          <a:spcPct val="107000"/>
                        </a:lnSpc>
                        <a:spcBef>
                          <a:spcPts val="0"/>
                        </a:spcBef>
                        <a:spcAft>
                          <a:spcPts val="0"/>
                        </a:spcAft>
                      </a:pPr>
                      <a:r>
                        <a:rPr lang="en-US" sz="1800">
                          <a:effectLst/>
                        </a:rPr>
                        <a:t>VOC (g/L)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extLst>
                  <a:ext uri="{0D108BD9-81ED-4DB2-BD59-A6C34878D82A}">
                    <a16:rowId xmlns:a16="http://schemas.microsoft.com/office/drawing/2014/main" val="2818139389"/>
                  </a:ext>
                </a:extLst>
              </a:tr>
              <a:tr h="1277409">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err="1">
                          <a:effectLst/>
                        </a:rPr>
                        <a:t>AdvaBond</a:t>
                      </a:r>
                      <a:r>
                        <a:rPr lang="en-US" sz="1800" dirty="0">
                          <a:effectLst/>
                        </a:rPr>
                        <a:t>® 8100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endParaRPr lang="en-US" sz="1800" dirty="0">
                        <a:effectLst/>
                      </a:endParaRPr>
                    </a:p>
                    <a:p>
                      <a:pPr marL="0" marR="0" algn="just">
                        <a:lnSpc>
                          <a:spcPct val="107000"/>
                        </a:lnSpc>
                        <a:spcBef>
                          <a:spcPts val="0"/>
                        </a:spcBef>
                        <a:spcAft>
                          <a:spcPts val="0"/>
                        </a:spcAft>
                      </a:pPr>
                      <a:endParaRPr lang="en-US" sz="1800" dirty="0">
                        <a:effectLst/>
                      </a:endParaRPr>
                    </a:p>
                    <a:p>
                      <a:pPr marL="0" marR="0" algn="just">
                        <a:lnSpc>
                          <a:spcPct val="107000"/>
                        </a:lnSpc>
                        <a:spcBef>
                          <a:spcPts val="0"/>
                        </a:spcBef>
                        <a:spcAft>
                          <a:spcPts val="0"/>
                        </a:spcAft>
                      </a:pPr>
                      <a:r>
                        <a:rPr lang="en-US" sz="1800" dirty="0">
                          <a:effectLst/>
                        </a:rPr>
                        <a:t>Xylene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General purpose adhesion promoter for solventborne systems. Can be used as a primer or additive to inks, paints, coatings and adhesives. Can also be supplied in VOC exempt solvents.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extLst>
                  <a:ext uri="{0D108BD9-81ED-4DB2-BD59-A6C34878D82A}">
                    <a16:rowId xmlns:a16="http://schemas.microsoft.com/office/drawing/2014/main" val="549025736"/>
                  </a:ext>
                </a:extLst>
              </a:tr>
              <a:tr h="1093758">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8117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endParaRPr lang="en-US" sz="1800" spc="25" dirty="0">
                        <a:effectLst/>
                      </a:endParaRPr>
                    </a:p>
                    <a:p>
                      <a:pPr marL="0" marR="0" algn="just">
                        <a:lnSpc>
                          <a:spcPct val="107000"/>
                        </a:lnSpc>
                        <a:spcBef>
                          <a:spcPts val="0"/>
                        </a:spcBef>
                        <a:spcAft>
                          <a:spcPts val="0"/>
                        </a:spcAft>
                      </a:pPr>
                      <a:r>
                        <a:rPr lang="en-US" sz="1800" spc="25" dirty="0">
                          <a:effectLst/>
                        </a:rPr>
                        <a:t>Cyclohexane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Solventborne adhesion promoter for polypropylene containing substrates. Ideal choice for automotive primer applications. Excellent fuel resistance.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extLst>
                  <a:ext uri="{0D108BD9-81ED-4DB2-BD59-A6C34878D82A}">
                    <a16:rowId xmlns:a16="http://schemas.microsoft.com/office/drawing/2014/main" val="610474521"/>
                  </a:ext>
                </a:extLst>
              </a:tr>
              <a:tr h="910107">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8203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57.0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endParaRPr lang="en-US" sz="1800" dirty="0">
                        <a:effectLst/>
                      </a:endParaRPr>
                    </a:p>
                    <a:p>
                      <a:pPr marL="0" marR="0" algn="just">
                        <a:lnSpc>
                          <a:spcPct val="107000"/>
                        </a:lnSpc>
                        <a:spcBef>
                          <a:spcPts val="0"/>
                        </a:spcBef>
                        <a:spcAft>
                          <a:spcPts val="0"/>
                        </a:spcAft>
                      </a:pPr>
                      <a:r>
                        <a:rPr lang="en-US" sz="1800" dirty="0">
                          <a:effectLst/>
                        </a:rPr>
                        <a:t>Xylene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Chlorinated, maleic anhydride modified adhesion promoter for various low surface energy substrates. Ideal for roof coatings/adhesives applications.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extLst>
                  <a:ext uri="{0D108BD9-81ED-4DB2-BD59-A6C34878D82A}">
                    <a16:rowId xmlns:a16="http://schemas.microsoft.com/office/drawing/2014/main" val="3162264925"/>
                  </a:ext>
                </a:extLst>
              </a:tr>
              <a:tr h="726457">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err="1">
                          <a:effectLst/>
                        </a:rPr>
                        <a:t>AdvaBond</a:t>
                      </a:r>
                      <a:r>
                        <a:rPr lang="en-US" sz="1800" dirty="0">
                          <a:effectLst/>
                        </a:rPr>
                        <a:t>® 8214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endParaRPr lang="en-US" sz="1800" dirty="0">
                        <a:effectLst/>
                      </a:endParaRPr>
                    </a:p>
                    <a:p>
                      <a:pPr marL="0" marR="0" algn="just">
                        <a:lnSpc>
                          <a:spcPct val="107000"/>
                        </a:lnSpc>
                        <a:spcBef>
                          <a:spcPts val="0"/>
                        </a:spcBef>
                        <a:spcAft>
                          <a:spcPts val="0"/>
                        </a:spcAft>
                      </a:pPr>
                      <a:r>
                        <a:rPr lang="en-US" sz="1800" dirty="0">
                          <a:effectLst/>
                        </a:rPr>
                        <a:t>Toluene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tc>
                  <a:txBody>
                    <a:bodyPr/>
                    <a:lstStyle/>
                    <a:p>
                      <a:pPr marL="0" marR="0" algn="just">
                        <a:lnSpc>
                          <a:spcPct val="107000"/>
                        </a:lnSpc>
                        <a:spcBef>
                          <a:spcPts val="0"/>
                        </a:spcBef>
                        <a:spcAft>
                          <a:spcPts val="0"/>
                        </a:spcAft>
                      </a:pPr>
                      <a:r>
                        <a:rPr lang="en-US" sz="1800" spc="25" dirty="0">
                          <a:effectLst/>
                        </a:rPr>
                        <a:t>Chlorinated adhesion promoter for various low surface energy substrates. Ideal for roof coatings/adhesives applications.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67" marR="67167" marT="0" marB="0"/>
                </a:tc>
                <a:extLst>
                  <a:ext uri="{0D108BD9-81ED-4DB2-BD59-A6C34878D82A}">
                    <a16:rowId xmlns:a16="http://schemas.microsoft.com/office/drawing/2014/main" val="2864146688"/>
                  </a:ext>
                </a:extLst>
              </a:tr>
            </a:tbl>
          </a:graphicData>
        </a:graphic>
      </p:graphicFrame>
    </p:spTree>
    <p:extLst>
      <p:ext uri="{BB962C8B-B14F-4D97-AF65-F5344CB8AC3E}">
        <p14:creationId xmlns:p14="http://schemas.microsoft.com/office/powerpoint/2010/main" val="2117621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82DD2-F1DE-4392-8026-2F55C62FA8B2}"/>
              </a:ext>
            </a:extLst>
          </p:cNvPr>
          <p:cNvSpPr>
            <a:spLocks noGrp="1"/>
          </p:cNvSpPr>
          <p:nvPr>
            <p:ph type="title"/>
          </p:nvPr>
        </p:nvSpPr>
        <p:spPr/>
        <p:txBody>
          <a:bodyPr/>
          <a:lstStyle/>
          <a:p>
            <a:r>
              <a:rPr lang="en-US" dirty="0"/>
              <a:t>Adhesion Promoters - </a:t>
            </a:r>
            <a:r>
              <a:rPr lang="en-US" dirty="0" err="1"/>
              <a:t>Solventless</a:t>
            </a:r>
            <a:endParaRPr lang="en-US" dirty="0"/>
          </a:p>
        </p:txBody>
      </p:sp>
      <p:graphicFrame>
        <p:nvGraphicFramePr>
          <p:cNvPr id="4" name="Content Placeholder 3">
            <a:extLst>
              <a:ext uri="{FF2B5EF4-FFF2-40B4-BE49-F238E27FC236}">
                <a16:creationId xmlns:a16="http://schemas.microsoft.com/office/drawing/2014/main" id="{495D5A92-3352-4E6E-91F9-E60E0E64148C}"/>
              </a:ext>
            </a:extLst>
          </p:cNvPr>
          <p:cNvGraphicFramePr>
            <a:graphicFrameLocks noGrp="1"/>
          </p:cNvGraphicFramePr>
          <p:nvPr>
            <p:ph idx="1"/>
            <p:extLst>
              <p:ext uri="{D42A27DB-BD31-4B8C-83A1-F6EECF244321}">
                <p14:modId xmlns:p14="http://schemas.microsoft.com/office/powerpoint/2010/main" val="314200192"/>
              </p:ext>
            </p:extLst>
          </p:nvPr>
        </p:nvGraphicFramePr>
        <p:xfrm>
          <a:off x="920496" y="3017774"/>
          <a:ext cx="10433304" cy="2308925"/>
        </p:xfrm>
        <a:graphic>
          <a:graphicData uri="http://schemas.openxmlformats.org/drawingml/2006/table">
            <a:tbl>
              <a:tblPr firstRow="1" firstCol="1" bandRow="1">
                <a:tableStyleId>{793D81CF-94F2-401A-BA57-92F5A7B2D0C5}</a:tableStyleId>
              </a:tblPr>
              <a:tblGrid>
                <a:gridCol w="2663793">
                  <a:extLst>
                    <a:ext uri="{9D8B030D-6E8A-4147-A177-3AD203B41FA5}">
                      <a16:colId xmlns:a16="http://schemas.microsoft.com/office/drawing/2014/main" val="437238610"/>
                    </a:ext>
                  </a:extLst>
                </a:gridCol>
                <a:gridCol w="1664694">
                  <a:extLst>
                    <a:ext uri="{9D8B030D-6E8A-4147-A177-3AD203B41FA5}">
                      <a16:colId xmlns:a16="http://schemas.microsoft.com/office/drawing/2014/main" val="2600822478"/>
                    </a:ext>
                  </a:extLst>
                </a:gridCol>
                <a:gridCol w="6104817">
                  <a:extLst>
                    <a:ext uri="{9D8B030D-6E8A-4147-A177-3AD203B41FA5}">
                      <a16:colId xmlns:a16="http://schemas.microsoft.com/office/drawing/2014/main" val="813082350"/>
                    </a:ext>
                  </a:extLst>
                </a:gridCol>
              </a:tblGrid>
              <a:tr h="0">
                <a:tc>
                  <a:txBody>
                    <a:bodyPr/>
                    <a:lstStyle/>
                    <a:p>
                      <a:pPr marL="0" marR="0">
                        <a:lnSpc>
                          <a:spcPct val="107000"/>
                        </a:lnSpc>
                        <a:spcBef>
                          <a:spcPts val="0"/>
                        </a:spcBef>
                        <a:spcAft>
                          <a:spcPts val="0"/>
                        </a:spcAft>
                      </a:pPr>
                      <a:r>
                        <a:rPr lang="en-US" sz="1800">
                          <a:effectLst/>
                        </a:rPr>
                        <a:t>Product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VOC (g/L)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3091896"/>
                  </a:ext>
                </a:extLst>
              </a:tr>
              <a:tr h="0">
                <a:tc>
                  <a:txBody>
                    <a:bodyPr/>
                    <a:lstStyle/>
                    <a:p>
                      <a:pPr marL="0" marR="0">
                        <a:lnSpc>
                          <a:spcPct val="107000"/>
                        </a:lnSpc>
                        <a:spcBef>
                          <a:spcPts val="0"/>
                        </a:spcBef>
                        <a:spcAft>
                          <a:spcPts val="0"/>
                        </a:spcAft>
                      </a:pPr>
                      <a:r>
                        <a:rPr lang="en-US" sz="1800" dirty="0">
                          <a:effectLst/>
                        </a:rPr>
                        <a:t> </a:t>
                      </a:r>
                    </a:p>
                    <a:p>
                      <a:pPr marL="0" marR="0">
                        <a:lnSpc>
                          <a:spcPct val="107000"/>
                        </a:lnSpc>
                        <a:spcBef>
                          <a:spcPts val="0"/>
                        </a:spcBef>
                        <a:spcAft>
                          <a:spcPts val="0"/>
                        </a:spcAft>
                      </a:pPr>
                      <a:r>
                        <a:rPr lang="en-US" sz="1800" dirty="0" err="1">
                          <a:effectLst/>
                        </a:rPr>
                        <a:t>AdvaBond</a:t>
                      </a:r>
                      <a:r>
                        <a:rPr lang="en-US" sz="1800" dirty="0">
                          <a:effectLst/>
                        </a:rPr>
                        <a:t>® P35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spc="25">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Amino functional </a:t>
                      </a:r>
                      <a:r>
                        <a:rPr lang="en-US" sz="1800" dirty="0" err="1">
                          <a:effectLst/>
                        </a:rPr>
                        <a:t>silane</a:t>
                      </a:r>
                      <a:r>
                        <a:rPr lang="en-US" sz="1800" dirty="0">
                          <a:effectLst/>
                        </a:rPr>
                        <a:t> oligomer used  in coatings, adhesives, and sealants to improve the adhesion of various resins. Can also be utilized as a mineral filler treatment. Ideal for SPUR or MS Polymer Sealants.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5437286"/>
                  </a:ext>
                </a:extLst>
              </a:tr>
              <a:tr h="0">
                <a:tc>
                  <a:txBody>
                    <a:bodyPr/>
                    <a:lstStyle/>
                    <a:p>
                      <a:pPr marL="0" marR="0">
                        <a:lnSpc>
                          <a:spcPct val="107000"/>
                        </a:lnSpc>
                        <a:spcBef>
                          <a:spcPts val="0"/>
                        </a:spcBef>
                        <a:spcAft>
                          <a:spcPts val="0"/>
                        </a:spcAft>
                      </a:pPr>
                      <a:r>
                        <a:rPr lang="en-US" sz="1800">
                          <a:effectLst/>
                        </a:rPr>
                        <a:t> </a:t>
                      </a:r>
                    </a:p>
                    <a:p>
                      <a:pPr marL="0" marR="0">
                        <a:lnSpc>
                          <a:spcPct val="107000"/>
                        </a:lnSpc>
                        <a:spcBef>
                          <a:spcPts val="0"/>
                        </a:spcBef>
                        <a:spcAft>
                          <a:spcPts val="0"/>
                        </a:spcAft>
                      </a:pPr>
                      <a:r>
                        <a:rPr lang="en-US" sz="1800">
                          <a:effectLst/>
                        </a:rPr>
                        <a:t>AdvaBond® P48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spc="25"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dirty="0">
                          <a:effectLst/>
                        </a:rPr>
                        <a:t>Epoxy functional </a:t>
                      </a:r>
                      <a:r>
                        <a:rPr lang="en-US" sz="1800" dirty="0" err="1">
                          <a:effectLst/>
                        </a:rPr>
                        <a:t>silane</a:t>
                      </a:r>
                      <a:r>
                        <a:rPr lang="en-US" sz="1800" dirty="0">
                          <a:effectLst/>
                        </a:rPr>
                        <a:t> oligomer used  in coatings, adhesives, and sealants to improve the adhesion of various resins. Ideal for waterborne latex sealants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9489685"/>
                  </a:ext>
                </a:extLst>
              </a:tr>
            </a:tbl>
          </a:graphicData>
        </a:graphic>
      </p:graphicFrame>
      <p:sp>
        <p:nvSpPr>
          <p:cNvPr id="5" name="Rectangle 1">
            <a:extLst>
              <a:ext uri="{FF2B5EF4-FFF2-40B4-BE49-F238E27FC236}">
                <a16:creationId xmlns:a16="http://schemas.microsoft.com/office/drawing/2014/main" id="{EE0AE297-4985-45B4-ACF1-3FD77A505B34}"/>
              </a:ext>
            </a:extLst>
          </p:cNvPr>
          <p:cNvSpPr>
            <a:spLocks noChangeArrowheads="1"/>
          </p:cNvSpPr>
          <p:nvPr/>
        </p:nvSpPr>
        <p:spPr bwMode="auto">
          <a:xfrm>
            <a:off x="-10920241" y="0"/>
            <a:ext cx="23194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975036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177C5-1FC6-41C8-B50B-55604EBC1D11}"/>
              </a:ext>
            </a:extLst>
          </p:cNvPr>
          <p:cNvSpPr>
            <a:spLocks noGrp="1"/>
          </p:cNvSpPr>
          <p:nvPr>
            <p:ph type="title"/>
          </p:nvPr>
        </p:nvSpPr>
        <p:spPr/>
        <p:txBody>
          <a:bodyPr/>
          <a:lstStyle/>
          <a:p>
            <a:r>
              <a:rPr lang="en-US" b="1" dirty="0">
                <a:solidFill>
                  <a:schemeClr val="tx2"/>
                </a:solidFill>
              </a:rPr>
              <a:t>About Us</a:t>
            </a:r>
          </a:p>
        </p:txBody>
      </p:sp>
      <p:sp>
        <p:nvSpPr>
          <p:cNvPr id="3" name="Content Placeholder 2">
            <a:extLst>
              <a:ext uri="{FF2B5EF4-FFF2-40B4-BE49-F238E27FC236}">
                <a16:creationId xmlns:a16="http://schemas.microsoft.com/office/drawing/2014/main" id="{E0E5EAE9-5165-46F0-B6CB-841835BCD08E}"/>
              </a:ext>
            </a:extLst>
          </p:cNvPr>
          <p:cNvSpPr>
            <a:spLocks noGrp="1"/>
          </p:cNvSpPr>
          <p:nvPr>
            <p:ph idx="1"/>
          </p:nvPr>
        </p:nvSpPr>
        <p:spPr/>
        <p:txBody>
          <a:bodyPr>
            <a:normAutofit/>
          </a:bodyPr>
          <a:lstStyle/>
          <a:p>
            <a:r>
              <a:rPr lang="en-US" dirty="0"/>
              <a:t>Innovative specialty chemicals for almost 40 years. We combine a wealth of experience, with R&amp;D resources and the responsiveness of our technical and customer service team to support our customers.</a:t>
            </a:r>
          </a:p>
          <a:p>
            <a:r>
              <a:rPr lang="en-US" dirty="0"/>
              <a:t>Industries including: </a:t>
            </a:r>
          </a:p>
          <a:p>
            <a:pPr lvl="1"/>
            <a:r>
              <a:rPr lang="en-US" dirty="0"/>
              <a:t>Architectural</a:t>
            </a:r>
          </a:p>
          <a:p>
            <a:pPr lvl="1"/>
            <a:r>
              <a:rPr lang="en-US" dirty="0"/>
              <a:t>Textiles &amp; Leather</a:t>
            </a:r>
          </a:p>
          <a:p>
            <a:pPr lvl="1"/>
            <a:r>
              <a:rPr lang="en-US" dirty="0"/>
              <a:t>Inks, Paints &amp; Coatings </a:t>
            </a:r>
          </a:p>
          <a:p>
            <a:pPr lvl="1"/>
            <a:r>
              <a:rPr lang="en-US" dirty="0"/>
              <a:t>Adhesives/Adhesion Promoters</a:t>
            </a:r>
          </a:p>
        </p:txBody>
      </p:sp>
    </p:spTree>
    <p:extLst>
      <p:ext uri="{BB962C8B-B14F-4D97-AF65-F5344CB8AC3E}">
        <p14:creationId xmlns:p14="http://schemas.microsoft.com/office/powerpoint/2010/main" val="1234349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6A71E-F165-4A4D-AEDC-26C146C307E6}"/>
              </a:ext>
            </a:extLst>
          </p:cNvPr>
          <p:cNvSpPr>
            <a:spLocks noGrp="1"/>
          </p:cNvSpPr>
          <p:nvPr>
            <p:ph type="title"/>
          </p:nvPr>
        </p:nvSpPr>
        <p:spPr/>
        <p:txBody>
          <a:bodyPr/>
          <a:lstStyle/>
          <a:p>
            <a:r>
              <a:rPr lang="en-US" b="1" dirty="0">
                <a:solidFill>
                  <a:schemeClr val="tx2"/>
                </a:solidFill>
              </a:rPr>
              <a:t>Architectural Applications</a:t>
            </a:r>
          </a:p>
        </p:txBody>
      </p:sp>
      <p:sp>
        <p:nvSpPr>
          <p:cNvPr id="3" name="Content Placeholder 2">
            <a:extLst>
              <a:ext uri="{FF2B5EF4-FFF2-40B4-BE49-F238E27FC236}">
                <a16:creationId xmlns:a16="http://schemas.microsoft.com/office/drawing/2014/main" id="{3D317CFB-CA29-4148-8713-13EC77520944}"/>
              </a:ext>
            </a:extLst>
          </p:cNvPr>
          <p:cNvSpPr>
            <a:spLocks noGrp="1"/>
          </p:cNvSpPr>
          <p:nvPr>
            <p:ph idx="1"/>
          </p:nvPr>
        </p:nvSpPr>
        <p:spPr>
          <a:xfrm>
            <a:off x="838200" y="1825625"/>
            <a:ext cx="5386754" cy="4351338"/>
          </a:xfrm>
        </p:spPr>
        <p:txBody>
          <a:bodyPr>
            <a:normAutofit/>
          </a:bodyPr>
          <a:lstStyle/>
          <a:p>
            <a:pPr marL="0" indent="0">
              <a:buNone/>
            </a:pPr>
            <a:r>
              <a:rPr lang="en-US" dirty="0"/>
              <a:t>WATER, OIL AND STAIN REPELLENTS </a:t>
            </a:r>
          </a:p>
          <a:p>
            <a:pPr marL="0" indent="0" algn="just">
              <a:buNone/>
            </a:pPr>
            <a:r>
              <a:rPr lang="en-US" sz="2400" dirty="0"/>
              <a:t>Advanced Polymer, Inc. offers a variety of materials used to impart barrier properties to surfaces such as concrete, grout natural stone, pavers, wood and others. These sealers shield against water, oil, stains as well as corrosion and freeze-thaw damage.</a:t>
            </a:r>
          </a:p>
        </p:txBody>
      </p:sp>
      <p:pic>
        <p:nvPicPr>
          <p:cNvPr id="1026" name="Picture 2" descr="Contact Angle - Natural Suade">
            <a:extLst>
              <a:ext uri="{FF2B5EF4-FFF2-40B4-BE49-F238E27FC236}">
                <a16:creationId xmlns:a16="http://schemas.microsoft.com/office/drawing/2014/main" id="{E0A4EDB6-4855-4F74-852A-BCFEB984A7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050" y="1825625"/>
            <a:ext cx="3899823" cy="313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419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972E6-7538-4312-B4D1-C08286E6436B}"/>
              </a:ext>
            </a:extLst>
          </p:cNvPr>
          <p:cNvSpPr>
            <a:spLocks noGrp="1"/>
          </p:cNvSpPr>
          <p:nvPr>
            <p:ph type="title"/>
          </p:nvPr>
        </p:nvSpPr>
        <p:spPr/>
        <p:txBody>
          <a:bodyPr/>
          <a:lstStyle/>
          <a:p>
            <a:r>
              <a:rPr lang="en-US" dirty="0"/>
              <a:t>Water, Oil &amp; Stain Repellents - Waterborne</a:t>
            </a:r>
          </a:p>
        </p:txBody>
      </p:sp>
      <p:graphicFrame>
        <p:nvGraphicFramePr>
          <p:cNvPr id="4" name="Content Placeholder 3">
            <a:extLst>
              <a:ext uri="{FF2B5EF4-FFF2-40B4-BE49-F238E27FC236}">
                <a16:creationId xmlns:a16="http://schemas.microsoft.com/office/drawing/2014/main" id="{71573016-E32A-4F6C-BED8-DEE89ED35FE2}"/>
              </a:ext>
            </a:extLst>
          </p:cNvPr>
          <p:cNvGraphicFramePr>
            <a:graphicFrameLocks noGrp="1"/>
          </p:cNvGraphicFramePr>
          <p:nvPr>
            <p:ph idx="1"/>
            <p:extLst>
              <p:ext uri="{D42A27DB-BD31-4B8C-83A1-F6EECF244321}">
                <p14:modId xmlns:p14="http://schemas.microsoft.com/office/powerpoint/2010/main" val="1439684209"/>
              </p:ext>
            </p:extLst>
          </p:nvPr>
        </p:nvGraphicFramePr>
        <p:xfrm>
          <a:off x="838201" y="1802423"/>
          <a:ext cx="10515599" cy="4537039"/>
        </p:xfrm>
        <a:graphic>
          <a:graphicData uri="http://schemas.openxmlformats.org/drawingml/2006/table">
            <a:tbl>
              <a:tblPr firstRow="1" firstCol="1" bandRow="1">
                <a:tableStyleId>{793D81CF-94F2-401A-BA57-92F5A7B2D0C5}</a:tableStyleId>
              </a:tblPr>
              <a:tblGrid>
                <a:gridCol w="2116014">
                  <a:extLst>
                    <a:ext uri="{9D8B030D-6E8A-4147-A177-3AD203B41FA5}">
                      <a16:colId xmlns:a16="http://schemas.microsoft.com/office/drawing/2014/main" val="3411645042"/>
                    </a:ext>
                  </a:extLst>
                </a:gridCol>
                <a:gridCol w="1345223">
                  <a:extLst>
                    <a:ext uri="{9D8B030D-6E8A-4147-A177-3AD203B41FA5}">
                      <a16:colId xmlns:a16="http://schemas.microsoft.com/office/drawing/2014/main" val="2404834190"/>
                    </a:ext>
                  </a:extLst>
                </a:gridCol>
                <a:gridCol w="1503485">
                  <a:extLst>
                    <a:ext uri="{9D8B030D-6E8A-4147-A177-3AD203B41FA5}">
                      <a16:colId xmlns:a16="http://schemas.microsoft.com/office/drawing/2014/main" val="2123590088"/>
                    </a:ext>
                  </a:extLst>
                </a:gridCol>
                <a:gridCol w="5550877">
                  <a:extLst>
                    <a:ext uri="{9D8B030D-6E8A-4147-A177-3AD203B41FA5}">
                      <a16:colId xmlns:a16="http://schemas.microsoft.com/office/drawing/2014/main" val="3816457561"/>
                    </a:ext>
                  </a:extLst>
                </a:gridCol>
              </a:tblGrid>
              <a:tr h="170866">
                <a:tc>
                  <a:txBody>
                    <a:bodyPr/>
                    <a:lstStyle/>
                    <a:p>
                      <a:pPr marL="0" marR="0" algn="l">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tc>
                  <a:txBody>
                    <a:bodyPr/>
                    <a:lstStyle/>
                    <a:p>
                      <a:pPr marL="0" marR="0" algn="ctr">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VOC (g/L)</a:t>
                      </a:r>
                    </a:p>
                  </a:txBody>
                  <a:tcPr marL="67135" marR="67135" marT="0" marB="0"/>
                </a:tc>
                <a:tc>
                  <a:txBody>
                    <a:bodyPr/>
                    <a:lstStyle/>
                    <a:p>
                      <a:pPr marL="0" marR="0" algn="ctr">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extLst>
                  <a:ext uri="{0D108BD9-81ED-4DB2-BD59-A6C34878D82A}">
                    <a16:rowId xmlns:a16="http://schemas.microsoft.com/office/drawing/2014/main" val="1314637947"/>
                  </a:ext>
                </a:extLst>
              </a:tr>
              <a:tr h="941651">
                <a:tc>
                  <a:txBody>
                    <a:bodyPr/>
                    <a:lstStyle/>
                    <a:p>
                      <a:pPr marL="0" marR="0" algn="l">
                        <a:lnSpc>
                          <a:spcPct val="107000"/>
                        </a:lnSpc>
                        <a:spcBef>
                          <a:spcPts val="0"/>
                        </a:spcBef>
                        <a:spcAft>
                          <a:spcPts val="0"/>
                        </a:spcAft>
                      </a:pPr>
                      <a:endParaRPr lang="en-US" sz="1800" dirty="0">
                        <a:effectLst/>
                      </a:endParaRPr>
                    </a:p>
                    <a:p>
                      <a:pPr marL="0" marR="0" algn="l">
                        <a:lnSpc>
                          <a:spcPct val="107000"/>
                        </a:lnSpc>
                        <a:spcBef>
                          <a:spcPts val="0"/>
                        </a:spcBef>
                        <a:spcAft>
                          <a:spcPts val="0"/>
                        </a:spcAft>
                      </a:pPr>
                      <a:r>
                        <a:rPr lang="en-US" sz="1800" dirty="0">
                          <a:effectLst/>
                        </a:rPr>
                        <a:t>APS-254 Emulsion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36.0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tc>
                  <a:txBody>
                    <a:bodyPr/>
                    <a:lstStyle/>
                    <a:p>
                      <a:pPr marL="0" marR="0" 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tc>
                  <a:txBody>
                    <a:bodyPr/>
                    <a:lstStyle/>
                    <a:p>
                      <a:pPr marL="0" marR="0" algn="just">
                        <a:lnSpc>
                          <a:spcPct val="107000"/>
                        </a:lnSpc>
                        <a:spcBef>
                          <a:spcPts val="0"/>
                        </a:spcBef>
                        <a:spcAft>
                          <a:spcPts val="0"/>
                        </a:spcAft>
                      </a:pPr>
                      <a:r>
                        <a:rPr lang="en-US" sz="1800" spc="25" dirty="0">
                          <a:effectLst/>
                        </a:rPr>
                        <a:t>General purpose water repellent for various porous hard surfaces. Rapid water beading effect. Non-surface changing.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tc>
                <a:extLst>
                  <a:ext uri="{0D108BD9-81ED-4DB2-BD59-A6C34878D82A}">
                    <a16:rowId xmlns:a16="http://schemas.microsoft.com/office/drawing/2014/main" val="822941647"/>
                  </a:ext>
                </a:extLst>
              </a:tr>
              <a:tr h="1042312">
                <a:tc>
                  <a:txBody>
                    <a:bodyPr/>
                    <a:lstStyle/>
                    <a:p>
                      <a:pPr marL="0" marR="0" algn="l">
                        <a:lnSpc>
                          <a:spcPct val="107000"/>
                        </a:lnSpc>
                        <a:spcBef>
                          <a:spcPts val="0"/>
                        </a:spcBef>
                        <a:spcAft>
                          <a:spcPts val="0"/>
                        </a:spcAft>
                      </a:pPr>
                      <a:r>
                        <a:rPr lang="en-US" sz="1800" dirty="0" err="1">
                          <a:effectLst/>
                        </a:rPr>
                        <a:t>AdvaPel</a:t>
                      </a:r>
                      <a:r>
                        <a:rPr lang="en-US" sz="1800" dirty="0">
                          <a:effectLst/>
                        </a:rPr>
                        <a:t>® 724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r>
                        <a:rPr lang="en-US" sz="1800" dirty="0">
                          <a:effectLst/>
                        </a:rPr>
                        <a:t>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just">
                        <a:lnSpc>
                          <a:spcPct val="107000"/>
                        </a:lnSpc>
                        <a:spcBef>
                          <a:spcPts val="0"/>
                        </a:spcBef>
                        <a:spcAft>
                          <a:spcPts val="0"/>
                        </a:spcAft>
                      </a:pPr>
                      <a:r>
                        <a:rPr lang="en-US" sz="1800" dirty="0">
                          <a:effectLst/>
                        </a:rPr>
                        <a:t>Short chain fluoropolymer for penetrating water, oil and stain repellency sealers. Exceptional performance  on tile, stone and cementitious surfaces. </a:t>
                      </a:r>
                      <a:r>
                        <a:rPr lang="en-US" sz="1800" spc="25" dirty="0">
                          <a:effectLst/>
                        </a:rPr>
                        <a:t>Non-surface changing.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extLst>
                  <a:ext uri="{0D108BD9-81ED-4DB2-BD59-A6C34878D82A}">
                    <a16:rowId xmlns:a16="http://schemas.microsoft.com/office/drawing/2014/main" val="3398731369"/>
                  </a:ext>
                </a:extLst>
              </a:tr>
              <a:tr h="1405122">
                <a:tc>
                  <a:txBody>
                    <a:bodyPr/>
                    <a:lstStyle/>
                    <a:p>
                      <a:pPr marL="0" marR="0" algn="l">
                        <a:lnSpc>
                          <a:spcPct val="107000"/>
                        </a:lnSpc>
                        <a:spcBef>
                          <a:spcPts val="0"/>
                        </a:spcBef>
                        <a:spcAft>
                          <a:spcPts val="0"/>
                        </a:spcAft>
                      </a:pPr>
                      <a:r>
                        <a:rPr lang="en-US" sz="1800">
                          <a:effectLst/>
                        </a:rPr>
                        <a:t>AdvaPel® 729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r>
                        <a:rPr lang="en-US" sz="1800" dirty="0">
                          <a:effectLst/>
                        </a:rPr>
                        <a:t>13.0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0</a:t>
                      </a:r>
                    </a:p>
                  </a:txBody>
                  <a:tcPr marL="67135" marR="67135" marT="0" marB="0" anchor="ctr"/>
                </a:tc>
                <a:tc>
                  <a:txBody>
                    <a:bodyPr/>
                    <a:lstStyle/>
                    <a:p>
                      <a:pPr marL="0" marR="0" algn="just">
                        <a:lnSpc>
                          <a:spcPct val="107000"/>
                        </a:lnSpc>
                        <a:spcBef>
                          <a:spcPts val="0"/>
                        </a:spcBef>
                        <a:spcAft>
                          <a:spcPts val="0"/>
                        </a:spcAft>
                      </a:pPr>
                      <a:r>
                        <a:rPr lang="en-US" sz="1800" dirty="0">
                          <a:effectLst/>
                        </a:rPr>
                        <a:t>Short chain </a:t>
                      </a:r>
                      <a:r>
                        <a:rPr lang="en-US" sz="1800" dirty="0" err="1">
                          <a:effectLst/>
                        </a:rPr>
                        <a:t>fluoro</a:t>
                      </a:r>
                      <a:r>
                        <a:rPr lang="en-US" sz="1800" dirty="0">
                          <a:effectLst/>
                        </a:rPr>
                        <a:t> phosphate ester for penetrating water, oil and stain repellency sealers. Exceptional performance  on tile, stone and cementitious surfaces. For brush and roll applications only. </a:t>
                      </a:r>
                      <a:r>
                        <a:rPr lang="en-US" sz="1800" spc="25" dirty="0">
                          <a:effectLst/>
                        </a:rPr>
                        <a:t>Non-surface changing.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extLst>
                  <a:ext uri="{0D108BD9-81ED-4DB2-BD59-A6C34878D82A}">
                    <a16:rowId xmlns:a16="http://schemas.microsoft.com/office/drawing/2014/main" val="798615555"/>
                  </a:ext>
                </a:extLst>
              </a:tr>
              <a:tr h="867302">
                <a:tc>
                  <a:txBody>
                    <a:bodyPr/>
                    <a:lstStyle/>
                    <a:p>
                      <a:pPr marL="0" marR="0" algn="l">
                        <a:lnSpc>
                          <a:spcPct val="107000"/>
                        </a:lnSpc>
                        <a:spcBef>
                          <a:spcPts val="0"/>
                        </a:spcBef>
                        <a:spcAft>
                          <a:spcPts val="0"/>
                        </a:spcAft>
                      </a:pPr>
                      <a:r>
                        <a:rPr lang="en-US" sz="1800" dirty="0">
                          <a:effectLst/>
                        </a:rPr>
                        <a:t>API-WP66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r>
                        <a:rPr lang="en-US" sz="1800" dirty="0">
                          <a:effectLst/>
                        </a:rPr>
                        <a:t> 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tc>
                  <a:txBody>
                    <a:bodyPr/>
                    <a:lstStyle/>
                    <a:p>
                      <a:pPr marL="0" marR="0" algn="just">
                        <a:lnSpc>
                          <a:spcPct val="107000"/>
                        </a:lnSpc>
                        <a:spcBef>
                          <a:spcPts val="0"/>
                        </a:spcBef>
                        <a:spcAft>
                          <a:spcPts val="0"/>
                        </a:spcAft>
                      </a:pPr>
                      <a:r>
                        <a:rPr lang="en-US" sz="1800" spc="25" dirty="0">
                          <a:effectLst/>
                        </a:rPr>
                        <a:t>Silicone/</a:t>
                      </a:r>
                      <a:r>
                        <a:rPr lang="en-US" sz="1800" spc="25" dirty="0" err="1">
                          <a:effectLst/>
                        </a:rPr>
                        <a:t>fluoro</a:t>
                      </a:r>
                      <a:r>
                        <a:rPr lang="en-US" sz="1800" spc="25" dirty="0">
                          <a:effectLst/>
                        </a:rPr>
                        <a:t> copolymer for penetrating </a:t>
                      </a:r>
                      <a:r>
                        <a:rPr lang="en-US" sz="1800" dirty="0">
                          <a:effectLst/>
                        </a:rPr>
                        <a:t>sealers. Exceptional performance on tile, stone and cementitious surfaces. </a:t>
                      </a:r>
                      <a:r>
                        <a:rPr lang="en-US" sz="1800" spc="25" dirty="0">
                          <a:effectLst/>
                        </a:rPr>
                        <a:t>Non-surface changing.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135" marR="67135" marT="0" marB="0" anchor="ctr"/>
                </a:tc>
                <a:extLst>
                  <a:ext uri="{0D108BD9-81ED-4DB2-BD59-A6C34878D82A}">
                    <a16:rowId xmlns:a16="http://schemas.microsoft.com/office/drawing/2014/main" val="3157549135"/>
                  </a:ext>
                </a:extLst>
              </a:tr>
            </a:tbl>
          </a:graphicData>
        </a:graphic>
      </p:graphicFrame>
    </p:spTree>
    <p:extLst>
      <p:ext uri="{BB962C8B-B14F-4D97-AF65-F5344CB8AC3E}">
        <p14:creationId xmlns:p14="http://schemas.microsoft.com/office/powerpoint/2010/main" val="1096060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F0F43-056D-4432-80E3-E7F91E0D16AD}"/>
              </a:ext>
            </a:extLst>
          </p:cNvPr>
          <p:cNvSpPr>
            <a:spLocks noGrp="1"/>
          </p:cNvSpPr>
          <p:nvPr>
            <p:ph type="title"/>
          </p:nvPr>
        </p:nvSpPr>
        <p:spPr/>
        <p:txBody>
          <a:bodyPr/>
          <a:lstStyle/>
          <a:p>
            <a:r>
              <a:rPr lang="en-US" dirty="0"/>
              <a:t>Water, Oil &amp; Stain Repellents - </a:t>
            </a:r>
            <a:r>
              <a:rPr lang="en-US" dirty="0" err="1"/>
              <a:t>Solventborne</a:t>
            </a:r>
            <a:endParaRPr lang="en-US" dirty="0"/>
          </a:p>
        </p:txBody>
      </p:sp>
      <p:graphicFrame>
        <p:nvGraphicFramePr>
          <p:cNvPr id="4" name="Content Placeholder 3">
            <a:extLst>
              <a:ext uri="{FF2B5EF4-FFF2-40B4-BE49-F238E27FC236}">
                <a16:creationId xmlns:a16="http://schemas.microsoft.com/office/drawing/2014/main" id="{A9ED9F32-7CC5-477C-83E9-99CE0ED76822}"/>
              </a:ext>
            </a:extLst>
          </p:cNvPr>
          <p:cNvGraphicFramePr>
            <a:graphicFrameLocks noGrp="1"/>
          </p:cNvGraphicFramePr>
          <p:nvPr>
            <p:ph idx="1"/>
            <p:extLst>
              <p:ext uri="{D42A27DB-BD31-4B8C-83A1-F6EECF244321}">
                <p14:modId xmlns:p14="http://schemas.microsoft.com/office/powerpoint/2010/main" val="2279686076"/>
              </p:ext>
            </p:extLst>
          </p:nvPr>
        </p:nvGraphicFramePr>
        <p:xfrm>
          <a:off x="838200" y="1825629"/>
          <a:ext cx="10345154" cy="4056890"/>
        </p:xfrm>
        <a:graphic>
          <a:graphicData uri="http://schemas.openxmlformats.org/drawingml/2006/table">
            <a:tbl>
              <a:tblPr firstRow="1" firstCol="1" bandRow="1">
                <a:tableStyleId>{793D81CF-94F2-401A-BA57-92F5A7B2D0C5}</a:tableStyleId>
              </a:tblPr>
              <a:tblGrid>
                <a:gridCol w="1429512">
                  <a:extLst>
                    <a:ext uri="{9D8B030D-6E8A-4147-A177-3AD203B41FA5}">
                      <a16:colId xmlns:a16="http://schemas.microsoft.com/office/drawing/2014/main" val="1612417610"/>
                    </a:ext>
                  </a:extLst>
                </a:gridCol>
                <a:gridCol w="1208709">
                  <a:extLst>
                    <a:ext uri="{9D8B030D-6E8A-4147-A177-3AD203B41FA5}">
                      <a16:colId xmlns:a16="http://schemas.microsoft.com/office/drawing/2014/main" val="3611867233"/>
                    </a:ext>
                  </a:extLst>
                </a:gridCol>
                <a:gridCol w="2448891">
                  <a:extLst>
                    <a:ext uri="{9D8B030D-6E8A-4147-A177-3AD203B41FA5}">
                      <a16:colId xmlns:a16="http://schemas.microsoft.com/office/drawing/2014/main" val="2964062661"/>
                    </a:ext>
                  </a:extLst>
                </a:gridCol>
                <a:gridCol w="1065811">
                  <a:extLst>
                    <a:ext uri="{9D8B030D-6E8A-4147-A177-3AD203B41FA5}">
                      <a16:colId xmlns:a16="http://schemas.microsoft.com/office/drawing/2014/main" val="244334118"/>
                    </a:ext>
                  </a:extLst>
                </a:gridCol>
                <a:gridCol w="4192231">
                  <a:extLst>
                    <a:ext uri="{9D8B030D-6E8A-4147-A177-3AD203B41FA5}">
                      <a16:colId xmlns:a16="http://schemas.microsoft.com/office/drawing/2014/main" val="1108432506"/>
                    </a:ext>
                  </a:extLst>
                </a:gridCol>
              </a:tblGrid>
              <a:tr h="264968">
                <a:tc>
                  <a:txBody>
                    <a:bodyPr/>
                    <a:lstStyle/>
                    <a:p>
                      <a:pPr marL="0" marR="0">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Carrier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VOC (g/L)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extLst>
                  <a:ext uri="{0D108BD9-81ED-4DB2-BD59-A6C34878D82A}">
                    <a16:rowId xmlns:a16="http://schemas.microsoft.com/office/drawing/2014/main" val="1529184988"/>
                  </a:ext>
                </a:extLst>
              </a:tr>
              <a:tr h="1096765">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APS-232HCA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50.0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err="1">
                          <a:effectLst/>
                        </a:rPr>
                        <a:t>Octamethylcyclo-tetrasiloxane</a:t>
                      </a:r>
                      <a:endParaRPr lang="en-US" sz="1800" dirty="0">
                        <a:effectLst/>
                      </a:endParaRP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just">
                        <a:lnSpc>
                          <a:spcPct val="107000"/>
                        </a:lnSpc>
                        <a:spcBef>
                          <a:spcPts val="0"/>
                        </a:spcBef>
                        <a:spcAft>
                          <a:spcPts val="0"/>
                        </a:spcAft>
                      </a:pPr>
                      <a:r>
                        <a:rPr lang="en-US" sz="1800" dirty="0">
                          <a:effectLst/>
                        </a:rPr>
                        <a:t>Silicone based super-hydrophobic treatment for various hard surfaces including stone, tile, concrete and pavers.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extLst>
                  <a:ext uri="{0D108BD9-81ED-4DB2-BD59-A6C34878D82A}">
                    <a16:rowId xmlns:a16="http://schemas.microsoft.com/office/drawing/2014/main" val="4045594394"/>
                  </a:ext>
                </a:extLst>
              </a:tr>
              <a:tr h="970812">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err="1">
                          <a:effectLst/>
                        </a:rPr>
                        <a:t>AdvaPel</a:t>
                      </a:r>
                      <a:r>
                        <a:rPr lang="en-US" sz="1800" dirty="0">
                          <a:effectLst/>
                        </a:rPr>
                        <a:t>® 805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n-butyl acetate/odorless mineral spirits (OMS)</a:t>
                      </a: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just">
                        <a:lnSpc>
                          <a:spcPct val="107000"/>
                        </a:lnSpc>
                        <a:spcBef>
                          <a:spcPts val="0"/>
                        </a:spcBef>
                        <a:spcAft>
                          <a:spcPts val="0"/>
                        </a:spcAft>
                      </a:pPr>
                      <a:r>
                        <a:rPr lang="en-US" sz="1800" dirty="0">
                          <a:effectLst/>
                        </a:rPr>
                        <a:t>Short chain fluoropolymer. Water, oil and stain repellent for a various hard surfaces including stone, tile, concrete and pavers.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extLst>
                  <a:ext uri="{0D108BD9-81ED-4DB2-BD59-A6C34878D82A}">
                    <a16:rowId xmlns:a16="http://schemas.microsoft.com/office/drawing/2014/main" val="4229727269"/>
                  </a:ext>
                </a:extLst>
              </a:tr>
              <a:tr h="852775">
                <a:tc>
                  <a:txBody>
                    <a:bodyPr/>
                    <a:lstStyle/>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err="1">
                          <a:effectLst/>
                        </a:rPr>
                        <a:t>AdvaPel</a:t>
                      </a:r>
                      <a:r>
                        <a:rPr lang="en-US" sz="1800" dirty="0">
                          <a:effectLst/>
                        </a:rPr>
                        <a:t>® 816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n-butyl acetate/ethyl acetate/odorless mineral spirits (OMS)</a:t>
                      </a:r>
                    </a:p>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ctr">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tc>
                  <a:txBody>
                    <a:bodyPr/>
                    <a:lstStyle/>
                    <a:p>
                      <a:pPr marL="0" marR="0" algn="just">
                        <a:lnSpc>
                          <a:spcPct val="107000"/>
                        </a:lnSpc>
                        <a:spcBef>
                          <a:spcPts val="0"/>
                        </a:spcBef>
                        <a:spcAft>
                          <a:spcPts val="0"/>
                        </a:spcAft>
                      </a:pPr>
                      <a:r>
                        <a:rPr lang="en-US" sz="1800" dirty="0">
                          <a:effectLst/>
                        </a:rPr>
                        <a:t>Short chain fluoropolymer. Exceptional water, oil and stain repellent for a various hard surfaces including stone, tile, concrete and pavers.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715" marR="57715" marT="0" marB="0"/>
                </a:tc>
                <a:extLst>
                  <a:ext uri="{0D108BD9-81ED-4DB2-BD59-A6C34878D82A}">
                    <a16:rowId xmlns:a16="http://schemas.microsoft.com/office/drawing/2014/main" val="2344372411"/>
                  </a:ext>
                </a:extLst>
              </a:tr>
            </a:tbl>
          </a:graphicData>
        </a:graphic>
      </p:graphicFrame>
    </p:spTree>
    <p:extLst>
      <p:ext uri="{BB962C8B-B14F-4D97-AF65-F5344CB8AC3E}">
        <p14:creationId xmlns:p14="http://schemas.microsoft.com/office/powerpoint/2010/main" val="3527501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2853E-B69F-462F-A9D4-5F13F406F4A8}"/>
              </a:ext>
            </a:extLst>
          </p:cNvPr>
          <p:cNvSpPr>
            <a:spLocks noGrp="1"/>
          </p:cNvSpPr>
          <p:nvPr>
            <p:ph type="title"/>
          </p:nvPr>
        </p:nvSpPr>
        <p:spPr/>
        <p:txBody>
          <a:bodyPr/>
          <a:lstStyle/>
          <a:p>
            <a:r>
              <a:rPr lang="en-US" b="1" dirty="0">
                <a:solidFill>
                  <a:schemeClr val="tx2"/>
                </a:solidFill>
              </a:rPr>
              <a:t>Textiles &amp; Leather</a:t>
            </a:r>
          </a:p>
        </p:txBody>
      </p:sp>
      <p:sp>
        <p:nvSpPr>
          <p:cNvPr id="3" name="Content Placeholder 2">
            <a:extLst>
              <a:ext uri="{FF2B5EF4-FFF2-40B4-BE49-F238E27FC236}">
                <a16:creationId xmlns:a16="http://schemas.microsoft.com/office/drawing/2014/main" id="{0FE87558-F6FF-4952-8798-88375B3621B2}"/>
              </a:ext>
            </a:extLst>
          </p:cNvPr>
          <p:cNvSpPr>
            <a:spLocks noGrp="1"/>
          </p:cNvSpPr>
          <p:nvPr>
            <p:ph idx="1"/>
          </p:nvPr>
        </p:nvSpPr>
        <p:spPr>
          <a:xfrm>
            <a:off x="838200" y="1825625"/>
            <a:ext cx="5061438" cy="4351338"/>
          </a:xfrm>
        </p:spPr>
        <p:txBody>
          <a:bodyPr>
            <a:normAutofit/>
          </a:bodyPr>
          <a:lstStyle/>
          <a:p>
            <a:pPr marL="0" indent="0">
              <a:buNone/>
            </a:pPr>
            <a:r>
              <a:rPr lang="en-US" dirty="0"/>
              <a:t>FABRIC &amp; LEATHER PROTECTANTS</a:t>
            </a:r>
          </a:p>
          <a:p>
            <a:pPr marL="0" indent="0" algn="just">
              <a:buNone/>
            </a:pPr>
            <a:r>
              <a:rPr lang="en-US" sz="2400" dirty="0"/>
              <a:t>Advanced Polymer, Inc. provides a full line of products to impart barrier properties to various fabrics in the textile finishing industry. These materials are designed to achieve superior water, oil, stain resistance and release. </a:t>
            </a:r>
          </a:p>
          <a:p>
            <a:endParaRPr lang="en-US" dirty="0"/>
          </a:p>
          <a:p>
            <a:endParaRPr lang="en-US" dirty="0"/>
          </a:p>
        </p:txBody>
      </p:sp>
      <p:pic>
        <p:nvPicPr>
          <p:cNvPr id="2050" name="Picture 2" descr="Dynamic Water Spray - Acrylic Awning">
            <a:extLst>
              <a:ext uri="{FF2B5EF4-FFF2-40B4-BE49-F238E27FC236}">
                <a16:creationId xmlns:a16="http://schemas.microsoft.com/office/drawing/2014/main" id="{08CB4D6F-0398-4356-A46C-1E3F46CBA5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1" y="1825625"/>
            <a:ext cx="4276958" cy="3355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3915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DE26-F616-4400-8145-4D7ABB5A0175}"/>
              </a:ext>
            </a:extLst>
          </p:cNvPr>
          <p:cNvSpPr>
            <a:spLocks noGrp="1"/>
          </p:cNvSpPr>
          <p:nvPr>
            <p:ph type="title"/>
          </p:nvPr>
        </p:nvSpPr>
        <p:spPr/>
        <p:txBody>
          <a:bodyPr/>
          <a:lstStyle/>
          <a:p>
            <a:r>
              <a:rPr lang="en-US" dirty="0"/>
              <a:t>Fabric &amp; Leather Protectants- Waterborne</a:t>
            </a:r>
          </a:p>
        </p:txBody>
      </p:sp>
      <p:graphicFrame>
        <p:nvGraphicFramePr>
          <p:cNvPr id="4" name="Content Placeholder 3">
            <a:extLst>
              <a:ext uri="{FF2B5EF4-FFF2-40B4-BE49-F238E27FC236}">
                <a16:creationId xmlns:a16="http://schemas.microsoft.com/office/drawing/2014/main" id="{D4363F70-1F96-4985-B7C2-ABC2535C2D0B}"/>
              </a:ext>
            </a:extLst>
          </p:cNvPr>
          <p:cNvGraphicFramePr>
            <a:graphicFrameLocks noGrp="1"/>
          </p:cNvGraphicFramePr>
          <p:nvPr>
            <p:ph idx="1"/>
            <p:extLst>
              <p:ext uri="{D42A27DB-BD31-4B8C-83A1-F6EECF244321}">
                <p14:modId xmlns:p14="http://schemas.microsoft.com/office/powerpoint/2010/main" val="3378714525"/>
              </p:ext>
            </p:extLst>
          </p:nvPr>
        </p:nvGraphicFramePr>
        <p:xfrm>
          <a:off x="838199" y="1690687"/>
          <a:ext cx="10211657" cy="4654511"/>
        </p:xfrm>
        <a:graphic>
          <a:graphicData uri="http://schemas.openxmlformats.org/drawingml/2006/table">
            <a:tbl>
              <a:tblPr firstRow="1" firstCol="1" bandRow="1">
                <a:tableStyleId>{793D81CF-94F2-401A-BA57-92F5A7B2D0C5}</a:tableStyleId>
              </a:tblPr>
              <a:tblGrid>
                <a:gridCol w="1474178">
                  <a:extLst>
                    <a:ext uri="{9D8B030D-6E8A-4147-A177-3AD203B41FA5}">
                      <a16:colId xmlns:a16="http://schemas.microsoft.com/office/drawing/2014/main" val="2257247023"/>
                    </a:ext>
                  </a:extLst>
                </a:gridCol>
                <a:gridCol w="1230440">
                  <a:extLst>
                    <a:ext uri="{9D8B030D-6E8A-4147-A177-3AD203B41FA5}">
                      <a16:colId xmlns:a16="http://schemas.microsoft.com/office/drawing/2014/main" val="1982827727"/>
                    </a:ext>
                  </a:extLst>
                </a:gridCol>
                <a:gridCol w="986472">
                  <a:extLst>
                    <a:ext uri="{9D8B030D-6E8A-4147-A177-3AD203B41FA5}">
                      <a16:colId xmlns:a16="http://schemas.microsoft.com/office/drawing/2014/main" val="3130306587"/>
                    </a:ext>
                  </a:extLst>
                </a:gridCol>
                <a:gridCol w="1546196">
                  <a:extLst>
                    <a:ext uri="{9D8B030D-6E8A-4147-A177-3AD203B41FA5}">
                      <a16:colId xmlns:a16="http://schemas.microsoft.com/office/drawing/2014/main" val="1470420661"/>
                    </a:ext>
                  </a:extLst>
                </a:gridCol>
                <a:gridCol w="4974371">
                  <a:extLst>
                    <a:ext uri="{9D8B030D-6E8A-4147-A177-3AD203B41FA5}">
                      <a16:colId xmlns:a16="http://schemas.microsoft.com/office/drawing/2014/main" val="2656936756"/>
                    </a:ext>
                  </a:extLst>
                </a:gridCol>
              </a:tblGrid>
              <a:tr h="197451">
                <a:tc>
                  <a:txBody>
                    <a:bodyPr/>
                    <a:lstStyle/>
                    <a:p>
                      <a:pPr marL="0" marR="0" algn="l">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pH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Ionic character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28542010"/>
                  </a:ext>
                </a:extLst>
              </a:tr>
              <a:tr h="608877">
                <a:tc>
                  <a:txBody>
                    <a:bodyPr/>
                    <a:lstStyle/>
                    <a:p>
                      <a:pPr marL="0" marR="0" algn="l">
                        <a:lnSpc>
                          <a:spcPct val="107000"/>
                        </a:lnSpc>
                        <a:spcBef>
                          <a:spcPts val="0"/>
                        </a:spcBef>
                        <a:spcAft>
                          <a:spcPts val="0"/>
                        </a:spcAft>
                      </a:pPr>
                      <a:endParaRPr lang="en-US" sz="1800" dirty="0">
                        <a:effectLst/>
                      </a:endParaRPr>
                    </a:p>
                    <a:p>
                      <a:pPr marL="0" marR="0" algn="l">
                        <a:lnSpc>
                          <a:spcPct val="107000"/>
                        </a:lnSpc>
                        <a:spcBef>
                          <a:spcPts val="0"/>
                        </a:spcBef>
                        <a:spcAft>
                          <a:spcPts val="0"/>
                        </a:spcAft>
                      </a:pPr>
                      <a:r>
                        <a:rPr lang="en-US" sz="1800" dirty="0">
                          <a:effectLst/>
                        </a:rPr>
                        <a:t>API-BI795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20.0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3.0 – 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Non-ionic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spc="25" dirty="0">
                          <a:effectLst/>
                        </a:rPr>
                        <a:t>Blocked isocyanate reaction product. Stable at room temperature but dissociates to regenerate isocyanate functionality under the influence of heat.</a:t>
                      </a: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8294023"/>
                  </a:ext>
                </a:extLst>
              </a:tr>
              <a:tr h="610638">
                <a:tc>
                  <a:txBody>
                    <a:bodyPr/>
                    <a:lstStyle/>
                    <a:p>
                      <a:pPr marL="0" marR="0" algn="l">
                        <a:lnSpc>
                          <a:spcPct val="107000"/>
                        </a:lnSpc>
                        <a:spcBef>
                          <a:spcPts val="0"/>
                        </a:spcBef>
                        <a:spcAft>
                          <a:spcPts val="0"/>
                        </a:spcAft>
                      </a:pPr>
                      <a:r>
                        <a:rPr lang="en-US" sz="1800">
                          <a:effectLst/>
                        </a:rPr>
                        <a:t>API-NSF101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3.0 – 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Cationic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dirty="0">
                          <a:effectLst/>
                        </a:rPr>
                        <a:t>Silicone and fluorine free water repellent finish for a variety of fabrics. Built in durability.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230193"/>
                  </a:ext>
                </a:extLst>
              </a:tr>
              <a:tr h="404045">
                <a:tc>
                  <a:txBody>
                    <a:bodyPr/>
                    <a:lstStyle/>
                    <a:p>
                      <a:pPr marL="0" marR="0" algn="l">
                        <a:lnSpc>
                          <a:spcPct val="107000"/>
                        </a:lnSpc>
                        <a:spcBef>
                          <a:spcPts val="0"/>
                        </a:spcBef>
                        <a:spcAft>
                          <a:spcPts val="0"/>
                        </a:spcAft>
                      </a:pPr>
                      <a:r>
                        <a:rPr lang="en-US" sz="1800" dirty="0" err="1">
                          <a:effectLst/>
                        </a:rPr>
                        <a:t>AdvaPel</a:t>
                      </a:r>
                      <a:r>
                        <a:rPr lang="en-US" sz="1800" dirty="0">
                          <a:effectLst/>
                        </a:rPr>
                        <a:t>® 732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3.0 – 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Cationic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spc="25" dirty="0">
                          <a:effectLst/>
                        </a:rPr>
                        <a:t>Short chain fluoropolymer with exceptional soil release properties for various fabrics.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70785134"/>
                  </a:ext>
                </a:extLst>
              </a:tr>
              <a:tr h="899596">
                <a:tc>
                  <a:txBody>
                    <a:bodyPr/>
                    <a:lstStyle/>
                    <a:p>
                      <a:pPr marL="0" marR="0" algn="l">
                        <a:lnSpc>
                          <a:spcPct val="107000"/>
                        </a:lnSpc>
                        <a:spcBef>
                          <a:spcPts val="0"/>
                        </a:spcBef>
                        <a:spcAft>
                          <a:spcPts val="0"/>
                        </a:spcAft>
                      </a:pPr>
                      <a:r>
                        <a:rPr lang="en-US" sz="1800" dirty="0" err="1">
                          <a:effectLst/>
                        </a:rPr>
                        <a:t>AdvaPel</a:t>
                      </a:r>
                      <a:r>
                        <a:rPr lang="en-US" sz="1800" dirty="0">
                          <a:effectLst/>
                        </a:rPr>
                        <a:t>® 775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20.0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3.0 – 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Cationic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spc="25" dirty="0">
                          <a:effectLst/>
                        </a:rPr>
                        <a:t>Short chain fluoropolymer designed to impart excellent water and oil repellency to all types of fabric substrates. Durable  through extended home laundering</a:t>
                      </a:r>
                      <a:r>
                        <a:rPr lang="en-US" sz="1800" dirty="0">
                          <a:effectLst/>
                        </a:rPr>
                        <a: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3963510"/>
                  </a:ext>
                </a:extLst>
              </a:tr>
              <a:tr h="867392">
                <a:tc>
                  <a:txBody>
                    <a:bodyPr/>
                    <a:lstStyle/>
                    <a:p>
                      <a:pPr marL="0" marR="0" algn="l">
                        <a:lnSpc>
                          <a:spcPct val="107000"/>
                        </a:lnSpc>
                        <a:spcBef>
                          <a:spcPts val="0"/>
                        </a:spcBef>
                        <a:spcAft>
                          <a:spcPts val="0"/>
                        </a:spcAft>
                      </a:pPr>
                      <a:r>
                        <a:rPr lang="en-US" sz="1800" dirty="0" err="1">
                          <a:effectLst/>
                        </a:rPr>
                        <a:t>AdvaPel</a:t>
                      </a:r>
                      <a:r>
                        <a:rPr lang="en-US" sz="1800" dirty="0">
                          <a:effectLst/>
                        </a:rPr>
                        <a:t>® 734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30.0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3.0 – 5.0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Cationic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spc="25" dirty="0">
                          <a:effectLst/>
                        </a:rPr>
                        <a:t>Short chain fluoropolymer that will impart water, oil and soil repellency to textiles, upholstery and carpeting. </a:t>
                      </a:r>
                      <a:r>
                        <a:rPr lang="en-US" sz="1800" dirty="0">
                          <a:effectLst/>
                        </a:rPr>
                        <a:t>For aftermarket applications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12573052"/>
                  </a:ext>
                </a:extLst>
              </a:tr>
            </a:tbl>
          </a:graphicData>
        </a:graphic>
      </p:graphicFrame>
    </p:spTree>
    <p:extLst>
      <p:ext uri="{BB962C8B-B14F-4D97-AF65-F5344CB8AC3E}">
        <p14:creationId xmlns:p14="http://schemas.microsoft.com/office/powerpoint/2010/main" val="317841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48F18-C743-401D-AC0B-EA862376B142}"/>
              </a:ext>
            </a:extLst>
          </p:cNvPr>
          <p:cNvSpPr>
            <a:spLocks noGrp="1"/>
          </p:cNvSpPr>
          <p:nvPr>
            <p:ph type="title"/>
          </p:nvPr>
        </p:nvSpPr>
        <p:spPr/>
        <p:txBody>
          <a:bodyPr/>
          <a:lstStyle/>
          <a:p>
            <a:r>
              <a:rPr lang="en-US" dirty="0"/>
              <a:t>Fabric &amp; Leather Protectants- </a:t>
            </a:r>
            <a:r>
              <a:rPr lang="en-US" dirty="0" err="1"/>
              <a:t>Solventborne</a:t>
            </a:r>
            <a:endParaRPr lang="en-US" dirty="0"/>
          </a:p>
        </p:txBody>
      </p:sp>
      <p:graphicFrame>
        <p:nvGraphicFramePr>
          <p:cNvPr id="4" name="Content Placeholder 3">
            <a:extLst>
              <a:ext uri="{FF2B5EF4-FFF2-40B4-BE49-F238E27FC236}">
                <a16:creationId xmlns:a16="http://schemas.microsoft.com/office/drawing/2014/main" id="{FF01724D-4EBF-4EEE-AA5E-6596AFA916EF}"/>
              </a:ext>
            </a:extLst>
          </p:cNvPr>
          <p:cNvGraphicFramePr>
            <a:graphicFrameLocks noGrp="1"/>
          </p:cNvGraphicFramePr>
          <p:nvPr>
            <p:ph idx="1"/>
            <p:extLst>
              <p:ext uri="{D42A27DB-BD31-4B8C-83A1-F6EECF244321}">
                <p14:modId xmlns:p14="http://schemas.microsoft.com/office/powerpoint/2010/main" val="4278210118"/>
              </p:ext>
            </p:extLst>
          </p:nvPr>
        </p:nvGraphicFramePr>
        <p:xfrm>
          <a:off x="838200" y="1690688"/>
          <a:ext cx="10457506" cy="3387125"/>
        </p:xfrm>
        <a:graphic>
          <a:graphicData uri="http://schemas.openxmlformats.org/drawingml/2006/table">
            <a:tbl>
              <a:tblPr firstRow="1" firstCol="1" bandRow="1">
                <a:tableStyleId>{793D81CF-94F2-401A-BA57-92F5A7B2D0C5}</a:tableStyleId>
              </a:tblPr>
              <a:tblGrid>
                <a:gridCol w="1442943">
                  <a:extLst>
                    <a:ext uri="{9D8B030D-6E8A-4147-A177-3AD203B41FA5}">
                      <a16:colId xmlns:a16="http://schemas.microsoft.com/office/drawing/2014/main" val="2784971795"/>
                    </a:ext>
                  </a:extLst>
                </a:gridCol>
                <a:gridCol w="1230440">
                  <a:extLst>
                    <a:ext uri="{9D8B030D-6E8A-4147-A177-3AD203B41FA5}">
                      <a16:colId xmlns:a16="http://schemas.microsoft.com/office/drawing/2014/main" val="1457992366"/>
                    </a:ext>
                  </a:extLst>
                </a:gridCol>
                <a:gridCol w="2715481">
                  <a:extLst>
                    <a:ext uri="{9D8B030D-6E8A-4147-A177-3AD203B41FA5}">
                      <a16:colId xmlns:a16="http://schemas.microsoft.com/office/drawing/2014/main" val="672029795"/>
                    </a:ext>
                  </a:extLst>
                </a:gridCol>
                <a:gridCol w="1144342">
                  <a:extLst>
                    <a:ext uri="{9D8B030D-6E8A-4147-A177-3AD203B41FA5}">
                      <a16:colId xmlns:a16="http://schemas.microsoft.com/office/drawing/2014/main" val="673789245"/>
                    </a:ext>
                  </a:extLst>
                </a:gridCol>
                <a:gridCol w="3924300">
                  <a:extLst>
                    <a:ext uri="{9D8B030D-6E8A-4147-A177-3AD203B41FA5}">
                      <a16:colId xmlns:a16="http://schemas.microsoft.com/office/drawing/2014/main" val="3750430779"/>
                    </a:ext>
                  </a:extLst>
                </a:gridCol>
              </a:tblGrid>
              <a:tr h="235048">
                <a:tc>
                  <a:txBody>
                    <a:bodyPr/>
                    <a:lstStyle/>
                    <a:p>
                      <a:pPr marL="0" marR="0" algn="l">
                        <a:lnSpc>
                          <a:spcPct val="107000"/>
                        </a:lnSpc>
                        <a:spcBef>
                          <a:spcPts val="0"/>
                        </a:spcBef>
                        <a:spcAft>
                          <a:spcPts val="0"/>
                        </a:spcAft>
                      </a:pPr>
                      <a:r>
                        <a:rPr lang="en-US" sz="1800" dirty="0">
                          <a:effectLst/>
                        </a:rPr>
                        <a:t>Product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Actives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Carrier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VOCs (g/L)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Description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8274945"/>
                  </a:ext>
                </a:extLst>
              </a:tr>
              <a:tr h="972837">
                <a:tc>
                  <a:txBody>
                    <a:bodyPr/>
                    <a:lstStyle/>
                    <a:p>
                      <a:pPr marL="0" marR="0" algn="l">
                        <a:lnSpc>
                          <a:spcPct val="107000"/>
                        </a:lnSpc>
                        <a:spcBef>
                          <a:spcPts val="0"/>
                        </a:spcBef>
                        <a:spcAft>
                          <a:spcPts val="0"/>
                        </a:spcAft>
                      </a:pPr>
                      <a:endParaRPr lang="en-US" sz="1800" dirty="0">
                        <a:effectLst/>
                      </a:endParaRPr>
                    </a:p>
                    <a:p>
                      <a:pPr marL="0" marR="0" algn="l">
                        <a:lnSpc>
                          <a:spcPct val="107000"/>
                        </a:lnSpc>
                        <a:spcBef>
                          <a:spcPts val="0"/>
                        </a:spcBef>
                        <a:spcAft>
                          <a:spcPts val="0"/>
                        </a:spcAft>
                      </a:pPr>
                      <a:r>
                        <a:rPr lang="en-US" sz="1800" dirty="0">
                          <a:effectLst/>
                        </a:rPr>
                        <a:t>APS-232HCA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a:effectLst/>
                        </a:rPr>
                        <a:t>50.0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800" dirty="0">
                        <a:effectLst/>
                      </a:endParaRPr>
                    </a:p>
                    <a:p>
                      <a:pPr marL="0" marR="0" algn="ctr">
                        <a:lnSpc>
                          <a:spcPct val="107000"/>
                        </a:lnSpc>
                        <a:spcBef>
                          <a:spcPts val="0"/>
                        </a:spcBef>
                        <a:spcAft>
                          <a:spcPts val="0"/>
                        </a:spcAft>
                      </a:pPr>
                      <a:r>
                        <a:rPr lang="en-US" sz="1800" dirty="0" err="1">
                          <a:effectLst/>
                        </a:rPr>
                        <a:t>Octamethylcyclo-tetrasiloxane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spc="25" dirty="0">
                          <a:effectLst/>
                        </a:rPr>
                        <a:t>Silicone based super-hydrophobic treatment for various fabrics and leather. For aftermarket applications.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546945"/>
                  </a:ext>
                </a:extLst>
              </a:tr>
              <a:tr h="972837">
                <a:tc>
                  <a:txBody>
                    <a:bodyPr/>
                    <a:lstStyle/>
                    <a:p>
                      <a:pPr marL="0" marR="0" algn="l">
                        <a:lnSpc>
                          <a:spcPct val="107000"/>
                        </a:lnSpc>
                        <a:spcBef>
                          <a:spcPts val="0"/>
                        </a:spcBef>
                        <a:spcAft>
                          <a:spcPts val="0"/>
                        </a:spcAft>
                      </a:pPr>
                      <a:r>
                        <a:rPr lang="en-US" sz="1800">
                          <a:effectLst/>
                        </a:rPr>
                        <a:t>AdvaPel® 805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n-butyl acetate/odorless mineral spirits (OMS)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dirty="0">
                          <a:effectLst/>
                        </a:rPr>
                        <a:t>Short chain fluoropolymer. Water, oil and stain repellent finish for a variety of fabrics. For aftermarket applications.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686520"/>
                  </a:ext>
                </a:extLst>
              </a:tr>
              <a:tr h="783802">
                <a:tc>
                  <a:txBody>
                    <a:bodyPr/>
                    <a:lstStyle/>
                    <a:p>
                      <a:pPr marL="0" marR="0" algn="l">
                        <a:lnSpc>
                          <a:spcPct val="107000"/>
                        </a:lnSpc>
                        <a:spcBef>
                          <a:spcPts val="0"/>
                        </a:spcBef>
                        <a:spcAft>
                          <a:spcPts val="0"/>
                        </a:spcAft>
                      </a:pPr>
                      <a:r>
                        <a:rPr lang="en-US" sz="1800" dirty="0" err="1">
                          <a:effectLst/>
                        </a:rPr>
                        <a:t>AdvaPel</a:t>
                      </a:r>
                      <a:r>
                        <a:rPr lang="en-US" sz="1800" dirty="0">
                          <a:effectLst/>
                        </a:rPr>
                        <a:t>® 816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18.5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n-butyl acetate/ethyl acetate/odorless mineral spirits (OMS)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dirty="0">
                          <a:effectLst/>
                        </a:rPr>
                        <a:t>700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n-US" sz="1800" dirty="0">
                          <a:effectLst/>
                        </a:rPr>
                        <a:t>Short chain fluoropolymer. Exceptional  water, oil and stain repellent finish for a variety of fabrics. For aftermarket applications.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4662141"/>
                  </a:ext>
                </a:extLst>
              </a:tr>
            </a:tbl>
          </a:graphicData>
        </a:graphic>
      </p:graphicFrame>
    </p:spTree>
    <p:extLst>
      <p:ext uri="{BB962C8B-B14F-4D97-AF65-F5344CB8AC3E}">
        <p14:creationId xmlns:p14="http://schemas.microsoft.com/office/powerpoint/2010/main" val="3070488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C0751-0BDD-407F-8887-A64B849C1BCF}"/>
              </a:ext>
            </a:extLst>
          </p:cNvPr>
          <p:cNvSpPr>
            <a:spLocks noGrp="1"/>
          </p:cNvSpPr>
          <p:nvPr>
            <p:ph type="title"/>
          </p:nvPr>
        </p:nvSpPr>
        <p:spPr/>
        <p:txBody>
          <a:bodyPr/>
          <a:lstStyle/>
          <a:p>
            <a:r>
              <a:rPr lang="en-US" b="1" dirty="0">
                <a:solidFill>
                  <a:schemeClr val="tx2"/>
                </a:solidFill>
              </a:rPr>
              <a:t>Inks, Paints &amp; Coatings</a:t>
            </a:r>
          </a:p>
        </p:txBody>
      </p:sp>
      <p:sp>
        <p:nvSpPr>
          <p:cNvPr id="3" name="Content Placeholder 2">
            <a:extLst>
              <a:ext uri="{FF2B5EF4-FFF2-40B4-BE49-F238E27FC236}">
                <a16:creationId xmlns:a16="http://schemas.microsoft.com/office/drawing/2014/main" id="{5F81FD87-DA11-4F80-93B4-DEA3022C3273}"/>
              </a:ext>
            </a:extLst>
          </p:cNvPr>
          <p:cNvSpPr>
            <a:spLocks noGrp="1"/>
          </p:cNvSpPr>
          <p:nvPr>
            <p:ph idx="1"/>
          </p:nvPr>
        </p:nvSpPr>
        <p:spPr>
          <a:xfrm>
            <a:off x="838199" y="1825625"/>
            <a:ext cx="5122985" cy="4351338"/>
          </a:xfrm>
        </p:spPr>
        <p:txBody>
          <a:bodyPr/>
          <a:lstStyle/>
          <a:p>
            <a:pPr marL="0" indent="0">
              <a:buNone/>
            </a:pPr>
            <a:r>
              <a:rPr lang="en-US" dirty="0"/>
              <a:t>VARIOUS ADDITIVES </a:t>
            </a:r>
          </a:p>
          <a:p>
            <a:pPr marL="0" indent="0" algn="just">
              <a:buNone/>
            </a:pPr>
            <a:r>
              <a:rPr lang="en-US" sz="2400" dirty="0"/>
              <a:t>Advanced Polymer, Inc. provides various additives to enhance performance by improving strength and durability; impart water, stain and chemical resistance; enhance color, increase gloss, reduce dust and dirt pick-up, promote adhesion and more. </a:t>
            </a:r>
            <a:endParaRPr lang="en-US" dirty="0"/>
          </a:p>
        </p:txBody>
      </p:sp>
      <p:pic>
        <p:nvPicPr>
          <p:cNvPr id="3074" name="Picture 2" descr="https://static1.squarespace.com/static/57a6c9e1440243dad487f1d6/t/57b4bdfe5016e111f81e617e/1471462919832/?format=300w">
            <a:extLst>
              <a:ext uri="{FF2B5EF4-FFF2-40B4-BE49-F238E27FC236}">
                <a16:creationId xmlns:a16="http://schemas.microsoft.com/office/drawing/2014/main" id="{0491A9BD-340F-465F-9B0C-2B2608E413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0817" y="1905794"/>
            <a:ext cx="4191667" cy="2990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0053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TotalTime>
  <Words>1816</Words>
  <Application>Microsoft Office PowerPoint</Application>
  <PresentationFormat>Widescreen</PresentationFormat>
  <Paragraphs>366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Advanced Polymer, Inc. - Our Presence </vt:lpstr>
      <vt:lpstr>About Us</vt:lpstr>
      <vt:lpstr>Architectural Applications</vt:lpstr>
      <vt:lpstr>Water, Oil &amp; Stain Repellents - Waterborne</vt:lpstr>
      <vt:lpstr>Water, Oil &amp; Stain Repellents - Solventborne</vt:lpstr>
      <vt:lpstr>Textiles &amp; Leather</vt:lpstr>
      <vt:lpstr>Fabric &amp; Leather Protectants- Waterborne</vt:lpstr>
      <vt:lpstr>Fabric &amp; Leather Protectants- Solventborne</vt:lpstr>
      <vt:lpstr>Inks, Paints &amp; Coatings</vt:lpstr>
      <vt:lpstr>Water Repellents </vt:lpstr>
      <vt:lpstr>Oil/Stain Repellents </vt:lpstr>
      <vt:lpstr>Wetting/Leveling Agents - Fluorosurfactants</vt:lpstr>
      <vt:lpstr>Slip/Mar &amp; Abrasion</vt:lpstr>
      <vt:lpstr>Silane Coupling Agents – Inorganic</vt:lpstr>
      <vt:lpstr>Adhesives/Adhesion Promoters</vt:lpstr>
      <vt:lpstr>Adhesion Promoters - Waterborne</vt:lpstr>
      <vt:lpstr>Adhesion Promoters - Solventborne</vt:lpstr>
      <vt:lpstr>Adhesion Promoters - Solventless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ebajrami</dc:creator>
  <cp:lastModifiedBy>ebajrami</cp:lastModifiedBy>
  <cp:revision>41</cp:revision>
  <dcterms:created xsi:type="dcterms:W3CDTF">2018-08-10T20:12:14Z</dcterms:created>
  <dcterms:modified xsi:type="dcterms:W3CDTF">2018-09-04T05:38:58Z</dcterms:modified>
</cp:coreProperties>
</file>