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3" r:id="rId2"/>
    <p:sldId id="304" r:id="rId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4"/>
    <p:restoredTop sz="94671"/>
  </p:normalViewPr>
  <p:slideViewPr>
    <p:cSldViewPr snapToGrid="0" snapToObjects="1">
      <p:cViewPr varScale="1">
        <p:scale>
          <a:sx n="155" d="100"/>
          <a:sy n="155" d="100"/>
        </p:scale>
        <p:origin x="5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C00C8-D376-8545-9DDD-E81FACA58FF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441EB30-A0C3-3144-9D9E-5C3C356EC0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D2C7E25-C84A-1144-B816-08B50E580F0F}"/>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5" name="Fußzeilenplatzhalter 4">
            <a:extLst>
              <a:ext uri="{FF2B5EF4-FFF2-40B4-BE49-F238E27FC236}">
                <a16:creationId xmlns:a16="http://schemas.microsoft.com/office/drawing/2014/main" id="{F4AB0F47-2452-C141-9ED0-476EDA1A28F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43FDE8-C48D-AC4E-93F6-5B871F7F6B52}"/>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189327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1BCE7-6E8A-4843-929F-75653A8D3A0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78A178F-FDB4-D84F-B741-B7279B290C85}"/>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76875AF-3DDC-D840-8C8B-E8E33FA6C3B2}"/>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5" name="Fußzeilenplatzhalter 4">
            <a:extLst>
              <a:ext uri="{FF2B5EF4-FFF2-40B4-BE49-F238E27FC236}">
                <a16:creationId xmlns:a16="http://schemas.microsoft.com/office/drawing/2014/main" id="{3D57A0A8-0975-B247-8616-2A2D450D5EB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25C8EA9-4271-644C-AC33-B6FEEDE241E0}"/>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119265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70D0BB2-403B-9942-9096-4427AF100EE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E36973D-44A8-794F-BA94-493184FDCC97}"/>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E1E000B1-9315-D546-BED7-403A5DCC0CF7}"/>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5" name="Fußzeilenplatzhalter 4">
            <a:extLst>
              <a:ext uri="{FF2B5EF4-FFF2-40B4-BE49-F238E27FC236}">
                <a16:creationId xmlns:a16="http://schemas.microsoft.com/office/drawing/2014/main" id="{3FD1D995-651D-7C49-897C-6C2103D0D93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0673C31-C527-F84F-8D01-C872D884E74D}"/>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3474268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22C703-71C0-A34B-BC00-E0F766E1015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34A7A3C-DAE9-3A40-A5E5-1FF564670B3B}"/>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6CCDA3CE-51F4-E646-B0E0-275316311C26}"/>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5" name="Fußzeilenplatzhalter 4">
            <a:extLst>
              <a:ext uri="{FF2B5EF4-FFF2-40B4-BE49-F238E27FC236}">
                <a16:creationId xmlns:a16="http://schemas.microsoft.com/office/drawing/2014/main" id="{75907185-801E-EE4A-8D3C-E8E8A07892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41D1075-FCCC-4D4D-A487-4F5D5A57BC09}"/>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218611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C04564-0929-0243-84C5-493A9673299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D35D70A-E86A-9D46-82DA-CAA5223882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21EE5C7-990B-BC41-913C-6907CF5DCC0C}"/>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5" name="Fußzeilenplatzhalter 4">
            <a:extLst>
              <a:ext uri="{FF2B5EF4-FFF2-40B4-BE49-F238E27FC236}">
                <a16:creationId xmlns:a16="http://schemas.microsoft.com/office/drawing/2014/main" id="{3540C5CC-C7D5-C94A-9F06-C2D51007CD7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16723C7-4160-594E-B875-BC082E7CAAC8}"/>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236949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BC763-A817-AC47-B587-0C110F69D7F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F033074-CB02-2543-B825-13FE01A02C7A}"/>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456125F1-3F58-8E4F-8104-4651B6EE7403}"/>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A5016FFD-643E-FA42-B437-D8CC34D48DDC}"/>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6" name="Fußzeilenplatzhalter 5">
            <a:extLst>
              <a:ext uri="{FF2B5EF4-FFF2-40B4-BE49-F238E27FC236}">
                <a16:creationId xmlns:a16="http://schemas.microsoft.com/office/drawing/2014/main" id="{F998347A-2726-7842-B94E-54F84977661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19E0A10-5A0C-DA4C-8E33-E9C3530E0291}"/>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197987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F5D9E-B79D-664C-B403-FEE987344B1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1861700-37A5-C44B-A4DE-8AA4F4F52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E6592A49-F6BB-7245-99A1-5E72A5C1864A}"/>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34335154-04AF-614F-BFAE-AB12B7A5CB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E41E2EA5-9E29-7141-B0D9-8CDE152E5598}"/>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13F08015-DDFE-7E46-8C57-5D91599EABB2}"/>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8" name="Fußzeilenplatzhalter 7">
            <a:extLst>
              <a:ext uri="{FF2B5EF4-FFF2-40B4-BE49-F238E27FC236}">
                <a16:creationId xmlns:a16="http://schemas.microsoft.com/office/drawing/2014/main" id="{B6F855CF-46E0-B342-905D-DD43BA0B940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82C07BB-4C5F-E445-87DC-83B492797CF0}"/>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4274953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DFBBC-78F9-1847-BA01-6CF672A9C50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6EDB89E-1096-BA46-BF4E-1DEDD5062FA4}"/>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4" name="Fußzeilenplatzhalter 3">
            <a:extLst>
              <a:ext uri="{FF2B5EF4-FFF2-40B4-BE49-F238E27FC236}">
                <a16:creationId xmlns:a16="http://schemas.microsoft.com/office/drawing/2014/main" id="{68B6A377-E92A-A94B-A13C-7FB48147B1B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158FB3B-C56C-FB42-AED2-14213F13FC6C}"/>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153997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59DC911-5389-D14F-9215-3702F9302EAA}"/>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3" name="Fußzeilenplatzhalter 2">
            <a:extLst>
              <a:ext uri="{FF2B5EF4-FFF2-40B4-BE49-F238E27FC236}">
                <a16:creationId xmlns:a16="http://schemas.microsoft.com/office/drawing/2014/main" id="{031CE53B-2B99-1541-AE11-3FD83BEC9B3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2F73411-C225-A948-BEB2-B3BF35AF084D}"/>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1012056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200BD-E1E9-D24A-9475-0D18A3B57B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87589DE-F72F-BD46-A14B-867FEB4DD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BA1CFF25-7E8B-644C-8BCC-551791C3B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67C37733-7A9A-494A-B434-AECED966C930}"/>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6" name="Fußzeilenplatzhalter 5">
            <a:extLst>
              <a:ext uri="{FF2B5EF4-FFF2-40B4-BE49-F238E27FC236}">
                <a16:creationId xmlns:a16="http://schemas.microsoft.com/office/drawing/2014/main" id="{7D30C8A6-6004-0B41-BE41-0BFA8EBE398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5B8D028-B47E-E541-B967-CDAD998EDCCC}"/>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418876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76F5CD-1DD2-5A40-867A-15BC8479145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198658E-4C96-8A4D-B31D-1C9185D98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304E39-93E5-5E43-859D-F830FCEDA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01670C4-4D48-2148-9E09-E7A2A639A6A5}"/>
              </a:ext>
            </a:extLst>
          </p:cNvPr>
          <p:cNvSpPr>
            <a:spLocks noGrp="1"/>
          </p:cNvSpPr>
          <p:nvPr>
            <p:ph type="dt" sz="half" idx="10"/>
          </p:nvPr>
        </p:nvSpPr>
        <p:spPr/>
        <p:txBody>
          <a:bodyPr/>
          <a:lstStyle/>
          <a:p>
            <a:fld id="{DC8A499A-8A4E-D944-8508-C52901038BAC}" type="datetimeFigureOut">
              <a:rPr lang="de-DE" smtClean="0"/>
              <a:t>28.08.18</a:t>
            </a:fld>
            <a:endParaRPr lang="de-DE"/>
          </a:p>
        </p:txBody>
      </p:sp>
      <p:sp>
        <p:nvSpPr>
          <p:cNvPr id="6" name="Fußzeilenplatzhalter 5">
            <a:extLst>
              <a:ext uri="{FF2B5EF4-FFF2-40B4-BE49-F238E27FC236}">
                <a16:creationId xmlns:a16="http://schemas.microsoft.com/office/drawing/2014/main" id="{CFBF87E4-46E6-4641-AB69-2A056476EE7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6CFBB99-6FDE-3C4F-B687-867BCBDFC608}"/>
              </a:ext>
            </a:extLst>
          </p:cNvPr>
          <p:cNvSpPr>
            <a:spLocks noGrp="1"/>
          </p:cNvSpPr>
          <p:nvPr>
            <p:ph type="sldNum" sz="quarter" idx="12"/>
          </p:nvPr>
        </p:nvSpPr>
        <p:spPr/>
        <p:txBody>
          <a:bodyPr/>
          <a:lstStyle/>
          <a:p>
            <a:fld id="{FDB18549-F7FF-7F45-AC40-BC7964AC3F8F}" type="slidenum">
              <a:rPr lang="de-DE" smtClean="0"/>
              <a:t>‹Nr.›</a:t>
            </a:fld>
            <a:endParaRPr lang="de-DE"/>
          </a:p>
        </p:txBody>
      </p:sp>
    </p:spTree>
    <p:extLst>
      <p:ext uri="{BB962C8B-B14F-4D97-AF65-F5344CB8AC3E}">
        <p14:creationId xmlns:p14="http://schemas.microsoft.com/office/powerpoint/2010/main" val="327618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D823100-F911-2C47-8D57-FBD74A9B8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35E2E42-A4E7-014F-AD32-67C12E8E5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27EDD3A-DC70-3642-8EFD-FEBD5968F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A499A-8A4E-D944-8508-C52901038BAC}" type="datetimeFigureOut">
              <a:rPr lang="de-DE" smtClean="0"/>
              <a:t>28.08.18</a:t>
            </a:fld>
            <a:endParaRPr lang="de-DE"/>
          </a:p>
        </p:txBody>
      </p:sp>
      <p:sp>
        <p:nvSpPr>
          <p:cNvPr id="5" name="Fußzeilenplatzhalter 4">
            <a:extLst>
              <a:ext uri="{FF2B5EF4-FFF2-40B4-BE49-F238E27FC236}">
                <a16:creationId xmlns:a16="http://schemas.microsoft.com/office/drawing/2014/main" id="{4220B067-7478-9442-84F4-588CB687D1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61E5A35-71C6-034E-98D9-1C51F7E37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18549-F7FF-7F45-AC40-BC7964AC3F8F}" type="slidenum">
              <a:rPr lang="de-DE" smtClean="0"/>
              <a:t>‹Nr.›</a:t>
            </a:fld>
            <a:endParaRPr lang="de-DE"/>
          </a:p>
        </p:txBody>
      </p:sp>
    </p:spTree>
    <p:extLst>
      <p:ext uri="{BB962C8B-B14F-4D97-AF65-F5344CB8AC3E}">
        <p14:creationId xmlns:p14="http://schemas.microsoft.com/office/powerpoint/2010/main" val="3562405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C6684AE-C01A-B34B-912A-845BAB334E1C}"/>
              </a:ext>
            </a:extLst>
          </p:cNvPr>
          <p:cNvSpPr/>
          <p:nvPr/>
        </p:nvSpPr>
        <p:spPr>
          <a:xfrm>
            <a:off x="8426824" y="1617740"/>
            <a:ext cx="3487270" cy="4201150"/>
          </a:xfrm>
          <a:prstGeom prst="rect">
            <a:avLst/>
          </a:prstGeom>
        </p:spPr>
        <p:txBody>
          <a:bodyPr wrap="square">
            <a:spAutoFit/>
          </a:bodyPr>
          <a:lstStyle/>
          <a:p>
            <a:pPr lvl="0">
              <a:spcAft>
                <a:spcPts val="0"/>
              </a:spcAft>
            </a:pPr>
            <a:r>
              <a:rPr lang="en-US" sz="1100" b="1" dirty="0">
                <a:latin typeface="Arial Narrow" panose="020B0604020202020204" pitchFamily="34" charset="0"/>
                <a:ea typeface="Calibri" panose="020F0502020204030204" pitchFamily="34" charset="0"/>
                <a:cs typeface="Arial Narrow" panose="020B0604020202020204" pitchFamily="34" charset="0"/>
              </a:rPr>
              <a:t>The current situation all “corporate businesses” are currently facing...</a:t>
            </a:r>
            <a:endParaRPr lang="de-CH" sz="1100" b="1"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1100" dirty="0">
                <a:latin typeface="Arial Narrow" panose="020B0604020202020204" pitchFamily="34" charset="0"/>
                <a:ea typeface="Calibri" panose="020F0502020204030204" pitchFamily="34" charset="0"/>
                <a:cs typeface="Arial Narrow" panose="020B0604020202020204" pitchFamily="34" charset="0"/>
              </a:rPr>
              <a:t> </a:t>
            </a:r>
            <a:endParaRPr lang="de-CH" sz="1100"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900" dirty="0">
                <a:latin typeface="Arial Narrow" panose="020B0604020202020204" pitchFamily="34" charset="0"/>
                <a:ea typeface="Calibri" panose="020F0502020204030204" pitchFamily="34" charset="0"/>
                <a:cs typeface="Arial Narrow" panose="020B0604020202020204" pitchFamily="34" charset="0"/>
              </a:rPr>
              <a:t>How your corporate business will be enabled to succeed in the era of “Disruptive Innovation”? </a:t>
            </a:r>
            <a:endParaRPr lang="de-CH" sz="900"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900" dirty="0">
                <a:latin typeface="Arial Narrow" panose="020B0604020202020204" pitchFamily="34" charset="0"/>
                <a:ea typeface="Calibri" panose="020F0502020204030204" pitchFamily="34" charset="0"/>
                <a:cs typeface="Arial Narrow" panose="020B0604020202020204" pitchFamily="34" charset="0"/>
              </a:rPr>
              <a:t> </a:t>
            </a:r>
            <a:endParaRPr lang="de-CH" sz="900"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900" dirty="0">
                <a:latin typeface="Arial Narrow" panose="020B0604020202020204" pitchFamily="34" charset="0"/>
                <a:ea typeface="Calibri" panose="020F0502020204030204" pitchFamily="34" charset="0"/>
                <a:cs typeface="Arial Narrow" panose="020B0604020202020204" pitchFamily="34" charset="0"/>
              </a:rPr>
              <a:t>Here is the fact: Your corporate business is designed to stay in compliance with demanding regulations and it has to obey to rules of the processes. </a:t>
            </a:r>
            <a:r>
              <a:rPr lang="en-US" sz="900" dirty="0" err="1">
                <a:latin typeface="Arial Narrow" panose="020B0604020202020204" pitchFamily="34" charset="0"/>
                <a:ea typeface="Calibri" panose="020F0502020204030204" pitchFamily="34" charset="0"/>
                <a:cs typeface="Arial Narrow" panose="020B0604020202020204" pitchFamily="34" charset="0"/>
              </a:rPr>
              <a:t>GxP</a:t>
            </a:r>
            <a:r>
              <a:rPr lang="en-US" sz="900" dirty="0">
                <a:latin typeface="Arial Narrow" panose="020B0604020202020204" pitchFamily="34" charset="0"/>
                <a:ea typeface="Calibri" panose="020F0502020204030204" pitchFamily="34" charset="0"/>
                <a:cs typeface="Arial Narrow" panose="020B0604020202020204" pitchFamily="34" charset="0"/>
              </a:rPr>
              <a:t>, FDA and GRC and numberless additional business specific regulations and requirements are representing a framework of major influencers enabling and supporting the success of your established business and go-to-market models. </a:t>
            </a:r>
            <a:endParaRPr lang="de-CH" sz="900"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900" dirty="0">
                <a:latin typeface="Arial Narrow" panose="020B0604020202020204" pitchFamily="34" charset="0"/>
                <a:ea typeface="Calibri" panose="020F0502020204030204" pitchFamily="34" charset="0"/>
                <a:cs typeface="Arial Narrow" panose="020B0604020202020204" pitchFamily="34" charset="0"/>
              </a:rPr>
              <a:t> </a:t>
            </a:r>
            <a:endParaRPr lang="de-CH" sz="900"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900" dirty="0">
                <a:latin typeface="Arial Narrow" panose="020B0604020202020204" pitchFamily="34" charset="0"/>
                <a:ea typeface="Calibri" panose="020F0502020204030204" pitchFamily="34" charset="0"/>
                <a:cs typeface="Arial Narrow" panose="020B0604020202020204" pitchFamily="34" charset="0"/>
              </a:rPr>
              <a:t>We totally agree: Compliance and regulations are key to operating a successful corporate business organization. However, on the other hand, there are these regulations slowing down, hindering or even disabling your capacity to innovate within the era of “Disruptive Innovation”. If we talk about “Disruptive Innovation”, we mean exactly that: Disruption - of traditional collaboration attitudes and unchanged continuation of corporate business organizations. In our era, corporate organizations of all kinds need more than just elaborating around the symptoms and trying to handle them by simple implementation attempts of new IT-Infrastructures – corporate businesses need desperately a true and honest reflection upon the existing facts and in the consequence, they have to come up with valid answers to the profound challenges of the drastically changing business challenges ahead.</a:t>
            </a:r>
            <a:endParaRPr lang="de-CH" sz="900"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900" dirty="0">
                <a:latin typeface="Arial Narrow" panose="020B0604020202020204" pitchFamily="34" charset="0"/>
                <a:ea typeface="Calibri" panose="020F0502020204030204" pitchFamily="34" charset="0"/>
                <a:cs typeface="Arial Narrow" panose="020B0604020202020204" pitchFamily="34" charset="0"/>
              </a:rPr>
              <a:t> </a:t>
            </a:r>
            <a:endParaRPr lang="de-CH" sz="900" dirty="0">
              <a:latin typeface="Arial Narrow" panose="020B0604020202020204" pitchFamily="34" charset="0"/>
              <a:ea typeface="Calibri" panose="020F0502020204030204" pitchFamily="34" charset="0"/>
              <a:cs typeface="Arial Narrow" panose="020B0604020202020204" pitchFamily="34" charset="0"/>
            </a:endParaRPr>
          </a:p>
          <a:p>
            <a:pPr>
              <a:spcAft>
                <a:spcPts val="0"/>
              </a:spcAft>
            </a:pPr>
            <a:r>
              <a:rPr lang="en-US" sz="900" dirty="0">
                <a:latin typeface="Arial Narrow" panose="020B0604020202020204" pitchFamily="34" charset="0"/>
                <a:ea typeface="Calibri" panose="020F0502020204030204" pitchFamily="34" charset="0"/>
                <a:cs typeface="Arial Narrow" panose="020B0604020202020204" pitchFamily="34" charset="0"/>
              </a:rPr>
              <a:t>How can you expect your corporate organization to innovate on products, processes or global synergetic collaboration, if your people and your organization are 100 percent engaged in fulfilling and ensuring the functioning of given requirements in the context of your corporate business? </a:t>
            </a:r>
            <a:endParaRPr lang="de-CH" sz="900" dirty="0">
              <a:effectLst/>
              <a:latin typeface="Arial Narrow" panose="020B0604020202020204" pitchFamily="34" charset="0"/>
              <a:ea typeface="Calibri" panose="020F0502020204030204" pitchFamily="34" charset="0"/>
              <a:cs typeface="Arial Narrow" panose="020B0604020202020204" pitchFamily="34" charset="0"/>
            </a:endParaRPr>
          </a:p>
        </p:txBody>
      </p:sp>
      <p:sp>
        <p:nvSpPr>
          <p:cNvPr id="3" name="Rechteck 2">
            <a:extLst>
              <a:ext uri="{FF2B5EF4-FFF2-40B4-BE49-F238E27FC236}">
                <a16:creationId xmlns:a16="http://schemas.microsoft.com/office/drawing/2014/main" id="{210D75FC-9628-7247-B891-DED35D882EAA}"/>
              </a:ext>
            </a:extLst>
          </p:cNvPr>
          <p:cNvSpPr/>
          <p:nvPr/>
        </p:nvSpPr>
        <p:spPr>
          <a:xfrm>
            <a:off x="4252061" y="1621479"/>
            <a:ext cx="3415554" cy="3893374"/>
          </a:xfrm>
          <a:prstGeom prst="rect">
            <a:avLst/>
          </a:prstGeom>
        </p:spPr>
        <p:txBody>
          <a:bodyPr wrap="square">
            <a:spAutoFit/>
          </a:bodyPr>
          <a:lstStyle/>
          <a:p>
            <a:pPr lvl="0">
              <a:spcAft>
                <a:spcPts val="0"/>
              </a:spcAft>
            </a:pPr>
            <a:r>
              <a:rPr lang="en-US" sz="1100" b="1" dirty="0">
                <a:latin typeface="Arial Narrow" panose="020B0604020202020204" pitchFamily="34" charset="0"/>
                <a:cs typeface="Arial Narrow" panose="020B0604020202020204" pitchFamily="34" charset="0"/>
              </a:rPr>
              <a:t>Disruptive Innovation and what it means for your corporate business...</a:t>
            </a:r>
            <a:endParaRPr lang="de-CH" sz="1100" b="1" dirty="0">
              <a:latin typeface="Arial Narrow" panose="020B0604020202020204" pitchFamily="34" charset="0"/>
              <a:cs typeface="Arial Narrow" panose="020B0604020202020204" pitchFamily="34" charset="0"/>
            </a:endParaRPr>
          </a:p>
          <a:p>
            <a:pPr>
              <a:spcAft>
                <a:spcPts val="0"/>
              </a:spcAft>
            </a:pPr>
            <a:r>
              <a:rPr lang="en-US" b="1" dirty="0">
                <a:latin typeface="Helvetica" pitchFamily="2" charset="0"/>
                <a:ea typeface="Calibri" panose="020F0502020204030204" pitchFamily="34" charset="0"/>
                <a:cs typeface="Times New Roman" panose="02020603050405020304" pitchFamily="18" charset="0"/>
              </a:rPr>
              <a:t> </a:t>
            </a:r>
            <a:endParaRPr lang="de-CH" sz="3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900" dirty="0">
                <a:latin typeface="Arial Narrow" panose="020B0604020202020204" pitchFamily="34" charset="0"/>
                <a:cs typeface="Arial Narrow" panose="020B0604020202020204" pitchFamily="34" charset="0"/>
              </a:rPr>
              <a:t>As a striking example, let us briefly look at the fact and the consequence of “Disruptive Innovation” in the area of “Diabetes Care Products”. Imagine – you are the owner of a production site of let’s say “Diabetes Products” for which you have to implement a huge number of regulations and processes – all the while, additionally having to facilitate a remarkable value of assets, to produce products you will need for the fulfilling of your customer’s needs.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The corporate thinking of your organization runs on the fact of keeping your business alive, vital, and productive. You will most recently have not become aware of the fact that one huge organization, being totally out of the scope of your competitor analyses, is currently inventing a device which makes 90 percent of your products and services obsolete. And if this fact is not astonishing enough, here is one more remarkable fact: A tiny little organization and newly established business in the US, is currently developing and certifying a substituting remedy for the Diabetes disease you have been creating your revenue with, over decades.</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And here comes the burning question to the innovation capacity of your corporate organization: How come all your experts and all your organization’s expertise was not able to foresee nor to anticipate this fact of “Disruptive Innovation” of approximately 90 percent of your corporate business? How come the rights and patents are not one of your organization’s assets? </a:t>
            </a:r>
            <a:endParaRPr lang="de-CH" sz="900" dirty="0">
              <a:latin typeface="Arial Narrow" panose="020B0604020202020204" pitchFamily="34" charset="0"/>
              <a:cs typeface="Arial Narrow" panose="020B0604020202020204" pitchFamily="34" charset="0"/>
            </a:endParaRPr>
          </a:p>
        </p:txBody>
      </p:sp>
      <p:sp>
        <p:nvSpPr>
          <p:cNvPr id="4" name="Rechteck 3">
            <a:extLst>
              <a:ext uri="{FF2B5EF4-FFF2-40B4-BE49-F238E27FC236}">
                <a16:creationId xmlns:a16="http://schemas.microsoft.com/office/drawing/2014/main" id="{791972D5-68D7-3A4A-BD37-90CAB79889F9}"/>
              </a:ext>
            </a:extLst>
          </p:cNvPr>
          <p:cNvSpPr/>
          <p:nvPr/>
        </p:nvSpPr>
        <p:spPr>
          <a:xfrm>
            <a:off x="338392" y="1546023"/>
            <a:ext cx="3263153" cy="3831818"/>
          </a:xfrm>
          <a:prstGeom prst="rect">
            <a:avLst/>
          </a:prstGeom>
        </p:spPr>
        <p:txBody>
          <a:bodyPr wrap="square">
            <a:spAutoFit/>
          </a:bodyPr>
          <a:lstStyle/>
          <a:p>
            <a:pPr lvl="0">
              <a:spcAft>
                <a:spcPts val="0"/>
              </a:spcAft>
            </a:pPr>
            <a:r>
              <a:rPr lang="en-US" sz="1100" b="1" dirty="0">
                <a:latin typeface="Arial Narrow" panose="020B0604020202020204" pitchFamily="34" charset="0"/>
                <a:cs typeface="Arial Narrow" panose="020B0604020202020204" pitchFamily="34" charset="0"/>
              </a:rPr>
              <a:t>Innovation on Demand and where it originates..</a:t>
            </a:r>
            <a:r>
              <a:rPr lang="en-US" b="1" dirty="0">
                <a:latin typeface="Helvetica" pitchFamily="2" charset="0"/>
                <a:ea typeface="Calibri" panose="020F0502020204030204" pitchFamily="34" charset="0"/>
                <a:cs typeface="Times New Roman" panose="02020603050405020304" pitchFamily="18" charset="0"/>
              </a:rPr>
              <a:t>.</a:t>
            </a:r>
            <a:endParaRPr lang="de-CH" sz="3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dirty="0">
                <a:latin typeface="Helvetica" pitchFamily="2" charset="0"/>
                <a:ea typeface="Calibri" panose="020F0502020204030204" pitchFamily="34" charset="0"/>
                <a:cs typeface="Times New Roman" panose="02020603050405020304" pitchFamily="18" charset="0"/>
              </a:rPr>
              <a:t> </a:t>
            </a:r>
            <a:endParaRPr lang="de-CH" sz="3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900" dirty="0">
                <a:latin typeface="Arial Narrow" panose="020B0604020202020204" pitchFamily="34" charset="0"/>
                <a:cs typeface="Arial Narrow" panose="020B0604020202020204" pitchFamily="34" charset="0"/>
              </a:rPr>
              <a:t>The most valid and promising source of sustained innovation of your specific business will be found within your organization’s collective genius and creativity. Your organization has all necessary resources for the innovation of your business at hand. The problem is: These valuable resources are either engaged in the fulfilling of your corporate traditional business requirements or they are currently struggling with the integration of an “innovative” acquisition your corporate company has to handle.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How might you access and leverage the inherent genius of your organization to develop new products and services for the era of “Disruptive Innovation”? The scale of Innovation your corporate business really demands will most recently not have taken place with the standard environment of the day-to-day business attitude. Innovation needs change, inspiration, and a conceptional thinking out of the box.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Considering this, we have created a structured but nevertheless fully scalable and adjustable modular innovation process – Innovation results based on the principals of the “Theory U” by C. Otto Scharmer, Design Thinking (IDEO), Neurolinguistic Programming (NLP) and some other Agile and other SCRUM methodologies more. The complete process will be executed by the experts in your organization during (max.) 5 days, in our pre-configured agile innovation facility located and ready to use on a country estate in Italy. </a:t>
            </a:r>
            <a:endParaRPr lang="de-CH" sz="900" dirty="0">
              <a:latin typeface="Arial Narrow" panose="020B0604020202020204" pitchFamily="34" charset="0"/>
              <a:cs typeface="Arial Narrow" panose="020B0604020202020204" pitchFamily="34" charset="0"/>
            </a:endParaRPr>
          </a:p>
        </p:txBody>
      </p:sp>
      <p:pic>
        <p:nvPicPr>
          <p:cNvPr id="5" name="Picture 15">
            <a:extLst>
              <a:ext uri="{FF2B5EF4-FFF2-40B4-BE49-F238E27FC236}">
                <a16:creationId xmlns:a16="http://schemas.microsoft.com/office/drawing/2014/main" id="{CAEEFC1A-5F00-A24B-A5FE-63D361F3BB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5736">
            <a:off x="9465700" y="217819"/>
            <a:ext cx="1409516" cy="1409516"/>
          </a:xfrm>
          <a:prstGeom prst="rect">
            <a:avLst/>
          </a:prstGeom>
        </p:spPr>
      </p:pic>
      <p:sp>
        <p:nvSpPr>
          <p:cNvPr id="6" name="Rechteck 5">
            <a:extLst>
              <a:ext uri="{FF2B5EF4-FFF2-40B4-BE49-F238E27FC236}">
                <a16:creationId xmlns:a16="http://schemas.microsoft.com/office/drawing/2014/main" id="{F37B0DE6-9D00-7A46-942C-9E988295E8A6}"/>
              </a:ext>
            </a:extLst>
          </p:cNvPr>
          <p:cNvSpPr/>
          <p:nvPr/>
        </p:nvSpPr>
        <p:spPr>
          <a:xfrm>
            <a:off x="8776445" y="6004172"/>
            <a:ext cx="2949390" cy="754053"/>
          </a:xfrm>
          <a:prstGeom prst="rect">
            <a:avLst/>
          </a:prstGeom>
        </p:spPr>
        <p:txBody>
          <a:bodyPr wrap="square">
            <a:spAutoFit/>
          </a:bodyPr>
          <a:lstStyle/>
          <a:p>
            <a:pPr lvl="0">
              <a:spcAft>
                <a:spcPts val="0"/>
              </a:spcAft>
            </a:pPr>
            <a:r>
              <a:rPr lang="de-CH" sz="1400" b="1" dirty="0">
                <a:latin typeface="Arial Narrow" panose="020B0604020202020204" pitchFamily="34" charset="0"/>
                <a:cs typeface="Arial Narrow" panose="020B0604020202020204" pitchFamily="34" charset="0"/>
              </a:rPr>
              <a:t>CrewCraft Consulting &amp; Coaching LLC</a:t>
            </a:r>
          </a:p>
          <a:p>
            <a:pPr lvl="0" algn="ctr">
              <a:spcAft>
                <a:spcPts val="0"/>
              </a:spcAft>
            </a:pPr>
            <a:r>
              <a:rPr lang="de-CH" sz="1100" b="1" dirty="0" err="1">
                <a:latin typeface="Arial Narrow" panose="020B0604020202020204" pitchFamily="34" charset="0"/>
                <a:cs typeface="Arial Narrow" panose="020B0604020202020204" pitchFamily="34" charset="0"/>
              </a:rPr>
              <a:t>Hertensteinstrasse</a:t>
            </a:r>
            <a:r>
              <a:rPr lang="de-CH" sz="1100" b="1" dirty="0">
                <a:latin typeface="Arial Narrow" panose="020B0604020202020204" pitchFamily="34" charset="0"/>
                <a:cs typeface="Arial Narrow" panose="020B0604020202020204" pitchFamily="34" charset="0"/>
              </a:rPr>
              <a:t> 14 CH – 6353 </a:t>
            </a:r>
            <a:r>
              <a:rPr lang="de-CH" sz="1100" b="1" dirty="0" err="1">
                <a:latin typeface="Arial Narrow" panose="020B0604020202020204" pitchFamily="34" charset="0"/>
                <a:cs typeface="Arial Narrow" panose="020B0604020202020204" pitchFamily="34" charset="0"/>
              </a:rPr>
              <a:t>Weggis</a:t>
            </a:r>
            <a:r>
              <a:rPr lang="de-CH" sz="1100" b="1" dirty="0">
                <a:latin typeface="Arial Narrow" panose="020B0604020202020204" pitchFamily="34" charset="0"/>
                <a:cs typeface="Arial Narrow" panose="020B0604020202020204" pitchFamily="34" charset="0"/>
              </a:rPr>
              <a:t> / LU</a:t>
            </a:r>
          </a:p>
          <a:p>
            <a:pPr lvl="0" algn="ctr">
              <a:spcAft>
                <a:spcPts val="0"/>
              </a:spcAft>
            </a:pPr>
            <a:r>
              <a:rPr lang="de-CH" sz="900" dirty="0">
                <a:latin typeface="Arial Narrow" panose="020B0604020202020204" pitchFamily="34" charset="0"/>
                <a:cs typeface="Arial Narrow" panose="020B0604020202020204" pitchFamily="34" charset="0"/>
              </a:rPr>
              <a:t>+41 41 670 20 00 	</a:t>
            </a:r>
            <a:r>
              <a:rPr lang="de-CH" sz="900" dirty="0" err="1">
                <a:latin typeface="Arial Narrow" panose="020B0604020202020204" pitchFamily="34" charset="0"/>
                <a:cs typeface="Arial Narrow" panose="020B0604020202020204" pitchFamily="34" charset="0"/>
              </a:rPr>
              <a:t>office@crewcraft-cc.com</a:t>
            </a:r>
            <a:endParaRPr lang="de-CH" sz="900" dirty="0">
              <a:latin typeface="Arial Narrow" panose="020B0604020202020204" pitchFamily="34" charset="0"/>
              <a:cs typeface="Arial Narrow" panose="020B0604020202020204" pitchFamily="34" charset="0"/>
            </a:endParaRPr>
          </a:p>
          <a:p>
            <a:pPr algn="ctr">
              <a:spcAft>
                <a:spcPts val="0"/>
              </a:spcAft>
            </a:pPr>
            <a:r>
              <a:rPr lang="de-CH" sz="900" dirty="0">
                <a:latin typeface="Arial Narrow" panose="020B0604020202020204" pitchFamily="34" charset="0"/>
                <a:cs typeface="Arial Narrow" panose="020B0604020202020204" pitchFamily="34" charset="0"/>
              </a:rPr>
              <a:t>+41 79 235 5892	http://</a:t>
            </a:r>
            <a:r>
              <a:rPr lang="de-CH" sz="900" dirty="0" err="1">
                <a:latin typeface="Arial Narrow" panose="020B0604020202020204" pitchFamily="34" charset="0"/>
                <a:cs typeface="Arial Narrow" panose="020B0604020202020204" pitchFamily="34" charset="0"/>
              </a:rPr>
              <a:t>www.CrewCraft-cc.com</a:t>
            </a: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p:txBody>
      </p:sp>
      <p:sp>
        <p:nvSpPr>
          <p:cNvPr id="7" name="Rechteck 6">
            <a:extLst>
              <a:ext uri="{FF2B5EF4-FFF2-40B4-BE49-F238E27FC236}">
                <a16:creationId xmlns:a16="http://schemas.microsoft.com/office/drawing/2014/main" id="{CEEAA314-CBDB-5641-A189-11F076A830B9}"/>
              </a:ext>
            </a:extLst>
          </p:cNvPr>
          <p:cNvSpPr/>
          <p:nvPr/>
        </p:nvSpPr>
        <p:spPr>
          <a:xfrm>
            <a:off x="4410933" y="6004172"/>
            <a:ext cx="2877712" cy="261610"/>
          </a:xfrm>
          <a:prstGeom prst="rect">
            <a:avLst/>
          </a:prstGeom>
        </p:spPr>
        <p:txBody>
          <a:bodyPr wrap="none">
            <a:spAutoFit/>
          </a:bodyPr>
          <a:lstStyle/>
          <a:p>
            <a:pPr lvl="0" algn="ctr">
              <a:spcAft>
                <a:spcPts val="0"/>
              </a:spcAft>
            </a:pPr>
            <a:r>
              <a:rPr lang="de-CH" sz="1100" b="1" dirty="0">
                <a:latin typeface="Arial Narrow" panose="020B0604020202020204" pitchFamily="34" charset="0"/>
                <a:cs typeface="Arial Narrow" panose="020B0604020202020204" pitchFamily="34" charset="0"/>
              </a:rPr>
              <a:t>Copyright CrewCraft Consulting &amp; Coaching LLC</a:t>
            </a:r>
          </a:p>
        </p:txBody>
      </p:sp>
      <p:sp>
        <p:nvSpPr>
          <p:cNvPr id="8" name="Rechteck 7">
            <a:extLst>
              <a:ext uri="{FF2B5EF4-FFF2-40B4-BE49-F238E27FC236}">
                <a16:creationId xmlns:a16="http://schemas.microsoft.com/office/drawing/2014/main" id="{C9DF43C7-F94C-924E-B785-3AFA5349FBDB}"/>
              </a:ext>
            </a:extLst>
          </p:cNvPr>
          <p:cNvSpPr/>
          <p:nvPr/>
        </p:nvSpPr>
        <p:spPr>
          <a:xfrm>
            <a:off x="177026" y="1281953"/>
            <a:ext cx="3576918" cy="5476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E84265E4-CB9B-3048-8E89-1444DE153DE3}"/>
              </a:ext>
            </a:extLst>
          </p:cNvPr>
          <p:cNvSpPr/>
          <p:nvPr/>
        </p:nvSpPr>
        <p:spPr>
          <a:xfrm>
            <a:off x="4252061" y="1281953"/>
            <a:ext cx="3576918" cy="5476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FA87120-17BF-174F-8239-B909D2361DEB}"/>
              </a:ext>
            </a:extLst>
          </p:cNvPr>
          <p:cNvSpPr/>
          <p:nvPr/>
        </p:nvSpPr>
        <p:spPr>
          <a:xfrm>
            <a:off x="8330681" y="1281953"/>
            <a:ext cx="3576918" cy="5476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CAF8A9F-CF4B-6E4A-A5D6-EDD82874F43C}"/>
              </a:ext>
            </a:extLst>
          </p:cNvPr>
          <p:cNvSpPr txBox="1"/>
          <p:nvPr/>
        </p:nvSpPr>
        <p:spPr>
          <a:xfrm>
            <a:off x="1013254" y="428368"/>
            <a:ext cx="1448473" cy="369332"/>
          </a:xfrm>
          <a:prstGeom prst="rect">
            <a:avLst/>
          </a:prstGeom>
          <a:noFill/>
        </p:spPr>
        <p:txBody>
          <a:bodyPr wrap="none" rtlCol="0">
            <a:spAutoFit/>
          </a:bodyPr>
          <a:lstStyle/>
          <a:p>
            <a:r>
              <a:rPr lang="de-DE" b="1" dirty="0">
                <a:solidFill>
                  <a:schemeClr val="bg1">
                    <a:lumMod val="65000"/>
                  </a:schemeClr>
                </a:solidFill>
              </a:rPr>
              <a:t>Flyer Outside</a:t>
            </a:r>
          </a:p>
        </p:txBody>
      </p:sp>
    </p:spTree>
    <p:extLst>
      <p:ext uri="{BB962C8B-B14F-4D97-AF65-F5344CB8AC3E}">
        <p14:creationId xmlns:p14="http://schemas.microsoft.com/office/powerpoint/2010/main" val="283298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2430B2C-0090-4A4F-87ED-7F9FF2A8CEA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409396" y="1281953"/>
            <a:ext cx="1973866" cy="1508279"/>
          </a:xfrm>
          <a:prstGeom prst="rect">
            <a:avLst/>
          </a:prstGeom>
        </p:spPr>
      </p:pic>
      <p:pic>
        <p:nvPicPr>
          <p:cNvPr id="13" name="Grafik 12">
            <a:extLst>
              <a:ext uri="{FF2B5EF4-FFF2-40B4-BE49-F238E27FC236}">
                <a16:creationId xmlns:a16="http://schemas.microsoft.com/office/drawing/2014/main" id="{7E4400E9-FFBC-8E4A-B76D-E0C3A0BF113E}"/>
              </a:ext>
            </a:extLst>
          </p:cNvPr>
          <p:cNvPicPr>
            <a:picLocks noChangeAspect="1"/>
          </p:cNvPicPr>
          <p:nvPr/>
        </p:nvPicPr>
        <p:blipFill>
          <a:blip r:embed="rId3"/>
          <a:stretch>
            <a:fillRect/>
          </a:stretch>
        </p:blipFill>
        <p:spPr>
          <a:xfrm>
            <a:off x="4216200" y="2617695"/>
            <a:ext cx="1973866" cy="1506071"/>
          </a:xfrm>
          <a:prstGeom prst="rect">
            <a:avLst/>
          </a:prstGeom>
        </p:spPr>
      </p:pic>
      <p:sp>
        <p:nvSpPr>
          <p:cNvPr id="2" name="Rechteck 1">
            <a:extLst>
              <a:ext uri="{FF2B5EF4-FFF2-40B4-BE49-F238E27FC236}">
                <a16:creationId xmlns:a16="http://schemas.microsoft.com/office/drawing/2014/main" id="{D7BC1FA9-0070-8D49-AA3B-C6FDBCDB3191}"/>
              </a:ext>
            </a:extLst>
          </p:cNvPr>
          <p:cNvSpPr/>
          <p:nvPr/>
        </p:nvSpPr>
        <p:spPr>
          <a:xfrm>
            <a:off x="8330681" y="1281953"/>
            <a:ext cx="3576918" cy="5476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ED7B69B-B77F-1E49-B980-51DD10ACF126}"/>
              </a:ext>
            </a:extLst>
          </p:cNvPr>
          <p:cNvSpPr/>
          <p:nvPr/>
        </p:nvSpPr>
        <p:spPr>
          <a:xfrm>
            <a:off x="8444753" y="1410303"/>
            <a:ext cx="3352800" cy="3170099"/>
          </a:xfrm>
          <a:prstGeom prst="rect">
            <a:avLst/>
          </a:prstGeom>
        </p:spPr>
        <p:txBody>
          <a:bodyPr wrap="square">
            <a:spAutoFit/>
          </a:bodyPr>
          <a:lstStyle/>
          <a:p>
            <a:pPr lvl="0">
              <a:spcAft>
                <a:spcPts val="0"/>
              </a:spcAft>
            </a:pPr>
            <a:r>
              <a:rPr lang="en-US" sz="1100" b="1" dirty="0">
                <a:latin typeface="Arial Narrow" panose="020B0604020202020204" pitchFamily="34" charset="0"/>
                <a:cs typeface="Arial Narrow" panose="020B0604020202020204" pitchFamily="34" charset="0"/>
              </a:rPr>
              <a:t>Set-up, preparation and execution...</a:t>
            </a:r>
            <a:endParaRPr lang="de-CH" sz="1100" b="1" dirty="0">
              <a:latin typeface="Arial Narrow" panose="020B0604020202020204" pitchFamily="34" charset="0"/>
              <a:cs typeface="Arial Narrow" panose="020B0604020202020204" pitchFamily="34" charset="0"/>
            </a:endParaRPr>
          </a:p>
          <a:p>
            <a:pPr>
              <a:spcAft>
                <a:spcPts val="0"/>
              </a:spcAft>
            </a:pPr>
            <a:endParaRPr lang="en-US" sz="900" b="1" dirty="0">
              <a:latin typeface="Helvetica" pitchFamily="2" charset="0"/>
              <a:cs typeface="Times New Roman" panose="02020603050405020304" pitchFamily="18" charset="0"/>
            </a:endParaRPr>
          </a:p>
          <a:p>
            <a:pPr>
              <a:spcAft>
                <a:spcPts val="0"/>
              </a:spcAft>
            </a:pPr>
            <a:r>
              <a:rPr lang="en-US" sz="900" dirty="0">
                <a:latin typeface="Arial Narrow" panose="020B0604020202020204" pitchFamily="34" charset="0"/>
                <a:cs typeface="Arial Narrow" panose="020B0604020202020204" pitchFamily="34" charset="0"/>
              </a:rPr>
              <a:t>Our Disruptive Innovation Center (DIC) process follows the principals of the Theory U (C) approach and is based on application of Agile principals and methodologies of Design Thinking and SCRUM. The aim of the DIC process is to enable your corporate organization to anticipate the requirements of the era of “Disruptive Innovation”. (1.) Our joint journey starts with the assessment of your organization’s best brains – jointly we prepare your specific content and process targets – and we will integrate them into our given structure. (2.) We enable your eligible contributors with tools and methodologies – to succeed successfully with the process. (3.) During the process with facilitation at our estate in Italy, your organization’s contributors will apply their technical and business competence in accordance with the principals of the DIC process. (4.) In teams, (amount to be defined) your organization’s contributors are guided through the Theory “U” process – and the innovation and creation of innovative and feasible business concepts are almost guaranteed. (5) After the completion of the DIC process, your facilitators (if you wish), with CrewCraft Consulting &amp; Coaching LLC support, will ensure the implementation of the elaborated innovation in the context of your corporate organization. Important: Our aim is to enable your organization to innovate on demand – we support you in the execution and the preparation of related steps on demand – and at your request.</a:t>
            </a:r>
            <a:endParaRPr lang="de-CH" sz="900" dirty="0">
              <a:latin typeface="Arial Narrow" panose="020B0604020202020204" pitchFamily="34" charset="0"/>
              <a:cs typeface="Arial Narrow" panose="020B0604020202020204" pitchFamily="34" charset="0"/>
            </a:endParaRPr>
          </a:p>
        </p:txBody>
      </p:sp>
      <p:sp>
        <p:nvSpPr>
          <p:cNvPr id="5" name="Rechteck 4">
            <a:extLst>
              <a:ext uri="{FF2B5EF4-FFF2-40B4-BE49-F238E27FC236}">
                <a16:creationId xmlns:a16="http://schemas.microsoft.com/office/drawing/2014/main" id="{AC500DF7-3E70-094E-82F9-5CA6C3652DB6}"/>
              </a:ext>
            </a:extLst>
          </p:cNvPr>
          <p:cNvSpPr/>
          <p:nvPr/>
        </p:nvSpPr>
        <p:spPr>
          <a:xfrm>
            <a:off x="8444753" y="4708752"/>
            <a:ext cx="3272118" cy="1508105"/>
          </a:xfrm>
          <a:prstGeom prst="rect">
            <a:avLst/>
          </a:prstGeom>
        </p:spPr>
        <p:txBody>
          <a:bodyPr wrap="square">
            <a:spAutoFit/>
          </a:bodyPr>
          <a:lstStyle/>
          <a:p>
            <a:pPr lvl="0">
              <a:spcAft>
                <a:spcPts val="0"/>
              </a:spcAft>
            </a:pPr>
            <a:r>
              <a:rPr lang="en-US" sz="1100" b="1" dirty="0">
                <a:latin typeface="Arial Narrow" panose="020B0604020202020204" pitchFamily="34" charset="0"/>
                <a:cs typeface="Arial Narrow" panose="020B0604020202020204" pitchFamily="34" charset="0"/>
              </a:rPr>
              <a:t>How the DIC process will be conducted...</a:t>
            </a:r>
            <a:endParaRPr lang="de-CH" sz="1100" b="1"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r>
              <a:rPr lang="en-US" sz="900" dirty="0">
                <a:latin typeface="Arial Narrow" panose="020B0604020202020204" pitchFamily="34" charset="0"/>
                <a:cs typeface="Arial Narrow" panose="020B0604020202020204" pitchFamily="34" charset="0"/>
              </a:rPr>
              <a:t>Together with your chosen management staff (your innovators) you will retreat to our pre-configured facility in Italy. We shall pick up the innovators at the import of your choice and fly with them to the international airport of Brindisi (I). From Brindisi-Airport we will guide and accompany the innovators via our shuttle service to our first-class maintained </a:t>
            </a:r>
            <a:r>
              <a:rPr lang="en-US" sz="900" dirty="0" err="1">
                <a:latin typeface="Arial Narrow" panose="020B0604020202020204" pitchFamily="34" charset="0"/>
                <a:cs typeface="Arial Narrow" panose="020B0604020202020204" pitchFamily="34" charset="0"/>
              </a:rPr>
              <a:t>Masseria</a:t>
            </a:r>
            <a:r>
              <a:rPr lang="en-US" sz="900" dirty="0">
                <a:latin typeface="Arial Narrow" panose="020B0604020202020204" pitchFamily="34" charset="0"/>
                <a:cs typeface="Arial Narrow" panose="020B0604020202020204" pitchFamily="34" charset="0"/>
              </a:rPr>
              <a:t> (the retreat). We will arrive there at around 10.00 a.m. After a brief welcome our process will start at around 11.00 a.m. with the first step of the U-Process:</a:t>
            </a:r>
            <a:r>
              <a:rPr lang="de-CH" sz="900" dirty="0">
                <a:latin typeface="Arial Narrow" panose="020B0604020202020204" pitchFamily="34" charset="0"/>
                <a:cs typeface="Arial Narrow" panose="020B0604020202020204" pitchFamily="34" charset="0"/>
              </a:rPr>
              <a:t> </a:t>
            </a:r>
            <a:endParaRPr lang="de-DE" sz="900" dirty="0">
              <a:latin typeface="Arial Narrow" panose="020B0604020202020204" pitchFamily="34" charset="0"/>
              <a:cs typeface="Arial Narrow" panose="020B0604020202020204" pitchFamily="34" charset="0"/>
            </a:endParaRPr>
          </a:p>
        </p:txBody>
      </p:sp>
      <p:pic>
        <p:nvPicPr>
          <p:cNvPr id="7" name="Grafik 6">
            <a:extLst>
              <a:ext uri="{FF2B5EF4-FFF2-40B4-BE49-F238E27FC236}">
                <a16:creationId xmlns:a16="http://schemas.microsoft.com/office/drawing/2014/main" id="{D0EC03F1-1363-6A47-85A2-78E6426FFD34}"/>
              </a:ext>
            </a:extLst>
          </p:cNvPr>
          <p:cNvPicPr>
            <a:picLocks noChangeAspect="1"/>
          </p:cNvPicPr>
          <p:nvPr/>
        </p:nvPicPr>
        <p:blipFill>
          <a:blip r:embed="rId4"/>
          <a:stretch>
            <a:fillRect/>
          </a:stretch>
        </p:blipFill>
        <p:spPr>
          <a:xfrm>
            <a:off x="6459458" y="1281953"/>
            <a:ext cx="1973866" cy="1506071"/>
          </a:xfrm>
          <a:prstGeom prst="rect">
            <a:avLst/>
          </a:prstGeom>
        </p:spPr>
      </p:pic>
      <p:pic>
        <p:nvPicPr>
          <p:cNvPr id="9" name="Grafik 8">
            <a:extLst>
              <a:ext uri="{FF2B5EF4-FFF2-40B4-BE49-F238E27FC236}">
                <a16:creationId xmlns:a16="http://schemas.microsoft.com/office/drawing/2014/main" id="{37BD3C80-E1B9-6E4E-A12F-F99056491C94}"/>
              </a:ext>
            </a:extLst>
          </p:cNvPr>
          <p:cNvPicPr>
            <a:picLocks noChangeAspect="1"/>
          </p:cNvPicPr>
          <p:nvPr/>
        </p:nvPicPr>
        <p:blipFill>
          <a:blip r:embed="rId5"/>
          <a:stretch>
            <a:fillRect/>
          </a:stretch>
        </p:blipFill>
        <p:spPr>
          <a:xfrm>
            <a:off x="6316025" y="2617695"/>
            <a:ext cx="1973866" cy="1508279"/>
          </a:xfrm>
          <a:prstGeom prst="rect">
            <a:avLst/>
          </a:prstGeom>
        </p:spPr>
      </p:pic>
      <p:pic>
        <p:nvPicPr>
          <p:cNvPr id="10" name="Grafik 9">
            <a:extLst>
              <a:ext uri="{FF2B5EF4-FFF2-40B4-BE49-F238E27FC236}">
                <a16:creationId xmlns:a16="http://schemas.microsoft.com/office/drawing/2014/main" id="{CB5C12F8-0F1E-654C-9EFB-7C6F1415DE1E}"/>
              </a:ext>
            </a:extLst>
          </p:cNvPr>
          <p:cNvPicPr>
            <a:picLocks noChangeAspect="1"/>
          </p:cNvPicPr>
          <p:nvPr/>
        </p:nvPicPr>
        <p:blipFill>
          <a:blip r:embed="rId6"/>
          <a:stretch>
            <a:fillRect/>
          </a:stretch>
        </p:blipFill>
        <p:spPr>
          <a:xfrm>
            <a:off x="6194546" y="3826262"/>
            <a:ext cx="1973866" cy="1508279"/>
          </a:xfrm>
          <a:prstGeom prst="rect">
            <a:avLst/>
          </a:prstGeom>
        </p:spPr>
      </p:pic>
      <p:pic>
        <p:nvPicPr>
          <p:cNvPr id="14" name="Grafik 13">
            <a:extLst>
              <a:ext uri="{FF2B5EF4-FFF2-40B4-BE49-F238E27FC236}">
                <a16:creationId xmlns:a16="http://schemas.microsoft.com/office/drawing/2014/main" id="{1855D431-48F2-BA42-A6A8-7934EBBBBFB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054561" y="3828470"/>
            <a:ext cx="1969207" cy="1506071"/>
          </a:xfrm>
          <a:prstGeom prst="rect">
            <a:avLst/>
          </a:prstGeom>
        </p:spPr>
      </p:pic>
      <p:pic>
        <p:nvPicPr>
          <p:cNvPr id="11" name="Grafik 10">
            <a:extLst>
              <a:ext uri="{FF2B5EF4-FFF2-40B4-BE49-F238E27FC236}">
                <a16:creationId xmlns:a16="http://schemas.microsoft.com/office/drawing/2014/main" id="{1FDD7AAF-0A48-2849-A845-7ADC7FEBA2E8}"/>
              </a:ext>
            </a:extLst>
          </p:cNvPr>
          <p:cNvPicPr>
            <a:picLocks noChangeAspect="1"/>
          </p:cNvPicPr>
          <p:nvPr/>
        </p:nvPicPr>
        <p:blipFill>
          <a:blip r:embed="rId8"/>
          <a:stretch>
            <a:fillRect/>
          </a:stretch>
        </p:blipFill>
        <p:spPr>
          <a:xfrm>
            <a:off x="6024148" y="5164212"/>
            <a:ext cx="1973866" cy="1508279"/>
          </a:xfrm>
          <a:prstGeom prst="rect">
            <a:avLst/>
          </a:prstGeom>
        </p:spPr>
      </p:pic>
      <p:pic>
        <p:nvPicPr>
          <p:cNvPr id="15" name="Grafik 14">
            <a:extLst>
              <a:ext uri="{FF2B5EF4-FFF2-40B4-BE49-F238E27FC236}">
                <a16:creationId xmlns:a16="http://schemas.microsoft.com/office/drawing/2014/main" id="{A7D64292-99B7-6A41-A353-2835A91B8AA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917939" y="5155321"/>
            <a:ext cx="1977961" cy="1508279"/>
          </a:xfrm>
          <a:prstGeom prst="rect">
            <a:avLst/>
          </a:prstGeom>
        </p:spPr>
      </p:pic>
      <p:sp>
        <p:nvSpPr>
          <p:cNvPr id="16" name="Rechteck 15">
            <a:extLst>
              <a:ext uri="{FF2B5EF4-FFF2-40B4-BE49-F238E27FC236}">
                <a16:creationId xmlns:a16="http://schemas.microsoft.com/office/drawing/2014/main" id="{8C463DAC-757E-B54D-A91D-5D5E5D5175F6}"/>
              </a:ext>
            </a:extLst>
          </p:cNvPr>
          <p:cNvSpPr/>
          <p:nvPr/>
        </p:nvSpPr>
        <p:spPr>
          <a:xfrm>
            <a:off x="178752" y="1196219"/>
            <a:ext cx="3576918" cy="5476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B7DC561B-1D93-1641-A79F-752FFEE1A9AC}"/>
              </a:ext>
            </a:extLst>
          </p:cNvPr>
          <p:cNvSpPr/>
          <p:nvPr/>
        </p:nvSpPr>
        <p:spPr>
          <a:xfrm>
            <a:off x="3898415" y="194637"/>
            <a:ext cx="4534909" cy="5324535"/>
          </a:xfrm>
          <a:prstGeom prst="rect">
            <a:avLst/>
          </a:prstGeom>
          <a:solidFill>
            <a:schemeClr val="bg1">
              <a:alpha val="68000"/>
            </a:schemeClr>
          </a:solidFill>
        </p:spPr>
        <p:txBody>
          <a:bodyPr wrap="square">
            <a:spAutoFit/>
          </a:bodyPr>
          <a:lstStyle/>
          <a:p>
            <a:pPr>
              <a:spcAft>
                <a:spcPts val="0"/>
              </a:spcAft>
            </a:pPr>
            <a:r>
              <a:rPr lang="en-US" sz="1000" b="1" dirty="0">
                <a:latin typeface="Arial Narrow" panose="020B0604020202020204" pitchFamily="34" charset="0"/>
                <a:cs typeface="Arial Narrow" panose="020B0604020202020204" pitchFamily="34" charset="0"/>
              </a:rPr>
              <a:t>Day 1: Downloading pattern from the past (9 hours)</a:t>
            </a:r>
            <a:endParaRPr lang="de-CH" sz="1000" b="1" dirty="0">
              <a:latin typeface="Arial Narrow" panose="020B0604020202020204" pitchFamily="34" charset="0"/>
              <a:cs typeface="Arial Narrow" panose="020B0604020202020204" pitchFamily="34" charset="0"/>
            </a:endParaRPr>
          </a:p>
          <a:p>
            <a:pPr>
              <a:spcAft>
                <a:spcPts val="0"/>
              </a:spcAft>
            </a:pPr>
            <a:r>
              <a:rPr lang="en-US" dirty="0">
                <a:latin typeface="Helvetica" pitchFamily="2" charset="0"/>
                <a:ea typeface="Calibri" panose="020F0502020204030204" pitchFamily="34" charset="0"/>
                <a:cs typeface="Times New Roman" panose="02020603050405020304" pitchFamily="18" charset="0"/>
              </a:rPr>
              <a:t> </a:t>
            </a:r>
            <a:endParaRPr lang="de-CH" sz="3200" dirty="0">
              <a:latin typeface="Calibri" panose="020F0502020204030204" pitchFamily="34" charset="0"/>
              <a:ea typeface="Calibri" panose="020F0502020204030204" pitchFamily="34" charset="0"/>
              <a:cs typeface="Times New Roman" panose="02020603050405020304" pitchFamily="18" charset="0"/>
            </a:endParaRPr>
          </a:p>
          <a:p>
            <a:pPr marL="449580">
              <a:spcAft>
                <a:spcPts val="0"/>
              </a:spcAft>
            </a:pPr>
            <a:r>
              <a:rPr lang="en-US" sz="900" dirty="0">
                <a:latin typeface="Arial Narrow" panose="020B0604020202020204" pitchFamily="34" charset="0"/>
                <a:cs typeface="Arial Narrow" panose="020B0604020202020204" pitchFamily="34" charset="0"/>
              </a:rPr>
              <a:t>The focus of our work today, is your current situation in the context, which we defined for this particular 5 day DIC process.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p>
          <a:p>
            <a:pPr>
              <a:spcAft>
                <a:spcPts val="0"/>
              </a:spcAft>
            </a:pPr>
            <a:r>
              <a:rPr lang="en-US" sz="900" dirty="0">
                <a:latin typeface="Arial Narrow" panose="020B0604020202020204" pitchFamily="34" charset="0"/>
                <a:cs typeface="Arial Narrow" panose="020B0604020202020204" pitchFamily="34" charset="0"/>
              </a:rPr>
              <a:t>	Suspending</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pPr marL="449580">
              <a:spcAft>
                <a:spcPts val="0"/>
              </a:spcAft>
            </a:pPr>
            <a:r>
              <a:rPr lang="en-US" sz="900" dirty="0">
                <a:latin typeface="Arial Narrow" panose="020B0604020202020204" pitchFamily="34" charset="0"/>
                <a:cs typeface="Arial Narrow" panose="020B0604020202020204" pitchFamily="34" charset="0"/>
              </a:rPr>
              <a:t>Finding and applying options and opportunities to overcome your company’s traditional thinking and collaboration attitude.</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Re-Directing</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	Letting Go</a:t>
            </a:r>
            <a:br>
              <a:rPr lang="de-CH" sz="900" dirty="0">
                <a:latin typeface="Arial Narrow" panose="020B0604020202020204" pitchFamily="34" charset="0"/>
                <a:cs typeface="Arial Narrow" panose="020B0604020202020204" pitchFamily="34" charset="0"/>
              </a:rPr>
            </a:br>
            <a:endParaRPr lang="de-CH" sz="900" dirty="0">
              <a:latin typeface="Arial Narrow" panose="020B0604020202020204" pitchFamily="34" charset="0"/>
              <a:cs typeface="Arial Narrow" panose="020B0604020202020204" pitchFamily="34" charset="0"/>
            </a:endParaRPr>
          </a:p>
          <a:p>
            <a:pPr>
              <a:spcAft>
                <a:spcPts val="0"/>
              </a:spcAft>
            </a:pPr>
            <a:r>
              <a:rPr lang="en-US" sz="1000" b="1" dirty="0">
                <a:latin typeface="Arial Narrow" panose="020B0604020202020204" pitchFamily="34" charset="0"/>
                <a:cs typeface="Arial Narrow" panose="020B0604020202020204" pitchFamily="34" charset="0"/>
              </a:rPr>
              <a:t>Day 2: </a:t>
            </a:r>
            <a:r>
              <a:rPr lang="en-US" sz="1000" b="1" dirty="0" err="1">
                <a:latin typeface="Arial Narrow" panose="020B0604020202020204" pitchFamily="34" charset="0"/>
                <a:cs typeface="Arial Narrow" panose="020B0604020202020204" pitchFamily="34" charset="0"/>
              </a:rPr>
              <a:t>Presencing</a:t>
            </a:r>
            <a:r>
              <a:rPr lang="en-US" sz="1000" b="1" dirty="0">
                <a:latin typeface="Arial Narrow" panose="020B0604020202020204" pitchFamily="34" charset="0"/>
                <a:cs typeface="Arial Narrow" panose="020B0604020202020204" pitchFamily="34" charset="0"/>
              </a:rPr>
              <a:t> and identification of the organization’s blind spots (12 hours)</a:t>
            </a:r>
            <a:endParaRPr lang="de-CH" sz="1000" b="1" dirty="0">
              <a:latin typeface="Arial Narrow" panose="020B0604020202020204" pitchFamily="34" charset="0"/>
              <a:cs typeface="Arial Narrow" panose="020B0604020202020204" pitchFamily="34" charset="0"/>
            </a:endParaRPr>
          </a:p>
          <a:p>
            <a:pPr>
              <a:spcAft>
                <a:spcPts val="0"/>
              </a:spcAft>
            </a:pPr>
            <a:r>
              <a:rPr lang="en-US" dirty="0">
                <a:latin typeface="Helvetica" pitchFamily="2" charset="0"/>
                <a:ea typeface="Calibri" panose="020F0502020204030204" pitchFamily="34" charset="0"/>
                <a:cs typeface="Times New Roman" panose="02020603050405020304" pitchFamily="18" charset="0"/>
              </a:rPr>
              <a:t> </a:t>
            </a:r>
            <a:endParaRPr lang="de-CH" sz="3200" dirty="0">
              <a:latin typeface="Calibri" panose="020F0502020204030204" pitchFamily="34" charset="0"/>
              <a:ea typeface="Calibri" panose="020F0502020204030204" pitchFamily="34" charset="0"/>
              <a:cs typeface="Times New Roman" panose="02020603050405020304" pitchFamily="18" charset="0"/>
            </a:endParaRPr>
          </a:p>
          <a:p>
            <a:pPr marL="449580">
              <a:spcAft>
                <a:spcPts val="0"/>
              </a:spcAft>
            </a:pPr>
            <a:r>
              <a:rPr lang="en-US" sz="900" dirty="0">
                <a:latin typeface="Arial Narrow" panose="020B0604020202020204" pitchFamily="34" charset="0"/>
                <a:cs typeface="Arial Narrow" panose="020B0604020202020204" pitchFamily="34" charset="0"/>
              </a:rPr>
              <a:t>The focus of our work today are questions and tasks around the purpose and sense of your current processes, attitudes and the organization’s contributors. Identifying the blind spots by answering questions such as “Who is myself in the process?” and “What is my work and responsibility – on the whole”.</a:t>
            </a:r>
            <a:endParaRPr lang="de-CH" sz="900" dirty="0">
              <a:latin typeface="Arial Narrow" panose="020B0604020202020204" pitchFamily="34" charset="0"/>
              <a:cs typeface="Arial Narrow" panose="020B0604020202020204" pitchFamily="34" charset="0"/>
            </a:endParaRPr>
          </a:p>
          <a:p>
            <a:pPr>
              <a:spcAft>
                <a:spcPts val="0"/>
              </a:spcAft>
            </a:pPr>
            <a:endParaRPr lang="en-US" sz="1100" b="1" dirty="0">
              <a:latin typeface="Helvetica" pitchFamily="2" charset="0"/>
              <a:cs typeface="Times New Roman" panose="02020603050405020304" pitchFamily="18" charset="0"/>
            </a:endParaRPr>
          </a:p>
          <a:p>
            <a:pPr>
              <a:spcAft>
                <a:spcPts val="0"/>
              </a:spcAft>
            </a:pPr>
            <a:r>
              <a:rPr lang="en-US" sz="1000" b="1" dirty="0">
                <a:latin typeface="Arial Narrow" panose="020B0604020202020204" pitchFamily="34" charset="0"/>
                <a:cs typeface="Arial Narrow" panose="020B0604020202020204" pitchFamily="34" charset="0"/>
              </a:rPr>
              <a:t>Day 3: Letting the options come and crystallization of valuable solutions (12 hours)</a:t>
            </a:r>
            <a:endParaRPr lang="de-CH" sz="1000" b="1" dirty="0">
              <a:latin typeface="Arial Narrow" panose="020B0604020202020204" pitchFamily="34" charset="0"/>
              <a:cs typeface="Arial Narrow" panose="020B0604020202020204" pitchFamily="34" charset="0"/>
            </a:endParaRPr>
          </a:p>
          <a:p>
            <a:pPr>
              <a:spcAft>
                <a:spcPts val="0"/>
              </a:spcAft>
            </a:pPr>
            <a:endParaRPr lang="en-US" sz="1100" b="1" dirty="0">
              <a:latin typeface="Arial Narrow" panose="020B0604020202020204" pitchFamily="34" charset="0"/>
              <a:cs typeface="Arial Narrow" panose="020B0604020202020204" pitchFamily="34" charset="0"/>
            </a:endParaRPr>
          </a:p>
          <a:p>
            <a:pPr>
              <a:spcAft>
                <a:spcPts val="0"/>
              </a:spcAft>
            </a:pPr>
            <a:endParaRPr lang="en-US" sz="900" dirty="0">
              <a:latin typeface="Arial Narrow" panose="020B0604020202020204" pitchFamily="34" charset="0"/>
              <a:cs typeface="Arial Narrow" panose="020B0604020202020204" pitchFamily="34" charset="0"/>
            </a:endParaRPr>
          </a:p>
          <a:p>
            <a:pPr>
              <a:spcAft>
                <a:spcPts val="0"/>
              </a:spcAft>
            </a:pPr>
            <a:r>
              <a:rPr lang="en-US" sz="900" dirty="0">
                <a:latin typeface="Arial Narrow" panose="020B0604020202020204" pitchFamily="34" charset="0"/>
                <a:cs typeface="Arial Narrow" panose="020B0604020202020204" pitchFamily="34" charset="0"/>
              </a:rPr>
              <a:t>Text to follow</a:t>
            </a:r>
          </a:p>
          <a:p>
            <a:pPr>
              <a:spcAft>
                <a:spcPts val="0"/>
              </a:spcAft>
            </a:pPr>
            <a:endParaRPr lang="de-CH" sz="1100" b="1" dirty="0">
              <a:latin typeface="Arial Narrow" panose="020B0604020202020204" pitchFamily="34" charset="0"/>
              <a:cs typeface="Arial Narrow" panose="020B0604020202020204" pitchFamily="34" charset="0"/>
            </a:endParaRPr>
          </a:p>
          <a:p>
            <a:r>
              <a:rPr lang="en-US" sz="1000" b="1" dirty="0">
                <a:latin typeface="Arial Narrow" panose="020B0604020202020204" pitchFamily="34" charset="0"/>
                <a:cs typeface="Arial Narrow" panose="020B0604020202020204" pitchFamily="34" charset="0"/>
              </a:rPr>
              <a:t>Day 4: Crystallization, concretization &amp; prototyping – How might we.. (12 hours)</a:t>
            </a:r>
          </a:p>
          <a:p>
            <a:pPr>
              <a:spcAft>
                <a:spcPts val="0"/>
              </a:spcAft>
            </a:pPr>
            <a:endParaRPr lang="en-US" sz="1100" b="1" dirty="0">
              <a:latin typeface="Arial Narrow" panose="020B0604020202020204" pitchFamily="34" charset="0"/>
              <a:cs typeface="Arial Narrow" panose="020B0604020202020204" pitchFamily="34" charset="0"/>
            </a:endParaRPr>
          </a:p>
          <a:p>
            <a:r>
              <a:rPr lang="en-US" sz="900" dirty="0">
                <a:latin typeface="Arial Narrow" panose="020B0604020202020204" pitchFamily="34" charset="0"/>
                <a:cs typeface="Arial Narrow" panose="020B0604020202020204" pitchFamily="34" charset="0"/>
              </a:rPr>
              <a:t>Text to follow</a:t>
            </a:r>
            <a:br>
              <a:rPr lang="en-US" sz="900" dirty="0">
                <a:latin typeface="Arial Narrow" panose="020B0604020202020204" pitchFamily="34" charset="0"/>
                <a:cs typeface="Arial Narrow" panose="020B0604020202020204" pitchFamily="34" charset="0"/>
              </a:rPr>
            </a:br>
            <a:endParaRPr lang="en-US" sz="900" dirty="0">
              <a:latin typeface="Arial Narrow" panose="020B0604020202020204" pitchFamily="34" charset="0"/>
              <a:cs typeface="Arial Narrow" panose="020B0604020202020204" pitchFamily="34" charset="0"/>
            </a:endParaRPr>
          </a:p>
          <a:p>
            <a:r>
              <a:rPr lang="en-US" sz="1000" b="1" dirty="0">
                <a:latin typeface="Arial Narrow" panose="020B0604020202020204" pitchFamily="34" charset="0"/>
                <a:cs typeface="Arial Narrow" panose="020B0604020202020204" pitchFamily="34" charset="0"/>
              </a:rPr>
              <a:t>Day 5: Developing prototypes for processes and innovations &amp; Initiation of performing (How to get the job done...) (8 hours)</a:t>
            </a:r>
          </a:p>
          <a:p>
            <a:endParaRPr lang="en-US" sz="1100" b="1" dirty="0">
              <a:latin typeface="Arial Narrow" panose="020B0604020202020204" pitchFamily="34" charset="0"/>
              <a:cs typeface="Arial Narrow" panose="020B0604020202020204" pitchFamily="34" charset="0"/>
            </a:endParaRPr>
          </a:p>
          <a:p>
            <a:r>
              <a:rPr lang="en-US" sz="900" dirty="0">
                <a:latin typeface="Arial Narrow" panose="020B0604020202020204" pitchFamily="34" charset="0"/>
                <a:cs typeface="Arial Narrow" panose="020B0604020202020204" pitchFamily="34" charset="0"/>
              </a:rPr>
              <a:t>Text to follow</a:t>
            </a:r>
            <a:endParaRPr lang="de-CH" sz="1100" b="1" dirty="0">
              <a:latin typeface="Arial Narrow" panose="020B0604020202020204" pitchFamily="34" charset="0"/>
              <a:cs typeface="Arial Narrow" panose="020B0604020202020204" pitchFamily="34" charset="0"/>
            </a:endParaRPr>
          </a:p>
        </p:txBody>
      </p:sp>
      <p:sp>
        <p:nvSpPr>
          <p:cNvPr id="18" name="Rechteck 17">
            <a:extLst>
              <a:ext uri="{FF2B5EF4-FFF2-40B4-BE49-F238E27FC236}">
                <a16:creationId xmlns:a16="http://schemas.microsoft.com/office/drawing/2014/main" id="{4ED61F25-17DE-7B46-BC90-0AE7FA1D9D39}"/>
              </a:ext>
            </a:extLst>
          </p:cNvPr>
          <p:cNvSpPr/>
          <p:nvPr/>
        </p:nvSpPr>
        <p:spPr>
          <a:xfrm>
            <a:off x="3909844" y="5519172"/>
            <a:ext cx="4380047" cy="1200329"/>
          </a:xfrm>
          <a:prstGeom prst="rect">
            <a:avLst/>
          </a:prstGeom>
          <a:solidFill>
            <a:schemeClr val="bg1">
              <a:alpha val="68000"/>
            </a:schemeClr>
          </a:solidFill>
        </p:spPr>
        <p:txBody>
          <a:bodyPr wrap="square">
            <a:spAutoFit/>
          </a:bodyPr>
          <a:lstStyle/>
          <a:p>
            <a:r>
              <a:rPr lang="en-US" sz="900" dirty="0">
                <a:latin typeface="Arial Narrow" panose="020B0604020202020204" pitchFamily="34" charset="0"/>
                <a:cs typeface="Arial Narrow" panose="020B0604020202020204" pitchFamily="34" charset="0"/>
              </a:rPr>
              <a:t>Around 16:30 the shuttle service will be waiting to transport the innovators back to Brindisi-International-Airport. Our staff will guide your innovators back to the Airport the journey stared. From here your organization will have the chance and challenge to reflect, to adopt and to implement the working results of your innovators.</a:t>
            </a:r>
            <a:endParaRPr lang="de-CH" sz="900" dirty="0">
              <a:latin typeface="Arial Narrow" panose="020B0604020202020204" pitchFamily="34" charset="0"/>
              <a:cs typeface="Arial Narrow" panose="020B0604020202020204" pitchFamily="34" charset="0"/>
            </a:endParaRPr>
          </a:p>
          <a:p>
            <a:r>
              <a:rPr lang="en-US" sz="900" dirty="0">
                <a:latin typeface="Arial Narrow" panose="020B0604020202020204" pitchFamily="34" charset="0"/>
                <a:cs typeface="Arial Narrow" panose="020B0604020202020204" pitchFamily="34" charset="0"/>
              </a:rPr>
              <a:t> </a:t>
            </a:r>
            <a:endParaRPr lang="de-CH" sz="900" dirty="0">
              <a:latin typeface="Arial Narrow" panose="020B0604020202020204" pitchFamily="34" charset="0"/>
              <a:cs typeface="Arial Narrow" panose="020B0604020202020204" pitchFamily="34" charset="0"/>
            </a:endParaRPr>
          </a:p>
          <a:p>
            <a:r>
              <a:rPr lang="en-US" sz="900" dirty="0">
                <a:latin typeface="Arial Narrow" panose="020B0604020202020204" pitchFamily="34" charset="0"/>
                <a:cs typeface="Arial Narrow" panose="020B0604020202020204" pitchFamily="34" charset="0"/>
              </a:rPr>
              <a:t>The DIC process conducted during this retreat covers in total more than 50 hours of intense refection, extraction and intervention time – so the results will be profound and, once implemented, your business will be enabled toward the next level of efficiency and performance.</a:t>
            </a:r>
            <a:endParaRPr lang="de-CH" sz="900" dirty="0">
              <a:latin typeface="Arial Narrow" panose="020B0604020202020204" pitchFamily="34" charset="0"/>
              <a:cs typeface="Arial Narrow" panose="020B0604020202020204" pitchFamily="34" charset="0"/>
            </a:endParaRPr>
          </a:p>
        </p:txBody>
      </p:sp>
      <p:sp>
        <p:nvSpPr>
          <p:cNvPr id="19" name="Rectangle 5">
            <a:extLst>
              <a:ext uri="{FF2B5EF4-FFF2-40B4-BE49-F238E27FC236}">
                <a16:creationId xmlns:a16="http://schemas.microsoft.com/office/drawing/2014/main" id="{892B0EAD-AEE0-F546-92D0-590EAD9BB1BF}"/>
              </a:ext>
            </a:extLst>
          </p:cNvPr>
          <p:cNvSpPr>
            <a:spLocks noChangeArrowheads="1"/>
          </p:cNvSpPr>
          <p:nvPr/>
        </p:nvSpPr>
        <p:spPr bwMode="auto">
          <a:xfrm>
            <a:off x="188334" y="1410303"/>
            <a:ext cx="3538877" cy="41549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lang="en-US" altLang="de-DE" sz="1100" b="1" dirty="0">
                <a:latin typeface="Arial Narrow" panose="020B0604020202020204" pitchFamily="34" charset="0"/>
                <a:cs typeface="Arial Narrow" panose="020B0604020202020204" pitchFamily="34" charset="0"/>
              </a:rPr>
              <a:t>Our local infrastructure for this retreat (The </a:t>
            </a:r>
            <a:r>
              <a:rPr lang="en-US" altLang="de-DE" sz="1100" b="1" dirty="0" err="1">
                <a:latin typeface="Arial Narrow" panose="020B0604020202020204" pitchFamily="34" charset="0"/>
                <a:cs typeface="Arial Narrow" panose="020B0604020202020204" pitchFamily="34" charset="0"/>
              </a:rPr>
              <a:t>Masseria</a:t>
            </a:r>
            <a:r>
              <a:rPr lang="en-US" altLang="de-DE" sz="1100" b="1" dirty="0">
                <a:latin typeface="Arial Narrow" panose="020B0604020202020204" pitchFamily="34" charset="0"/>
                <a:cs typeface="Arial Narrow"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de-DE" sz="900" dirty="0">
              <a:latin typeface="Arial Narrow" panose="020B0604020202020204" pitchFamily="34" charset="0"/>
              <a:cs typeface="Arial Narrow"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de-DE" sz="900" dirty="0">
                <a:latin typeface="Arial Narrow" panose="020B0604020202020204" pitchFamily="34" charset="0"/>
                <a:cs typeface="Arial Narrow" panose="020B0604020202020204" pitchFamily="34" charset="0"/>
              </a:rPr>
              <a:t>The </a:t>
            </a:r>
            <a:r>
              <a:rPr lang="en-US" altLang="de-DE" sz="900" dirty="0" err="1">
                <a:latin typeface="Arial Narrow" panose="020B0604020202020204" pitchFamily="34" charset="0"/>
                <a:cs typeface="Arial Narrow" panose="020B0604020202020204" pitchFamily="34" charset="0"/>
              </a:rPr>
              <a:t>Masseria</a:t>
            </a:r>
            <a:r>
              <a:rPr lang="en-US" altLang="de-DE" sz="900" dirty="0">
                <a:latin typeface="Arial Narrow" panose="020B0604020202020204" pitchFamily="34" charset="0"/>
                <a:cs typeface="Arial Narrow" panose="020B0604020202020204" pitchFamily="34" charset="0"/>
              </a:rPr>
              <a:t> (and Italian off-side estate) offers space for up to 10 innovators within the lovely and healthy environment of Apulia representing a totally refurbished, climatized and perfectly maintained first-class hospitality. The area also offers sufficient space for distraction and collection of thoughts, ideas and profound innovations. The intermediate DIC process steps will situationally be conducted either inside the climatized meeting rooms or on the covered country yard – or even in the form of focused off-side interventions in the open nature. The...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de-DE" sz="1100" b="1" dirty="0">
                <a:latin typeface="Arial Narrow" panose="020B0604020202020204" pitchFamily="34" charset="0"/>
                <a:cs typeface="Arial Narrow" panose="020B0604020202020204" pitchFamily="34" charset="0"/>
              </a:rPr>
              <a:t>How you can tailor your individual DIF process</a:t>
            </a:r>
          </a:p>
          <a:p>
            <a:pPr marL="0" marR="0" lvl="0" indent="0" algn="l" defTabSz="914400" rtl="0" eaLnBrk="0" fontAlgn="base" latinLnBrk="0" hangingPunct="0">
              <a:lnSpc>
                <a:spcPct val="100000"/>
              </a:lnSpc>
              <a:spcBef>
                <a:spcPct val="0"/>
              </a:spcBef>
              <a:spcAft>
                <a:spcPct val="0"/>
              </a:spcAft>
              <a:buClrTx/>
              <a:buSzTx/>
              <a:tabLst/>
            </a:pPr>
            <a:endParaRPr kumimoji="0" lang="en-US" altLang="de-DE" sz="800" b="0" i="0" u="none" strike="noStrike" cap="none" normalizeH="0" baseline="0" dirty="0">
              <a:ln>
                <a:noFill/>
              </a:ln>
              <a:solidFill>
                <a:schemeClr val="tx1"/>
              </a:solidFill>
              <a:effectLst/>
            </a:endParaRPr>
          </a:p>
          <a:p>
            <a:r>
              <a:rPr lang="en-US" altLang="de-DE" sz="900" dirty="0">
                <a:latin typeface="Arial Narrow" panose="020B0604020202020204" pitchFamily="34" charset="0"/>
                <a:cs typeface="Arial Narrow" panose="020B0604020202020204" pitchFamily="34" charset="0"/>
              </a:rPr>
              <a:t>During the preparation of this retreat we are able to tailor the complete process to your specific needs and individualized requirements. All accommodation and dining (breakfast, lunch and dinner buffet) for the time of your innovator’s stay with us is covered and ensured. Your innovators will be fully covered by a specific event-insurance.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lang="en-US" altLang="de-DE" sz="1100" b="1" dirty="0">
                <a:latin typeface="Arial Narrow" panose="020B0604020202020204" pitchFamily="34" charset="0"/>
                <a:cs typeface="Arial Narrow" panose="020B0604020202020204" pitchFamily="34" charset="0"/>
              </a:rPr>
              <a:t>The investment </a:t>
            </a:r>
          </a:p>
          <a:p>
            <a:pPr marL="0" marR="0" lvl="0" indent="0" algn="l" defTabSz="914400" rtl="0" eaLnBrk="0" fontAlgn="base" latinLnBrk="0" hangingPunct="0">
              <a:lnSpc>
                <a:spcPct val="100000"/>
              </a:lnSpc>
              <a:spcBef>
                <a:spcPct val="0"/>
              </a:spcBef>
              <a:spcAft>
                <a:spcPct val="0"/>
              </a:spcAft>
              <a:buClrTx/>
              <a:buSzTx/>
              <a:tabLst/>
            </a:pPr>
            <a:endParaRPr lang="en-US" altLang="de-DE" sz="1100" b="1" dirty="0">
              <a:latin typeface="Arial Narrow" panose="020B0604020202020204" pitchFamily="34" charset="0"/>
              <a:cs typeface="Arial Narrow" panose="020B0604020202020204" pitchFamily="34" charset="0"/>
            </a:endParaRPr>
          </a:p>
          <a:p>
            <a:pPr marR="0" lvl="0" indent="0">
              <a:lnSpc>
                <a:spcPct val="100000"/>
              </a:lnSpc>
              <a:buClrTx/>
              <a:buSzTx/>
              <a:buFontTx/>
              <a:buNone/>
              <a:tabLst/>
            </a:pPr>
            <a:r>
              <a:rPr lang="en-US" altLang="de-DE" sz="900" dirty="0">
                <a:latin typeface="Arial Narrow" panose="020B0604020202020204" pitchFamily="34" charset="0"/>
                <a:cs typeface="Arial Narrow" panose="020B0604020202020204" pitchFamily="34" charset="0"/>
              </a:rPr>
              <a:t>As the complete process, content wise, can and will be tailored to your specific needs and expectations there is no unique price tag attached to it. Nevertheless, here is an indication of a cost tag for the DIC process (based on Theory U): € 12.000 – € 15.000 (excl. VAT) per person / 5-days. This indication has to be understood as the price including all services from the Departure Airport Brindisi-International and back.</a:t>
            </a:r>
          </a:p>
        </p:txBody>
      </p:sp>
      <p:sp>
        <p:nvSpPr>
          <p:cNvPr id="20" name="Textfeld 19">
            <a:extLst>
              <a:ext uri="{FF2B5EF4-FFF2-40B4-BE49-F238E27FC236}">
                <a16:creationId xmlns:a16="http://schemas.microsoft.com/office/drawing/2014/main" id="{DC2605C9-02CA-FD40-BE4E-A2F023FEFB93}"/>
              </a:ext>
            </a:extLst>
          </p:cNvPr>
          <p:cNvSpPr txBox="1"/>
          <p:nvPr/>
        </p:nvSpPr>
        <p:spPr>
          <a:xfrm>
            <a:off x="1013254" y="428368"/>
            <a:ext cx="1273747" cy="369332"/>
          </a:xfrm>
          <a:prstGeom prst="rect">
            <a:avLst/>
          </a:prstGeom>
          <a:noFill/>
        </p:spPr>
        <p:txBody>
          <a:bodyPr wrap="none" rtlCol="0">
            <a:spAutoFit/>
          </a:bodyPr>
          <a:lstStyle/>
          <a:p>
            <a:r>
              <a:rPr lang="de-DE" b="1" dirty="0">
                <a:solidFill>
                  <a:schemeClr val="bg1">
                    <a:lumMod val="65000"/>
                  </a:schemeClr>
                </a:solidFill>
              </a:rPr>
              <a:t>Flyer Inside</a:t>
            </a:r>
          </a:p>
        </p:txBody>
      </p:sp>
    </p:spTree>
    <p:extLst>
      <p:ext uri="{BB962C8B-B14F-4D97-AF65-F5344CB8AC3E}">
        <p14:creationId xmlns:p14="http://schemas.microsoft.com/office/powerpoint/2010/main" val="422128979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629</Words>
  <Application>Microsoft Macintosh PowerPoint</Application>
  <PresentationFormat>Breitbild</PresentationFormat>
  <Paragraphs>76</Paragraphs>
  <Slides>2</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vt:i4>
      </vt:variant>
    </vt:vector>
  </HeadingPairs>
  <TitlesOfParts>
    <vt:vector size="9" baseType="lpstr">
      <vt:lpstr>Arial</vt:lpstr>
      <vt:lpstr>Arial Narrow</vt:lpstr>
      <vt:lpstr>Calibri</vt:lpstr>
      <vt:lpstr>Calibri Light</vt:lpstr>
      <vt:lpstr>Helvetica</vt:lpstr>
      <vt:lpstr>Times New Roman</vt:lpstr>
      <vt:lpstr>Office</vt:lpstr>
      <vt:lpstr>PowerPoint-Präsentation</vt:lpstr>
      <vt:lpstr>PowerPoint-Präsentation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L. Gross-Zerilli</dc:creator>
  <cp:lastModifiedBy>Andreas L. Gross-Zerilli</cp:lastModifiedBy>
  <cp:revision>2</cp:revision>
  <dcterms:created xsi:type="dcterms:W3CDTF">2018-08-28T06:59:01Z</dcterms:created>
  <dcterms:modified xsi:type="dcterms:W3CDTF">2018-08-28T07:05:41Z</dcterms:modified>
</cp:coreProperties>
</file>