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3"/>
  </p:notesMasterIdLst>
  <p:sldIdLst>
    <p:sldId id="1576" r:id="rId2"/>
    <p:sldId id="1560" r:id="rId3"/>
    <p:sldId id="289" r:id="rId4"/>
    <p:sldId id="291" r:id="rId5"/>
    <p:sldId id="293" r:id="rId6"/>
    <p:sldId id="1569" r:id="rId7"/>
    <p:sldId id="1549" r:id="rId8"/>
    <p:sldId id="1570" r:id="rId9"/>
    <p:sldId id="1551" r:id="rId10"/>
    <p:sldId id="301" r:id="rId11"/>
    <p:sldId id="1550" r:id="rId12"/>
    <p:sldId id="1578" r:id="rId13"/>
    <p:sldId id="1546" r:id="rId14"/>
    <p:sldId id="1537" r:id="rId15"/>
    <p:sldId id="1531" r:id="rId16"/>
    <p:sldId id="407" r:id="rId17"/>
    <p:sldId id="1536" r:id="rId18"/>
    <p:sldId id="1522" r:id="rId19"/>
    <p:sldId id="1526" r:id="rId20"/>
    <p:sldId id="1523" r:id="rId21"/>
    <p:sldId id="1585"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009FDF"/>
    <a:srgbClr val="1F417E"/>
    <a:srgbClr val="5F5F5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90089" autoAdjust="0"/>
  </p:normalViewPr>
  <p:slideViewPr>
    <p:cSldViewPr>
      <p:cViewPr varScale="1">
        <p:scale>
          <a:sx n="105" d="100"/>
          <a:sy n="105" d="100"/>
        </p:scale>
        <p:origin x="536" y="184"/>
      </p:cViewPr>
      <p:guideLst>
        <p:guide orient="horz" pos="2112"/>
        <p:guide pos="3840"/>
      </p:guideLst>
    </p:cSldViewPr>
  </p:slideViewPr>
  <p:outlineViewPr>
    <p:cViewPr>
      <p:scale>
        <a:sx n="33" d="100"/>
        <a:sy n="33" d="100"/>
      </p:scale>
      <p:origin x="0" y="-6408"/>
    </p:cViewPr>
  </p:outlineViewPr>
  <p:notesTextViewPr>
    <p:cViewPr>
      <p:scale>
        <a:sx n="125" d="100"/>
        <a:sy n="125" d="100"/>
      </p:scale>
      <p:origin x="0" y="0"/>
    </p:cViewPr>
  </p:notesTextViewPr>
  <p:sorterViewPr>
    <p:cViewPr>
      <p:scale>
        <a:sx n="90" d="100"/>
        <a:sy n="90" d="100"/>
      </p:scale>
      <p:origin x="0" y="-11520"/>
    </p:cViewPr>
  </p:sorterViewPr>
  <p:notesViewPr>
    <p:cSldViewPr showGuides="1">
      <p:cViewPr varScale="1">
        <p:scale>
          <a:sx n="84" d="100"/>
          <a:sy n="84" d="100"/>
        </p:scale>
        <p:origin x="37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E6FB604-C294-4697-B194-31E7A8F7B538}" type="datetimeFigureOut">
              <a:rPr lang="en-US" smtClean="0"/>
              <a:t>8/20/18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5E3AB92-5F5D-4DB8-9728-76E068BF06E1}" type="slidenum">
              <a:rPr lang="en-US" smtClean="0"/>
              <a:t>‹#›</a:t>
            </a:fld>
            <a:endParaRPr lang="en-US" dirty="0"/>
          </a:p>
        </p:txBody>
      </p:sp>
    </p:spTree>
    <p:extLst>
      <p:ext uri="{BB962C8B-B14F-4D97-AF65-F5344CB8AC3E}">
        <p14:creationId xmlns:p14="http://schemas.microsoft.com/office/powerpoint/2010/main" val="421934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a:p>
            <a:pPr defTabSz="948507">
              <a:defRPr/>
            </a:pPr>
            <a:r>
              <a:rPr lang="en-US" altLang="en-US" sz="1000" b="1" dirty="0">
                <a:latin typeface="Arial" panose="020B0604020202020204" pitchFamily="34" charset="0"/>
                <a:ea typeface="MS PGothic" panose="020B0600070205080204" pitchFamily="34" charset="-128"/>
                <a:cs typeface="Arial" panose="020B0604020202020204" pitchFamily="34" charset="0"/>
              </a:rPr>
              <a:t>&lt;Next slide&gt;</a:t>
            </a:r>
            <a:endParaRPr lang="en-US" alt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5E3AB92-5F5D-4DB8-9728-76E068BF06E1}" type="slidenum">
              <a:rPr lang="en-US" smtClean="0"/>
              <a:t>1</a:t>
            </a:fld>
            <a:endParaRPr lang="en-US" dirty="0"/>
          </a:p>
        </p:txBody>
      </p:sp>
    </p:spTree>
    <p:extLst>
      <p:ext uri="{BB962C8B-B14F-4D97-AF65-F5344CB8AC3E}">
        <p14:creationId xmlns:p14="http://schemas.microsoft.com/office/powerpoint/2010/main" val="39343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3AB92-5F5D-4DB8-9728-76E068BF06E1}" type="slidenum">
              <a:rPr lang="en-US" smtClean="0"/>
              <a:t>2</a:t>
            </a:fld>
            <a:endParaRPr lang="en-US" dirty="0"/>
          </a:p>
        </p:txBody>
      </p:sp>
    </p:spTree>
    <p:extLst>
      <p:ext uri="{BB962C8B-B14F-4D97-AF65-F5344CB8AC3E}">
        <p14:creationId xmlns:p14="http://schemas.microsoft.com/office/powerpoint/2010/main" val="165052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Broadband Access </a:t>
            </a:r>
            <a:endParaRPr lang="en-US" dirty="0">
              <a:effectLst/>
            </a:endParaRPr>
          </a:p>
          <a:p>
            <a:r>
              <a:rPr lang="en-US" sz="1200" kern="1200" dirty="0">
                <a:solidFill>
                  <a:schemeClr val="tx1"/>
                </a:solidFill>
                <a:effectLst/>
                <a:latin typeface="+mn-lt"/>
                <a:ea typeface="+mn-ea"/>
                <a:cs typeface="+mn-cs"/>
              </a:rPr>
              <a:t>Develop and support fiber and copper access technologies delivering multi-gigabit speed enabling today and tomorrow’s connected world </a:t>
            </a:r>
            <a:endParaRPr lang="en-US" dirty="0">
              <a:effectLst/>
            </a:endParaRPr>
          </a:p>
          <a:p>
            <a:r>
              <a:rPr lang="en-US" sz="1200" b="1" kern="1200" dirty="0">
                <a:solidFill>
                  <a:schemeClr val="tx1"/>
                </a:solidFill>
                <a:effectLst/>
                <a:latin typeface="+mn-lt"/>
                <a:ea typeface="+mn-ea"/>
                <a:cs typeface="+mn-cs"/>
              </a:rPr>
              <a:t>Mobile Backhaul </a:t>
            </a:r>
            <a:endParaRPr lang="en-US" dirty="0">
              <a:effectLst/>
            </a:endParaRPr>
          </a:p>
          <a:p>
            <a:r>
              <a:rPr lang="en-US" sz="1200" kern="1200" dirty="0">
                <a:solidFill>
                  <a:schemeClr val="tx1"/>
                </a:solidFill>
                <a:effectLst/>
                <a:latin typeface="+mn-lt"/>
                <a:ea typeface="+mn-ea"/>
                <a:cs typeface="+mn-cs"/>
              </a:rPr>
              <a:t>Provide backhaul solutions to mobile operators enabling a new level of manageability, flexibility, performance and cost </a:t>
            </a:r>
            <a:endParaRPr lang="en-US" dirty="0">
              <a:effectLst/>
            </a:endParaRPr>
          </a:p>
          <a:p>
            <a:r>
              <a:rPr lang="en-US" sz="1200" b="1" kern="1200" dirty="0">
                <a:solidFill>
                  <a:schemeClr val="tx1"/>
                </a:solidFill>
                <a:effectLst/>
                <a:latin typeface="+mn-lt"/>
                <a:ea typeface="+mn-ea"/>
                <a:cs typeface="+mn-cs"/>
              </a:rPr>
              <a:t>Ethernet Switching </a:t>
            </a:r>
            <a:endParaRPr lang="en-US" dirty="0">
              <a:effectLst/>
            </a:endParaRPr>
          </a:p>
          <a:p>
            <a:r>
              <a:rPr lang="en-US" sz="1200" kern="1200" dirty="0">
                <a:solidFill>
                  <a:schemeClr val="tx1"/>
                </a:solidFill>
                <a:effectLst/>
                <a:latin typeface="+mn-lt"/>
                <a:ea typeface="+mn-ea"/>
                <a:cs typeface="+mn-cs"/>
              </a:rPr>
              <a:t>Deliver carriers a cost effective and easy to use Ethernet switching platform for today’s networks enabling a migration to tomorrow’s network </a:t>
            </a:r>
            <a:endParaRPr lang="en-US" dirty="0">
              <a:effectLst/>
            </a:endParaRPr>
          </a:p>
          <a:p>
            <a:r>
              <a:rPr lang="en-US" sz="1200" b="1" kern="1200" dirty="0">
                <a:solidFill>
                  <a:schemeClr val="tx1"/>
                </a:solidFill>
                <a:effectLst/>
                <a:latin typeface="+mn-lt"/>
                <a:ea typeface="+mn-ea"/>
                <a:cs typeface="+mn-cs"/>
              </a:rPr>
              <a:t>Passive Optical LAN </a:t>
            </a:r>
            <a:endParaRPr lang="en-US" dirty="0">
              <a:effectLst/>
            </a:endParaRPr>
          </a:p>
          <a:p>
            <a:r>
              <a:rPr lang="en-US" sz="1200" kern="1200" dirty="0">
                <a:solidFill>
                  <a:schemeClr val="tx1"/>
                </a:solidFill>
                <a:effectLst/>
                <a:latin typeface="+mn-lt"/>
                <a:ea typeface="+mn-ea"/>
                <a:cs typeface="+mn-cs"/>
              </a:rPr>
              <a:t>Deploy enterprise networks with a new level of cost, power, space and cooling efficiencies enabling ultra high bandwidth to the desktop </a:t>
            </a:r>
            <a:endParaRPr lang="en-US" dirty="0">
              <a:effectLst/>
            </a:endParaRPr>
          </a:p>
          <a:p>
            <a:r>
              <a:rPr lang="en-US" sz="1200" b="1" kern="1200" dirty="0">
                <a:solidFill>
                  <a:schemeClr val="tx1"/>
                </a:solidFill>
                <a:effectLst/>
                <a:latin typeface="+mn-lt"/>
                <a:ea typeface="+mn-ea"/>
                <a:cs typeface="+mn-cs"/>
              </a:rPr>
              <a:t>Software Defined Network </a:t>
            </a:r>
            <a:endParaRPr lang="en-US" dirty="0">
              <a:effectLst/>
            </a:endParaRPr>
          </a:p>
          <a:p>
            <a:r>
              <a:rPr lang="en-US" sz="1200" kern="1200" dirty="0">
                <a:solidFill>
                  <a:schemeClr val="tx1"/>
                </a:solidFill>
                <a:effectLst/>
                <a:latin typeface="+mn-lt"/>
                <a:ea typeface="+mn-ea"/>
                <a:cs typeface="+mn-cs"/>
              </a:rPr>
              <a:t>Simplify carrier operations by enabling rapid deployment of new applications and services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5E3AB92-5F5D-4DB8-9728-76E068BF06E1}" type="slidenum">
              <a:rPr lang="en-US" smtClean="0"/>
              <a:t>5</a:t>
            </a:fld>
            <a:endParaRPr lang="en-US" dirty="0"/>
          </a:p>
        </p:txBody>
      </p:sp>
    </p:spTree>
    <p:extLst>
      <p:ext uri="{BB962C8B-B14F-4D97-AF65-F5344CB8AC3E}">
        <p14:creationId xmlns:p14="http://schemas.microsoft.com/office/powerpoint/2010/main" val="2564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3AB92-5F5D-4DB8-9728-76E068BF06E1}" type="slidenum">
              <a:rPr lang="en-US" smtClean="0"/>
              <a:t>6</a:t>
            </a:fld>
            <a:endParaRPr lang="en-US" dirty="0"/>
          </a:p>
        </p:txBody>
      </p:sp>
    </p:spTree>
    <p:extLst>
      <p:ext uri="{BB962C8B-B14F-4D97-AF65-F5344CB8AC3E}">
        <p14:creationId xmlns:p14="http://schemas.microsoft.com/office/powerpoint/2010/main" val="306294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4800" dirty="0"/>
              <a:t>MACRO: we are seeing a rising tide of increased infrastructure investments by carriers away from legacy copper based products to fiber based products, particularly fiber to the home (“FTTH”)</a:t>
            </a:r>
          </a:p>
          <a:p>
            <a:pPr lvl="1"/>
            <a:r>
              <a:rPr lang="en-US" altLang="en-US" sz="4800" dirty="0"/>
              <a:t>Why is FTTH a growing and sustainable wave?  Fiber to the home is becoming more relevant because:</a:t>
            </a:r>
          </a:p>
          <a:p>
            <a:pPr lvl="2"/>
            <a:r>
              <a:rPr lang="en-US" altLang="en-US" sz="4800" dirty="0"/>
              <a:t>more customers than ever have ultra-high definition televisions and displays</a:t>
            </a:r>
          </a:p>
          <a:p>
            <a:pPr lvl="2"/>
            <a:r>
              <a:rPr lang="en-US" altLang="en-US" sz="4800" dirty="0"/>
              <a:t>more carriers are providing IP TV</a:t>
            </a:r>
          </a:p>
          <a:p>
            <a:pPr lvl="2"/>
            <a:r>
              <a:rPr lang="en-US" altLang="en-US" sz="4800" dirty="0"/>
              <a:t>streaming services like Netflix are providing higher definition content</a:t>
            </a:r>
          </a:p>
          <a:p>
            <a:r>
              <a:rPr lang="en-US" altLang="en-US" sz="4800" dirty="0"/>
              <a:t>all factors are driving incentives for carriers to drive fiber to home to meet these broadband capacity demands</a:t>
            </a:r>
          </a:p>
          <a:p>
            <a:pPr lvl="1"/>
            <a:r>
              <a:rPr lang="en-US" altLang="en-US" sz="4800" dirty="0"/>
              <a:t>DASAN Zhone can take advantage of this because:</a:t>
            </a:r>
          </a:p>
          <a:p>
            <a:pPr lvl="2"/>
            <a:r>
              <a:rPr lang="en-US" altLang="en-US" sz="4800" dirty="0"/>
              <a:t>We are seeing a virtuous cycle with this copper to fiber transition within our product mix</a:t>
            </a:r>
          </a:p>
          <a:p>
            <a:pPr lvl="3"/>
            <a:r>
              <a:rPr lang="en-US" altLang="en-US" sz="4800" dirty="0"/>
              <a:t>We launched our MxK Fiber OLT product two years ago and now see the MxK OLT driving the sale of ZNID ONT products which then drive the sale of more MxK OLT products</a:t>
            </a:r>
          </a:p>
          <a:p>
            <a:pPr lvl="3"/>
            <a:r>
              <a:rPr lang="en-US" altLang="en-US" sz="4800" dirty="0"/>
              <a:t>It’s really a </a:t>
            </a:r>
            <a:r>
              <a:rPr lang="en-US" altLang="en-US" sz="4800" b="1" i="1" dirty="0"/>
              <a:t>stepping ladder or a flywheel </a:t>
            </a:r>
            <a:r>
              <a:rPr lang="en-US" altLang="en-US" sz="4800" dirty="0"/>
              <a:t>for additional purchases of our Fiber to the Home products since the more OLTs our customers buy, at some point they need to buy ONT products, which then leads to the purchase of more OLT products as broadband demand continues to grow</a:t>
            </a:r>
          </a:p>
          <a:p>
            <a:pPr lvl="1"/>
            <a:r>
              <a:rPr lang="en-US" altLang="en-US" sz="4800" dirty="0"/>
              <a:t>We are also excited about FiberLAN and see this offering taking more and more center stage at our company vs. legacy copper based products</a:t>
            </a:r>
          </a:p>
          <a:p>
            <a:endParaRPr lang="en-US" dirty="0"/>
          </a:p>
        </p:txBody>
      </p:sp>
      <p:sp>
        <p:nvSpPr>
          <p:cNvPr id="4" name="Slide Number Placeholder 3"/>
          <p:cNvSpPr>
            <a:spLocks noGrp="1"/>
          </p:cNvSpPr>
          <p:nvPr>
            <p:ph type="sldNum" sz="quarter" idx="10"/>
          </p:nvPr>
        </p:nvSpPr>
        <p:spPr/>
        <p:txBody>
          <a:bodyPr/>
          <a:lstStyle/>
          <a:p>
            <a:fld id="{B5E3AB92-5F5D-4DB8-9728-76E068BF06E1}" type="slidenum">
              <a:rPr lang="en-US" smtClean="0"/>
              <a:t>7</a:t>
            </a:fld>
            <a:endParaRPr lang="en-US" dirty="0"/>
          </a:p>
        </p:txBody>
      </p:sp>
    </p:spTree>
    <p:extLst>
      <p:ext uri="{BB962C8B-B14F-4D97-AF65-F5344CB8AC3E}">
        <p14:creationId xmlns:p14="http://schemas.microsoft.com/office/powerpoint/2010/main" val="74312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53CE02-F135-47E6-82B9-34BE13F13011}"/>
              </a:ext>
            </a:extLst>
          </p:cNvPr>
          <p:cNvSpPr>
            <a:spLocks noGrp="1" noRot="1" noChangeAspect="1" noTextEdit="1"/>
          </p:cNvSpPr>
          <p:nvPr>
            <p:ph type="sldImg"/>
          </p:nvPr>
        </p:nvSpPr>
        <p:spPr/>
      </p:sp>
      <p:sp>
        <p:nvSpPr>
          <p:cNvPr id="4099" name="Notes Placeholder 2">
            <a:extLst>
              <a:ext uri="{FF2B5EF4-FFF2-40B4-BE49-F238E27FC236}">
                <a16:creationId xmlns:a16="http://schemas.microsoft.com/office/drawing/2014/main" id="{3886628D-E032-4AF7-89A5-8CF9837D00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9308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LHS: Need building prepped – HVAC, power on each floor</a:t>
            </a:r>
          </a:p>
          <a:p>
            <a:endParaRPr lang="en-US" dirty="0"/>
          </a:p>
          <a:p>
            <a:r>
              <a:rPr lang="en-US" dirty="0"/>
              <a:t>RHS: on the right, active components down in the basement (MDU), don’t need active components on the floors so don’t need to condition the environment</a:t>
            </a:r>
          </a:p>
        </p:txBody>
      </p:sp>
      <p:sp>
        <p:nvSpPr>
          <p:cNvPr id="4" name="Slide Number Placeholder 3"/>
          <p:cNvSpPr>
            <a:spLocks noGrp="1"/>
          </p:cNvSpPr>
          <p:nvPr>
            <p:ph type="sldNum" sz="quarter" idx="10"/>
          </p:nvPr>
        </p:nvSpPr>
        <p:spPr/>
        <p:txBody>
          <a:bodyPr/>
          <a:lstStyle/>
          <a:p>
            <a:fld id="{B5E3AB92-5F5D-4DB8-9728-76E068BF06E1}" type="slidenum">
              <a:rPr lang="en-US" smtClean="0"/>
              <a:t>17</a:t>
            </a:fld>
            <a:endParaRPr lang="en-US" dirty="0"/>
          </a:p>
        </p:txBody>
      </p:sp>
    </p:spTree>
    <p:extLst>
      <p:ext uri="{BB962C8B-B14F-4D97-AF65-F5344CB8AC3E}">
        <p14:creationId xmlns:p14="http://schemas.microsoft.com/office/powerpoint/2010/main" val="4272340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1800"/>
            <a:ext cx="9144000" cy="1808162"/>
          </a:xfrm>
        </p:spPr>
        <p:txBody>
          <a:bodyPr anchor="ctr" anchorCtr="0">
            <a:normAutofit/>
          </a:bodyPr>
          <a:lstStyle>
            <a:lvl1pPr algn="ctr">
              <a:defRPr sz="360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23">
            <a:extLst>
              <a:ext uri="{FF2B5EF4-FFF2-40B4-BE49-F238E27FC236}">
                <a16:creationId xmlns:a16="http://schemas.microsoft.com/office/drawing/2014/main" id="{0D34A3F1-BE42-421C-91F9-DE3EF849EB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145742" y="3962400"/>
            <a:ext cx="4748416" cy="461665"/>
          </a:xfrm>
          <a:prstGeom prst="rect">
            <a:avLst/>
          </a:prstGeom>
          <a:noFill/>
        </p:spPr>
        <p:txBody>
          <a:bodyPr wrap="none" rtlCol="0">
            <a:spAutoFit/>
          </a:bodyPr>
          <a:lstStyle/>
          <a:p>
            <a:r>
              <a:rPr lang="en-US" sz="2400" b="1" spc="300" dirty="0">
                <a:solidFill>
                  <a:schemeClr val="bg1"/>
                </a:solidFill>
                <a:latin typeface="Source Sans Pro Semibold" panose="020B0603030403020204" pitchFamily="34" charset="0"/>
                <a:ea typeface="Source Sans Pro Semibold" panose="020B0603030403020204" pitchFamily="34" charset="0"/>
              </a:rPr>
              <a:t>Every Connection Matters™</a:t>
            </a: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49000" y="6324600"/>
            <a:ext cx="914400" cy="476250"/>
          </a:xfrm>
          <a:prstGeom prst="rect">
            <a:avLst/>
          </a:prstGeom>
        </p:spPr>
      </p:pic>
      <p:sp>
        <p:nvSpPr>
          <p:cNvPr id="17" name="Title 1"/>
          <p:cNvSpPr txBox="1">
            <a:spLocks/>
          </p:cNvSpPr>
          <p:nvPr userDrawn="1"/>
        </p:nvSpPr>
        <p:spPr>
          <a:xfrm>
            <a:off x="1524000" y="1701800"/>
            <a:ext cx="9144000" cy="1808162"/>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3600" b="1" kern="1200">
                <a:solidFill>
                  <a:srgbClr val="FFC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8" name="Subtitle 2"/>
          <p:cNvSpPr txBox="1">
            <a:spLocks/>
          </p:cNvSpPr>
          <p:nvPr userDrawn="1"/>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400" b="1" kern="1200" baseline="0">
                <a:solidFill>
                  <a:srgbClr val="FFC00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5F5F5F"/>
              </a:buClr>
              <a:buFont typeface="Arial" panose="020B0604020202020204" pitchFamily="34" charset="0"/>
              <a:buNone/>
              <a:defRPr sz="2000" kern="1200" baseline="0">
                <a:solidFill>
                  <a:srgbClr val="5F5F5F"/>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rgbClr val="5F5F5F"/>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rgbClr val="5F5F5F"/>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rgbClr val="5F5F5F"/>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pic>
        <p:nvPicPr>
          <p:cNvPr id="19" name="Picture 23">
            <a:extLst>
              <a:ext uri="{FF2B5EF4-FFF2-40B4-BE49-F238E27FC236}">
                <a16:creationId xmlns:a16="http://schemas.microsoft.com/office/drawing/2014/main" id="{0D34A3F1-BE42-421C-91F9-DE3EF849EBF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70" y="160972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927"/>
            <a:ext cx="12192000" cy="6858000"/>
          </a:xfrm>
          <a:prstGeom prst="rect">
            <a:avLst/>
          </a:prstGeom>
        </p:spPr>
      </p:pic>
      <p:sp>
        <p:nvSpPr>
          <p:cNvPr id="21" name="Text Placeholder 2">
            <a:extLst>
              <a:ext uri="{FF2B5EF4-FFF2-40B4-BE49-F238E27FC236}">
                <a16:creationId xmlns:a16="http://schemas.microsoft.com/office/drawing/2014/main" id="{2599D602-7DF8-4500-9741-555A404443B6}"/>
              </a:ext>
            </a:extLst>
          </p:cNvPr>
          <p:cNvSpPr txBox="1">
            <a:spLocks/>
          </p:cNvSpPr>
          <p:nvPr userDrawn="1"/>
        </p:nvSpPr>
        <p:spPr bwMode="auto">
          <a:xfrm>
            <a:off x="-27440" y="-142613"/>
            <a:ext cx="12212782" cy="1143000"/>
          </a:xfrm>
          <a:prstGeom prst="rect">
            <a:avLst/>
          </a:prstGeom>
          <a:solidFill>
            <a:srgbClr val="009FDF"/>
          </a:solidFill>
          <a:effectLst>
            <a:outerShdw blurRad="50800" dist="38100" dir="5400000" algn="t"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marL="0" indent="0" algn="ctr" defTabSz="914400" rtl="0" eaLnBrk="1" latinLnBrk="0" hangingPunct="1">
              <a:lnSpc>
                <a:spcPct val="90000"/>
              </a:lnSpc>
              <a:spcBef>
                <a:spcPts val="1000"/>
              </a:spcBef>
              <a:buFontTx/>
              <a:buNone/>
              <a:defRPr sz="2400" b="1" kern="1200" baseline="0">
                <a:solidFill>
                  <a:srgbClr val="FFC00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5F5F5F"/>
              </a:buClr>
              <a:buFont typeface="Arial" panose="020B0604020202020204" pitchFamily="34" charset="0"/>
              <a:buNone/>
              <a:defRPr sz="2000" kern="1200" baseline="0">
                <a:solidFill>
                  <a:srgbClr val="5F5F5F"/>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rgbClr val="5F5F5F"/>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rgbClr val="5F5F5F"/>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rgbClr val="5F5F5F"/>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ko-KR" dirty="0">
                <a:solidFill>
                  <a:schemeClr val="bg1"/>
                </a:solidFill>
                <a:ea typeface="굴림" panose="020B0600000101010101" pitchFamily="34" charset="-127"/>
                <a:sym typeface="Arial" panose="020B0604020202020204" pitchFamily="34" charset="0"/>
              </a:rPr>
              <a:t>DASAN Zhone Solutions, Inc. (NASDAQ:DZSI)</a:t>
            </a:r>
          </a:p>
          <a:p>
            <a:r>
              <a:rPr lang="en-US" altLang="ko-KR" i="1" dirty="0">
                <a:solidFill>
                  <a:srgbClr val="FF0000"/>
                </a:solidFill>
                <a:ea typeface="굴림" panose="020B0600000101010101" pitchFamily="34" charset="-127"/>
                <a:sym typeface="Arial" panose="020B0604020202020204" pitchFamily="34" charset="0"/>
              </a:rPr>
              <a:t>May 2018</a:t>
            </a:r>
            <a:endParaRPr lang="en-US" altLang="en-US" sz="2800" i="1" dirty="0">
              <a:solidFill>
                <a:srgbClr val="FF0000"/>
              </a:solidFill>
              <a:ea typeface="굴림" panose="020B0600000101010101" pitchFamily="34" charset="-127"/>
            </a:endParaRPr>
          </a:p>
        </p:txBody>
      </p:sp>
      <p:sp>
        <p:nvSpPr>
          <p:cNvPr id="22" name="Footer Placeholder 1">
            <a:extLst>
              <a:ext uri="{FF2B5EF4-FFF2-40B4-BE49-F238E27FC236}">
                <a16:creationId xmlns:a16="http://schemas.microsoft.com/office/drawing/2014/main" id="{EE52C241-3CD1-49B8-BF94-8A493BC9C1BC}"/>
              </a:ext>
            </a:extLst>
          </p:cNvPr>
          <p:cNvSpPr txBox="1">
            <a:spLocks/>
          </p:cNvSpPr>
          <p:nvPr userDrawn="1"/>
        </p:nvSpPr>
        <p:spPr bwMode="auto">
          <a:xfrm>
            <a:off x="2007369" y="6392174"/>
            <a:ext cx="8813031" cy="46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rgbClr val="000000"/>
                </a:solidFill>
                <a:latin typeface="Arial" panose="020B0604020202020204" pitchFamily="34" charset="0"/>
                <a:ea typeface="Lato Regular"/>
                <a:cs typeface="Lato Regular"/>
                <a:sym typeface="Arial" panose="020B0604020202020204" pitchFamily="34" charset="0"/>
              </a:defRPr>
            </a:lvl1pPr>
            <a:lvl2pPr marL="742950" indent="-285750">
              <a:defRPr sz="3600">
                <a:solidFill>
                  <a:srgbClr val="000000"/>
                </a:solidFill>
                <a:latin typeface="Arial" panose="020B0604020202020204" pitchFamily="34" charset="0"/>
                <a:ea typeface="Lato Regular"/>
                <a:cs typeface="Lato Regular"/>
                <a:sym typeface="Arial" panose="020B0604020202020204" pitchFamily="34" charset="0"/>
              </a:defRPr>
            </a:lvl2pPr>
            <a:lvl3pPr marL="1143000" indent="-228600">
              <a:defRPr sz="3600">
                <a:solidFill>
                  <a:srgbClr val="000000"/>
                </a:solidFill>
                <a:latin typeface="Arial" panose="020B0604020202020204" pitchFamily="34" charset="0"/>
                <a:ea typeface="Lato Regular"/>
                <a:cs typeface="Lato Regular"/>
                <a:sym typeface="Arial" panose="020B0604020202020204" pitchFamily="34" charset="0"/>
              </a:defRPr>
            </a:lvl3pPr>
            <a:lvl4pPr marL="1600200" indent="-228600">
              <a:defRPr sz="3600">
                <a:solidFill>
                  <a:srgbClr val="000000"/>
                </a:solidFill>
                <a:latin typeface="Arial" panose="020B0604020202020204" pitchFamily="34" charset="0"/>
                <a:ea typeface="Lato Regular"/>
                <a:cs typeface="Lato Regular"/>
                <a:sym typeface="Arial" panose="020B0604020202020204" pitchFamily="34" charset="0"/>
              </a:defRPr>
            </a:lvl4pPr>
            <a:lvl5pPr marL="2057400" indent="-228600">
              <a:defRPr sz="3600">
                <a:solidFill>
                  <a:srgbClr val="000000"/>
                </a:solidFill>
                <a:latin typeface="Arial" panose="020B0604020202020204" pitchFamily="34" charset="0"/>
                <a:ea typeface="Lato Regular"/>
                <a:cs typeface="Lato Regular"/>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9pPr>
          </a:lstStyle>
          <a:p>
            <a:pPr algn="ctr"/>
            <a:r>
              <a:rPr lang="en-US" altLang="en-US" sz="1200" b="1" dirty="0">
                <a:solidFill>
                  <a:schemeClr val="bg1"/>
                </a:solidFill>
              </a:rPr>
              <a:t>© 2018 DASAN Zhone Solutions, Inc. – Proprietary and Confidential</a:t>
            </a:r>
          </a:p>
        </p:txBody>
      </p:sp>
      <p:sp>
        <p:nvSpPr>
          <p:cNvPr id="24" name="TextBox 23"/>
          <p:cNvSpPr txBox="1"/>
          <p:nvPr userDrawn="1"/>
        </p:nvSpPr>
        <p:spPr>
          <a:xfrm>
            <a:off x="685800" y="4200436"/>
            <a:ext cx="6790642" cy="600164"/>
          </a:xfrm>
          <a:prstGeom prst="rect">
            <a:avLst/>
          </a:prstGeom>
          <a:noFill/>
        </p:spPr>
        <p:txBody>
          <a:bodyPr wrap="none" rtlCol="0">
            <a:spAutoFit/>
          </a:bodyPr>
          <a:lstStyle/>
          <a:p>
            <a:r>
              <a:rPr lang="en-US" sz="3300" b="1" spc="300" dirty="0">
                <a:solidFill>
                  <a:schemeClr val="bg1"/>
                </a:solidFill>
                <a:latin typeface="Arial" panose="020B0604020202020204" pitchFamily="34" charset="0"/>
                <a:ea typeface="Source Sans Pro Semibold" panose="020B0603030403020204" pitchFamily="34" charset="0"/>
                <a:cs typeface="Arial" panose="020B0604020202020204" pitchFamily="34" charset="0"/>
              </a:rPr>
              <a:t>Every Connection Matters™</a:t>
            </a:r>
          </a:p>
        </p:txBody>
      </p:sp>
      <p:pic>
        <p:nvPicPr>
          <p:cNvPr id="25" name="Picture 2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49000" y="6324600"/>
            <a:ext cx="914400" cy="476250"/>
          </a:xfrm>
          <a:prstGeom prst="rect">
            <a:avLst/>
          </a:prstGeom>
        </p:spPr>
      </p:pic>
    </p:spTree>
    <p:extLst>
      <p:ext uri="{BB962C8B-B14F-4D97-AF65-F5344CB8AC3E}">
        <p14:creationId xmlns:p14="http://schemas.microsoft.com/office/powerpoint/2010/main" val="193597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6992" y="228600"/>
            <a:ext cx="10515600" cy="457200"/>
          </a:xfrm>
        </p:spPr>
        <p:txBody>
          <a:bodyPr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BAD26334-C1CF-4D44-A328-09E15105E0F6}"/>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12" name="Slide Number Placeholder 5">
            <a:extLst>
              <a:ext uri="{FF2B5EF4-FFF2-40B4-BE49-F238E27FC236}">
                <a16:creationId xmlns:a16="http://schemas.microsoft.com/office/drawing/2014/main" id="{F1721838-3C94-4DDD-B00E-664A32702181}"/>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2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spTree>
    <p:extLst>
      <p:ext uri="{BB962C8B-B14F-4D97-AF65-F5344CB8AC3E}">
        <p14:creationId xmlns:p14="http://schemas.microsoft.com/office/powerpoint/2010/main" val="385490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0080" y="228600"/>
            <a:ext cx="10515600" cy="457200"/>
          </a:xfrm>
        </p:spPr>
        <p:txBody>
          <a:bodyPr anchor="ctr" anchorCtr="0"/>
          <a:lstStyle/>
          <a:p>
            <a:r>
              <a:rPr lang="en-US" dirty="0"/>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2288D9E-809A-4C5B-A535-8BF5B95FC7E2}"/>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11" name="Slide Number Placeholder 5">
            <a:extLst>
              <a:ext uri="{FF2B5EF4-FFF2-40B4-BE49-F238E27FC236}">
                <a16:creationId xmlns:a16="http://schemas.microsoft.com/office/drawing/2014/main" id="{01511257-7117-48B3-B11D-2BA862BEEB22}"/>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6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spTree>
    <p:extLst>
      <p:ext uri="{BB962C8B-B14F-4D97-AF65-F5344CB8AC3E}">
        <p14:creationId xmlns:p14="http://schemas.microsoft.com/office/powerpoint/2010/main" val="228582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80575" y="6484330"/>
            <a:ext cx="4432852" cy="365125"/>
          </a:xfrm>
          <a:prstGeom prst="rect">
            <a:avLst/>
          </a:prstGeom>
        </p:spPr>
        <p:txBody>
          <a:bodyPr/>
          <a:lstStyle/>
          <a:p>
            <a:r>
              <a:rPr lang="en-US" altLang="en-US" dirty="0"/>
              <a:t>© 2018 DASAN Zhone Solutions – Proprietary and Confidential</a:t>
            </a:r>
          </a:p>
        </p:txBody>
      </p:sp>
      <p:sp>
        <p:nvSpPr>
          <p:cNvPr id="6" name="Slide Number Placeholder 5"/>
          <p:cNvSpPr>
            <a:spLocks noGrp="1"/>
          </p:cNvSpPr>
          <p:nvPr>
            <p:ph type="sldNum" sz="quarter" idx="12"/>
          </p:nvPr>
        </p:nvSpPr>
        <p:spPr>
          <a:xfrm>
            <a:off x="11607800" y="6480869"/>
            <a:ext cx="584200" cy="365125"/>
          </a:xfrm>
          <a:prstGeom prst="rect">
            <a:avLst/>
          </a:prstGeom>
        </p:spPr>
        <p:txBody>
          <a:bodyPr/>
          <a:lstStyle/>
          <a:p>
            <a:fld id="{2F4E5067-7697-45D7-A630-2CABF6CFB4FA}" type="slidenum">
              <a:rPr lang="en-US" smtClean="0"/>
              <a:t>‹#›</a:t>
            </a:fld>
            <a:endParaRPr lang="en-US" dirty="0"/>
          </a:p>
        </p:txBody>
      </p:sp>
      <p:sp>
        <p:nvSpPr>
          <p:cNvPr id="8" name="제목 1"/>
          <p:cNvSpPr txBox="1">
            <a:spLocks/>
          </p:cNvSpPr>
          <p:nvPr userDrawn="1"/>
        </p:nvSpPr>
        <p:spPr>
          <a:xfrm>
            <a:off x="198141" y="6581700"/>
            <a:ext cx="3497593" cy="23167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lang="en-US" altLang="ko-KR" sz="1000" dirty="0">
                <a:solidFill>
                  <a:schemeClr val="bg1"/>
                </a:solidFill>
                <a:latin typeface="Arial" pitchFamily="34" charset="0"/>
                <a:ea typeface="+mj-ea"/>
                <a:cs typeface="Arial" pitchFamily="34" charset="0"/>
              </a:rPr>
              <a:t>http://www.dasanzhone.com</a:t>
            </a:r>
            <a:endParaRPr kumimoji="0" lang="ko-KR" altLang="en-US" sz="10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10" name="Picture 9">
            <a:extLst>
              <a:ext uri="{FF2B5EF4-FFF2-40B4-BE49-F238E27FC236}">
                <a16:creationId xmlns:a16="http://schemas.microsoft.com/office/drawing/2014/main" id="{CA8B0BED-24B8-4C17-8FE9-C2422C8DF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pic>
        <p:nvPicPr>
          <p:cNvPr id="11" name="Picture 5" descr="dzs-logo-lockup-cmyk-light.eps">
            <a:extLst>
              <a:ext uri="{FF2B5EF4-FFF2-40B4-BE49-F238E27FC236}">
                <a16:creationId xmlns:a16="http://schemas.microsoft.com/office/drawing/2014/main" id="{BF0DC882-297D-406C-96FD-4A105048E32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71650" y="1564177"/>
            <a:ext cx="8705850" cy="31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9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3" descr="dzs-logo-lockup-cmyk-dark.eps">
            <a:extLst>
              <a:ext uri="{FF2B5EF4-FFF2-40B4-BE49-F238E27FC236}">
                <a16:creationId xmlns:a16="http://schemas.microsoft.com/office/drawing/2014/main" id="{EC4C9AAC-3B92-4DCF-A969-0EFC22886C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76400" y="1676400"/>
            <a:ext cx="8610600" cy="312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C1BBC3B3-C140-4E86-8BF4-DEF9AAF7F5A8}"/>
              </a:ext>
            </a:extLst>
          </p:cNvPr>
          <p:cNvSpPr>
            <a:spLocks/>
          </p:cNvSpPr>
          <p:nvPr userDrawn="1"/>
        </p:nvSpPr>
        <p:spPr bwMode="auto">
          <a:xfrm>
            <a:off x="0" y="6400800"/>
            <a:ext cx="12192000" cy="453224"/>
          </a:xfrm>
          <a:prstGeom prst="rect">
            <a:avLst/>
          </a:prstGeom>
          <a:solidFill>
            <a:srgbClr val="000000"/>
          </a:solidFill>
          <a:ln>
            <a:noFill/>
          </a:ln>
          <a:effectLst/>
          <a:extLst/>
        </p:spPr>
        <p:txBody>
          <a:bodyPr tIns="91440" bIns="91440"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eaLnBrk="1">
              <a:defRPr/>
            </a:pPr>
            <a:endParaRPr lang="en-US" altLang="en-US" dirty="0"/>
          </a:p>
        </p:txBody>
      </p:sp>
    </p:spTree>
    <p:extLst>
      <p:ext uri="{BB962C8B-B14F-4D97-AF65-F5344CB8AC3E}">
        <p14:creationId xmlns:p14="http://schemas.microsoft.com/office/powerpoint/2010/main" val="158320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215FEF-63C4-44EA-9408-D34A693DDD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1230"/>
            <a:ext cx="9144000" cy="1838732"/>
          </a:xfrm>
        </p:spPr>
        <p:txBody>
          <a:bodyPr anchor="ctr" anchorCtr="0">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23">
            <a:extLst>
              <a:ext uri="{FF2B5EF4-FFF2-40B4-BE49-F238E27FC236}">
                <a16:creationId xmlns:a16="http://schemas.microsoft.com/office/drawing/2014/main" id="{D0BA95C8-8FEE-4357-8CE2-193327B1396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40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246263-05F3-4F05-9DF4-4FCFBA178A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1230"/>
            <a:ext cx="9144000" cy="1838732"/>
          </a:xfrm>
        </p:spPr>
        <p:txBody>
          <a:bodyPr anchor="ctr" anchorCtr="0">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23">
            <a:extLst>
              <a:ext uri="{FF2B5EF4-FFF2-40B4-BE49-F238E27FC236}">
                <a16:creationId xmlns:a16="http://schemas.microsoft.com/office/drawing/2014/main" id="{92297EFE-5008-493D-8B0E-82E4F171A8C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1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5BB54-CD0C-4013-83F5-5329161DD7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1230"/>
            <a:ext cx="9144000" cy="1838732"/>
          </a:xfrm>
        </p:spPr>
        <p:txBody>
          <a:bodyPr anchor="ctr" anchorCtr="0">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23">
            <a:extLst>
              <a:ext uri="{FF2B5EF4-FFF2-40B4-BE49-F238E27FC236}">
                <a16:creationId xmlns:a16="http://schemas.microsoft.com/office/drawing/2014/main" id="{2E119764-CFC3-4C99-AED0-D7370008DD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61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BC2598-6BDA-4E63-97CD-ED828AE5A5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1230"/>
            <a:ext cx="9144000" cy="1838732"/>
          </a:xfrm>
        </p:spPr>
        <p:txBody>
          <a:bodyPr anchor="ctr" anchorCtr="0">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23">
            <a:extLst>
              <a:ext uri="{FF2B5EF4-FFF2-40B4-BE49-F238E27FC236}">
                <a16:creationId xmlns:a16="http://schemas.microsoft.com/office/drawing/2014/main" id="{E9D5053A-6347-4C99-A468-62EFFDA8BA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2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798819-9180-4F49-A17F-FEF7FEC059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1230"/>
            <a:ext cx="9144000" cy="1838732"/>
          </a:xfrm>
        </p:spPr>
        <p:txBody>
          <a:bodyPr anchor="ctr" anchorCtr="0">
            <a:normAutofit/>
          </a:bodyPr>
          <a:lstStyle>
            <a:lvl1pPr algn="ctr">
              <a:defRPr sz="36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23">
            <a:extLst>
              <a:ext uri="{FF2B5EF4-FFF2-40B4-BE49-F238E27FC236}">
                <a16:creationId xmlns:a16="http://schemas.microsoft.com/office/drawing/2014/main" id="{5492DE5D-A614-462C-BA8E-3F9244C31B6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31434" y="6268914"/>
            <a:ext cx="1981060" cy="4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2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1021" y="2103438"/>
            <a:ext cx="10515600" cy="1325563"/>
          </a:xfrm>
        </p:spPr>
        <p:txBody>
          <a:bodyPr/>
          <a:lstStyle>
            <a:lvl1pPr algn="r">
              <a:defRPr>
                <a:solidFill>
                  <a:srgbClr val="5F5F5F"/>
                </a:solidFill>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30E5260C-F834-4EB6-9C21-2920F13E954F}"/>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9" name="Slide Number Placeholder 5">
            <a:extLst>
              <a:ext uri="{FF2B5EF4-FFF2-40B4-BE49-F238E27FC236}">
                <a16:creationId xmlns:a16="http://schemas.microsoft.com/office/drawing/2014/main" id="{F4E8B509-EA51-4CCF-902A-57D423405BA1}"/>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6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spTree>
    <p:extLst>
      <p:ext uri="{BB962C8B-B14F-4D97-AF65-F5344CB8AC3E}">
        <p14:creationId xmlns:p14="http://schemas.microsoft.com/office/powerpoint/2010/main" val="336150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D4E32C85-FFD9-4B3E-B1B2-C8AD0DF482CC}"/>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8" name="Slide Number Placeholder 5">
            <a:extLst>
              <a:ext uri="{FF2B5EF4-FFF2-40B4-BE49-F238E27FC236}">
                <a16:creationId xmlns:a16="http://schemas.microsoft.com/office/drawing/2014/main" id="{BF23C2DC-54D7-4260-AFA8-26FD74ABAE78}"/>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6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spTree>
    <p:extLst>
      <p:ext uri="{BB962C8B-B14F-4D97-AF65-F5344CB8AC3E}">
        <p14:creationId xmlns:p14="http://schemas.microsoft.com/office/powerpoint/2010/main" val="300842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6992" y="230442"/>
            <a:ext cx="10515600" cy="457200"/>
          </a:xfrm>
        </p:spPr>
        <p:txBody>
          <a:bodyPr anchor="ctr" anchorCtr="0"/>
          <a:lstStyle/>
          <a:p>
            <a:r>
              <a:rPr lang="en-US" dirty="0"/>
              <a:t>Click to edit Master title style</a:t>
            </a:r>
          </a:p>
        </p:txBody>
      </p:sp>
      <p:sp>
        <p:nvSpPr>
          <p:cNvPr id="11" name="Footer Placeholder 4">
            <a:extLst>
              <a:ext uri="{FF2B5EF4-FFF2-40B4-BE49-F238E27FC236}">
                <a16:creationId xmlns:a16="http://schemas.microsoft.com/office/drawing/2014/main" id="{BAD26334-C1CF-4D44-A328-09E15105E0F6}"/>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12" name="Slide Number Placeholder 5">
            <a:extLst>
              <a:ext uri="{FF2B5EF4-FFF2-40B4-BE49-F238E27FC236}">
                <a16:creationId xmlns:a16="http://schemas.microsoft.com/office/drawing/2014/main" id="{F1721838-3C94-4DDD-B00E-664A32702181}"/>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6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spTree>
    <p:extLst>
      <p:ext uri="{BB962C8B-B14F-4D97-AF65-F5344CB8AC3E}">
        <p14:creationId xmlns:p14="http://schemas.microsoft.com/office/powerpoint/2010/main" val="274927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127D5B-FC9F-4266-BADE-ACCF8F69305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821" y="0"/>
            <a:ext cx="12186358" cy="6858000"/>
          </a:xfrm>
          <a:prstGeom prst="rect">
            <a:avLst/>
          </a:prstGeom>
        </p:spPr>
      </p:pic>
      <p:sp>
        <p:nvSpPr>
          <p:cNvPr id="9" name="Rectangle 8">
            <a:extLst>
              <a:ext uri="{FF2B5EF4-FFF2-40B4-BE49-F238E27FC236}">
                <a16:creationId xmlns:a16="http://schemas.microsoft.com/office/drawing/2014/main" id="{0EFDB33F-9ED2-4755-A3B0-A3BF263DECF0}"/>
              </a:ext>
            </a:extLst>
          </p:cNvPr>
          <p:cNvSpPr/>
          <p:nvPr userDrawn="1"/>
        </p:nvSpPr>
        <p:spPr>
          <a:xfrm>
            <a:off x="0" y="0"/>
            <a:ext cx="12192000" cy="8382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
            <a:extLst>
              <a:ext uri="{FF2B5EF4-FFF2-40B4-BE49-F238E27FC236}">
                <a16:creationId xmlns:a16="http://schemas.microsoft.com/office/drawing/2014/main" id="{60D6AA5A-9F9C-42C2-88D0-1FBB4FED70C4}"/>
              </a:ext>
            </a:extLst>
          </p:cNvPr>
          <p:cNvSpPr>
            <a:spLocks/>
          </p:cNvSpPr>
          <p:nvPr userDrawn="1"/>
        </p:nvSpPr>
        <p:spPr bwMode="auto">
          <a:xfrm>
            <a:off x="0" y="6400800"/>
            <a:ext cx="12192000" cy="453224"/>
          </a:xfrm>
          <a:prstGeom prst="rect">
            <a:avLst/>
          </a:prstGeom>
          <a:solidFill>
            <a:srgbClr val="000000"/>
          </a:solidFill>
          <a:ln>
            <a:noFill/>
          </a:ln>
          <a:effectLst/>
          <a:extLst/>
        </p:spPr>
        <p:txBody>
          <a:bodyPr tIns="91440" bIns="91440"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eaLnBrk="1">
              <a:defRPr/>
            </a:pPr>
            <a:endParaRPr lang="en-US" altLang="en-US" dirty="0"/>
          </a:p>
        </p:txBody>
      </p:sp>
      <p:sp>
        <p:nvSpPr>
          <p:cNvPr id="2" name="Title Placeholder 1"/>
          <p:cNvSpPr>
            <a:spLocks noGrp="1"/>
          </p:cNvSpPr>
          <p:nvPr>
            <p:ph type="title"/>
          </p:nvPr>
        </p:nvSpPr>
        <p:spPr>
          <a:xfrm>
            <a:off x="839054" y="239233"/>
            <a:ext cx="10515600" cy="45720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AA3D0FDD-B271-47B5-B137-3565E8B74113}"/>
              </a:ext>
            </a:extLst>
          </p:cNvPr>
          <p:cNvGrpSpPr/>
          <p:nvPr userDrawn="1"/>
        </p:nvGrpSpPr>
        <p:grpSpPr>
          <a:xfrm>
            <a:off x="0" y="457200"/>
            <a:ext cx="844232" cy="3541920"/>
            <a:chOff x="0" y="618146"/>
            <a:chExt cx="844232" cy="3541920"/>
          </a:xfrm>
        </p:grpSpPr>
        <p:cxnSp>
          <p:nvCxnSpPr>
            <p:cNvPr id="11" name="Straight Connector 10">
              <a:extLst>
                <a:ext uri="{FF2B5EF4-FFF2-40B4-BE49-F238E27FC236}">
                  <a16:creationId xmlns:a16="http://schemas.microsoft.com/office/drawing/2014/main" id="{BE421B0B-CA10-49D7-8CED-B7200AA54A7B}"/>
                </a:ext>
              </a:extLst>
            </p:cNvPr>
            <p:cNvCxnSpPr/>
            <p:nvPr userDrawn="1"/>
          </p:nvCxnSpPr>
          <p:spPr bwMode="auto">
            <a:xfrm>
              <a:off x="0" y="4156240"/>
              <a:ext cx="357690" cy="0"/>
            </a:xfrm>
            <a:prstGeom prst="line">
              <a:avLst/>
            </a:prstGeom>
            <a:solidFill>
              <a:srgbClr val="FFFFFF"/>
            </a:solidFill>
            <a:ln w="19050" cap="flat" cmpd="sng" algn="ctr">
              <a:solidFill>
                <a:schemeClr val="bg2">
                  <a:lumMod val="9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D7C72677-963C-44B5-83C2-C1B4C2E52CC9}"/>
                </a:ext>
              </a:extLst>
            </p:cNvPr>
            <p:cNvCxnSpPr>
              <a:cxnSpLocks/>
            </p:cNvCxnSpPr>
            <p:nvPr userDrawn="1"/>
          </p:nvCxnSpPr>
          <p:spPr bwMode="auto">
            <a:xfrm flipV="1">
              <a:off x="357690" y="625836"/>
              <a:ext cx="0" cy="3534230"/>
            </a:xfrm>
            <a:prstGeom prst="line">
              <a:avLst/>
            </a:prstGeom>
            <a:ln w="19050">
              <a:solidFill>
                <a:schemeClr val="bg2">
                  <a:lumMod val="90000"/>
                </a:schemeClr>
              </a:solidFill>
              <a:headEnd type="none" w="med" len="med"/>
              <a:tailEnd type="none" w="sm" len="med"/>
            </a:ln>
            <a:effectLst/>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13DF4F-2AE6-414B-94A5-B3914DA01A0B}"/>
                </a:ext>
              </a:extLst>
            </p:cNvPr>
            <p:cNvCxnSpPr>
              <a:cxnSpLocks/>
            </p:cNvCxnSpPr>
            <p:nvPr userDrawn="1"/>
          </p:nvCxnSpPr>
          <p:spPr bwMode="auto">
            <a:xfrm>
              <a:off x="358352" y="618146"/>
              <a:ext cx="485880" cy="0"/>
            </a:xfrm>
            <a:prstGeom prst="straightConnector1">
              <a:avLst/>
            </a:prstGeom>
            <a:solidFill>
              <a:srgbClr val="FFFFFF"/>
            </a:solidFill>
            <a:ln w="19050" cap="flat" cmpd="sng" algn="ctr">
              <a:solidFill>
                <a:schemeClr val="bg2">
                  <a:lumMod val="90000"/>
                </a:schemeClr>
              </a:solidFill>
              <a:prstDash val="solid"/>
              <a:round/>
              <a:headEnd type="none" w="med" len="med"/>
              <a:tailEnd type="oval" w="med" len="med"/>
            </a:ln>
            <a:effectLst/>
          </p:spPr>
        </p:cxnSp>
      </p:grpSp>
      <p:cxnSp>
        <p:nvCxnSpPr>
          <p:cNvPr id="14" name="Straight Arrow Connector 13">
            <a:extLst>
              <a:ext uri="{FF2B5EF4-FFF2-40B4-BE49-F238E27FC236}">
                <a16:creationId xmlns:a16="http://schemas.microsoft.com/office/drawing/2014/main" id="{69CFCF79-9AA7-434C-9EB3-9ED5A1DD7B30}"/>
              </a:ext>
            </a:extLst>
          </p:cNvPr>
          <p:cNvCxnSpPr>
            <a:cxnSpLocks/>
          </p:cNvCxnSpPr>
          <p:nvPr userDrawn="1"/>
        </p:nvCxnSpPr>
        <p:spPr bwMode="auto">
          <a:xfrm flipH="1">
            <a:off x="11430000" y="3276600"/>
            <a:ext cx="762000" cy="0"/>
          </a:xfrm>
          <a:prstGeom prst="straightConnector1">
            <a:avLst/>
          </a:prstGeom>
          <a:solidFill>
            <a:srgbClr val="FFFFFF"/>
          </a:solidFill>
          <a:ln w="19050" cap="flat" cmpd="sng" algn="ctr">
            <a:solidFill>
              <a:schemeClr val="bg2">
                <a:lumMod val="90000"/>
              </a:schemeClr>
            </a:solidFill>
            <a:prstDash val="solid"/>
            <a:round/>
            <a:headEnd type="none" w="med" len="med"/>
            <a:tailEnd type="oval" w="med" len="med"/>
          </a:ln>
          <a:effectLst/>
        </p:spPr>
      </p:cxnSp>
      <p:sp>
        <p:nvSpPr>
          <p:cNvPr id="15" name="Rectangle 14">
            <a:extLst>
              <a:ext uri="{FF2B5EF4-FFF2-40B4-BE49-F238E27FC236}">
                <a16:creationId xmlns:a16="http://schemas.microsoft.com/office/drawing/2014/main" id="{9C3AF6A7-DE96-4147-89E8-FFAC69654AEE}"/>
              </a:ext>
            </a:extLst>
          </p:cNvPr>
          <p:cNvSpPr/>
          <p:nvPr userDrawn="1"/>
        </p:nvSpPr>
        <p:spPr>
          <a:xfrm>
            <a:off x="838200" y="228600"/>
            <a:ext cx="35133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248D32CF-F573-4CEE-84F1-FFEC7914CBC7}"/>
              </a:ext>
            </a:extLst>
          </p:cNvPr>
          <p:cNvSpPr>
            <a:spLocks noGrp="1"/>
          </p:cNvSpPr>
          <p:nvPr>
            <p:ph type="ftr" sz="quarter" idx="3"/>
          </p:nvPr>
        </p:nvSpPr>
        <p:spPr>
          <a:xfrm>
            <a:off x="3872029" y="6383222"/>
            <a:ext cx="4432852" cy="365125"/>
          </a:xfrm>
          <a:prstGeom prst="rect">
            <a:avLst/>
          </a:prstGeom>
        </p:spPr>
        <p:txBody>
          <a:bodyPr vert="horz" lIns="91440" tIns="45720" rIns="91440" bIns="45720" rtlCol="0" anchor="b" anchorCtr="0"/>
          <a:lstStyle>
            <a:lvl1pPr algn="ctr">
              <a:defRPr sz="1100">
                <a:solidFill>
                  <a:schemeClr val="bg1"/>
                </a:solidFill>
                <a:latin typeface="Arial" panose="020B0604020202020204" pitchFamily="34" charset="0"/>
                <a:cs typeface="Arial" panose="020B0604020202020204" pitchFamily="34" charset="0"/>
              </a:defRPr>
            </a:lvl1pPr>
          </a:lstStyle>
          <a:p>
            <a:r>
              <a:rPr lang="en-US" altLang="en-US" dirty="0"/>
              <a:t>© 2018 DASAN Zhone Solutions – Proprietary and Confidential</a:t>
            </a:r>
          </a:p>
        </p:txBody>
      </p:sp>
      <p:sp>
        <p:nvSpPr>
          <p:cNvPr id="17" name="Slide Number Placeholder 5">
            <a:extLst>
              <a:ext uri="{FF2B5EF4-FFF2-40B4-BE49-F238E27FC236}">
                <a16:creationId xmlns:a16="http://schemas.microsoft.com/office/drawing/2014/main" id="{7E242F86-1437-4FBF-9390-A6D46F1413BF}"/>
              </a:ext>
            </a:extLst>
          </p:cNvPr>
          <p:cNvSpPr>
            <a:spLocks noGrp="1"/>
          </p:cNvSpPr>
          <p:nvPr>
            <p:ph type="sldNum" sz="quarter" idx="4"/>
          </p:nvPr>
        </p:nvSpPr>
        <p:spPr>
          <a:xfrm>
            <a:off x="0" y="6395409"/>
            <a:ext cx="584200" cy="365125"/>
          </a:xfrm>
          <a:prstGeom prst="rect">
            <a:avLst/>
          </a:prstGeom>
        </p:spPr>
        <p:txBody>
          <a:bodyPr vert="horz" lIns="91440" tIns="45720" rIns="91440" bIns="45720" rtlCol="0" anchor="b" anchorCtr="0"/>
          <a:lstStyle>
            <a:lvl1pPr algn="ctr">
              <a:defRPr sz="1600">
                <a:solidFill>
                  <a:schemeClr val="bg1"/>
                </a:solidFill>
                <a:latin typeface="Arial" panose="020B0604020202020204" pitchFamily="34" charset="0"/>
                <a:cs typeface="Arial" panose="020B0604020202020204" pitchFamily="34" charset="0"/>
              </a:defRPr>
            </a:lvl1pPr>
          </a:lstStyle>
          <a:p>
            <a:fld id="{2F4E5067-7697-45D7-A630-2CABF6CFB4FA}" type="slidenum">
              <a:rPr lang="en-US" smtClean="0"/>
              <a:pPr/>
              <a:t>‹#›</a:t>
            </a:fld>
            <a:endParaRPr lang="en-US" dirty="0"/>
          </a:p>
        </p:txBody>
      </p:sp>
      <p:pic>
        <p:nvPicPr>
          <p:cNvPr id="18" name="Picture 23">
            <a:extLst>
              <a:ext uri="{FF2B5EF4-FFF2-40B4-BE49-F238E27FC236}">
                <a16:creationId xmlns:a16="http://schemas.microsoft.com/office/drawing/2014/main" id="{2F2F3D92-8CAD-42B9-9F5A-FC31B04F34F1}"/>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406232" y="6406626"/>
            <a:ext cx="167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140435"/>
      </p:ext>
    </p:extLst>
  </p:cSld>
  <p:clrMap bg1="lt1" tx1="dk1" bg2="lt2" tx2="dk2" accent1="accent1" accent2="accent2" accent3="accent3" accent4="accent4" accent5="accent5" accent6="accent6" hlink="hlink" folHlink="folHlink"/>
  <p:sldLayoutIdLst>
    <p:sldLayoutId id="2147483739" r:id="rId1"/>
    <p:sldLayoutId id="2147483751" r:id="rId2"/>
    <p:sldLayoutId id="2147483840" r:id="rId3"/>
    <p:sldLayoutId id="2147483841" r:id="rId4"/>
    <p:sldLayoutId id="2147483842" r:id="rId5"/>
    <p:sldLayoutId id="2147483843" r:id="rId6"/>
    <p:sldLayoutId id="2147483744" r:id="rId7"/>
    <p:sldLayoutId id="2147483745" r:id="rId8"/>
    <p:sldLayoutId id="2147483847" r:id="rId9"/>
    <p:sldLayoutId id="2147483740" r:id="rId10"/>
    <p:sldLayoutId id="2147483742" r:id="rId11"/>
    <p:sldLayoutId id="2147483752" r:id="rId12"/>
    <p:sldLayoutId id="2147483844" r:id="rId13"/>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b="1" kern="1200" baseline="0">
          <a:solidFill>
            <a:srgbClr val="5F5F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F5F5F"/>
        </a:buClr>
        <a:buFont typeface="Arial" panose="020B0604020202020204" pitchFamily="34" charset="0"/>
        <a:buChar char="•"/>
        <a:defRPr sz="2400" kern="1200" baseline="0">
          <a:solidFill>
            <a:srgbClr val="5F5F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5F5F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F5F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png"/><Relationship Id="rId21" Type="http://schemas.openxmlformats.org/officeDocument/2006/relationships/image" Target="../media/image65.png"/><Relationship Id="rId34" Type="http://schemas.openxmlformats.org/officeDocument/2006/relationships/image" Target="../media/image78.png"/><Relationship Id="rId42" Type="http://schemas.openxmlformats.org/officeDocument/2006/relationships/image" Target="../media/image86.png"/><Relationship Id="rId47" Type="http://schemas.openxmlformats.org/officeDocument/2006/relationships/image" Target="../media/image91.png"/><Relationship Id="rId50" Type="http://schemas.openxmlformats.org/officeDocument/2006/relationships/image" Target="../media/image94.png"/><Relationship Id="rId55" Type="http://schemas.openxmlformats.org/officeDocument/2006/relationships/image" Target="../media/image99.png"/><Relationship Id="rId7" Type="http://schemas.openxmlformats.org/officeDocument/2006/relationships/image" Target="../media/image51.jpeg"/><Relationship Id="rId2" Type="http://schemas.openxmlformats.org/officeDocument/2006/relationships/image" Target="../media/image46.png"/><Relationship Id="rId16" Type="http://schemas.openxmlformats.org/officeDocument/2006/relationships/image" Target="../media/image60.jpeg"/><Relationship Id="rId29" Type="http://schemas.openxmlformats.org/officeDocument/2006/relationships/image" Target="../media/image73.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6.png"/><Relationship Id="rId37" Type="http://schemas.openxmlformats.org/officeDocument/2006/relationships/image" Target="../media/image81.png"/><Relationship Id="rId40" Type="http://schemas.openxmlformats.org/officeDocument/2006/relationships/image" Target="../media/image84.png"/><Relationship Id="rId45" Type="http://schemas.openxmlformats.org/officeDocument/2006/relationships/image" Target="../media/image89.png"/><Relationship Id="rId53" Type="http://schemas.openxmlformats.org/officeDocument/2006/relationships/image" Target="../media/image97.png"/><Relationship Id="rId5" Type="http://schemas.openxmlformats.org/officeDocument/2006/relationships/image" Target="../media/image49.pn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5.png"/><Relationship Id="rId44" Type="http://schemas.openxmlformats.org/officeDocument/2006/relationships/image" Target="../media/image88.jpeg"/><Relationship Id="rId52" Type="http://schemas.openxmlformats.org/officeDocument/2006/relationships/image" Target="../media/image96.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43" Type="http://schemas.openxmlformats.org/officeDocument/2006/relationships/image" Target="../media/image87.png"/><Relationship Id="rId48" Type="http://schemas.openxmlformats.org/officeDocument/2006/relationships/image" Target="../media/image92.png"/><Relationship Id="rId56" Type="http://schemas.openxmlformats.org/officeDocument/2006/relationships/image" Target="../media/image100.png"/><Relationship Id="rId8" Type="http://schemas.openxmlformats.org/officeDocument/2006/relationships/image" Target="../media/image52.png"/><Relationship Id="rId51" Type="http://schemas.openxmlformats.org/officeDocument/2006/relationships/image" Target="../media/image95.png"/><Relationship Id="rId3" Type="http://schemas.openxmlformats.org/officeDocument/2006/relationships/image" Target="../media/image47.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38" Type="http://schemas.openxmlformats.org/officeDocument/2006/relationships/image" Target="../media/image82.png"/><Relationship Id="rId46" Type="http://schemas.openxmlformats.org/officeDocument/2006/relationships/image" Target="../media/image90.png"/><Relationship Id="rId20" Type="http://schemas.openxmlformats.org/officeDocument/2006/relationships/image" Target="../media/image64.png"/><Relationship Id="rId41" Type="http://schemas.openxmlformats.org/officeDocument/2006/relationships/image" Target="../media/image85.png"/><Relationship Id="rId54" Type="http://schemas.openxmlformats.org/officeDocument/2006/relationships/image" Target="../media/image98.png"/><Relationship Id="rId1" Type="http://schemas.openxmlformats.org/officeDocument/2006/relationships/slideLayout" Target="../slideLayouts/slideLayout10.xml"/><Relationship Id="rId6" Type="http://schemas.openxmlformats.org/officeDocument/2006/relationships/image" Target="../media/image50.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png"/></Relationships>
</file>

<file path=ppt/slides/_rels/slide1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26" Type="http://schemas.openxmlformats.org/officeDocument/2006/relationships/image" Target="../media/image125.png"/><Relationship Id="rId3" Type="http://schemas.openxmlformats.org/officeDocument/2006/relationships/image" Target="../media/image102.png"/><Relationship Id="rId21" Type="http://schemas.openxmlformats.org/officeDocument/2006/relationships/image" Target="../media/image120.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5" Type="http://schemas.openxmlformats.org/officeDocument/2006/relationships/image" Target="../media/image124.png"/><Relationship Id="rId2" Type="http://schemas.openxmlformats.org/officeDocument/2006/relationships/image" Target="../media/image101.png"/><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9.xml"/><Relationship Id="rId6" Type="http://schemas.openxmlformats.org/officeDocument/2006/relationships/image" Target="../media/image105.png"/><Relationship Id="rId11" Type="http://schemas.openxmlformats.org/officeDocument/2006/relationships/image" Target="../media/image110.png"/><Relationship Id="rId24" Type="http://schemas.openxmlformats.org/officeDocument/2006/relationships/image" Target="../media/image123.png"/><Relationship Id="rId5" Type="http://schemas.openxmlformats.org/officeDocument/2006/relationships/image" Target="../media/image104.png"/><Relationship Id="rId15" Type="http://schemas.openxmlformats.org/officeDocument/2006/relationships/image" Target="../media/image114.png"/><Relationship Id="rId23" Type="http://schemas.openxmlformats.org/officeDocument/2006/relationships/image" Target="../media/image122.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 Id="rId22" Type="http://schemas.openxmlformats.org/officeDocument/2006/relationships/image" Target="../media/image121.png"/></Relationships>
</file>

<file path=ppt/slides/_rels/slide12.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image" Target="../media/image129.emf"/><Relationship Id="rId10" Type="http://schemas.microsoft.com/office/2007/relationships/hdphoto" Target="../media/hdphoto1.wdp"/><Relationship Id="rId4" Type="http://schemas.openxmlformats.org/officeDocument/2006/relationships/image" Target="../media/image128.png"/><Relationship Id="rId9" Type="http://schemas.openxmlformats.org/officeDocument/2006/relationships/image" Target="../media/image133.png"/></Relationships>
</file>

<file path=ppt/slides/_rels/slide1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9.xml"/><Relationship Id="rId4" Type="http://schemas.openxmlformats.org/officeDocument/2006/relationships/image" Target="../media/image136.jpeg"/></Relationships>
</file>

<file path=ppt/slides/_rels/slide1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148.jpeg"/><Relationship Id="rId18" Type="http://schemas.openxmlformats.org/officeDocument/2006/relationships/image" Target="../media/image153.png"/><Relationship Id="rId26" Type="http://schemas.openxmlformats.org/officeDocument/2006/relationships/image" Target="../media/image161.jpeg"/><Relationship Id="rId39" Type="http://schemas.openxmlformats.org/officeDocument/2006/relationships/image" Target="../media/image174.png"/><Relationship Id="rId21" Type="http://schemas.openxmlformats.org/officeDocument/2006/relationships/image" Target="../media/image156.png"/><Relationship Id="rId34" Type="http://schemas.openxmlformats.org/officeDocument/2006/relationships/image" Target="../media/image169.png"/><Relationship Id="rId42" Type="http://schemas.openxmlformats.org/officeDocument/2006/relationships/image" Target="../media/image177.png"/><Relationship Id="rId7" Type="http://schemas.openxmlformats.org/officeDocument/2006/relationships/image" Target="../media/image142.png"/><Relationship Id="rId2" Type="http://schemas.openxmlformats.org/officeDocument/2006/relationships/image" Target="../media/image46.png"/><Relationship Id="rId16" Type="http://schemas.openxmlformats.org/officeDocument/2006/relationships/image" Target="../media/image151.png"/><Relationship Id="rId20" Type="http://schemas.openxmlformats.org/officeDocument/2006/relationships/image" Target="../media/image155.png"/><Relationship Id="rId29" Type="http://schemas.openxmlformats.org/officeDocument/2006/relationships/image" Target="../media/image164.png"/><Relationship Id="rId41" Type="http://schemas.openxmlformats.org/officeDocument/2006/relationships/image" Target="../media/image176.png"/><Relationship Id="rId1" Type="http://schemas.openxmlformats.org/officeDocument/2006/relationships/slideLayout" Target="../slideLayouts/slideLayout9.xml"/><Relationship Id="rId6" Type="http://schemas.openxmlformats.org/officeDocument/2006/relationships/image" Target="../media/image141.png"/><Relationship Id="rId11" Type="http://schemas.openxmlformats.org/officeDocument/2006/relationships/image" Target="../media/image146.png"/><Relationship Id="rId24" Type="http://schemas.openxmlformats.org/officeDocument/2006/relationships/image" Target="../media/image159.png"/><Relationship Id="rId32" Type="http://schemas.openxmlformats.org/officeDocument/2006/relationships/image" Target="../media/image167.png"/><Relationship Id="rId37" Type="http://schemas.openxmlformats.org/officeDocument/2006/relationships/image" Target="../media/image172.png"/><Relationship Id="rId40" Type="http://schemas.openxmlformats.org/officeDocument/2006/relationships/image" Target="../media/image175.png"/><Relationship Id="rId5" Type="http://schemas.openxmlformats.org/officeDocument/2006/relationships/image" Target="../media/image140.png"/><Relationship Id="rId15" Type="http://schemas.openxmlformats.org/officeDocument/2006/relationships/image" Target="../media/image150.png"/><Relationship Id="rId23" Type="http://schemas.openxmlformats.org/officeDocument/2006/relationships/image" Target="../media/image158.png"/><Relationship Id="rId28" Type="http://schemas.openxmlformats.org/officeDocument/2006/relationships/image" Target="../media/image163.png"/><Relationship Id="rId36" Type="http://schemas.openxmlformats.org/officeDocument/2006/relationships/image" Target="../media/image171.png"/><Relationship Id="rId10" Type="http://schemas.openxmlformats.org/officeDocument/2006/relationships/image" Target="../media/image145.png"/><Relationship Id="rId19" Type="http://schemas.openxmlformats.org/officeDocument/2006/relationships/image" Target="../media/image154.png"/><Relationship Id="rId31" Type="http://schemas.openxmlformats.org/officeDocument/2006/relationships/image" Target="../media/image166.png"/><Relationship Id="rId44" Type="http://schemas.openxmlformats.org/officeDocument/2006/relationships/image" Target="../media/image179.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 Id="rId22" Type="http://schemas.openxmlformats.org/officeDocument/2006/relationships/image" Target="../media/image157.png"/><Relationship Id="rId27" Type="http://schemas.openxmlformats.org/officeDocument/2006/relationships/image" Target="../media/image162.png"/><Relationship Id="rId30" Type="http://schemas.openxmlformats.org/officeDocument/2006/relationships/image" Target="../media/image165.png"/><Relationship Id="rId35" Type="http://schemas.openxmlformats.org/officeDocument/2006/relationships/image" Target="../media/image170.png"/><Relationship Id="rId43" Type="http://schemas.openxmlformats.org/officeDocument/2006/relationships/image" Target="../media/image178.png"/><Relationship Id="rId8" Type="http://schemas.openxmlformats.org/officeDocument/2006/relationships/image" Target="../media/image143.jpeg"/><Relationship Id="rId3" Type="http://schemas.openxmlformats.org/officeDocument/2006/relationships/image" Target="../media/image138.png"/><Relationship Id="rId12" Type="http://schemas.openxmlformats.org/officeDocument/2006/relationships/image" Target="../media/image147.png"/><Relationship Id="rId17" Type="http://schemas.openxmlformats.org/officeDocument/2006/relationships/image" Target="../media/image152.png"/><Relationship Id="rId25" Type="http://schemas.openxmlformats.org/officeDocument/2006/relationships/image" Target="../media/image160.png"/><Relationship Id="rId33" Type="http://schemas.openxmlformats.org/officeDocument/2006/relationships/image" Target="../media/image168.png"/><Relationship Id="rId38" Type="http://schemas.openxmlformats.org/officeDocument/2006/relationships/image" Target="../media/image173.png"/></Relationships>
</file>

<file path=ppt/slides/_rels/slide1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3.emf"/></Relationships>
</file>

<file path=ppt/slides/_rels/slide18.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image" Target="../media/image198.png"/><Relationship Id="rId26" Type="http://schemas.openxmlformats.org/officeDocument/2006/relationships/image" Target="../media/image206.png"/><Relationship Id="rId21" Type="http://schemas.openxmlformats.org/officeDocument/2006/relationships/image" Target="../media/image201.png"/><Relationship Id="rId34" Type="http://schemas.openxmlformats.org/officeDocument/2006/relationships/image" Target="../media/image214.png"/><Relationship Id="rId7" Type="http://schemas.openxmlformats.org/officeDocument/2006/relationships/image" Target="../media/image189.png"/><Relationship Id="rId12" Type="http://schemas.openxmlformats.org/officeDocument/2006/relationships/image" Target="../media/image193.png"/><Relationship Id="rId17" Type="http://schemas.openxmlformats.org/officeDocument/2006/relationships/image" Target="../media/image197.png"/><Relationship Id="rId25" Type="http://schemas.openxmlformats.org/officeDocument/2006/relationships/image" Target="../media/image205.png"/><Relationship Id="rId33" Type="http://schemas.openxmlformats.org/officeDocument/2006/relationships/image" Target="../media/image213.png"/><Relationship Id="rId38" Type="http://schemas.openxmlformats.org/officeDocument/2006/relationships/image" Target="../media/image218.png"/><Relationship Id="rId2" Type="http://schemas.openxmlformats.org/officeDocument/2006/relationships/image" Target="../media/image184.png"/><Relationship Id="rId16" Type="http://schemas.openxmlformats.org/officeDocument/2006/relationships/image" Target="../media/image196.png"/><Relationship Id="rId20" Type="http://schemas.openxmlformats.org/officeDocument/2006/relationships/image" Target="../media/image200.png"/><Relationship Id="rId29" Type="http://schemas.openxmlformats.org/officeDocument/2006/relationships/image" Target="../media/image209.png"/><Relationship Id="rId1" Type="http://schemas.openxmlformats.org/officeDocument/2006/relationships/slideLayout" Target="../slideLayouts/slideLayout10.xml"/><Relationship Id="rId6" Type="http://schemas.openxmlformats.org/officeDocument/2006/relationships/image" Target="../media/image188.png"/><Relationship Id="rId11" Type="http://schemas.openxmlformats.org/officeDocument/2006/relationships/image" Target="../media/image192.png"/><Relationship Id="rId24" Type="http://schemas.openxmlformats.org/officeDocument/2006/relationships/image" Target="../media/image204.png"/><Relationship Id="rId32" Type="http://schemas.openxmlformats.org/officeDocument/2006/relationships/image" Target="../media/image212.png"/><Relationship Id="rId37" Type="http://schemas.openxmlformats.org/officeDocument/2006/relationships/image" Target="../media/image217.jpeg"/><Relationship Id="rId5" Type="http://schemas.openxmlformats.org/officeDocument/2006/relationships/image" Target="../media/image187.png"/><Relationship Id="rId15" Type="http://schemas.openxmlformats.org/officeDocument/2006/relationships/image" Target="../media/image195.png"/><Relationship Id="rId23" Type="http://schemas.openxmlformats.org/officeDocument/2006/relationships/image" Target="../media/image203.png"/><Relationship Id="rId28" Type="http://schemas.openxmlformats.org/officeDocument/2006/relationships/image" Target="../media/image208.png"/><Relationship Id="rId36" Type="http://schemas.openxmlformats.org/officeDocument/2006/relationships/image" Target="../media/image216.png"/><Relationship Id="rId10" Type="http://schemas.openxmlformats.org/officeDocument/2006/relationships/image" Target="../media/image191.png"/><Relationship Id="rId19" Type="http://schemas.openxmlformats.org/officeDocument/2006/relationships/image" Target="../media/image199.png"/><Relationship Id="rId31" Type="http://schemas.openxmlformats.org/officeDocument/2006/relationships/image" Target="../media/image211.png"/><Relationship Id="rId4" Type="http://schemas.openxmlformats.org/officeDocument/2006/relationships/image" Target="../media/image186.png"/><Relationship Id="rId9" Type="http://schemas.openxmlformats.org/officeDocument/2006/relationships/image" Target="../media/image190.png"/><Relationship Id="rId14" Type="http://schemas.openxmlformats.org/officeDocument/2006/relationships/image" Target="../media/image194.png"/><Relationship Id="rId22" Type="http://schemas.openxmlformats.org/officeDocument/2006/relationships/image" Target="../media/image202.png"/><Relationship Id="rId27" Type="http://schemas.openxmlformats.org/officeDocument/2006/relationships/image" Target="../media/image207.png"/><Relationship Id="rId30" Type="http://schemas.openxmlformats.org/officeDocument/2006/relationships/image" Target="../media/image210.png"/><Relationship Id="rId35" Type="http://schemas.openxmlformats.org/officeDocument/2006/relationships/image" Target="../media/image215.png"/><Relationship Id="rId8" Type="http://schemas.openxmlformats.org/officeDocument/2006/relationships/image" Target="../media/image152.png"/><Relationship Id="rId3" Type="http://schemas.openxmlformats.org/officeDocument/2006/relationships/image" Target="../media/image185.png"/></Relationships>
</file>

<file path=ppt/slides/_rels/slide19.xml.rels><?xml version="1.0" encoding="UTF-8" standalone="yes"?>
<Relationships xmlns="http://schemas.openxmlformats.org/package/2006/relationships"><Relationship Id="rId8" Type="http://schemas.openxmlformats.org/officeDocument/2006/relationships/image" Target="../media/image225.jpeg"/><Relationship Id="rId3" Type="http://schemas.openxmlformats.org/officeDocument/2006/relationships/image" Target="../media/image220.png"/><Relationship Id="rId7" Type="http://schemas.openxmlformats.org/officeDocument/2006/relationships/image" Target="../media/image224.jpeg"/><Relationship Id="rId12" Type="http://schemas.openxmlformats.org/officeDocument/2006/relationships/image" Target="../media/image229.jpeg"/><Relationship Id="rId2" Type="http://schemas.openxmlformats.org/officeDocument/2006/relationships/image" Target="../media/image219.png"/><Relationship Id="rId1" Type="http://schemas.openxmlformats.org/officeDocument/2006/relationships/slideLayout" Target="../slideLayouts/slideLayout10.xml"/><Relationship Id="rId6" Type="http://schemas.openxmlformats.org/officeDocument/2006/relationships/image" Target="../media/image223.png"/><Relationship Id="rId11" Type="http://schemas.openxmlformats.org/officeDocument/2006/relationships/image" Target="../media/image228.jpeg"/><Relationship Id="rId5" Type="http://schemas.openxmlformats.org/officeDocument/2006/relationships/image" Target="../media/image222.png"/><Relationship Id="rId10" Type="http://schemas.openxmlformats.org/officeDocument/2006/relationships/image" Target="../media/image227.jpeg"/><Relationship Id="rId4" Type="http://schemas.openxmlformats.org/officeDocument/2006/relationships/image" Target="../media/image221.png"/><Relationship Id="rId9" Type="http://schemas.openxmlformats.org/officeDocument/2006/relationships/image" Target="../media/image2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4.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E80623E2-C4C5-453B-8EE3-49F444684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a:extLst>
              <a:ext uri="{FF2B5EF4-FFF2-40B4-BE49-F238E27FC236}">
                <a16:creationId xmlns:a16="http://schemas.microsoft.com/office/drawing/2014/main" id="{E80EE36B-B1AE-434E-B964-66357A5A7D6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116" y="290763"/>
            <a:ext cx="198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a:extLst>
              <a:ext uri="{FF2B5EF4-FFF2-40B4-BE49-F238E27FC236}">
                <a16:creationId xmlns:a16="http://schemas.microsoft.com/office/drawing/2014/main" id="{E484F401-E788-430B-82CF-A1A4E155C3B6}"/>
              </a:ext>
            </a:extLst>
          </p:cNvPr>
          <p:cNvSpPr>
            <a:spLocks/>
          </p:cNvSpPr>
          <p:nvPr/>
        </p:nvSpPr>
        <p:spPr bwMode="auto">
          <a:xfrm>
            <a:off x="1160125" y="6284912"/>
            <a:ext cx="98837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a:lnSpc>
                <a:spcPct val="90000"/>
              </a:lnSpc>
              <a:spcBef>
                <a:spcPts val="1000"/>
              </a:spcBef>
              <a:defRPr sz="2800" b="1">
                <a:solidFill>
                  <a:srgbClr val="5F5F5F"/>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5F5F5F"/>
              </a:buClr>
              <a:buFont typeface="Arial" panose="020B0604020202020204" pitchFamily="34" charset="0"/>
              <a:buChar char="•"/>
              <a:defRPr sz="2400">
                <a:solidFill>
                  <a:srgbClr val="5F5F5F"/>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5F5F5F"/>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F5F5F"/>
                </a:solidFill>
                <a:latin typeface="Arial" panose="020B0604020202020204" pitchFamily="34" charset="0"/>
                <a:cs typeface="Arial" panose="020B0604020202020204" pitchFamily="34" charset="0"/>
              </a:defRPr>
            </a:lvl9pPr>
          </a:lstStyle>
          <a:p>
            <a:pPr algn="ctr" eaLnBrk="1" hangingPunct="1">
              <a:lnSpc>
                <a:spcPct val="100000"/>
              </a:lnSpc>
              <a:spcBef>
                <a:spcPct val="0"/>
              </a:spcBef>
            </a:pPr>
            <a:r>
              <a:rPr lang="en-US" altLang="en-US" sz="1200" i="1" dirty="0">
                <a:solidFill>
                  <a:srgbClr val="FFFFFF"/>
                </a:solidFill>
                <a:ea typeface="Lato Regular"/>
                <a:cs typeface="Lato Regular"/>
                <a:sym typeface="Arial" panose="020B0604020202020204" pitchFamily="34" charset="0"/>
              </a:rPr>
              <a:t>www.dasanzhone.com</a:t>
            </a:r>
          </a:p>
          <a:p>
            <a:pPr algn="ctr" eaLnBrk="1" hangingPunct="1">
              <a:lnSpc>
                <a:spcPct val="100000"/>
              </a:lnSpc>
              <a:spcBef>
                <a:spcPct val="0"/>
              </a:spcBef>
            </a:pPr>
            <a:endParaRPr lang="en-US" altLang="en-US" sz="1200" i="1" dirty="0">
              <a:solidFill>
                <a:srgbClr val="FFFFFF"/>
              </a:solidFill>
              <a:ea typeface="Lato Regular"/>
              <a:cs typeface="Lato Regular"/>
              <a:sym typeface="Arial" panose="020B0604020202020204" pitchFamily="34" charset="0"/>
            </a:endParaRPr>
          </a:p>
        </p:txBody>
      </p:sp>
      <p:grpSp>
        <p:nvGrpSpPr>
          <p:cNvPr id="8" name="Group 1">
            <a:extLst>
              <a:ext uri="{FF2B5EF4-FFF2-40B4-BE49-F238E27FC236}">
                <a16:creationId xmlns:a16="http://schemas.microsoft.com/office/drawing/2014/main" id="{38545157-8E40-4E4E-8806-845FE40173C7}"/>
              </a:ext>
            </a:extLst>
          </p:cNvPr>
          <p:cNvGrpSpPr>
            <a:grpSpLocks/>
          </p:cNvGrpSpPr>
          <p:nvPr/>
        </p:nvGrpSpPr>
        <p:grpSpPr bwMode="auto">
          <a:xfrm>
            <a:off x="882314" y="1090865"/>
            <a:ext cx="10439400" cy="965323"/>
            <a:chOff x="1492687" y="1512811"/>
            <a:chExt cx="18538251" cy="1930213"/>
          </a:xfrm>
        </p:grpSpPr>
        <p:sp>
          <p:nvSpPr>
            <p:cNvPr id="9" name="TextBox 8">
              <a:extLst>
                <a:ext uri="{FF2B5EF4-FFF2-40B4-BE49-F238E27FC236}">
                  <a16:creationId xmlns:a16="http://schemas.microsoft.com/office/drawing/2014/main" id="{6C44E33D-22C1-4EAC-8D9F-D88EF2B13708}"/>
                </a:ext>
              </a:extLst>
            </p:cNvPr>
            <p:cNvSpPr txBox="1"/>
            <p:nvPr/>
          </p:nvSpPr>
          <p:spPr>
            <a:xfrm flipH="1">
              <a:off x="1492687" y="1512811"/>
              <a:ext cx="4537304" cy="1415454"/>
            </a:xfrm>
            <a:prstGeom prst="rect">
              <a:avLst/>
            </a:prstGeom>
            <a:noFill/>
          </p:spPr>
          <p:txBody>
            <a:bodyPr>
              <a:spAutoFit/>
            </a:bodyPr>
            <a:lstStyle/>
            <a:p>
              <a:pPr algn="ctr">
                <a:defRPr/>
              </a:pPr>
              <a:r>
                <a:rPr lang="en-US" sz="4000" i="1" spc="113" dirty="0">
                  <a:solidFill>
                    <a:srgbClr val="FFFFFF"/>
                  </a:solidFill>
                  <a:latin typeface="Arial" panose="020B0604020202020204" pitchFamily="34" charset="0"/>
                  <a:ea typeface="Lato Light" charset="0"/>
                  <a:cs typeface="Arial" panose="020B0604020202020204" pitchFamily="34" charset="0"/>
                </a:rPr>
                <a:t>1000+</a:t>
              </a:r>
            </a:p>
          </p:txBody>
        </p:sp>
        <p:sp>
          <p:nvSpPr>
            <p:cNvPr id="10" name="TextBox 11">
              <a:extLst>
                <a:ext uri="{FF2B5EF4-FFF2-40B4-BE49-F238E27FC236}">
                  <a16:creationId xmlns:a16="http://schemas.microsoft.com/office/drawing/2014/main" id="{05E289A1-09AB-4AC9-9A10-F02DBA342A51}"/>
                </a:ext>
              </a:extLst>
            </p:cNvPr>
            <p:cNvSpPr txBox="1">
              <a:spLocks noChangeArrowheads="1"/>
            </p:cNvSpPr>
            <p:nvPr/>
          </p:nvSpPr>
          <p:spPr bwMode="auto">
            <a:xfrm flipH="1">
              <a:off x="2256317" y="2774620"/>
              <a:ext cx="3029117"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1pPr>
              <a:lvl2pPr marL="742950" indent="-28575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2pPr>
              <a:lvl3pPr marL="11430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3pPr>
              <a:lvl4pPr marL="16002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4pPr>
              <a:lvl5pPr marL="20574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9pPr>
            </a:lstStyle>
            <a:p>
              <a:pPr algn="ctr">
                <a:lnSpc>
                  <a:spcPct val="100000"/>
                </a:lnSpc>
                <a:spcBef>
                  <a:spcPct val="0"/>
                </a:spcBef>
              </a:pPr>
              <a:r>
                <a:rPr lang="en-US" altLang="en-US" sz="1500" i="1" dirty="0">
                  <a:solidFill>
                    <a:srgbClr val="FFFFFF"/>
                  </a:solidFill>
                  <a:ea typeface="Lato Light"/>
                  <a:cs typeface="Arial" panose="020B0604020202020204" pitchFamily="34" charset="0"/>
                  <a:sym typeface="Arial" panose="020B0604020202020204" pitchFamily="34" charset="0"/>
                </a:rPr>
                <a:t>Customers</a:t>
              </a:r>
            </a:p>
          </p:txBody>
        </p:sp>
        <p:sp>
          <p:nvSpPr>
            <p:cNvPr id="11" name="TextBox 10">
              <a:extLst>
                <a:ext uri="{FF2B5EF4-FFF2-40B4-BE49-F238E27FC236}">
                  <a16:creationId xmlns:a16="http://schemas.microsoft.com/office/drawing/2014/main" id="{CDA0D8A4-5690-4B54-A8A0-CAC29D596148}"/>
                </a:ext>
              </a:extLst>
            </p:cNvPr>
            <p:cNvSpPr txBox="1"/>
            <p:nvPr/>
          </p:nvSpPr>
          <p:spPr>
            <a:xfrm flipH="1">
              <a:off x="4348411" y="1512811"/>
              <a:ext cx="3030509" cy="1661621"/>
            </a:xfrm>
            <a:prstGeom prst="rect">
              <a:avLst/>
            </a:prstGeom>
            <a:noFill/>
          </p:spPr>
          <p:txBody>
            <a:bodyPr>
              <a:spAutoFit/>
            </a:bodyPr>
            <a:lstStyle/>
            <a:p>
              <a:pPr algn="ctr">
                <a:defRPr/>
              </a:pPr>
              <a:r>
                <a:rPr lang="en-US" sz="4800" spc="113" dirty="0">
                  <a:solidFill>
                    <a:srgbClr val="FFFFFF"/>
                  </a:solidFill>
                  <a:latin typeface="Arial" panose="020B0604020202020204" pitchFamily="34" charset="0"/>
                  <a:ea typeface="Lato Hairline" charset="0"/>
                  <a:cs typeface="Arial" panose="020B0604020202020204" pitchFamily="34" charset="0"/>
                </a:rPr>
                <a:t>/</a:t>
              </a:r>
            </a:p>
          </p:txBody>
        </p:sp>
        <p:sp>
          <p:nvSpPr>
            <p:cNvPr id="12" name="TextBox 11">
              <a:extLst>
                <a:ext uri="{FF2B5EF4-FFF2-40B4-BE49-F238E27FC236}">
                  <a16:creationId xmlns:a16="http://schemas.microsoft.com/office/drawing/2014/main" id="{F18E3F4B-BDD1-4DCC-A1DF-E6DABE436F33}"/>
                </a:ext>
              </a:extLst>
            </p:cNvPr>
            <p:cNvSpPr txBox="1"/>
            <p:nvPr/>
          </p:nvSpPr>
          <p:spPr>
            <a:xfrm flipH="1">
              <a:off x="5915820" y="1512811"/>
              <a:ext cx="3029099" cy="1415454"/>
            </a:xfrm>
            <a:prstGeom prst="rect">
              <a:avLst/>
            </a:prstGeom>
            <a:noFill/>
          </p:spPr>
          <p:txBody>
            <a:bodyPr>
              <a:spAutoFit/>
            </a:bodyPr>
            <a:lstStyle/>
            <a:p>
              <a:pPr algn="ctr">
                <a:defRPr/>
              </a:pPr>
              <a:r>
                <a:rPr lang="en-US" sz="4000" i="1" spc="113" dirty="0">
                  <a:solidFill>
                    <a:srgbClr val="FFFFFF"/>
                  </a:solidFill>
                  <a:latin typeface="Arial" panose="020B0604020202020204" pitchFamily="34" charset="0"/>
                  <a:ea typeface="Lato Light" charset="0"/>
                  <a:cs typeface="Arial" panose="020B0604020202020204" pitchFamily="34" charset="0"/>
                </a:rPr>
                <a:t>50+</a:t>
              </a:r>
            </a:p>
          </p:txBody>
        </p:sp>
        <p:sp>
          <p:nvSpPr>
            <p:cNvPr id="13" name="TextBox 15">
              <a:extLst>
                <a:ext uri="{FF2B5EF4-FFF2-40B4-BE49-F238E27FC236}">
                  <a16:creationId xmlns:a16="http://schemas.microsoft.com/office/drawing/2014/main" id="{B89C5A08-F564-48E5-A4C2-0B80E95447E1}"/>
                </a:ext>
              </a:extLst>
            </p:cNvPr>
            <p:cNvSpPr txBox="1">
              <a:spLocks noChangeArrowheads="1"/>
            </p:cNvSpPr>
            <p:nvPr/>
          </p:nvSpPr>
          <p:spPr bwMode="auto">
            <a:xfrm flipH="1">
              <a:off x="5715668" y="2796839"/>
              <a:ext cx="3030702"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1pPr>
              <a:lvl2pPr marL="742950" indent="-28575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2pPr>
              <a:lvl3pPr marL="11430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3pPr>
              <a:lvl4pPr marL="16002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4pPr>
              <a:lvl5pPr marL="20574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9pPr>
            </a:lstStyle>
            <a:p>
              <a:pPr algn="ctr">
                <a:lnSpc>
                  <a:spcPct val="100000"/>
                </a:lnSpc>
                <a:spcBef>
                  <a:spcPct val="0"/>
                </a:spcBef>
              </a:pPr>
              <a:r>
                <a:rPr lang="en-US" altLang="en-US" sz="1500" i="1" dirty="0">
                  <a:solidFill>
                    <a:srgbClr val="FFFFFF"/>
                  </a:solidFill>
                  <a:ea typeface="Lato Light"/>
                  <a:cs typeface="Arial" panose="020B0604020202020204" pitchFamily="34" charset="0"/>
                  <a:sym typeface="Arial" panose="020B0604020202020204" pitchFamily="34" charset="0"/>
                </a:rPr>
                <a:t>Countries</a:t>
              </a:r>
            </a:p>
          </p:txBody>
        </p:sp>
        <p:sp>
          <p:nvSpPr>
            <p:cNvPr id="14" name="TextBox 13">
              <a:extLst>
                <a:ext uri="{FF2B5EF4-FFF2-40B4-BE49-F238E27FC236}">
                  <a16:creationId xmlns:a16="http://schemas.microsoft.com/office/drawing/2014/main" id="{C01DD604-327C-4F69-865D-FCC7883A807E}"/>
                </a:ext>
              </a:extLst>
            </p:cNvPr>
            <p:cNvSpPr txBox="1"/>
            <p:nvPr/>
          </p:nvSpPr>
          <p:spPr>
            <a:xfrm flipH="1">
              <a:off x="7237966" y="1512811"/>
              <a:ext cx="3030509" cy="1661621"/>
            </a:xfrm>
            <a:prstGeom prst="rect">
              <a:avLst/>
            </a:prstGeom>
            <a:noFill/>
          </p:spPr>
          <p:txBody>
            <a:bodyPr>
              <a:spAutoFit/>
            </a:bodyPr>
            <a:lstStyle/>
            <a:p>
              <a:pPr algn="ctr">
                <a:defRPr/>
              </a:pPr>
              <a:r>
                <a:rPr lang="en-US" sz="4800" spc="113" dirty="0">
                  <a:solidFill>
                    <a:srgbClr val="FFFFFF"/>
                  </a:solidFill>
                  <a:latin typeface="Arial" panose="020B0604020202020204" pitchFamily="34" charset="0"/>
                  <a:ea typeface="Lato Hairline" charset="0"/>
                  <a:cs typeface="Arial" panose="020B0604020202020204" pitchFamily="34" charset="0"/>
                </a:rPr>
                <a:t>/</a:t>
              </a:r>
            </a:p>
          </p:txBody>
        </p:sp>
        <p:sp>
          <p:nvSpPr>
            <p:cNvPr id="15" name="TextBox 14">
              <a:extLst>
                <a:ext uri="{FF2B5EF4-FFF2-40B4-BE49-F238E27FC236}">
                  <a16:creationId xmlns:a16="http://schemas.microsoft.com/office/drawing/2014/main" id="{2E283BCA-93C1-49D4-9FCC-D5CBBA079074}"/>
                </a:ext>
              </a:extLst>
            </p:cNvPr>
            <p:cNvSpPr txBox="1"/>
            <p:nvPr/>
          </p:nvSpPr>
          <p:spPr>
            <a:xfrm flipH="1">
              <a:off x="8920954" y="1512811"/>
              <a:ext cx="3030509" cy="1415454"/>
            </a:xfrm>
            <a:prstGeom prst="rect">
              <a:avLst/>
            </a:prstGeom>
            <a:noFill/>
          </p:spPr>
          <p:txBody>
            <a:bodyPr>
              <a:spAutoFit/>
            </a:bodyPr>
            <a:lstStyle/>
            <a:p>
              <a:pPr algn="ctr">
                <a:defRPr/>
              </a:pPr>
              <a:r>
                <a:rPr lang="en-US" sz="4000" i="1" spc="113" dirty="0">
                  <a:solidFill>
                    <a:srgbClr val="FFFFFF"/>
                  </a:solidFill>
                  <a:latin typeface="Arial" panose="020B0604020202020204" pitchFamily="34" charset="0"/>
                  <a:ea typeface="Lato Light" charset="0"/>
                  <a:cs typeface="Arial" panose="020B0604020202020204" pitchFamily="34" charset="0"/>
                </a:rPr>
                <a:t>700+</a:t>
              </a:r>
            </a:p>
          </p:txBody>
        </p:sp>
        <p:sp>
          <p:nvSpPr>
            <p:cNvPr id="16" name="TextBox 18">
              <a:extLst>
                <a:ext uri="{FF2B5EF4-FFF2-40B4-BE49-F238E27FC236}">
                  <a16:creationId xmlns:a16="http://schemas.microsoft.com/office/drawing/2014/main" id="{32214D84-6A97-4528-B79E-B4D6929D9D48}"/>
                </a:ext>
              </a:extLst>
            </p:cNvPr>
            <p:cNvSpPr txBox="1">
              <a:spLocks noChangeArrowheads="1"/>
            </p:cNvSpPr>
            <p:nvPr/>
          </p:nvSpPr>
          <p:spPr bwMode="auto">
            <a:xfrm flipH="1">
              <a:off x="8736847" y="2796839"/>
              <a:ext cx="3030704"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1pPr>
              <a:lvl2pPr marL="742950" indent="-28575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2pPr>
              <a:lvl3pPr marL="11430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3pPr>
              <a:lvl4pPr marL="16002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4pPr>
              <a:lvl5pPr marL="20574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9pPr>
            </a:lstStyle>
            <a:p>
              <a:pPr algn="ctr">
                <a:lnSpc>
                  <a:spcPct val="100000"/>
                </a:lnSpc>
                <a:spcBef>
                  <a:spcPct val="0"/>
                </a:spcBef>
              </a:pPr>
              <a:r>
                <a:rPr lang="en-US" altLang="en-US" sz="1500" i="1" dirty="0">
                  <a:solidFill>
                    <a:srgbClr val="FFFFFF"/>
                  </a:solidFill>
                  <a:ea typeface="Lato Light"/>
                  <a:cs typeface="Arial" panose="020B0604020202020204" pitchFamily="34" charset="0"/>
                  <a:sym typeface="Arial" panose="020B0604020202020204" pitchFamily="34" charset="0"/>
                </a:rPr>
                <a:t>Employees</a:t>
              </a:r>
            </a:p>
          </p:txBody>
        </p:sp>
        <p:sp>
          <p:nvSpPr>
            <p:cNvPr id="17" name="TextBox 16">
              <a:extLst>
                <a:ext uri="{FF2B5EF4-FFF2-40B4-BE49-F238E27FC236}">
                  <a16:creationId xmlns:a16="http://schemas.microsoft.com/office/drawing/2014/main" id="{655424D0-6515-4E9E-82CE-8BEF287D8DCC}"/>
                </a:ext>
              </a:extLst>
            </p:cNvPr>
            <p:cNvSpPr txBox="1"/>
            <p:nvPr/>
          </p:nvSpPr>
          <p:spPr>
            <a:xfrm flipH="1">
              <a:off x="10533466" y="1512811"/>
              <a:ext cx="3031919" cy="1661621"/>
            </a:xfrm>
            <a:prstGeom prst="rect">
              <a:avLst/>
            </a:prstGeom>
            <a:noFill/>
          </p:spPr>
          <p:txBody>
            <a:bodyPr>
              <a:spAutoFit/>
            </a:bodyPr>
            <a:lstStyle/>
            <a:p>
              <a:pPr algn="ctr">
                <a:defRPr/>
              </a:pPr>
              <a:r>
                <a:rPr lang="en-US" sz="4800" spc="113" dirty="0">
                  <a:solidFill>
                    <a:srgbClr val="FFFFFF"/>
                  </a:solidFill>
                  <a:latin typeface="Arial" panose="020B0604020202020204" pitchFamily="34" charset="0"/>
                  <a:ea typeface="Lato Hairline" charset="0"/>
                  <a:cs typeface="Arial" panose="020B0604020202020204" pitchFamily="34" charset="0"/>
                </a:rPr>
                <a:t>/</a:t>
              </a:r>
            </a:p>
          </p:txBody>
        </p:sp>
        <p:sp>
          <p:nvSpPr>
            <p:cNvPr id="18" name="TextBox 17">
              <a:extLst>
                <a:ext uri="{FF2B5EF4-FFF2-40B4-BE49-F238E27FC236}">
                  <a16:creationId xmlns:a16="http://schemas.microsoft.com/office/drawing/2014/main" id="{987441D6-B592-4480-A0E4-F8CE011B060E}"/>
                </a:ext>
              </a:extLst>
            </p:cNvPr>
            <p:cNvSpPr txBox="1"/>
            <p:nvPr/>
          </p:nvSpPr>
          <p:spPr>
            <a:xfrm flipH="1">
              <a:off x="12326399" y="1512811"/>
              <a:ext cx="7704539" cy="1415454"/>
            </a:xfrm>
            <a:prstGeom prst="rect">
              <a:avLst/>
            </a:prstGeom>
            <a:noFill/>
          </p:spPr>
          <p:txBody>
            <a:bodyPr>
              <a:spAutoFit/>
            </a:bodyPr>
            <a:lstStyle/>
            <a:p>
              <a:pPr algn="ctr">
                <a:defRPr/>
              </a:pPr>
              <a:r>
                <a:rPr lang="en-US" sz="4000" i="1" spc="113" dirty="0">
                  <a:solidFill>
                    <a:srgbClr val="FFFFFF"/>
                  </a:solidFill>
                  <a:latin typeface="Arial" panose="020B0604020202020204" pitchFamily="34" charset="0"/>
                  <a:ea typeface="Lato Light" charset="0"/>
                  <a:cs typeface="Arial" panose="020B0604020202020204" pitchFamily="34" charset="0"/>
                </a:rPr>
                <a:t>~$250M in 2017</a:t>
              </a:r>
            </a:p>
          </p:txBody>
        </p:sp>
        <p:sp>
          <p:nvSpPr>
            <p:cNvPr id="19" name="TextBox 21">
              <a:extLst>
                <a:ext uri="{FF2B5EF4-FFF2-40B4-BE49-F238E27FC236}">
                  <a16:creationId xmlns:a16="http://schemas.microsoft.com/office/drawing/2014/main" id="{69312D84-7B9C-47A5-9263-983CBFF21E22}"/>
                </a:ext>
              </a:extLst>
            </p:cNvPr>
            <p:cNvSpPr txBox="1">
              <a:spLocks noChangeArrowheads="1"/>
            </p:cNvSpPr>
            <p:nvPr/>
          </p:nvSpPr>
          <p:spPr bwMode="auto">
            <a:xfrm flipH="1">
              <a:off x="14788728" y="2769103"/>
              <a:ext cx="3030704"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1pPr>
              <a:lvl2pPr marL="742950" indent="-28575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2pPr>
              <a:lvl3pPr marL="11430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3pPr>
              <a:lvl4pPr marL="16002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4pPr>
              <a:lvl5pPr marL="2057400" indent="-228600">
                <a:lnSpc>
                  <a:spcPct val="115000"/>
                </a:lnSpc>
                <a:spcBef>
                  <a:spcPts val="4200"/>
                </a:spcBef>
                <a:defRPr sz="3600">
                  <a:solidFill>
                    <a:srgbClr val="595959"/>
                  </a:solidFill>
                  <a:latin typeface="Arial" panose="020B0604020202020204" pitchFamily="34" charset="0"/>
                  <a:ea typeface="Lato Regular"/>
                  <a:cs typeface="Lato Regular"/>
                  <a:sym typeface="Lato Regular"/>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a:cs typeface="Lato Regular"/>
                  <a:sym typeface="Lato Regular"/>
                </a:defRPr>
              </a:lvl9pPr>
            </a:lstStyle>
            <a:p>
              <a:pPr algn="ctr">
                <a:lnSpc>
                  <a:spcPct val="100000"/>
                </a:lnSpc>
                <a:spcBef>
                  <a:spcPct val="0"/>
                </a:spcBef>
              </a:pPr>
              <a:r>
                <a:rPr lang="en-US" altLang="en-US" sz="1500" i="1" dirty="0">
                  <a:solidFill>
                    <a:srgbClr val="FFFFFF"/>
                  </a:solidFill>
                  <a:ea typeface="Lato Light"/>
                  <a:cs typeface="Arial" panose="020B0604020202020204" pitchFamily="34" charset="0"/>
                  <a:sym typeface="Arial" panose="020B0604020202020204" pitchFamily="34" charset="0"/>
                </a:rPr>
                <a:t>Annual Revenue</a:t>
              </a:r>
            </a:p>
          </p:txBody>
        </p:sp>
      </p:grpSp>
      <p:sp>
        <p:nvSpPr>
          <p:cNvPr id="20" name="TextBox 19">
            <a:extLst>
              <a:ext uri="{FF2B5EF4-FFF2-40B4-BE49-F238E27FC236}">
                <a16:creationId xmlns:a16="http://schemas.microsoft.com/office/drawing/2014/main" id="{7C37AA4C-2AC4-463E-BEC8-A76AB621BA3F}"/>
              </a:ext>
            </a:extLst>
          </p:cNvPr>
          <p:cNvSpPr txBox="1"/>
          <p:nvPr/>
        </p:nvSpPr>
        <p:spPr>
          <a:xfrm>
            <a:off x="4176585" y="5625883"/>
            <a:ext cx="3855286" cy="698717"/>
          </a:xfrm>
          <a:prstGeom prst="rect">
            <a:avLst/>
          </a:prstGeom>
          <a:noFill/>
        </p:spPr>
        <p:txBody>
          <a:bodyPr wrap="none">
            <a:spAutoFit/>
          </a:bodyPr>
          <a:lstStyle/>
          <a:p>
            <a:pPr algn="ctr">
              <a:lnSpc>
                <a:spcPct val="150000"/>
              </a:lnSpc>
              <a:defRPr/>
            </a:pPr>
            <a:r>
              <a:rPr lang="en-US" sz="1400" b="1" spc="-75" dirty="0">
                <a:solidFill>
                  <a:srgbClr val="FFFFFF"/>
                </a:solidFill>
                <a:latin typeface="Arial" panose="020B0604020202020204" pitchFamily="34" charset="0"/>
                <a:ea typeface="Montserrat Semi" charset="0"/>
                <a:cs typeface="Arial" panose="020B0604020202020204" pitchFamily="34" charset="0"/>
              </a:rPr>
              <a:t>Headquartered in Oakland, CA  (NASDAQ: DZSI)</a:t>
            </a:r>
          </a:p>
          <a:p>
            <a:pPr algn="ctr">
              <a:lnSpc>
                <a:spcPct val="150000"/>
              </a:lnSpc>
              <a:defRPr/>
            </a:pPr>
            <a:endParaRPr lang="en-US" sz="1400" b="1" spc="-75" dirty="0">
              <a:solidFill>
                <a:srgbClr val="FFFFFF"/>
              </a:solidFill>
              <a:latin typeface="Arial" panose="020B0604020202020204" pitchFamily="34" charset="0"/>
              <a:ea typeface="Montserrat Semi" charset="0"/>
              <a:cs typeface="Arial" panose="020B0604020202020204" pitchFamily="34" charset="0"/>
            </a:endParaRPr>
          </a:p>
        </p:txBody>
      </p:sp>
    </p:spTree>
    <p:extLst>
      <p:ext uri="{BB962C8B-B14F-4D97-AF65-F5344CB8AC3E}">
        <p14:creationId xmlns:p14="http://schemas.microsoft.com/office/powerpoint/2010/main" val="3608523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431">
            <a:extLst>
              <a:ext uri="{FF2B5EF4-FFF2-40B4-BE49-F238E27FC236}">
                <a16:creationId xmlns:a16="http://schemas.microsoft.com/office/drawing/2014/main" id="{CBB95469-8789-4903-A2B2-D20F35558022}"/>
              </a:ext>
            </a:extLst>
          </p:cNvPr>
          <p:cNvGrpSpPr>
            <a:grpSpLocks/>
          </p:cNvGrpSpPr>
          <p:nvPr/>
        </p:nvGrpSpPr>
        <p:grpSpPr bwMode="auto">
          <a:xfrm>
            <a:off x="1014285" y="1206843"/>
            <a:ext cx="10177463" cy="4953000"/>
            <a:chOff x="1904999" y="2667000"/>
            <a:chExt cx="20354905" cy="9982200"/>
          </a:xfrm>
        </p:grpSpPr>
        <p:pic>
          <p:nvPicPr>
            <p:cNvPr id="63492" name="Shape 66">
              <a:extLst>
                <a:ext uri="{FF2B5EF4-FFF2-40B4-BE49-F238E27FC236}">
                  <a16:creationId xmlns:a16="http://schemas.microsoft.com/office/drawing/2014/main" id="{CF77EC16-3EB5-4CA2-86F1-B9AD54D56B8B}"/>
                </a:ext>
              </a:extLst>
            </p:cNvPr>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4999" y="2667000"/>
              <a:ext cx="20354905"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Group 50">
              <a:extLst>
                <a:ext uri="{FF2B5EF4-FFF2-40B4-BE49-F238E27FC236}">
                  <a16:creationId xmlns:a16="http://schemas.microsoft.com/office/drawing/2014/main" id="{8DEC3AD7-5306-48BE-8BE0-5F16F89879A3}"/>
                </a:ext>
              </a:extLst>
            </p:cNvPr>
            <p:cNvGrpSpPr>
              <a:grpSpLocks/>
            </p:cNvGrpSpPr>
            <p:nvPr/>
          </p:nvGrpSpPr>
          <p:grpSpPr bwMode="auto">
            <a:xfrm>
              <a:off x="3733800" y="4724400"/>
              <a:ext cx="6492875" cy="6934200"/>
              <a:chOff x="678264" y="2271358"/>
              <a:chExt cx="2614735" cy="3498899"/>
            </a:xfrm>
          </p:grpSpPr>
          <p:pic>
            <p:nvPicPr>
              <p:cNvPr id="63528" name="Shape 129">
                <a:extLst>
                  <a:ext uri="{FF2B5EF4-FFF2-40B4-BE49-F238E27FC236}">
                    <a16:creationId xmlns:a16="http://schemas.microsoft.com/office/drawing/2014/main" id="{5CAFD719-8D14-43D7-98DE-77A8FD72B2E9}"/>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0047" y="3936806"/>
                <a:ext cx="538830" cy="1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9" name="Shape 130">
                <a:extLst>
                  <a:ext uri="{FF2B5EF4-FFF2-40B4-BE49-F238E27FC236}">
                    <a16:creationId xmlns:a16="http://schemas.microsoft.com/office/drawing/2014/main" id="{99C700CB-4ACF-49B7-88EE-E9289C929BD0}"/>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8042" y="3579916"/>
                <a:ext cx="393188" cy="2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Shape 131">
                <a:extLst>
                  <a:ext uri="{FF2B5EF4-FFF2-40B4-BE49-F238E27FC236}">
                    <a16:creationId xmlns:a16="http://schemas.microsoft.com/office/drawing/2014/main" id="{75C52354-BE16-4F68-86DE-E956982E1851}"/>
                  </a:ext>
                </a:extLst>
              </p:cNvPr>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2217" y="2863122"/>
                <a:ext cx="829953" cy="31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1" name="Shape 132">
                <a:extLst>
                  <a:ext uri="{FF2B5EF4-FFF2-40B4-BE49-F238E27FC236}">
                    <a16:creationId xmlns:a16="http://schemas.microsoft.com/office/drawing/2014/main" id="{80B1B9E4-F534-47BD-85E6-F91D08800743}"/>
                  </a:ext>
                </a:extLst>
              </p:cNvPr>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61183" y="4834375"/>
                <a:ext cx="299490" cy="29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2" name="Shape 134">
                <a:extLst>
                  <a:ext uri="{FF2B5EF4-FFF2-40B4-BE49-F238E27FC236}">
                    <a16:creationId xmlns:a16="http://schemas.microsoft.com/office/drawing/2014/main" id="{EAD63AFB-474B-48E9-BC29-830B275D72DA}"/>
                  </a:ext>
                </a:extLst>
              </p:cNvPr>
              <p:cNvPicPr preferRelativeResize="0">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8047" y="3168114"/>
                <a:ext cx="594781" cy="2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3" name="Shape 135">
                <a:extLst>
                  <a:ext uri="{FF2B5EF4-FFF2-40B4-BE49-F238E27FC236}">
                    <a16:creationId xmlns:a16="http://schemas.microsoft.com/office/drawing/2014/main" id="{076ADA57-0DC5-400D-873C-AA2B34F712C7}"/>
                  </a:ext>
                </a:extLst>
              </p:cNvPr>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264" y="2927600"/>
                <a:ext cx="841610" cy="2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4" name="Shape 136">
                <a:extLst>
                  <a:ext uri="{FF2B5EF4-FFF2-40B4-BE49-F238E27FC236}">
                    <a16:creationId xmlns:a16="http://schemas.microsoft.com/office/drawing/2014/main" id="{F639CDD2-1FFD-4072-AA74-1B3ED2F374C5}"/>
                  </a:ext>
                </a:extLst>
              </p:cNvPr>
              <p:cNvPicPr preferRelativeResize="0">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95361" y="4456710"/>
                <a:ext cx="497638" cy="28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5" name="Shape 137">
                <a:extLst>
                  <a:ext uri="{FF2B5EF4-FFF2-40B4-BE49-F238E27FC236}">
                    <a16:creationId xmlns:a16="http://schemas.microsoft.com/office/drawing/2014/main" id="{5E5503F7-6B18-47E7-8BAA-31573CCF7394}"/>
                  </a:ext>
                </a:extLst>
              </p:cNvPr>
              <p:cNvPicPr preferRelativeResize="0">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99725" y="4671252"/>
                <a:ext cx="633625"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6" name="Shape 138">
                <a:extLst>
                  <a:ext uri="{FF2B5EF4-FFF2-40B4-BE49-F238E27FC236}">
                    <a16:creationId xmlns:a16="http://schemas.microsoft.com/office/drawing/2014/main" id="{872A332C-30D3-4273-B0B5-48DA81B8E52D}"/>
                  </a:ext>
                </a:extLst>
              </p:cNvPr>
              <p:cNvPicPr preferRelativeResize="0">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1045" y="3160405"/>
                <a:ext cx="544316" cy="1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7" name="Shape 139">
                <a:extLst>
                  <a:ext uri="{FF2B5EF4-FFF2-40B4-BE49-F238E27FC236}">
                    <a16:creationId xmlns:a16="http://schemas.microsoft.com/office/drawing/2014/main" id="{3E9CA273-858A-4F67-A1FD-89CD7A68C2D3}"/>
                  </a:ext>
                </a:extLst>
              </p:cNvPr>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51890" y="2726089"/>
                <a:ext cx="685782" cy="1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8" name="Shape 140">
                <a:extLst>
                  <a:ext uri="{FF2B5EF4-FFF2-40B4-BE49-F238E27FC236}">
                    <a16:creationId xmlns:a16="http://schemas.microsoft.com/office/drawing/2014/main" id="{3F9D9E5B-DD20-4B37-BE51-4441F25C081B}"/>
                  </a:ext>
                </a:extLst>
              </p:cNvPr>
              <p:cNvPicPr preferRelativeResize="0">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21402" y="5559275"/>
                <a:ext cx="586075" cy="2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9" name="Shape 141">
                <a:extLst>
                  <a:ext uri="{FF2B5EF4-FFF2-40B4-BE49-F238E27FC236}">
                    <a16:creationId xmlns:a16="http://schemas.microsoft.com/office/drawing/2014/main" id="{A14E7981-2635-4CCF-8B82-44E550974412}"/>
                  </a:ext>
                </a:extLst>
              </p:cNvPr>
              <p:cNvPicPr preferRelativeResize="0">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0267" y="3363709"/>
                <a:ext cx="697452" cy="28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0" name="Shape 164">
                <a:extLst>
                  <a:ext uri="{FF2B5EF4-FFF2-40B4-BE49-F238E27FC236}">
                    <a16:creationId xmlns:a16="http://schemas.microsoft.com/office/drawing/2014/main" id="{96524FF8-B62B-4B18-88E1-2370ABFFA163}"/>
                  </a:ext>
                </a:extLst>
              </p:cNvPr>
              <p:cNvPicPr preferRelativeResize="0">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110278" y="3370660"/>
                <a:ext cx="524790"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1" name="Shape 165">
                <a:extLst>
                  <a:ext uri="{FF2B5EF4-FFF2-40B4-BE49-F238E27FC236}">
                    <a16:creationId xmlns:a16="http://schemas.microsoft.com/office/drawing/2014/main" id="{47EC0474-1D6E-4AAD-960A-39AF1A86B548}"/>
                  </a:ext>
                </a:extLst>
              </p:cNvPr>
              <p:cNvPicPr preferRelativeResize="0">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190773" y="4006957"/>
                <a:ext cx="368656" cy="20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2" name="Shape 167">
                <a:extLst>
                  <a:ext uri="{FF2B5EF4-FFF2-40B4-BE49-F238E27FC236}">
                    <a16:creationId xmlns:a16="http://schemas.microsoft.com/office/drawing/2014/main" id="{58794967-8C4A-41B8-AD0D-8AD95D91DD43}"/>
                  </a:ext>
                </a:extLst>
              </p:cNvPr>
              <p:cNvPicPr preferRelativeResize="0">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92249" y="2271358"/>
                <a:ext cx="768199" cy="1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3" name="Shape 168">
                <a:extLst>
                  <a:ext uri="{FF2B5EF4-FFF2-40B4-BE49-F238E27FC236}">
                    <a16:creationId xmlns:a16="http://schemas.microsoft.com/office/drawing/2014/main" id="{D57EED5A-3113-467A-867D-BF3C6D9E603E}"/>
                  </a:ext>
                </a:extLst>
              </p:cNvPr>
              <p:cNvPicPr preferRelativeResize="0">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502200" y="2504765"/>
                <a:ext cx="594775" cy="13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4" name="Shape 169">
                <a:extLst>
                  <a:ext uri="{FF2B5EF4-FFF2-40B4-BE49-F238E27FC236}">
                    <a16:creationId xmlns:a16="http://schemas.microsoft.com/office/drawing/2014/main" id="{32985A9D-D9EE-47AB-8935-408DFB0381DF}"/>
                  </a:ext>
                </a:extLst>
              </p:cNvPr>
              <p:cNvPicPr preferRelativeResize="0">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247348" y="2477325"/>
                <a:ext cx="685775" cy="1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5" name="Shape 170">
                <a:extLst>
                  <a:ext uri="{FF2B5EF4-FFF2-40B4-BE49-F238E27FC236}">
                    <a16:creationId xmlns:a16="http://schemas.microsoft.com/office/drawing/2014/main" id="{2EDFD659-C4BF-40BA-8FC6-30B0A5570A9D}"/>
                  </a:ext>
                </a:extLst>
              </p:cNvPr>
              <p:cNvPicPr preferRelativeResize="0">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97537" y="2434442"/>
                <a:ext cx="750299" cy="4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6" name="Shape 172">
                <a:extLst>
                  <a:ext uri="{FF2B5EF4-FFF2-40B4-BE49-F238E27FC236}">
                    <a16:creationId xmlns:a16="http://schemas.microsoft.com/office/drawing/2014/main" id="{5664CB46-DCD9-4872-BA37-82AFE04A119A}"/>
                  </a:ext>
                </a:extLst>
              </p:cNvPr>
              <p:cNvPicPr preferRelativeResize="0">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32000" y="3209900"/>
                <a:ext cx="463874" cy="1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7" name="Shape 175">
                <a:extLst>
                  <a:ext uri="{FF2B5EF4-FFF2-40B4-BE49-F238E27FC236}">
                    <a16:creationId xmlns:a16="http://schemas.microsoft.com/office/drawing/2014/main" id="{EF40F233-BBD6-4400-8D42-5DB275FD1163}"/>
                  </a:ext>
                </a:extLst>
              </p:cNvPr>
              <p:cNvPicPr preferRelativeResize="0">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62624" y="2683391"/>
                <a:ext cx="544299" cy="17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494" name="Picture 4" descr="http://www.telecom.na/images/Telecom-logo-Brand-Promise-Full-Resolution-3.png">
              <a:extLst>
                <a:ext uri="{FF2B5EF4-FFF2-40B4-BE49-F238E27FC236}">
                  <a16:creationId xmlns:a16="http://schemas.microsoft.com/office/drawing/2014/main" id="{77B97DFE-7666-4F8B-B321-771ACD0C4A48}"/>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2297587" y="9906000"/>
              <a:ext cx="21042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Shape 150">
              <a:extLst>
                <a:ext uri="{FF2B5EF4-FFF2-40B4-BE49-F238E27FC236}">
                  <a16:creationId xmlns:a16="http://schemas.microsoft.com/office/drawing/2014/main" id="{F713BD16-166B-4CC4-A3CB-B74D6341107E}"/>
                </a:ext>
              </a:extLst>
            </p:cNvPr>
            <p:cNvPicPr preferRelativeResize="0">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3335000" y="8229600"/>
              <a:ext cx="1524000" cy="10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Shape 155">
              <a:extLst>
                <a:ext uri="{FF2B5EF4-FFF2-40B4-BE49-F238E27FC236}">
                  <a16:creationId xmlns:a16="http://schemas.microsoft.com/office/drawing/2014/main" id="{B1969F20-2FA1-4CFA-9839-D7DEAD18FCF9}"/>
                </a:ext>
              </a:extLst>
            </p:cNvPr>
            <p:cNvPicPr preferRelativeResize="0">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1506200" y="7975934"/>
              <a:ext cx="2046696" cy="4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Shape 156">
              <a:extLst>
                <a:ext uri="{FF2B5EF4-FFF2-40B4-BE49-F238E27FC236}">
                  <a16:creationId xmlns:a16="http://schemas.microsoft.com/office/drawing/2014/main" id="{323D47CF-8D9F-4C56-9F3E-0BB114F41EC6}"/>
                </a:ext>
              </a:extLst>
            </p:cNvPr>
            <p:cNvPicPr preferRelativeResize="0">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353800" y="7315200"/>
              <a:ext cx="2075477" cy="66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Shape 145">
              <a:extLst>
                <a:ext uri="{FF2B5EF4-FFF2-40B4-BE49-F238E27FC236}">
                  <a16:creationId xmlns:a16="http://schemas.microsoft.com/office/drawing/2014/main" id="{96A6F435-63D6-4511-9F5A-755628D2BD8D}"/>
                </a:ext>
              </a:extLst>
            </p:cNvPr>
            <p:cNvPicPr preferRelativeResize="0">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3944600" y="7789344"/>
              <a:ext cx="1295400" cy="51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Shape 174">
              <a:extLst>
                <a:ext uri="{FF2B5EF4-FFF2-40B4-BE49-F238E27FC236}">
                  <a16:creationId xmlns:a16="http://schemas.microsoft.com/office/drawing/2014/main" id="{0E4D1A7D-E755-4755-8B1F-83C865F98480}"/>
                </a:ext>
              </a:extLst>
            </p:cNvPr>
            <p:cNvPicPr preferRelativeResize="0">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3619681" y="7391400"/>
              <a:ext cx="705919" cy="61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Shape 153">
              <a:extLst>
                <a:ext uri="{FF2B5EF4-FFF2-40B4-BE49-F238E27FC236}">
                  <a16:creationId xmlns:a16="http://schemas.microsoft.com/office/drawing/2014/main" id="{D6053145-FB94-4901-8EC9-ADC36ECC9A69}"/>
                </a:ext>
              </a:extLst>
            </p:cNvPr>
            <p:cNvPicPr preferRelativeResize="0">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2801600" y="6575622"/>
              <a:ext cx="1163637" cy="82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64">
              <a:extLst>
                <a:ext uri="{FF2B5EF4-FFF2-40B4-BE49-F238E27FC236}">
                  <a16:creationId xmlns:a16="http://schemas.microsoft.com/office/drawing/2014/main" id="{3DC2D403-A1D1-49DF-B967-89A2FD3A83B1}"/>
                </a:ext>
              </a:extLst>
            </p:cNvPr>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2360472" y="6248400"/>
              <a:ext cx="143172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Shape 146">
              <a:extLst>
                <a:ext uri="{FF2B5EF4-FFF2-40B4-BE49-F238E27FC236}">
                  <a16:creationId xmlns:a16="http://schemas.microsoft.com/office/drawing/2014/main" id="{14D5D0B8-85D0-4480-8136-89AAB469D5B1}"/>
                </a:ext>
              </a:extLst>
            </p:cNvPr>
            <p:cNvPicPr preferRelativeResize="0">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1845908" y="4495800"/>
              <a:ext cx="11279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Shape 173">
              <a:extLst>
                <a:ext uri="{FF2B5EF4-FFF2-40B4-BE49-F238E27FC236}">
                  <a16:creationId xmlns:a16="http://schemas.microsoft.com/office/drawing/2014/main" id="{34A7871C-D21C-4B60-9A4A-A63856EFEF7B}"/>
                </a:ext>
              </a:extLst>
            </p:cNvPr>
            <p:cNvPicPr preferRelativeResize="0">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2496800" y="4038600"/>
              <a:ext cx="1084262" cy="87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Shape 151">
              <a:extLst>
                <a:ext uri="{FF2B5EF4-FFF2-40B4-BE49-F238E27FC236}">
                  <a16:creationId xmlns:a16="http://schemas.microsoft.com/office/drawing/2014/main" id="{BB663823-C1D2-46E5-A491-9A6C658DCBCD}"/>
                </a:ext>
              </a:extLst>
            </p:cNvPr>
            <p:cNvPicPr preferRelativeResize="0">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14097000" y="3652520"/>
              <a:ext cx="1434658" cy="46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Shape 159">
              <a:extLst>
                <a:ext uri="{FF2B5EF4-FFF2-40B4-BE49-F238E27FC236}">
                  <a16:creationId xmlns:a16="http://schemas.microsoft.com/office/drawing/2014/main" id="{78FD946E-DA68-48CD-8E74-C7E77A737434}"/>
                </a:ext>
              </a:extLst>
            </p:cNvPr>
            <p:cNvPicPr preferRelativeResize="0">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3639800" y="4191000"/>
              <a:ext cx="178102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Shape 160">
              <a:extLst>
                <a:ext uri="{FF2B5EF4-FFF2-40B4-BE49-F238E27FC236}">
                  <a16:creationId xmlns:a16="http://schemas.microsoft.com/office/drawing/2014/main" id="{0DFD3839-E1C3-44EB-BE8F-C49A7C185E79}"/>
                </a:ext>
              </a:extLst>
            </p:cNvPr>
            <p:cNvPicPr preferRelativeResize="0">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13563600" y="4800600"/>
              <a:ext cx="19781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85">
              <a:extLst>
                <a:ext uri="{FF2B5EF4-FFF2-40B4-BE49-F238E27FC236}">
                  <a16:creationId xmlns:a16="http://schemas.microsoft.com/office/drawing/2014/main" id="{24791F24-A98B-46D5-A425-5182A759D518}"/>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4097000" y="5105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그림 116">
              <a:extLst>
                <a:ext uri="{FF2B5EF4-FFF2-40B4-BE49-F238E27FC236}">
                  <a16:creationId xmlns:a16="http://schemas.microsoft.com/office/drawing/2014/main" id="{A548419C-B444-4B3E-ACDA-D54125D4AFA5}"/>
                </a:ext>
              </a:extLst>
            </p:cNvPr>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13716000" y="5867400"/>
              <a:ext cx="16301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그림 115">
              <a:extLst>
                <a:ext uri="{FF2B5EF4-FFF2-40B4-BE49-F238E27FC236}">
                  <a16:creationId xmlns:a16="http://schemas.microsoft.com/office/drawing/2014/main" id="{CDFF590C-ABE6-4B47-988E-9F1031FB2AA8}"/>
                </a:ext>
              </a:extLst>
            </p:cNvPr>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4336138" y="6400800"/>
              <a:ext cx="15896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그림 114">
              <a:extLst>
                <a:ext uri="{FF2B5EF4-FFF2-40B4-BE49-F238E27FC236}">
                  <a16:creationId xmlns:a16="http://schemas.microsoft.com/office/drawing/2014/main" id="{7C00B474-CBE7-4DBA-9E9F-75CC630FD1EB}"/>
                </a:ext>
              </a:extLst>
            </p:cNvPr>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15621000" y="7543800"/>
              <a:ext cx="91892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1" name="Shape 142">
              <a:extLst>
                <a:ext uri="{FF2B5EF4-FFF2-40B4-BE49-F238E27FC236}">
                  <a16:creationId xmlns:a16="http://schemas.microsoft.com/office/drawing/2014/main" id="{A697011E-53FC-4C3F-98F6-6A1081B64812}"/>
                </a:ext>
              </a:extLst>
            </p:cNvPr>
            <p:cNvPicPr preferRelativeResize="0">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5925800" y="8067734"/>
              <a:ext cx="560387" cy="63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그림 112">
              <a:extLst>
                <a:ext uri="{FF2B5EF4-FFF2-40B4-BE49-F238E27FC236}">
                  <a16:creationId xmlns:a16="http://schemas.microsoft.com/office/drawing/2014/main" id="{9524C6BD-0BD6-4D26-909A-43654A8ACF09}"/>
                </a:ext>
              </a:extLst>
            </p:cNvPr>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6535400" y="7772400"/>
              <a:ext cx="73878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Shape 163">
              <a:extLst>
                <a:ext uri="{FF2B5EF4-FFF2-40B4-BE49-F238E27FC236}">
                  <a16:creationId xmlns:a16="http://schemas.microsoft.com/office/drawing/2014/main" id="{CCC037D5-FE49-4806-A658-6ED223857936}"/>
                </a:ext>
              </a:extLst>
            </p:cNvPr>
            <p:cNvPicPr preferRelativeResize="0">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6535400" y="7240255"/>
              <a:ext cx="731837" cy="45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그림 118">
              <a:extLst>
                <a:ext uri="{FF2B5EF4-FFF2-40B4-BE49-F238E27FC236}">
                  <a16:creationId xmlns:a16="http://schemas.microsoft.com/office/drawing/2014/main" id="{BBB7CCC2-9DFD-4563-97F5-4850BE853FED}"/>
                </a:ext>
              </a:extLst>
            </p:cNvPr>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18973800" y="10363200"/>
              <a:ext cx="155974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그림 119">
              <a:extLst>
                <a:ext uri="{FF2B5EF4-FFF2-40B4-BE49-F238E27FC236}">
                  <a16:creationId xmlns:a16="http://schemas.microsoft.com/office/drawing/2014/main" id="{5709341F-A5AE-4E67-A36A-28CBA287FAF1}"/>
                </a:ext>
              </a:extLst>
            </p:cNvPr>
            <p:cNvPicPr>
              <a:picLocks noChangeAspect="1"/>
            </p:cNvPicPr>
            <p:nvPr/>
          </p:nvPicPr>
          <p:blipFill>
            <a:blip r:embed="rId44" cstate="email">
              <a:clrChange>
                <a:clrFrom>
                  <a:srgbClr val="F3F3F3"/>
                </a:clrFrom>
                <a:clrTo>
                  <a:srgbClr val="F3F3F3">
                    <a:alpha val="0"/>
                  </a:srgbClr>
                </a:clrTo>
              </a:clrChange>
              <a:extLst>
                <a:ext uri="{28A0092B-C50C-407E-A947-70E740481C1C}">
                  <a14:useLocalDpi xmlns:a14="http://schemas.microsoft.com/office/drawing/2010/main"/>
                </a:ext>
              </a:extLst>
            </a:blip>
            <a:srcRect/>
            <a:stretch>
              <a:fillRect/>
            </a:stretch>
          </p:blipFill>
          <p:spPr bwMode="auto">
            <a:xfrm>
              <a:off x="18821400" y="9677400"/>
              <a:ext cx="150365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6" name="그림 113">
              <a:extLst>
                <a:ext uri="{FF2B5EF4-FFF2-40B4-BE49-F238E27FC236}">
                  <a16:creationId xmlns:a16="http://schemas.microsoft.com/office/drawing/2014/main" id="{1D0545A7-6A68-4DBD-A1ED-7D2FC5536CD7}"/>
                </a:ext>
              </a:extLst>
            </p:cNvPr>
            <p:cNvPicPr>
              <a:picLocks noChangeAspect="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7907000" y="9144000"/>
              <a:ext cx="958850" cy="2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그림 111">
              <a:extLst>
                <a:ext uri="{FF2B5EF4-FFF2-40B4-BE49-F238E27FC236}">
                  <a16:creationId xmlns:a16="http://schemas.microsoft.com/office/drawing/2014/main" id="{92B42051-5499-4D21-B3C9-0EF562C2339F}"/>
                </a:ext>
              </a:extLst>
            </p:cNvPr>
            <p:cNvPicPr>
              <a:picLocks noChangeAspect="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7602200" y="8610600"/>
              <a:ext cx="1464071"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8" name="Shape 148">
              <a:extLst>
                <a:ext uri="{FF2B5EF4-FFF2-40B4-BE49-F238E27FC236}">
                  <a16:creationId xmlns:a16="http://schemas.microsoft.com/office/drawing/2014/main" id="{FA817A90-3946-4924-B87D-08F29CE52970}"/>
                </a:ext>
              </a:extLst>
            </p:cNvPr>
            <p:cNvPicPr preferRelativeResize="0">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18745200" y="5410200"/>
              <a:ext cx="487362" cy="4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Shape 149">
              <a:extLst>
                <a:ext uri="{FF2B5EF4-FFF2-40B4-BE49-F238E27FC236}">
                  <a16:creationId xmlns:a16="http://schemas.microsoft.com/office/drawing/2014/main" id="{4B020D9F-11A6-4474-9FB6-F0F1B4A56FFA}"/>
                </a:ext>
              </a:extLst>
            </p:cNvPr>
            <p:cNvPicPr preferRelativeResize="0">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18211800" y="5867400"/>
              <a:ext cx="14490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Shape 158">
              <a:extLst>
                <a:ext uri="{FF2B5EF4-FFF2-40B4-BE49-F238E27FC236}">
                  <a16:creationId xmlns:a16="http://schemas.microsoft.com/office/drawing/2014/main" id="{9BE791BB-DCED-43A2-BA10-74D86219B21A}"/>
                </a:ext>
              </a:extLst>
            </p:cNvPr>
            <p:cNvPicPr preferRelativeResize="0">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19695057" y="5943600"/>
              <a:ext cx="1793343" cy="31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Shape 147">
              <a:extLst>
                <a:ext uri="{FF2B5EF4-FFF2-40B4-BE49-F238E27FC236}">
                  <a16:creationId xmlns:a16="http://schemas.microsoft.com/office/drawing/2014/main" id="{4B2F342C-CC18-4FD4-906D-18FDA417BADD}"/>
                </a:ext>
              </a:extLst>
            </p:cNvPr>
            <p:cNvPicPr preferRelativeResize="0">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19659600" y="6172200"/>
              <a:ext cx="990600" cy="10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Shape 157">
              <a:extLst>
                <a:ext uri="{FF2B5EF4-FFF2-40B4-BE49-F238E27FC236}">
                  <a16:creationId xmlns:a16="http://schemas.microsoft.com/office/drawing/2014/main" id="{3F02D4B5-613D-4F17-B99A-D0107DB66AF9}"/>
                </a:ext>
              </a:extLst>
            </p:cNvPr>
            <p:cNvPicPr preferRelativeResize="0">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17983200" y="6248400"/>
              <a:ext cx="153725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Shape 152">
              <a:extLst>
                <a:ext uri="{FF2B5EF4-FFF2-40B4-BE49-F238E27FC236}">
                  <a16:creationId xmlns:a16="http://schemas.microsoft.com/office/drawing/2014/main" id="{FCB0898F-D302-4343-9207-F5CDE87ADBB9}"/>
                </a:ext>
              </a:extLst>
            </p:cNvPr>
            <p:cNvPicPr preferRelativeResize="0">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19354800" y="6934200"/>
              <a:ext cx="928686"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Shape 161">
              <a:extLst>
                <a:ext uri="{FF2B5EF4-FFF2-40B4-BE49-F238E27FC236}">
                  <a16:creationId xmlns:a16="http://schemas.microsoft.com/office/drawing/2014/main" id="{85C36BFD-FFCC-4804-9F1A-783D7CE0BD08}"/>
                </a:ext>
              </a:extLst>
            </p:cNvPr>
            <p:cNvPicPr preferRelativeResize="0">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17613086" y="7010400"/>
              <a:ext cx="143895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5" name="그림 120">
              <a:extLst>
                <a:ext uri="{FF2B5EF4-FFF2-40B4-BE49-F238E27FC236}">
                  <a16:creationId xmlns:a16="http://schemas.microsoft.com/office/drawing/2014/main" id="{F9852FF4-E904-4EF3-A7B8-74872EEFB83D}"/>
                </a:ext>
              </a:extLst>
            </p:cNvPr>
            <p:cNvPicPr>
              <a:picLocks noChangeAspect="1"/>
            </p:cNvPicPr>
            <p:nvPr/>
          </p:nvPicPr>
          <p:blipFill>
            <a:blip r:embed="rId54" cstate="email">
              <a:extLst>
                <a:ext uri="{28A0092B-C50C-407E-A947-70E740481C1C}">
                  <a14:useLocalDpi xmlns:a14="http://schemas.microsoft.com/office/drawing/2010/main"/>
                </a:ext>
              </a:extLst>
            </a:blip>
            <a:srcRect/>
            <a:stretch>
              <a:fillRect/>
            </a:stretch>
          </p:blipFill>
          <p:spPr bwMode="auto">
            <a:xfrm>
              <a:off x="18059400" y="7345067"/>
              <a:ext cx="504825" cy="5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6" name="Shape 144">
              <a:extLst>
                <a:ext uri="{FF2B5EF4-FFF2-40B4-BE49-F238E27FC236}">
                  <a16:creationId xmlns:a16="http://schemas.microsoft.com/office/drawing/2014/main" id="{FE224B22-DBB1-4D58-AB18-9019676097F0}"/>
                </a:ext>
              </a:extLst>
            </p:cNvPr>
            <p:cNvPicPr preferRelativeResize="0">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8592800" y="7391400"/>
              <a:ext cx="135967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7" name="Shape 154">
              <a:extLst>
                <a:ext uri="{FF2B5EF4-FFF2-40B4-BE49-F238E27FC236}">
                  <a16:creationId xmlns:a16="http://schemas.microsoft.com/office/drawing/2014/main" id="{592AC6DA-CBE7-44F0-9BD3-B008C9B59688}"/>
                </a:ext>
              </a:extLst>
            </p:cNvPr>
            <p:cNvPicPr preferRelativeResize="0">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18447210" y="7848600"/>
              <a:ext cx="12678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1" name="Rectangle 1">
            <a:extLst>
              <a:ext uri="{FF2B5EF4-FFF2-40B4-BE49-F238E27FC236}">
                <a16:creationId xmlns:a16="http://schemas.microsoft.com/office/drawing/2014/main" id="{2CDDF542-1D08-4F94-AEFD-0DEFD3017A7C}"/>
              </a:ext>
            </a:extLst>
          </p:cNvPr>
          <p:cNvSpPr>
            <a:spLocks/>
          </p:cNvSpPr>
          <p:nvPr/>
        </p:nvSpPr>
        <p:spPr bwMode="auto">
          <a:xfrm>
            <a:off x="838200" y="178076"/>
            <a:ext cx="10679907"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011238" eaLnBrk="0" fontAlgn="base" hangingPunct="0">
              <a:lnSpc>
                <a:spcPct val="100000"/>
              </a:lnSpc>
              <a:spcBef>
                <a:spcPct val="0"/>
              </a:spcBef>
              <a:spcAft>
                <a:spcPct val="0"/>
              </a:spcAft>
            </a:pPr>
            <a:r>
              <a:rPr lang="en-US" altLang="en-US" b="1" dirty="0">
                <a:solidFill>
                  <a:srgbClr val="FFFFFF"/>
                </a:solidFill>
                <a:cs typeface="Arial" panose="020B0604020202020204" pitchFamily="34" charset="0"/>
                <a:sym typeface="Montserrat-Regular" charset="0"/>
              </a:rPr>
              <a:t>Strong Global Carrier Customer Base</a:t>
            </a:r>
          </a:p>
        </p:txBody>
      </p:sp>
      <p:sp>
        <p:nvSpPr>
          <p:cNvPr id="2" name="Footer Placeholder 1">
            <a:extLst>
              <a:ext uri="{FF2B5EF4-FFF2-40B4-BE49-F238E27FC236}">
                <a16:creationId xmlns:a16="http://schemas.microsoft.com/office/drawing/2014/main" id="{33195670-46A1-4030-BC11-F588903FC040}"/>
              </a:ext>
            </a:extLst>
          </p:cNvPr>
          <p:cNvSpPr>
            <a:spLocks noGrp="1"/>
          </p:cNvSpPr>
          <p:nvPr>
            <p:ph type="ftr" sz="quarter" idx="3"/>
          </p:nvPr>
        </p:nvSpPr>
        <p:spPr/>
        <p:txBody>
          <a:bodyPr/>
          <a:lstStyle/>
          <a:p>
            <a:r>
              <a:rPr lang="en-US" altLang="en-US" dirty="0"/>
              <a:t>© 2018 DASAN Zhone Solutions – Proprietary and Confidential</a:t>
            </a:r>
          </a:p>
        </p:txBody>
      </p:sp>
      <p:sp>
        <p:nvSpPr>
          <p:cNvPr id="3" name="Slide Number Placeholder 2">
            <a:extLst>
              <a:ext uri="{FF2B5EF4-FFF2-40B4-BE49-F238E27FC236}">
                <a16:creationId xmlns:a16="http://schemas.microsoft.com/office/drawing/2014/main" id="{5993E68E-B49A-4A2B-8E96-DF7EB309E554}"/>
              </a:ext>
            </a:extLst>
          </p:cNvPr>
          <p:cNvSpPr>
            <a:spLocks noGrp="1"/>
          </p:cNvSpPr>
          <p:nvPr>
            <p:ph type="sldNum" sz="quarter" idx="4"/>
          </p:nvPr>
        </p:nvSpPr>
        <p:spPr/>
        <p:txBody>
          <a:bodyPr/>
          <a:lstStyle/>
          <a:p>
            <a:fld id="{2F4E5067-7697-45D7-A630-2CABF6CFB4FA}" type="slidenum">
              <a:rPr lang="en-US" smtClean="0"/>
              <a:pPr/>
              <a:t>10</a:t>
            </a:fld>
            <a:endParaRPr lang="en-US" dirty="0"/>
          </a:p>
        </p:txBody>
      </p:sp>
    </p:spTree>
    <p:extLst>
      <p:ext uri="{BB962C8B-B14F-4D97-AF65-F5344CB8AC3E}">
        <p14:creationId xmlns:p14="http://schemas.microsoft.com/office/powerpoint/2010/main" val="39031475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C7F7-4ACB-45E2-904E-7BF058B37412}"/>
              </a:ext>
            </a:extLst>
          </p:cNvPr>
          <p:cNvSpPr>
            <a:spLocks noGrp="1"/>
          </p:cNvSpPr>
          <p:nvPr>
            <p:ph type="title"/>
          </p:nvPr>
        </p:nvSpPr>
        <p:spPr>
          <a:xfrm>
            <a:off x="846992" y="230442"/>
            <a:ext cx="11040208" cy="457200"/>
          </a:xfrm>
        </p:spPr>
        <p:txBody>
          <a:bodyPr>
            <a:noAutofit/>
          </a:bodyPr>
          <a:lstStyle/>
          <a:p>
            <a:r>
              <a:rPr lang="en-US" altLang="en-US" sz="3200" dirty="0"/>
              <a:t>Broadband Access (Optical Solutions – GPON / EPON)</a:t>
            </a:r>
            <a:endParaRPr lang="en-US" sz="3200" dirty="0"/>
          </a:p>
        </p:txBody>
      </p:sp>
      <p:grpSp>
        <p:nvGrpSpPr>
          <p:cNvPr id="5" name="Group 50">
            <a:extLst>
              <a:ext uri="{FF2B5EF4-FFF2-40B4-BE49-F238E27FC236}">
                <a16:creationId xmlns:a16="http://schemas.microsoft.com/office/drawing/2014/main" id="{9881E26B-0AB0-4DCF-8D1A-E4AA73725C0A}"/>
              </a:ext>
            </a:extLst>
          </p:cNvPr>
          <p:cNvGrpSpPr>
            <a:grpSpLocks/>
          </p:cNvGrpSpPr>
          <p:nvPr/>
        </p:nvGrpSpPr>
        <p:grpSpPr bwMode="auto">
          <a:xfrm>
            <a:off x="1615644" y="1143000"/>
            <a:ext cx="8953500" cy="4825207"/>
            <a:chOff x="1634723" y="836525"/>
            <a:chExt cx="9033278" cy="5810600"/>
          </a:xfrm>
        </p:grpSpPr>
        <p:sp>
          <p:nvSpPr>
            <p:cNvPr id="6" name="Rectangle 10">
              <a:extLst>
                <a:ext uri="{FF2B5EF4-FFF2-40B4-BE49-F238E27FC236}">
                  <a16:creationId xmlns:a16="http://schemas.microsoft.com/office/drawing/2014/main" id="{B40BE05A-7C4D-4D64-BBAA-145A9D83C91D}"/>
                </a:ext>
              </a:extLst>
            </p:cNvPr>
            <p:cNvSpPr/>
            <p:nvPr/>
          </p:nvSpPr>
          <p:spPr>
            <a:xfrm>
              <a:off x="2960885" y="836525"/>
              <a:ext cx="7060852" cy="4874825"/>
            </a:xfrm>
            <a:custGeom>
              <a:avLst/>
              <a:gdLst>
                <a:gd name="connsiteX0" fmla="*/ 0 w 6248400"/>
                <a:gd name="connsiteY0" fmla="*/ 0 h 3200400"/>
                <a:gd name="connsiteX1" fmla="*/ 6248400 w 6248400"/>
                <a:gd name="connsiteY1" fmla="*/ 0 h 3200400"/>
                <a:gd name="connsiteX2" fmla="*/ 6248400 w 6248400"/>
                <a:gd name="connsiteY2" fmla="*/ 3200400 h 3200400"/>
                <a:gd name="connsiteX3" fmla="*/ 0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3200400">
                  <a:moveTo>
                    <a:pt x="0" y="0"/>
                  </a:moveTo>
                  <a:lnTo>
                    <a:pt x="6248400" y="0"/>
                  </a:lnTo>
                  <a:lnTo>
                    <a:pt x="6248400" y="3200400"/>
                  </a:lnTo>
                  <a:lnTo>
                    <a:pt x="2223912" y="3200400"/>
                  </a:lnTo>
                  <a:cubicBezTo>
                    <a:pt x="-1046103" y="3081867"/>
                    <a:pt x="741304" y="1066800"/>
                    <a:pt x="0" y="0"/>
                  </a:cubicBez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7" name="Rectangle 10">
              <a:extLst>
                <a:ext uri="{FF2B5EF4-FFF2-40B4-BE49-F238E27FC236}">
                  <a16:creationId xmlns:a16="http://schemas.microsoft.com/office/drawing/2014/main" id="{90749FD8-E7BA-4939-B85B-DE70F141027B}"/>
                </a:ext>
              </a:extLst>
            </p:cNvPr>
            <p:cNvSpPr/>
            <p:nvPr/>
          </p:nvSpPr>
          <p:spPr>
            <a:xfrm>
              <a:off x="4343105" y="838437"/>
              <a:ext cx="5943705" cy="3505095"/>
            </a:xfrm>
            <a:custGeom>
              <a:avLst/>
              <a:gdLst>
                <a:gd name="connsiteX0" fmla="*/ 0 w 6248400"/>
                <a:gd name="connsiteY0" fmla="*/ 0 h 3200400"/>
                <a:gd name="connsiteX1" fmla="*/ 6248400 w 6248400"/>
                <a:gd name="connsiteY1" fmla="*/ 0 h 3200400"/>
                <a:gd name="connsiteX2" fmla="*/ 6248400 w 6248400"/>
                <a:gd name="connsiteY2" fmla="*/ 3200400 h 3200400"/>
                <a:gd name="connsiteX3" fmla="*/ 0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3200400">
                  <a:moveTo>
                    <a:pt x="0" y="0"/>
                  </a:moveTo>
                  <a:lnTo>
                    <a:pt x="6248400" y="0"/>
                  </a:lnTo>
                  <a:lnTo>
                    <a:pt x="6248400" y="3200400"/>
                  </a:lnTo>
                  <a:lnTo>
                    <a:pt x="2223912" y="3200400"/>
                  </a:lnTo>
                  <a:cubicBezTo>
                    <a:pt x="-1046103" y="3081867"/>
                    <a:pt x="741304" y="1066800"/>
                    <a:pt x="0" y="0"/>
                  </a:cubicBezTo>
                  <a:close/>
                </a:path>
              </a:pathLst>
            </a:custGeom>
            <a:solidFill>
              <a:srgbClr val="DBDBDB">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8" name="Rectangle 10">
              <a:extLst>
                <a:ext uri="{FF2B5EF4-FFF2-40B4-BE49-F238E27FC236}">
                  <a16:creationId xmlns:a16="http://schemas.microsoft.com/office/drawing/2014/main" id="{98607F83-D118-4AAF-BFAC-5AB5352AC468}"/>
                </a:ext>
              </a:extLst>
            </p:cNvPr>
            <p:cNvSpPr/>
            <p:nvPr/>
          </p:nvSpPr>
          <p:spPr>
            <a:xfrm>
              <a:off x="5638836" y="838437"/>
              <a:ext cx="4877009" cy="2323667"/>
            </a:xfrm>
            <a:custGeom>
              <a:avLst/>
              <a:gdLst>
                <a:gd name="connsiteX0" fmla="*/ 0 w 6248400"/>
                <a:gd name="connsiteY0" fmla="*/ 0 h 3200400"/>
                <a:gd name="connsiteX1" fmla="*/ 6248400 w 6248400"/>
                <a:gd name="connsiteY1" fmla="*/ 0 h 3200400"/>
                <a:gd name="connsiteX2" fmla="*/ 6248400 w 6248400"/>
                <a:gd name="connsiteY2" fmla="*/ 3200400 h 3200400"/>
                <a:gd name="connsiteX3" fmla="*/ 0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 name="connsiteX0" fmla="*/ 0 w 6248400"/>
                <a:gd name="connsiteY0" fmla="*/ 0 h 3200400"/>
                <a:gd name="connsiteX1" fmla="*/ 6248400 w 6248400"/>
                <a:gd name="connsiteY1" fmla="*/ 0 h 3200400"/>
                <a:gd name="connsiteX2" fmla="*/ 6248400 w 6248400"/>
                <a:gd name="connsiteY2" fmla="*/ 3200400 h 3200400"/>
                <a:gd name="connsiteX3" fmla="*/ 2223912 w 6248400"/>
                <a:gd name="connsiteY3" fmla="*/ 3200400 h 3200400"/>
                <a:gd name="connsiteX4" fmla="*/ 0 w 6248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3200400">
                  <a:moveTo>
                    <a:pt x="0" y="0"/>
                  </a:moveTo>
                  <a:lnTo>
                    <a:pt x="6248400" y="0"/>
                  </a:lnTo>
                  <a:lnTo>
                    <a:pt x="6248400" y="3200400"/>
                  </a:lnTo>
                  <a:lnTo>
                    <a:pt x="2223912" y="3200400"/>
                  </a:lnTo>
                  <a:cubicBezTo>
                    <a:pt x="-1046103" y="3081867"/>
                    <a:pt x="741304" y="1066800"/>
                    <a:pt x="0"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9" name="TextBox 8">
              <a:extLst>
                <a:ext uri="{FF2B5EF4-FFF2-40B4-BE49-F238E27FC236}">
                  <a16:creationId xmlns:a16="http://schemas.microsoft.com/office/drawing/2014/main" id="{8783ABD8-1F20-4120-9532-0FF6107F8D4A}"/>
                </a:ext>
              </a:extLst>
            </p:cNvPr>
            <p:cNvSpPr txBox="1"/>
            <p:nvPr/>
          </p:nvSpPr>
          <p:spPr>
            <a:xfrm>
              <a:off x="3371707" y="849907"/>
              <a:ext cx="1124355" cy="444756"/>
            </a:xfrm>
            <a:prstGeom prst="rect">
              <a:avLst/>
            </a:prstGeom>
            <a:noFill/>
          </p:spPr>
          <p:txBody>
            <a:bodyPr>
              <a:spAutoFit/>
            </a:bodyPr>
            <a:lstStyle/>
            <a:p>
              <a:pPr defTabSz="457200">
                <a:defRPr/>
              </a:pPr>
              <a:r>
                <a:rPr lang="en-US" b="1" i="1" dirty="0">
                  <a:solidFill>
                    <a:srgbClr val="1F417E"/>
                  </a:solidFill>
                  <a:latin typeface="Calibri" panose="020F0502020204030204"/>
                  <a:sym typeface="Arial" panose="020B0604020202020204" pitchFamily="34" charset="0"/>
                </a:rPr>
                <a:t>Access</a:t>
              </a:r>
            </a:p>
          </p:txBody>
        </p:sp>
        <p:sp>
          <p:nvSpPr>
            <p:cNvPr id="10" name="TextBox 9">
              <a:extLst>
                <a:ext uri="{FF2B5EF4-FFF2-40B4-BE49-F238E27FC236}">
                  <a16:creationId xmlns:a16="http://schemas.microsoft.com/office/drawing/2014/main" id="{1821AC33-8D77-4AF3-A315-D64B14D011AF}"/>
                </a:ext>
              </a:extLst>
            </p:cNvPr>
            <p:cNvSpPr txBox="1"/>
            <p:nvPr/>
          </p:nvSpPr>
          <p:spPr>
            <a:xfrm>
              <a:off x="4496062" y="849907"/>
              <a:ext cx="1523965" cy="444756"/>
            </a:xfrm>
            <a:prstGeom prst="rect">
              <a:avLst/>
            </a:prstGeom>
            <a:noFill/>
          </p:spPr>
          <p:txBody>
            <a:bodyPr>
              <a:spAutoFit/>
            </a:bodyPr>
            <a:lstStyle/>
            <a:p>
              <a:pPr defTabSz="457200">
                <a:defRPr/>
              </a:pPr>
              <a:r>
                <a:rPr lang="en-US" b="1" i="1" dirty="0">
                  <a:solidFill>
                    <a:srgbClr val="1F417E"/>
                  </a:solidFill>
                  <a:latin typeface="Calibri" panose="020F0502020204030204"/>
                  <a:sym typeface="Arial" panose="020B0604020202020204" pitchFamily="34" charset="0"/>
                </a:rPr>
                <a:t>Metro Area</a:t>
              </a:r>
            </a:p>
          </p:txBody>
        </p:sp>
        <p:sp>
          <p:nvSpPr>
            <p:cNvPr id="11" name="TextBox 10">
              <a:extLst>
                <a:ext uri="{FF2B5EF4-FFF2-40B4-BE49-F238E27FC236}">
                  <a16:creationId xmlns:a16="http://schemas.microsoft.com/office/drawing/2014/main" id="{D4B14DF2-994A-4015-BEB4-B681A66A414D}"/>
                </a:ext>
              </a:extLst>
            </p:cNvPr>
            <p:cNvSpPr txBox="1"/>
            <p:nvPr/>
          </p:nvSpPr>
          <p:spPr>
            <a:xfrm>
              <a:off x="5981588" y="863289"/>
              <a:ext cx="838461" cy="444756"/>
            </a:xfrm>
            <a:prstGeom prst="rect">
              <a:avLst/>
            </a:prstGeom>
            <a:noFill/>
          </p:spPr>
          <p:txBody>
            <a:bodyPr>
              <a:spAutoFit/>
            </a:bodyPr>
            <a:lstStyle/>
            <a:p>
              <a:pPr defTabSz="457200">
                <a:defRPr/>
              </a:pPr>
              <a:r>
                <a:rPr lang="en-US" b="1" i="1" dirty="0">
                  <a:solidFill>
                    <a:srgbClr val="1F417E"/>
                  </a:solidFill>
                  <a:latin typeface="Calibri" panose="020F0502020204030204"/>
                  <a:sym typeface="Arial" panose="020B0604020202020204" pitchFamily="34" charset="0"/>
                </a:rPr>
                <a:t>Core</a:t>
              </a:r>
            </a:p>
          </p:txBody>
        </p:sp>
        <p:pic>
          <p:nvPicPr>
            <p:cNvPr id="12" name="Picture 7" descr="Image result for network cloud icon">
              <a:extLst>
                <a:ext uri="{FF2B5EF4-FFF2-40B4-BE49-F238E27FC236}">
                  <a16:creationId xmlns:a16="http://schemas.microsoft.com/office/drawing/2014/main" id="{87E842E0-F382-40A3-92DC-21E401481F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9149" y="936415"/>
              <a:ext cx="2074833" cy="112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3F3AC4B7-D78B-4618-B6A3-9480F25DD6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5204" y="1517089"/>
              <a:ext cx="743163" cy="64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A1D94544-A90F-4CF0-ADF8-CCB623773590}"/>
                </a:ext>
              </a:extLst>
            </p:cNvPr>
            <p:cNvCxnSpPr/>
            <p:nvPr/>
          </p:nvCxnSpPr>
          <p:spPr>
            <a:xfrm flipV="1">
              <a:off x="7772227" y="1999792"/>
              <a:ext cx="371582" cy="265726"/>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0">
              <a:extLst>
                <a:ext uri="{FF2B5EF4-FFF2-40B4-BE49-F238E27FC236}">
                  <a16:creationId xmlns:a16="http://schemas.microsoft.com/office/drawing/2014/main" id="{5EDE162D-A136-4A1A-A7CD-7181720F1D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1" y="5185334"/>
              <a:ext cx="1363359" cy="11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0">
              <a:extLst>
                <a:ext uri="{FF2B5EF4-FFF2-40B4-BE49-F238E27FC236}">
                  <a16:creationId xmlns:a16="http://schemas.microsoft.com/office/drawing/2014/main" id="{409F3881-010E-4A08-B667-86307BC25DA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63851" y="1081222"/>
              <a:ext cx="736757" cy="73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a:extLst>
                <a:ext uri="{FF2B5EF4-FFF2-40B4-BE49-F238E27FC236}">
                  <a16:creationId xmlns:a16="http://schemas.microsoft.com/office/drawing/2014/main" id="{B66804B3-239D-45AE-A487-377AE69E89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5480934"/>
              <a:ext cx="1219200" cy="116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FD79F872-B5EA-4708-9EF4-71546AC9F68A}"/>
                </a:ext>
              </a:extLst>
            </p:cNvPr>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53435" y="5584884"/>
              <a:ext cx="701568" cy="64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64">
              <a:extLst>
                <a:ext uri="{FF2B5EF4-FFF2-40B4-BE49-F238E27FC236}">
                  <a16:creationId xmlns:a16="http://schemas.microsoft.com/office/drawing/2014/main" id="{342A8518-9BD6-4CC3-9F51-6D7D3492FE00}"/>
                </a:ext>
              </a:extLst>
            </p:cNvPr>
            <p:cNvGrpSpPr>
              <a:grpSpLocks/>
            </p:cNvGrpSpPr>
            <p:nvPr/>
          </p:nvGrpSpPr>
          <p:grpSpPr bwMode="auto">
            <a:xfrm>
              <a:off x="2499008" y="4953362"/>
              <a:ext cx="2225289" cy="1618012"/>
              <a:chOff x="975008" y="4953362"/>
              <a:chExt cx="2225289" cy="1618012"/>
            </a:xfrm>
          </p:grpSpPr>
          <p:grpSp>
            <p:nvGrpSpPr>
              <p:cNvPr id="111" name="Group 156">
                <a:extLst>
                  <a:ext uri="{FF2B5EF4-FFF2-40B4-BE49-F238E27FC236}">
                    <a16:creationId xmlns:a16="http://schemas.microsoft.com/office/drawing/2014/main" id="{66F0F409-C8D4-404D-9346-E8568D41C3DB}"/>
                  </a:ext>
                </a:extLst>
              </p:cNvPr>
              <p:cNvGrpSpPr>
                <a:grpSpLocks/>
              </p:cNvGrpSpPr>
              <p:nvPr/>
            </p:nvGrpSpPr>
            <p:grpSpPr bwMode="auto">
              <a:xfrm>
                <a:off x="975008" y="5257800"/>
                <a:ext cx="2149192" cy="1313574"/>
                <a:chOff x="975008" y="5257800"/>
                <a:chExt cx="2149192" cy="1313574"/>
              </a:xfrm>
            </p:grpSpPr>
            <p:cxnSp>
              <p:nvCxnSpPr>
                <p:cNvPr id="113" name="Straight Connector 112">
                  <a:extLst>
                    <a:ext uri="{FF2B5EF4-FFF2-40B4-BE49-F238E27FC236}">
                      <a16:creationId xmlns:a16="http://schemas.microsoft.com/office/drawing/2014/main" id="{4F0F4030-BBA3-4C35-BEC9-9B44713FF430}"/>
                    </a:ext>
                  </a:extLst>
                </p:cNvPr>
                <p:cNvCxnSpPr>
                  <a:stCxn id="114" idx="3"/>
                </p:cNvCxnSpPr>
                <p:nvPr/>
              </p:nvCxnSpPr>
              <p:spPr>
                <a:xfrm flipV="1">
                  <a:off x="2344217" y="5258277"/>
                  <a:ext cx="635853" cy="1190031"/>
                </a:xfrm>
                <a:prstGeom prst="line">
                  <a:avLst/>
                </a:prstGeom>
              </p:spPr>
              <p:style>
                <a:lnRef idx="1">
                  <a:schemeClr val="accent1"/>
                </a:lnRef>
                <a:fillRef idx="0">
                  <a:schemeClr val="accent1"/>
                </a:fillRef>
                <a:effectRef idx="0">
                  <a:schemeClr val="accent1"/>
                </a:effectRef>
                <a:fontRef idx="minor">
                  <a:schemeClr val="tx1"/>
                </a:fontRef>
              </p:style>
            </p:cxnSp>
            <p:pic>
              <p:nvPicPr>
                <p:cNvPr id="114" name="Picture 6">
                  <a:extLst>
                    <a:ext uri="{FF2B5EF4-FFF2-40B4-BE49-F238E27FC236}">
                      <a16:creationId xmlns:a16="http://schemas.microsoft.com/office/drawing/2014/main" id="{E8E5323B-9C21-4F89-BB57-71BE2FF36D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87889" y="6324600"/>
                  <a:ext cx="856452"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2">
                  <a:extLst>
                    <a:ext uri="{FF2B5EF4-FFF2-40B4-BE49-F238E27FC236}">
                      <a16:creationId xmlns:a16="http://schemas.microsoft.com/office/drawing/2014/main" id="{2A24C262-70A5-45BB-AD7C-C36314FC4FC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6520" y="6280081"/>
                  <a:ext cx="294615" cy="1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2">
                  <a:extLst>
                    <a:ext uri="{FF2B5EF4-FFF2-40B4-BE49-F238E27FC236}">
                      <a16:creationId xmlns:a16="http://schemas.microsoft.com/office/drawing/2014/main" id="{FE5FC4BD-1BFF-497A-B397-6D3D0636C1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6520" y="6064029"/>
                  <a:ext cx="294615" cy="1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a:extLst>
                    <a:ext uri="{FF2B5EF4-FFF2-40B4-BE49-F238E27FC236}">
                      <a16:creationId xmlns:a16="http://schemas.microsoft.com/office/drawing/2014/main" id="{FAF6A1B6-6DFD-4E06-937D-2887ACA7C3B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6520" y="5857305"/>
                  <a:ext cx="294615" cy="1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a:extLst>
                    <a:ext uri="{FF2B5EF4-FFF2-40B4-BE49-F238E27FC236}">
                      <a16:creationId xmlns:a16="http://schemas.microsoft.com/office/drawing/2014/main" id="{12379603-6B3A-41C4-A417-C3567C8F17E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75008" y="5657798"/>
                  <a:ext cx="294615" cy="1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2">
                  <a:extLst>
                    <a:ext uri="{FF2B5EF4-FFF2-40B4-BE49-F238E27FC236}">
                      <a16:creationId xmlns:a16="http://schemas.microsoft.com/office/drawing/2014/main" id="{AB9A1794-CA4D-49DC-8C9B-9EDBE820B9F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75008" y="5420359"/>
                  <a:ext cx="294615" cy="1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0" name="Straight Connector 119">
                  <a:extLst>
                    <a:ext uri="{FF2B5EF4-FFF2-40B4-BE49-F238E27FC236}">
                      <a16:creationId xmlns:a16="http://schemas.microsoft.com/office/drawing/2014/main" id="{D71DCF02-4623-4CE3-93DA-CE4F38F467F3}"/>
                    </a:ext>
                  </a:extLst>
                </p:cNvPr>
                <p:cNvCxnSpPr>
                  <a:stCxn id="115" idx="3"/>
                  <a:endCxn id="114" idx="1"/>
                </p:cNvCxnSpPr>
                <p:nvPr/>
              </p:nvCxnSpPr>
              <p:spPr>
                <a:xfrm>
                  <a:off x="1280725" y="6362283"/>
                  <a:ext cx="207413" cy="86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3C2A3D1-33DF-416A-BDB1-C243FDF2A24C}"/>
                    </a:ext>
                  </a:extLst>
                </p:cNvPr>
                <p:cNvCxnSpPr>
                  <a:endCxn id="114" idx="1"/>
                </p:cNvCxnSpPr>
                <p:nvPr/>
              </p:nvCxnSpPr>
              <p:spPr>
                <a:xfrm>
                  <a:off x="1280725" y="6169201"/>
                  <a:ext cx="207413" cy="27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DFE86D-0D5D-4356-9FC4-570C986192E0}"/>
                    </a:ext>
                  </a:extLst>
                </p:cNvPr>
                <p:cNvCxnSpPr>
                  <a:stCxn id="117" idx="3"/>
                  <a:endCxn id="114" idx="1"/>
                </p:cNvCxnSpPr>
                <p:nvPr/>
              </p:nvCxnSpPr>
              <p:spPr>
                <a:xfrm>
                  <a:off x="1280725" y="5939798"/>
                  <a:ext cx="207413" cy="508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B92980A-C870-412F-97C2-E49DD5A9343F}"/>
                    </a:ext>
                  </a:extLst>
                </p:cNvPr>
                <p:cNvCxnSpPr>
                  <a:endCxn id="114" idx="1"/>
                </p:cNvCxnSpPr>
                <p:nvPr/>
              </p:nvCxnSpPr>
              <p:spPr>
                <a:xfrm>
                  <a:off x="1280725" y="5740025"/>
                  <a:ext cx="207413" cy="708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9D99D3C-9555-46FE-B0FD-2A285AF38031}"/>
                    </a:ext>
                  </a:extLst>
                </p:cNvPr>
                <p:cNvCxnSpPr>
                  <a:stCxn id="119" idx="3"/>
                  <a:endCxn id="114" idx="1"/>
                </p:cNvCxnSpPr>
                <p:nvPr/>
              </p:nvCxnSpPr>
              <p:spPr>
                <a:xfrm>
                  <a:off x="1269513" y="5502975"/>
                  <a:ext cx="218624" cy="945334"/>
                </a:xfrm>
                <a:prstGeom prst="line">
                  <a:avLst/>
                </a:prstGeom>
              </p:spPr>
              <p:style>
                <a:lnRef idx="1">
                  <a:schemeClr val="accent1"/>
                </a:lnRef>
                <a:fillRef idx="0">
                  <a:schemeClr val="accent1"/>
                </a:fillRef>
                <a:effectRef idx="0">
                  <a:schemeClr val="accent1"/>
                </a:effectRef>
                <a:fontRef idx="minor">
                  <a:schemeClr val="tx1"/>
                </a:fontRef>
              </p:style>
            </p:cxnSp>
            <p:sp>
              <p:nvSpPr>
                <p:cNvPr id="125" name="Line Callout 2 (No Border) 170">
                  <a:extLst>
                    <a:ext uri="{FF2B5EF4-FFF2-40B4-BE49-F238E27FC236}">
                      <a16:creationId xmlns:a16="http://schemas.microsoft.com/office/drawing/2014/main" id="{E4892BEA-B8FE-43FF-AD58-5B29D8D14312}"/>
                    </a:ext>
                  </a:extLst>
                </p:cNvPr>
                <p:cNvSpPr/>
                <p:nvPr/>
              </p:nvSpPr>
              <p:spPr>
                <a:xfrm>
                  <a:off x="1975038" y="5639661"/>
                  <a:ext cx="1149180" cy="398588"/>
                </a:xfrm>
                <a:prstGeom prst="callout2">
                  <a:avLst>
                    <a:gd name="adj1" fmla="val 61940"/>
                    <a:gd name="adj2" fmla="val -3830"/>
                    <a:gd name="adj3" fmla="val 81375"/>
                    <a:gd name="adj4" fmla="val -18168"/>
                    <a:gd name="adj5" fmla="val 163623"/>
                    <a:gd name="adj6" fmla="val -1814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1U G.FAST DPUs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V5916T</a:t>
                  </a:r>
                </a:p>
                <a:p>
                  <a:pPr defTabSz="457200">
                    <a:defRPr/>
                  </a:pPr>
                  <a:r>
                    <a:rPr lang="en-US" sz="800" b="1" i="1" dirty="0">
                      <a:solidFill>
                        <a:prstClr val="black"/>
                      </a:solidFill>
                      <a:latin typeface="Calibri" panose="020F0502020204030204"/>
                      <a:sym typeface="Arial" panose="020B0604020202020204" pitchFamily="34" charset="0"/>
                    </a:rPr>
                    <a:t>DZS G.FAST CPE</a:t>
                  </a:r>
                </a:p>
                <a:p>
                  <a:pPr defTabSz="457200">
                    <a:defRPr/>
                  </a:pPr>
                  <a:r>
                    <a:rPr lang="en-US" sz="800" i="1" dirty="0">
                      <a:solidFill>
                        <a:prstClr val="black"/>
                      </a:solidFill>
                      <a:latin typeface="Calibri" panose="020F0502020204030204"/>
                      <a:sym typeface="Arial" panose="020B0604020202020204" pitchFamily="34" charset="0"/>
                    </a:rPr>
                    <a:t>  H370, H370W</a:t>
                  </a:r>
                </a:p>
              </p:txBody>
            </p:sp>
          </p:grpSp>
          <p:sp>
            <p:nvSpPr>
              <p:cNvPr id="112" name="TextBox 111">
                <a:extLst>
                  <a:ext uri="{FF2B5EF4-FFF2-40B4-BE49-F238E27FC236}">
                    <a16:creationId xmlns:a16="http://schemas.microsoft.com/office/drawing/2014/main" id="{4FB10650-E3CF-48FF-9662-3651322CD621}"/>
                  </a:ext>
                </a:extLst>
              </p:cNvPr>
              <p:cNvSpPr txBox="1"/>
              <p:nvPr/>
            </p:nvSpPr>
            <p:spPr>
              <a:xfrm>
                <a:off x="2486764" y="4953362"/>
                <a:ext cx="713533" cy="66713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GPON</a:t>
                </a:r>
              </a:p>
              <a:p>
                <a:pPr defTabSz="457200">
                  <a:defRPr/>
                </a:pPr>
                <a:r>
                  <a:rPr lang="en-US" sz="1000" b="1" i="1" dirty="0">
                    <a:solidFill>
                      <a:srgbClr val="1F417E"/>
                    </a:solidFill>
                    <a:latin typeface="Calibri" panose="020F0502020204030204"/>
                    <a:sym typeface="Arial" panose="020B0604020202020204" pitchFamily="34" charset="0"/>
                  </a:rPr>
                  <a:t>1GE</a:t>
                </a:r>
              </a:p>
              <a:p>
                <a:pPr defTabSz="457200">
                  <a:defRPr/>
                </a:pPr>
                <a:r>
                  <a:rPr lang="en-US" sz="1000" b="1" i="1" dirty="0">
                    <a:solidFill>
                      <a:srgbClr val="1F417E"/>
                    </a:solidFill>
                    <a:latin typeface="Calibri" panose="020F0502020204030204"/>
                    <a:sym typeface="Arial" panose="020B0604020202020204" pitchFamily="34" charset="0"/>
                  </a:rPr>
                  <a:t>10GE</a:t>
                </a:r>
              </a:p>
            </p:txBody>
          </p:sp>
        </p:grpSp>
        <p:grpSp>
          <p:nvGrpSpPr>
            <p:cNvPr id="20" name="Group 65">
              <a:extLst>
                <a:ext uri="{FF2B5EF4-FFF2-40B4-BE49-F238E27FC236}">
                  <a16:creationId xmlns:a16="http://schemas.microsoft.com/office/drawing/2014/main" id="{F8B14A1F-1D2B-46C4-A791-49072397654F}"/>
                </a:ext>
              </a:extLst>
            </p:cNvPr>
            <p:cNvGrpSpPr>
              <a:grpSpLocks/>
            </p:cNvGrpSpPr>
            <p:nvPr/>
          </p:nvGrpSpPr>
          <p:grpSpPr bwMode="auto">
            <a:xfrm>
              <a:off x="4508987" y="3618999"/>
              <a:ext cx="3972794" cy="2999748"/>
              <a:chOff x="2984987" y="3618998"/>
              <a:chExt cx="3972794" cy="2999748"/>
            </a:xfrm>
          </p:grpSpPr>
          <p:cxnSp>
            <p:nvCxnSpPr>
              <p:cNvPr id="77" name="Straight Connector 76">
                <a:extLst>
                  <a:ext uri="{FF2B5EF4-FFF2-40B4-BE49-F238E27FC236}">
                    <a16:creationId xmlns:a16="http://schemas.microsoft.com/office/drawing/2014/main" id="{F7229048-2824-4278-B159-4E19BD3191C5}"/>
                  </a:ext>
                </a:extLst>
              </p:cNvPr>
              <p:cNvCxnSpPr>
                <a:stCxn id="92" idx="0"/>
              </p:cNvCxnSpPr>
              <p:nvPr/>
            </p:nvCxnSpPr>
            <p:spPr>
              <a:xfrm flipH="1" flipV="1">
                <a:off x="5233585" y="5257321"/>
                <a:ext cx="578994" cy="1017022"/>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123">
                <a:extLst>
                  <a:ext uri="{FF2B5EF4-FFF2-40B4-BE49-F238E27FC236}">
                    <a16:creationId xmlns:a16="http://schemas.microsoft.com/office/drawing/2014/main" id="{D70609F4-21D0-45AF-819A-A801E083027A}"/>
                  </a:ext>
                </a:extLst>
              </p:cNvPr>
              <p:cNvGrpSpPr>
                <a:grpSpLocks/>
              </p:cNvGrpSpPr>
              <p:nvPr/>
            </p:nvGrpSpPr>
            <p:grpSpPr bwMode="auto">
              <a:xfrm rot="-2313941">
                <a:off x="3515054" y="4154951"/>
                <a:ext cx="2366243" cy="106558"/>
                <a:chOff x="4295386" y="304800"/>
                <a:chExt cx="810014" cy="152400"/>
              </a:xfrm>
            </p:grpSpPr>
            <p:grpSp>
              <p:nvGrpSpPr>
                <p:cNvPr id="105" name="Group 150">
                  <a:extLst>
                    <a:ext uri="{FF2B5EF4-FFF2-40B4-BE49-F238E27FC236}">
                      <a16:creationId xmlns:a16="http://schemas.microsoft.com/office/drawing/2014/main" id="{8ECAC003-89FA-407A-8B9C-F2586C5A1DE8}"/>
                    </a:ext>
                  </a:extLst>
                </p:cNvPr>
                <p:cNvGrpSpPr>
                  <a:grpSpLocks/>
                </p:cNvGrpSpPr>
                <p:nvPr/>
              </p:nvGrpSpPr>
              <p:grpSpPr bwMode="auto">
                <a:xfrm>
                  <a:off x="4295386" y="411481"/>
                  <a:ext cx="810014" cy="45719"/>
                  <a:chOff x="4229100" y="228600"/>
                  <a:chExt cx="810014" cy="76200"/>
                </a:xfrm>
              </p:grpSpPr>
              <p:cxnSp>
                <p:nvCxnSpPr>
                  <p:cNvPr id="109" name="Straight Connector 108">
                    <a:extLst>
                      <a:ext uri="{FF2B5EF4-FFF2-40B4-BE49-F238E27FC236}">
                        <a16:creationId xmlns:a16="http://schemas.microsoft.com/office/drawing/2014/main" id="{BCE781C7-CE04-4AB0-98C6-D33246425832}"/>
                      </a:ext>
                    </a:extLst>
                  </p:cNvPr>
                  <p:cNvCxnSpPr/>
                  <p:nvPr/>
                </p:nvCxnSpPr>
                <p:spPr>
                  <a:xfrm>
                    <a:off x="4226432" y="257908"/>
                    <a:ext cx="810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511A3A6-9845-406D-A919-143AC43DE5EC}"/>
                      </a:ext>
                    </a:extLst>
                  </p:cNvPr>
                  <p:cNvCxnSpPr/>
                  <p:nvPr/>
                </p:nvCxnSpPr>
                <p:spPr>
                  <a:xfrm>
                    <a:off x="4228711" y="218738"/>
                    <a:ext cx="8103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6" name="Group 151">
                  <a:extLst>
                    <a:ext uri="{FF2B5EF4-FFF2-40B4-BE49-F238E27FC236}">
                      <a16:creationId xmlns:a16="http://schemas.microsoft.com/office/drawing/2014/main" id="{4EEEE0E4-B97D-4D8D-B729-5D0E8009DAE0}"/>
                    </a:ext>
                  </a:extLst>
                </p:cNvPr>
                <p:cNvGrpSpPr>
                  <a:grpSpLocks/>
                </p:cNvGrpSpPr>
                <p:nvPr/>
              </p:nvGrpSpPr>
              <p:grpSpPr bwMode="auto">
                <a:xfrm>
                  <a:off x="4295386" y="304800"/>
                  <a:ext cx="810014" cy="45719"/>
                  <a:chOff x="4229100" y="228600"/>
                  <a:chExt cx="810014" cy="76200"/>
                </a:xfrm>
              </p:grpSpPr>
              <p:cxnSp>
                <p:nvCxnSpPr>
                  <p:cNvPr id="107" name="Straight Connector 106">
                    <a:extLst>
                      <a:ext uri="{FF2B5EF4-FFF2-40B4-BE49-F238E27FC236}">
                        <a16:creationId xmlns:a16="http://schemas.microsoft.com/office/drawing/2014/main" id="{1BEB1ACB-2BB8-49EC-8252-58D391BDE856}"/>
                      </a:ext>
                    </a:extLst>
                  </p:cNvPr>
                  <p:cNvCxnSpPr/>
                  <p:nvPr/>
                </p:nvCxnSpPr>
                <p:spPr>
                  <a:xfrm>
                    <a:off x="4226213" y="258510"/>
                    <a:ext cx="810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1713E0E-5553-40BB-9330-F1E24458D77A}"/>
                      </a:ext>
                    </a:extLst>
                  </p:cNvPr>
                  <p:cNvCxnSpPr/>
                  <p:nvPr/>
                </p:nvCxnSpPr>
                <p:spPr>
                  <a:xfrm>
                    <a:off x="4226986" y="203343"/>
                    <a:ext cx="810901"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124">
                <a:extLst>
                  <a:ext uri="{FF2B5EF4-FFF2-40B4-BE49-F238E27FC236}">
                    <a16:creationId xmlns:a16="http://schemas.microsoft.com/office/drawing/2014/main" id="{8FAF90EB-2C35-4094-B782-6D36E2D3466D}"/>
                  </a:ext>
                </a:extLst>
              </p:cNvPr>
              <p:cNvGrpSpPr>
                <a:grpSpLocks/>
              </p:cNvGrpSpPr>
              <p:nvPr/>
            </p:nvGrpSpPr>
            <p:grpSpPr bwMode="auto">
              <a:xfrm rot="7070037">
                <a:off x="4650143" y="4450789"/>
                <a:ext cx="1530744" cy="45719"/>
                <a:chOff x="4229100" y="228600"/>
                <a:chExt cx="810014" cy="76200"/>
              </a:xfrm>
            </p:grpSpPr>
            <p:cxnSp>
              <p:nvCxnSpPr>
                <p:cNvPr id="103" name="Straight Connector 102">
                  <a:extLst>
                    <a:ext uri="{FF2B5EF4-FFF2-40B4-BE49-F238E27FC236}">
                      <a16:creationId xmlns:a16="http://schemas.microsoft.com/office/drawing/2014/main" id="{84F42757-65ED-42BE-99CB-FE1829C8CB8F}"/>
                    </a:ext>
                  </a:extLst>
                </p:cNvPr>
                <p:cNvCxnSpPr/>
                <p:nvPr/>
              </p:nvCxnSpPr>
              <p:spPr>
                <a:xfrm>
                  <a:off x="4227838" y="290371"/>
                  <a:ext cx="809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AC337F7-E383-4786-8C48-42FC2BB22292}"/>
                    </a:ext>
                  </a:extLst>
                </p:cNvPr>
                <p:cNvCxnSpPr/>
                <p:nvPr/>
              </p:nvCxnSpPr>
              <p:spPr>
                <a:xfrm>
                  <a:off x="4228583" y="214217"/>
                  <a:ext cx="80877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0" name="Picture 6">
                <a:extLst>
                  <a:ext uri="{FF2B5EF4-FFF2-40B4-BE49-F238E27FC236}">
                    <a16:creationId xmlns:a16="http://schemas.microsoft.com/office/drawing/2014/main" id="{0A8CC787-0F99-4DC8-A75C-8B56F34A667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9527" y="5099149"/>
                <a:ext cx="856452"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126">
                <a:extLst>
                  <a:ext uri="{FF2B5EF4-FFF2-40B4-BE49-F238E27FC236}">
                    <a16:creationId xmlns:a16="http://schemas.microsoft.com/office/drawing/2014/main" id="{7828CDE4-B945-4C1E-B699-DBA2FCA71B2D}"/>
                  </a:ext>
                </a:extLst>
              </p:cNvPr>
              <p:cNvGrpSpPr>
                <a:grpSpLocks/>
              </p:cNvGrpSpPr>
              <p:nvPr/>
            </p:nvGrpSpPr>
            <p:grpSpPr bwMode="auto">
              <a:xfrm rot="-2320168">
                <a:off x="3578758" y="4265025"/>
                <a:ext cx="2366243" cy="106558"/>
                <a:chOff x="4295386" y="304800"/>
                <a:chExt cx="810014" cy="152400"/>
              </a:xfrm>
            </p:grpSpPr>
            <p:grpSp>
              <p:nvGrpSpPr>
                <p:cNvPr id="97" name="Group 142">
                  <a:extLst>
                    <a:ext uri="{FF2B5EF4-FFF2-40B4-BE49-F238E27FC236}">
                      <a16:creationId xmlns:a16="http://schemas.microsoft.com/office/drawing/2014/main" id="{95957944-E26F-464C-BC9E-3D8BA7665D2F}"/>
                    </a:ext>
                  </a:extLst>
                </p:cNvPr>
                <p:cNvGrpSpPr>
                  <a:grpSpLocks/>
                </p:cNvGrpSpPr>
                <p:nvPr/>
              </p:nvGrpSpPr>
              <p:grpSpPr bwMode="auto">
                <a:xfrm>
                  <a:off x="4295386" y="411481"/>
                  <a:ext cx="810014" cy="45719"/>
                  <a:chOff x="4229100" y="228600"/>
                  <a:chExt cx="810014" cy="76200"/>
                </a:xfrm>
              </p:grpSpPr>
              <p:cxnSp>
                <p:nvCxnSpPr>
                  <p:cNvPr id="101" name="Straight Connector 100">
                    <a:extLst>
                      <a:ext uri="{FF2B5EF4-FFF2-40B4-BE49-F238E27FC236}">
                        <a16:creationId xmlns:a16="http://schemas.microsoft.com/office/drawing/2014/main" id="{CB7A9F0B-6096-484E-B42D-DEB4E6530185}"/>
                      </a:ext>
                    </a:extLst>
                  </p:cNvPr>
                  <p:cNvCxnSpPr/>
                  <p:nvPr/>
                </p:nvCxnSpPr>
                <p:spPr>
                  <a:xfrm>
                    <a:off x="4226928" y="278518"/>
                    <a:ext cx="810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3387F5D-F25C-4B5E-AC36-0ED92A7B7F0A}"/>
                      </a:ext>
                    </a:extLst>
                  </p:cNvPr>
                  <p:cNvCxnSpPr/>
                  <p:nvPr/>
                </p:nvCxnSpPr>
                <p:spPr>
                  <a:xfrm>
                    <a:off x="4226707" y="192050"/>
                    <a:ext cx="81172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8" name="Group 143">
                  <a:extLst>
                    <a:ext uri="{FF2B5EF4-FFF2-40B4-BE49-F238E27FC236}">
                      <a16:creationId xmlns:a16="http://schemas.microsoft.com/office/drawing/2014/main" id="{F045B938-FE60-4418-9FBF-E83437170AA7}"/>
                    </a:ext>
                  </a:extLst>
                </p:cNvPr>
                <p:cNvGrpSpPr>
                  <a:grpSpLocks/>
                </p:cNvGrpSpPr>
                <p:nvPr/>
              </p:nvGrpSpPr>
              <p:grpSpPr bwMode="auto">
                <a:xfrm>
                  <a:off x="4295386" y="304800"/>
                  <a:ext cx="810014" cy="45719"/>
                  <a:chOff x="4229100" y="228600"/>
                  <a:chExt cx="810014" cy="76200"/>
                </a:xfrm>
              </p:grpSpPr>
              <p:cxnSp>
                <p:nvCxnSpPr>
                  <p:cNvPr id="99" name="Straight Connector 98">
                    <a:extLst>
                      <a:ext uri="{FF2B5EF4-FFF2-40B4-BE49-F238E27FC236}">
                        <a16:creationId xmlns:a16="http://schemas.microsoft.com/office/drawing/2014/main" id="{D3BEC240-A0D0-4643-82E7-99A898915521}"/>
                      </a:ext>
                    </a:extLst>
                  </p:cNvPr>
                  <p:cNvCxnSpPr/>
                  <p:nvPr/>
                </p:nvCxnSpPr>
                <p:spPr>
                  <a:xfrm>
                    <a:off x="4226071" y="269508"/>
                    <a:ext cx="810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DD0F74E-B0B7-4AD8-BB43-BAF63AED2682}"/>
                      </a:ext>
                    </a:extLst>
                  </p:cNvPr>
                  <p:cNvCxnSpPr/>
                  <p:nvPr/>
                </p:nvCxnSpPr>
                <p:spPr>
                  <a:xfrm>
                    <a:off x="4226103" y="181260"/>
                    <a:ext cx="810627"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82" name="Picture 8">
                <a:extLst>
                  <a:ext uri="{FF2B5EF4-FFF2-40B4-BE49-F238E27FC236}">
                    <a16:creationId xmlns:a16="http://schemas.microsoft.com/office/drawing/2014/main" id="{6DFC5C54-E487-45B8-A074-33508930B4D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84987" y="4554390"/>
                <a:ext cx="888026" cy="94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Line Callout 2 (No Border) 128">
                <a:extLst>
                  <a:ext uri="{FF2B5EF4-FFF2-40B4-BE49-F238E27FC236}">
                    <a16:creationId xmlns:a16="http://schemas.microsoft.com/office/drawing/2014/main" id="{F33F42F4-C815-4499-85CF-47968FFA1BF8}"/>
                  </a:ext>
                </a:extLst>
              </p:cNvPr>
              <p:cNvSpPr/>
              <p:nvPr/>
            </p:nvSpPr>
            <p:spPr>
              <a:xfrm>
                <a:off x="5678041" y="4474481"/>
                <a:ext cx="1149181" cy="630860"/>
              </a:xfrm>
              <a:prstGeom prst="callout2">
                <a:avLst>
                  <a:gd name="adj1" fmla="val 18750"/>
                  <a:gd name="adj2" fmla="val -8333"/>
                  <a:gd name="adj3" fmla="val 18750"/>
                  <a:gd name="adj4" fmla="val -16667"/>
                  <a:gd name="adj5" fmla="val 98839"/>
                  <a:gd name="adj6" fmla="val -2865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1U GPON OLTs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V5808, MXK-198</a:t>
                </a:r>
              </a:p>
              <a:p>
                <a:pPr defTabSz="457200">
                  <a:defRPr/>
                </a:pPr>
                <a:r>
                  <a:rPr lang="en-US" sz="800" b="1" i="1" dirty="0">
                    <a:solidFill>
                      <a:prstClr val="black"/>
                    </a:solidFill>
                    <a:latin typeface="Calibri" panose="020F0502020204030204"/>
                    <a:sym typeface="Arial" panose="020B0604020202020204" pitchFamily="34" charset="0"/>
                  </a:rPr>
                  <a:t>DZS 1U GigE Switches</a:t>
                </a:r>
              </a:p>
              <a:p>
                <a:pPr defTabSz="457200">
                  <a:defRPr/>
                </a:pPr>
                <a:r>
                  <a:rPr lang="en-US" sz="800" i="1" dirty="0">
                    <a:solidFill>
                      <a:prstClr val="black"/>
                    </a:solidFill>
                    <a:latin typeface="Calibri" panose="020F0502020204030204"/>
                    <a:sym typeface="Arial" panose="020B0604020202020204" pitchFamily="34" charset="0"/>
                  </a:rPr>
                  <a:t>  V2224G-OP</a:t>
                </a:r>
              </a:p>
              <a:p>
                <a:pPr defTabSz="457200">
                  <a:defRPr/>
                </a:pPr>
                <a:r>
                  <a:rPr lang="en-US" sz="800" b="1" i="1" dirty="0">
                    <a:solidFill>
                      <a:prstClr val="black"/>
                    </a:solidFill>
                    <a:latin typeface="Calibri" panose="020F0502020204030204"/>
                    <a:sym typeface="Arial" panose="020B0604020202020204" pitchFamily="34" charset="0"/>
                  </a:rPr>
                  <a:t>DZS 1U xDSL DSLAMs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MX-1648 / MX-1696</a:t>
                </a:r>
              </a:p>
            </p:txBody>
          </p:sp>
          <p:sp>
            <p:nvSpPr>
              <p:cNvPr id="84" name="Line Callout 2 (No Border) 129">
                <a:extLst>
                  <a:ext uri="{FF2B5EF4-FFF2-40B4-BE49-F238E27FC236}">
                    <a16:creationId xmlns:a16="http://schemas.microsoft.com/office/drawing/2014/main" id="{64294DB4-9206-4DE3-9B05-4ED18B8D95A8}"/>
                  </a:ext>
                </a:extLst>
              </p:cNvPr>
              <p:cNvSpPr/>
              <p:nvPr/>
            </p:nvSpPr>
            <p:spPr>
              <a:xfrm>
                <a:off x="3505410" y="3618998"/>
                <a:ext cx="1506347" cy="496085"/>
              </a:xfrm>
              <a:prstGeom prst="callout2">
                <a:avLst>
                  <a:gd name="adj1" fmla="val 27722"/>
                  <a:gd name="adj2" fmla="val 3697"/>
                  <a:gd name="adj3" fmla="val 25982"/>
                  <a:gd name="adj4" fmla="val -767"/>
                  <a:gd name="adj5" fmla="val 185213"/>
                  <a:gd name="adj6" fmla="val -921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FTTx High Density OLTs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V8106, MXK-819, MXK-F1421</a:t>
                </a:r>
              </a:p>
              <a:p>
                <a:pPr defTabSz="457200">
                  <a:defRPr/>
                </a:pPr>
                <a:r>
                  <a:rPr lang="en-US" sz="800" b="1" i="1" dirty="0">
                    <a:solidFill>
                      <a:prstClr val="black"/>
                    </a:solidFill>
                    <a:latin typeface="Calibri" panose="020F0502020204030204"/>
                    <a:sym typeface="Arial" panose="020B0604020202020204" pitchFamily="34" charset="0"/>
                  </a:rPr>
                  <a:t>DZS FTTx Medium Density OLTs</a:t>
                </a:r>
              </a:p>
              <a:p>
                <a:pPr defTabSz="457200">
                  <a:defRPr/>
                </a:pPr>
                <a:r>
                  <a:rPr lang="en-US" sz="800" i="1" dirty="0">
                    <a:solidFill>
                      <a:prstClr val="black"/>
                    </a:solidFill>
                    <a:latin typeface="Calibri" panose="020F0502020204030204"/>
                    <a:sym typeface="Arial" panose="020B0604020202020204" pitchFamily="34" charset="0"/>
                  </a:rPr>
                  <a:t> V8102, MXK-319, MXK-F219</a:t>
                </a:r>
              </a:p>
            </p:txBody>
          </p:sp>
          <p:sp>
            <p:nvSpPr>
              <p:cNvPr id="85" name="Line Callout 2 (No Border) 130">
                <a:extLst>
                  <a:ext uri="{FF2B5EF4-FFF2-40B4-BE49-F238E27FC236}">
                    <a16:creationId xmlns:a16="http://schemas.microsoft.com/office/drawing/2014/main" id="{3CAEACB3-3EE2-4253-96E2-DAFF9FCF7A9E}"/>
                  </a:ext>
                </a:extLst>
              </p:cNvPr>
              <p:cNvSpPr/>
              <p:nvPr/>
            </p:nvSpPr>
            <p:spPr>
              <a:xfrm>
                <a:off x="4396725" y="5730465"/>
                <a:ext cx="1149981" cy="631816"/>
              </a:xfrm>
              <a:prstGeom prst="callout2">
                <a:avLst>
                  <a:gd name="adj1" fmla="val 31045"/>
                  <a:gd name="adj2" fmla="val -77"/>
                  <a:gd name="adj3" fmla="val 31615"/>
                  <a:gd name="adj4" fmla="val -9609"/>
                  <a:gd name="adj5" fmla="val 89378"/>
                  <a:gd name="adj6" fmla="val -1356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GPON ONTs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zNIDs, H66x, H68x</a:t>
                </a:r>
              </a:p>
              <a:p>
                <a:pPr defTabSz="457200">
                  <a:defRPr/>
                </a:pPr>
                <a:r>
                  <a:rPr lang="en-US" sz="800" b="1" i="1" dirty="0">
                    <a:solidFill>
                      <a:prstClr val="black"/>
                    </a:solidFill>
                    <a:latin typeface="Calibri" panose="020F0502020204030204"/>
                    <a:sym typeface="Arial" panose="020B0604020202020204" pitchFamily="34" charset="0"/>
                  </a:rPr>
                  <a:t>DZS GigE ONTs</a:t>
                </a:r>
              </a:p>
              <a:p>
                <a:pPr defTabSz="457200">
                  <a:defRPr/>
                </a:pPr>
                <a:r>
                  <a:rPr lang="en-US" sz="800" i="1" dirty="0">
                    <a:solidFill>
                      <a:prstClr val="black"/>
                    </a:solidFill>
                    <a:latin typeface="Calibri" panose="020F0502020204030204"/>
                    <a:sym typeface="Arial" panose="020B0604020202020204" pitchFamily="34" charset="0"/>
                  </a:rPr>
                  <a:t>  zNIDs</a:t>
                </a:r>
              </a:p>
              <a:p>
                <a:pPr defTabSz="457200">
                  <a:defRPr/>
                </a:pPr>
                <a:r>
                  <a:rPr lang="en-US" sz="800" b="1" i="1" dirty="0">
                    <a:solidFill>
                      <a:prstClr val="black"/>
                    </a:solidFill>
                    <a:latin typeface="Calibri" panose="020F0502020204030204"/>
                    <a:sym typeface="Arial" panose="020B0604020202020204" pitchFamily="34" charset="0"/>
                  </a:rPr>
                  <a:t>DZS xDSL CPE</a:t>
                </a:r>
                <a:endParaRPr lang="en-US" sz="800" i="1" dirty="0">
                  <a:solidFill>
                    <a:prstClr val="black"/>
                  </a:solidFill>
                  <a:latin typeface="Calibri" panose="020F0502020204030204"/>
                  <a:sym typeface="Arial" panose="020B0604020202020204" pitchFamily="34" charset="0"/>
                </a:endParaRPr>
              </a:p>
            </p:txBody>
          </p:sp>
          <p:cxnSp>
            <p:nvCxnSpPr>
              <p:cNvPr id="86" name="Straight Connector 85">
                <a:extLst>
                  <a:ext uri="{FF2B5EF4-FFF2-40B4-BE49-F238E27FC236}">
                    <a16:creationId xmlns:a16="http://schemas.microsoft.com/office/drawing/2014/main" id="{59521E02-F75E-4898-8725-F9052C0AE117}"/>
                  </a:ext>
                </a:extLst>
              </p:cNvPr>
              <p:cNvCxnSpPr/>
              <p:nvPr/>
            </p:nvCxnSpPr>
            <p:spPr>
              <a:xfrm>
                <a:off x="5233585" y="6093688"/>
                <a:ext cx="284292" cy="1806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5927B6-8828-47BB-917C-85A7CEEE0A7C}"/>
                  </a:ext>
                </a:extLst>
              </p:cNvPr>
              <p:cNvCxnSpPr/>
              <p:nvPr/>
            </p:nvCxnSpPr>
            <p:spPr>
              <a:xfrm flipH="1" flipV="1">
                <a:off x="3733644" y="5420771"/>
                <a:ext cx="438050" cy="864087"/>
              </a:xfrm>
              <a:prstGeom prst="line">
                <a:avLst/>
              </a:prstGeom>
            </p:spPr>
            <p:style>
              <a:lnRef idx="1">
                <a:schemeClr val="accent1"/>
              </a:lnRef>
              <a:fillRef idx="0">
                <a:schemeClr val="accent1"/>
              </a:fillRef>
              <a:effectRef idx="0">
                <a:schemeClr val="accent1"/>
              </a:effectRef>
              <a:fontRef idx="minor">
                <a:schemeClr val="tx1"/>
              </a:fontRef>
            </p:style>
          </p:cxnSp>
          <p:pic>
            <p:nvPicPr>
              <p:cNvPr id="88" name="Picture 2">
                <a:extLst>
                  <a:ext uri="{FF2B5EF4-FFF2-40B4-BE49-F238E27FC236}">
                    <a16:creationId xmlns:a16="http://schemas.microsoft.com/office/drawing/2014/main" id="{4B83A08F-057D-4F8B-8EF8-21B6AF79E38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14183" y="6289696"/>
                <a:ext cx="589229" cy="3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13">
                <a:extLst>
                  <a:ext uri="{FF2B5EF4-FFF2-40B4-BE49-F238E27FC236}">
                    <a16:creationId xmlns:a16="http://schemas.microsoft.com/office/drawing/2014/main" id="{D6993178-67B3-4FD6-85F6-2797FE0AA570}"/>
                  </a:ext>
                </a:extLst>
              </p:cNvPr>
              <p:cNvPicPr>
                <a:picLocks noChangeAspect="1" noChangeArrowheads="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77000" y="5638800"/>
                <a:ext cx="45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4">
                <a:extLst>
                  <a:ext uri="{FF2B5EF4-FFF2-40B4-BE49-F238E27FC236}">
                    <a16:creationId xmlns:a16="http://schemas.microsoft.com/office/drawing/2014/main" id="{7B821B02-8AD1-40BF-A092-882C2BAC8E0B}"/>
                  </a:ext>
                </a:extLst>
              </p:cNvPr>
              <p:cNvPicPr>
                <a:picLocks noChangeAspect="1" noChangeArrowheads="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72200" y="6248400"/>
                <a:ext cx="181164" cy="31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19">
                <a:extLst>
                  <a:ext uri="{FF2B5EF4-FFF2-40B4-BE49-F238E27FC236}">
                    <a16:creationId xmlns:a16="http://schemas.microsoft.com/office/drawing/2014/main" id="{E9BCA7F3-FE1A-4B57-A374-FB3877C73E50}"/>
                  </a:ext>
                </a:extLst>
              </p:cNvPr>
              <p:cNvPicPr>
                <a:picLocks noChangeAspect="1" noChangeArrowheads="1"/>
              </p:cNvPicPr>
              <p:nvPr/>
            </p:nvPicPr>
            <p:blipFill>
              <a:blip r:embed="rId1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85230" y="6172200"/>
                <a:ext cx="472551" cy="39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a:extLst>
                  <a:ext uri="{FF2B5EF4-FFF2-40B4-BE49-F238E27FC236}">
                    <a16:creationId xmlns:a16="http://schemas.microsoft.com/office/drawing/2014/main" id="{82DD4F7D-3CC0-4FE6-B8A1-4D5CE467640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17751" y="6274507"/>
                <a:ext cx="589229" cy="3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92">
                <a:extLst>
                  <a:ext uri="{FF2B5EF4-FFF2-40B4-BE49-F238E27FC236}">
                    <a16:creationId xmlns:a16="http://schemas.microsoft.com/office/drawing/2014/main" id="{B3F30F21-52E9-48B7-8C24-C09338AE3FB5}"/>
                  </a:ext>
                </a:extLst>
              </p:cNvPr>
              <p:cNvSpPr txBox="1"/>
              <p:nvPr/>
            </p:nvSpPr>
            <p:spPr>
              <a:xfrm>
                <a:off x="5458616" y="5181809"/>
                <a:ext cx="713533" cy="66713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GPON</a:t>
                </a:r>
              </a:p>
              <a:p>
                <a:pPr defTabSz="457200">
                  <a:defRPr/>
                </a:pPr>
                <a:r>
                  <a:rPr lang="en-US" sz="1000" b="1" i="1" dirty="0">
                    <a:solidFill>
                      <a:srgbClr val="1F417E"/>
                    </a:solidFill>
                    <a:latin typeface="Calibri" panose="020F0502020204030204"/>
                    <a:sym typeface="Arial" panose="020B0604020202020204" pitchFamily="34" charset="0"/>
                  </a:rPr>
                  <a:t>1GE</a:t>
                </a:r>
              </a:p>
              <a:p>
                <a:pPr defTabSz="457200">
                  <a:defRPr/>
                </a:pPr>
                <a:r>
                  <a:rPr lang="en-US" sz="1000" b="1" i="1" dirty="0">
                    <a:solidFill>
                      <a:srgbClr val="1F417E"/>
                    </a:solidFill>
                    <a:latin typeface="Calibri" panose="020F0502020204030204"/>
                    <a:sym typeface="Arial" panose="020B0604020202020204" pitchFamily="34" charset="0"/>
                  </a:rPr>
                  <a:t>VDSL</a:t>
                </a:r>
              </a:p>
            </p:txBody>
          </p:sp>
          <p:sp>
            <p:nvSpPr>
              <p:cNvPr id="94" name="TextBox 93">
                <a:extLst>
                  <a:ext uri="{FF2B5EF4-FFF2-40B4-BE49-F238E27FC236}">
                    <a16:creationId xmlns:a16="http://schemas.microsoft.com/office/drawing/2014/main" id="{955A3C51-3B34-4137-BF9B-3E0B5DBD9B7C}"/>
                  </a:ext>
                </a:extLst>
              </p:cNvPr>
              <p:cNvSpPr txBox="1"/>
              <p:nvPr/>
            </p:nvSpPr>
            <p:spPr>
              <a:xfrm>
                <a:off x="3885801" y="5081445"/>
                <a:ext cx="714334" cy="103776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GPON</a:t>
                </a:r>
              </a:p>
              <a:p>
                <a:pPr defTabSz="457200">
                  <a:defRPr/>
                </a:pPr>
                <a:r>
                  <a:rPr lang="en-US" sz="1000" b="1" i="1" dirty="0">
                    <a:solidFill>
                      <a:srgbClr val="1F417E"/>
                    </a:solidFill>
                    <a:latin typeface="Calibri" panose="020F0502020204030204"/>
                    <a:sym typeface="Arial" panose="020B0604020202020204" pitchFamily="34" charset="0"/>
                  </a:rPr>
                  <a:t>1GE</a:t>
                </a:r>
              </a:p>
              <a:p>
                <a:pPr defTabSz="457200">
                  <a:defRPr/>
                </a:pPr>
                <a:r>
                  <a:rPr lang="en-US" sz="1000" b="1" i="1" dirty="0">
                    <a:solidFill>
                      <a:srgbClr val="1F417E"/>
                    </a:solidFill>
                    <a:latin typeface="Calibri" panose="020F0502020204030204"/>
                    <a:sym typeface="Arial" panose="020B0604020202020204" pitchFamily="34" charset="0"/>
                  </a:rPr>
                  <a:t>ADSL</a:t>
                </a:r>
              </a:p>
              <a:p>
                <a:pPr defTabSz="457200">
                  <a:defRPr/>
                </a:pPr>
                <a:r>
                  <a:rPr lang="en-US" sz="1000" b="1" i="1" dirty="0">
                    <a:solidFill>
                      <a:srgbClr val="1F417E"/>
                    </a:solidFill>
                    <a:latin typeface="Calibri" panose="020F0502020204030204"/>
                    <a:sym typeface="Arial" panose="020B0604020202020204" pitchFamily="34" charset="0"/>
                  </a:rPr>
                  <a:t>VDSL</a:t>
                </a:r>
              </a:p>
              <a:p>
                <a:pPr defTabSz="457200">
                  <a:defRPr/>
                </a:pPr>
                <a:r>
                  <a:rPr lang="en-US" sz="1000" b="1" i="1" dirty="0">
                    <a:solidFill>
                      <a:srgbClr val="1F417E"/>
                    </a:solidFill>
                    <a:latin typeface="Calibri" panose="020F0502020204030204"/>
                    <a:sym typeface="Arial" panose="020B0604020202020204" pitchFamily="34" charset="0"/>
                  </a:rPr>
                  <a:t>SHDSL</a:t>
                </a:r>
              </a:p>
            </p:txBody>
          </p:sp>
          <p:sp>
            <p:nvSpPr>
              <p:cNvPr id="95" name="TextBox 94">
                <a:extLst>
                  <a:ext uri="{FF2B5EF4-FFF2-40B4-BE49-F238E27FC236}">
                    <a16:creationId xmlns:a16="http://schemas.microsoft.com/office/drawing/2014/main" id="{D087DAC8-4A7E-4A16-AF6B-D7919589E9EF}"/>
                  </a:ext>
                </a:extLst>
              </p:cNvPr>
              <p:cNvSpPr txBox="1"/>
              <p:nvPr/>
            </p:nvSpPr>
            <p:spPr>
              <a:xfrm>
                <a:off x="5555516" y="3940162"/>
                <a:ext cx="713533" cy="481820"/>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 10GE or Nx1GE</a:t>
                </a:r>
              </a:p>
            </p:txBody>
          </p:sp>
          <p:sp>
            <p:nvSpPr>
              <p:cNvPr id="96" name="TextBox 95">
                <a:extLst>
                  <a:ext uri="{FF2B5EF4-FFF2-40B4-BE49-F238E27FC236}">
                    <a16:creationId xmlns:a16="http://schemas.microsoft.com/office/drawing/2014/main" id="{344A191B-5D4D-42C8-AEE6-52519EB55DDE}"/>
                  </a:ext>
                </a:extLst>
              </p:cNvPr>
              <p:cNvSpPr txBox="1"/>
              <p:nvPr/>
            </p:nvSpPr>
            <p:spPr>
              <a:xfrm>
                <a:off x="4544077" y="4419998"/>
                <a:ext cx="713533" cy="481820"/>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Nx10GE or 40GE</a:t>
                </a:r>
              </a:p>
            </p:txBody>
          </p:sp>
        </p:grpSp>
        <p:sp>
          <p:nvSpPr>
            <p:cNvPr id="21" name="TextBox 20">
              <a:extLst>
                <a:ext uri="{FF2B5EF4-FFF2-40B4-BE49-F238E27FC236}">
                  <a16:creationId xmlns:a16="http://schemas.microsoft.com/office/drawing/2014/main" id="{8BCB535C-48D6-4035-96F5-213BFACBBA25}"/>
                </a:ext>
              </a:extLst>
            </p:cNvPr>
            <p:cNvSpPr txBox="1"/>
            <p:nvPr/>
          </p:nvSpPr>
          <p:spPr>
            <a:xfrm>
              <a:off x="1828522" y="838437"/>
              <a:ext cx="1124355" cy="444756"/>
            </a:xfrm>
            <a:prstGeom prst="rect">
              <a:avLst/>
            </a:prstGeom>
            <a:noFill/>
          </p:spPr>
          <p:txBody>
            <a:bodyPr>
              <a:spAutoFit/>
            </a:bodyPr>
            <a:lstStyle/>
            <a:p>
              <a:pPr defTabSz="457200">
                <a:defRPr/>
              </a:pPr>
              <a:r>
                <a:rPr lang="en-US" b="1" i="1" dirty="0">
                  <a:solidFill>
                    <a:srgbClr val="1F417E"/>
                  </a:solidFill>
                  <a:latin typeface="Calibri" panose="020F0502020204030204"/>
                  <a:sym typeface="Arial" panose="020B0604020202020204" pitchFamily="34" charset="0"/>
                </a:rPr>
                <a:t>Premises</a:t>
              </a:r>
            </a:p>
          </p:txBody>
        </p:sp>
        <p:pic>
          <p:nvPicPr>
            <p:cNvPr id="22" name="Picture 12">
              <a:extLst>
                <a:ext uri="{FF2B5EF4-FFF2-40B4-BE49-F238E27FC236}">
                  <a16:creationId xmlns:a16="http://schemas.microsoft.com/office/drawing/2014/main" id="{D2AF9440-1295-40B2-83D6-7CDB8D38DB9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676400" y="1539704"/>
              <a:ext cx="1034544" cy="127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a:extLst>
                <a:ext uri="{FF2B5EF4-FFF2-40B4-BE49-F238E27FC236}">
                  <a16:creationId xmlns:a16="http://schemas.microsoft.com/office/drawing/2014/main" id="{554B6F22-E4EB-478F-A83E-77978AB656DB}"/>
                </a:ext>
              </a:extLst>
            </p:cNvPr>
            <p:cNvPicPr>
              <a:picLocks noChangeAspect="1" noChangeArrowheads="1"/>
            </p:cNvPicPr>
            <p:nvPr/>
          </p:nvPicPr>
          <p:blipFill>
            <a:blip r:embed="rId16" cstate="email">
              <a:lum bright="70000" contrast="-70000"/>
              <a:extLst>
                <a:ext uri="{28A0092B-C50C-407E-A947-70E740481C1C}">
                  <a14:useLocalDpi xmlns:a14="http://schemas.microsoft.com/office/drawing/2010/main"/>
                </a:ext>
              </a:extLst>
            </a:blip>
            <a:srcRect/>
            <a:stretch>
              <a:fillRect/>
            </a:stretch>
          </p:blipFill>
          <p:spPr bwMode="auto">
            <a:xfrm>
              <a:off x="1637820" y="3939723"/>
              <a:ext cx="907336" cy="7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69">
              <a:extLst>
                <a:ext uri="{FF2B5EF4-FFF2-40B4-BE49-F238E27FC236}">
                  <a16:creationId xmlns:a16="http://schemas.microsoft.com/office/drawing/2014/main" id="{E3BC7B0B-8E06-4D99-964C-81BF035213A8}"/>
                </a:ext>
              </a:extLst>
            </p:cNvPr>
            <p:cNvGrpSpPr>
              <a:grpSpLocks/>
            </p:cNvGrpSpPr>
            <p:nvPr/>
          </p:nvGrpSpPr>
          <p:grpSpPr bwMode="auto">
            <a:xfrm>
              <a:off x="1637820" y="1232246"/>
              <a:ext cx="8801946" cy="3227899"/>
              <a:chOff x="113820" y="1232246"/>
              <a:chExt cx="8801946" cy="3227899"/>
            </a:xfrm>
          </p:grpSpPr>
          <p:grpSp>
            <p:nvGrpSpPr>
              <p:cNvPr id="51" name="Group 96">
                <a:extLst>
                  <a:ext uri="{FF2B5EF4-FFF2-40B4-BE49-F238E27FC236}">
                    <a16:creationId xmlns:a16="http://schemas.microsoft.com/office/drawing/2014/main" id="{9D2A90CC-933E-4A57-849C-7BA4EE6E032F}"/>
                  </a:ext>
                </a:extLst>
              </p:cNvPr>
              <p:cNvGrpSpPr>
                <a:grpSpLocks/>
              </p:cNvGrpSpPr>
              <p:nvPr/>
            </p:nvGrpSpPr>
            <p:grpSpPr bwMode="auto">
              <a:xfrm>
                <a:off x="113820" y="1232246"/>
                <a:ext cx="6409889" cy="3227899"/>
                <a:chOff x="113820" y="1232246"/>
                <a:chExt cx="6409889" cy="3227899"/>
              </a:xfrm>
            </p:grpSpPr>
            <p:sp>
              <p:nvSpPr>
                <p:cNvPr id="54" name="Oval 53">
                  <a:extLst>
                    <a:ext uri="{FF2B5EF4-FFF2-40B4-BE49-F238E27FC236}">
                      <a16:creationId xmlns:a16="http://schemas.microsoft.com/office/drawing/2014/main" id="{1645DDA1-4A53-4641-B0D9-C7919D6CEF33}"/>
                    </a:ext>
                  </a:extLst>
                </p:cNvPr>
                <p:cNvSpPr/>
                <p:nvPr/>
              </p:nvSpPr>
              <p:spPr>
                <a:xfrm>
                  <a:off x="3965883" y="2383087"/>
                  <a:ext cx="2461728" cy="1202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55" name="Oval 54">
                  <a:extLst>
                    <a:ext uri="{FF2B5EF4-FFF2-40B4-BE49-F238E27FC236}">
                      <a16:creationId xmlns:a16="http://schemas.microsoft.com/office/drawing/2014/main" id="{57176092-187D-4F6A-BB09-257F49E3546F}"/>
                    </a:ext>
                  </a:extLst>
                </p:cNvPr>
                <p:cNvSpPr/>
                <p:nvPr/>
              </p:nvSpPr>
              <p:spPr>
                <a:xfrm>
                  <a:off x="3886601" y="2290370"/>
                  <a:ext cx="2637108" cy="1367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56" name="Line Callout 2 (No Border) 101">
                  <a:extLst>
                    <a:ext uri="{FF2B5EF4-FFF2-40B4-BE49-F238E27FC236}">
                      <a16:creationId xmlns:a16="http://schemas.microsoft.com/office/drawing/2014/main" id="{A2C3D45C-B8EA-470D-B486-1045B6DFB438}"/>
                    </a:ext>
                  </a:extLst>
                </p:cNvPr>
                <p:cNvSpPr/>
                <p:nvPr/>
              </p:nvSpPr>
              <p:spPr>
                <a:xfrm>
                  <a:off x="1532183" y="3501429"/>
                  <a:ext cx="1287723" cy="385207"/>
                </a:xfrm>
                <a:prstGeom prst="callout2">
                  <a:avLst>
                    <a:gd name="adj1" fmla="val -8060"/>
                    <a:gd name="adj2" fmla="val 67253"/>
                    <a:gd name="adj3" fmla="val -83307"/>
                    <a:gd name="adj4" fmla="val 104556"/>
                    <a:gd name="adj5" fmla="val -441485"/>
                    <a:gd name="adj6" fmla="val 96688"/>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Carrier Ethernet L2/L3 Switches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M2400 </a:t>
                  </a:r>
                </a:p>
              </p:txBody>
            </p:sp>
            <p:sp>
              <p:nvSpPr>
                <p:cNvPr id="57" name="TextBox 56">
                  <a:extLst>
                    <a:ext uri="{FF2B5EF4-FFF2-40B4-BE49-F238E27FC236}">
                      <a16:creationId xmlns:a16="http://schemas.microsoft.com/office/drawing/2014/main" id="{6D932E11-B780-4944-9FF3-86CEED55BC99}"/>
                    </a:ext>
                  </a:extLst>
                </p:cNvPr>
                <p:cNvSpPr txBox="1"/>
                <p:nvPr/>
              </p:nvSpPr>
              <p:spPr>
                <a:xfrm>
                  <a:off x="4775514" y="2441394"/>
                  <a:ext cx="713533" cy="481820"/>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40GE MPLS</a:t>
                  </a:r>
                </a:p>
              </p:txBody>
            </p:sp>
            <p:grpSp>
              <p:nvGrpSpPr>
                <p:cNvPr id="58" name="Group 103">
                  <a:extLst>
                    <a:ext uri="{FF2B5EF4-FFF2-40B4-BE49-F238E27FC236}">
                      <a16:creationId xmlns:a16="http://schemas.microsoft.com/office/drawing/2014/main" id="{0F0F7DC2-5CFC-4176-AA91-2A26B8D86AAB}"/>
                    </a:ext>
                  </a:extLst>
                </p:cNvPr>
                <p:cNvGrpSpPr>
                  <a:grpSpLocks/>
                </p:cNvGrpSpPr>
                <p:nvPr/>
              </p:nvGrpSpPr>
              <p:grpSpPr bwMode="auto">
                <a:xfrm>
                  <a:off x="113820" y="1232246"/>
                  <a:ext cx="6017486" cy="3227899"/>
                  <a:chOff x="113820" y="1232246"/>
                  <a:chExt cx="6017486" cy="3227899"/>
                </a:xfrm>
              </p:grpSpPr>
              <p:cxnSp>
                <p:nvCxnSpPr>
                  <p:cNvPr id="59" name="Straight Connector 58">
                    <a:extLst>
                      <a:ext uri="{FF2B5EF4-FFF2-40B4-BE49-F238E27FC236}">
                        <a16:creationId xmlns:a16="http://schemas.microsoft.com/office/drawing/2014/main" id="{CBEECD44-7AF7-4C21-9970-600741669D7C}"/>
                      </a:ext>
                    </a:extLst>
                  </p:cNvPr>
                  <p:cNvCxnSpPr/>
                  <p:nvPr/>
                </p:nvCxnSpPr>
                <p:spPr>
                  <a:xfrm>
                    <a:off x="1086125" y="2916450"/>
                    <a:ext cx="140945" cy="678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0" name="Picture 16">
                    <a:extLst>
                      <a:ext uri="{FF2B5EF4-FFF2-40B4-BE49-F238E27FC236}">
                        <a16:creationId xmlns:a16="http://schemas.microsoft.com/office/drawing/2014/main" id="{ED0BC5ED-FD2C-4BE1-97F5-CA29171A73A8}"/>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3820" y="2602168"/>
                    <a:ext cx="1082756" cy="82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
                    <a:extLst>
                      <a:ext uri="{FF2B5EF4-FFF2-40B4-BE49-F238E27FC236}">
                        <a16:creationId xmlns:a16="http://schemas.microsoft.com/office/drawing/2014/main" id="{50959BED-C14F-4881-B8F4-3E1F5C485F5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1300" y="2648826"/>
                    <a:ext cx="856452"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
                    <a:extLst>
                      <a:ext uri="{FF2B5EF4-FFF2-40B4-BE49-F238E27FC236}">
                        <a16:creationId xmlns:a16="http://schemas.microsoft.com/office/drawing/2014/main" id="{0ADCD504-0808-4283-A476-D577B7157CA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5202" y="2496426"/>
                    <a:ext cx="856452"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Connector 62">
                    <a:extLst>
                      <a:ext uri="{FF2B5EF4-FFF2-40B4-BE49-F238E27FC236}">
                        <a16:creationId xmlns:a16="http://schemas.microsoft.com/office/drawing/2014/main" id="{0FB86A3C-A541-4F7C-8C23-9C3A210E5855}"/>
                      </a:ext>
                    </a:extLst>
                  </p:cNvPr>
                  <p:cNvCxnSpPr/>
                  <p:nvPr/>
                </p:nvCxnSpPr>
                <p:spPr>
                  <a:xfrm flipV="1">
                    <a:off x="1660315" y="1676716"/>
                    <a:ext cx="703923" cy="481747"/>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778E6B2E-F003-4907-AC7C-28FAAC24A1CE}"/>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066800" y="2133600"/>
                    <a:ext cx="867481" cy="34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Line Callout 2 (No Border) 110">
                    <a:extLst>
                      <a:ext uri="{FF2B5EF4-FFF2-40B4-BE49-F238E27FC236}">
                        <a16:creationId xmlns:a16="http://schemas.microsoft.com/office/drawing/2014/main" id="{9686E151-BCE5-4628-97ED-796A08866454}"/>
                      </a:ext>
                    </a:extLst>
                  </p:cNvPr>
                  <p:cNvSpPr/>
                  <p:nvPr/>
                </p:nvSpPr>
                <p:spPr>
                  <a:xfrm>
                    <a:off x="4544076" y="2947994"/>
                    <a:ext cx="1587230" cy="399544"/>
                  </a:xfrm>
                  <a:prstGeom prst="callout2">
                    <a:avLst>
                      <a:gd name="adj1" fmla="val 42506"/>
                      <a:gd name="adj2" fmla="val -698"/>
                      <a:gd name="adj3" fmla="val 42504"/>
                      <a:gd name="adj4" fmla="val -13587"/>
                      <a:gd name="adj5" fmla="val -15613"/>
                      <a:gd name="adj6" fmla="val -1985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Metro Area L2/L3 Switch</a:t>
                    </a:r>
                  </a:p>
                  <a:p>
                    <a:pPr defTabSz="457200">
                      <a:defRPr/>
                    </a:pPr>
                    <a:r>
                      <a:rPr lang="en-US" sz="800" i="1" dirty="0">
                        <a:solidFill>
                          <a:prstClr val="black"/>
                        </a:solidFill>
                        <a:latin typeface="Calibri" panose="020F0502020204030204"/>
                        <a:sym typeface="Arial" panose="020B0604020202020204" pitchFamily="34" charset="0"/>
                      </a:rPr>
                      <a:t>M3200</a:t>
                    </a:r>
                  </a:p>
                </p:txBody>
              </p:sp>
              <p:sp>
                <p:nvSpPr>
                  <p:cNvPr id="66" name="Oval 65">
                    <a:extLst>
                      <a:ext uri="{FF2B5EF4-FFF2-40B4-BE49-F238E27FC236}">
                        <a16:creationId xmlns:a16="http://schemas.microsoft.com/office/drawing/2014/main" id="{05D7130B-2319-4282-AC3C-94799CCDBEEC}"/>
                      </a:ext>
                    </a:extLst>
                  </p:cNvPr>
                  <p:cNvSpPr/>
                  <p:nvPr/>
                </p:nvSpPr>
                <p:spPr>
                  <a:xfrm>
                    <a:off x="2575655" y="1371800"/>
                    <a:ext cx="750371" cy="2996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sp>
                <p:nvSpPr>
                  <p:cNvPr id="67" name="Oval 66">
                    <a:extLst>
                      <a:ext uri="{FF2B5EF4-FFF2-40B4-BE49-F238E27FC236}">
                        <a16:creationId xmlns:a16="http://schemas.microsoft.com/office/drawing/2014/main" id="{891CB0EB-DBBF-4DF9-8780-E367E82ED4A1}"/>
                      </a:ext>
                    </a:extLst>
                  </p:cNvPr>
                  <p:cNvSpPr/>
                  <p:nvPr/>
                </p:nvSpPr>
                <p:spPr>
                  <a:xfrm>
                    <a:off x="2467544" y="1232246"/>
                    <a:ext cx="961788" cy="32278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panose="020F0502020204030204"/>
                      <a:sym typeface="Arial" panose="020B0604020202020204" pitchFamily="34" charset="0"/>
                    </a:endParaRPr>
                  </a:p>
                </p:txBody>
              </p:sp>
              <p:pic>
                <p:nvPicPr>
                  <p:cNvPr id="68" name="Picture 2">
                    <a:extLst>
                      <a:ext uri="{FF2B5EF4-FFF2-40B4-BE49-F238E27FC236}">
                        <a16:creationId xmlns:a16="http://schemas.microsoft.com/office/drawing/2014/main" id="{375073A7-0B94-4393-8212-434B50500DD9}"/>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226230" y="2453761"/>
                    <a:ext cx="1015139" cy="4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114">
                    <a:extLst>
                      <a:ext uri="{FF2B5EF4-FFF2-40B4-BE49-F238E27FC236}">
                        <a16:creationId xmlns:a16="http://schemas.microsoft.com/office/drawing/2014/main" id="{B24DC59B-FF76-45A2-BAC4-E730F0BB1A90}"/>
                      </a:ext>
                    </a:extLst>
                  </p:cNvPr>
                  <p:cNvGrpSpPr>
                    <a:grpSpLocks/>
                  </p:cNvGrpSpPr>
                  <p:nvPr/>
                </p:nvGrpSpPr>
                <p:grpSpPr bwMode="auto">
                  <a:xfrm>
                    <a:off x="1905000" y="1451161"/>
                    <a:ext cx="1015139" cy="381000"/>
                    <a:chOff x="1965128" y="3886200"/>
                    <a:chExt cx="1015139" cy="381000"/>
                  </a:xfrm>
                </p:grpSpPr>
                <p:pic>
                  <p:nvPicPr>
                    <p:cNvPr id="75" name="Picture 6">
                      <a:extLst>
                        <a:ext uri="{FF2B5EF4-FFF2-40B4-BE49-F238E27FC236}">
                          <a16:creationId xmlns:a16="http://schemas.microsoft.com/office/drawing/2014/main" id="{808F5D9E-E198-4A27-9F17-B8BEFB87FCF6}"/>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71824" y="4020426"/>
                      <a:ext cx="999976"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a:extLst>
                        <a:ext uri="{FF2B5EF4-FFF2-40B4-BE49-F238E27FC236}">
                          <a16:creationId xmlns:a16="http://schemas.microsoft.com/office/drawing/2014/main" id="{007E6822-5161-4266-A720-F4438C61CFA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965128" y="3886200"/>
                      <a:ext cx="1015139" cy="33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Line Callout 2 (No Border) 115">
                    <a:extLst>
                      <a:ext uri="{FF2B5EF4-FFF2-40B4-BE49-F238E27FC236}">
                        <a16:creationId xmlns:a16="http://schemas.microsoft.com/office/drawing/2014/main" id="{0977D8E7-28FB-451C-8566-C544030AA0F3}"/>
                      </a:ext>
                    </a:extLst>
                  </p:cNvPr>
                  <p:cNvSpPr/>
                  <p:nvPr/>
                </p:nvSpPr>
                <p:spPr>
                  <a:xfrm>
                    <a:off x="1142984" y="2819910"/>
                    <a:ext cx="1335772" cy="384251"/>
                  </a:xfrm>
                  <a:prstGeom prst="callout2">
                    <a:avLst>
                      <a:gd name="adj1" fmla="val -29348"/>
                      <a:gd name="adj2" fmla="val 58570"/>
                      <a:gd name="adj3" fmla="val -62019"/>
                      <a:gd name="adj4" fmla="val 59293"/>
                      <a:gd name="adj5" fmla="val -93775"/>
                      <a:gd name="adj6" fmla="val 5003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L2/L3 1GE Switches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V2224G, V5624G, V5648G</a:t>
                    </a:r>
                  </a:p>
                  <a:p>
                    <a:pPr defTabSz="457200">
                      <a:defRPr/>
                    </a:pPr>
                    <a:r>
                      <a:rPr lang="en-US" sz="800" b="1" i="1" dirty="0">
                        <a:solidFill>
                          <a:prstClr val="black"/>
                        </a:solidFill>
                        <a:latin typeface="Calibri" panose="020F0502020204030204"/>
                        <a:sym typeface="Arial" panose="020B0604020202020204" pitchFamily="34" charset="0"/>
                      </a:rPr>
                      <a:t>DZS L2/L3 10GE Switches</a:t>
                    </a:r>
                  </a:p>
                  <a:p>
                    <a:pPr defTabSz="457200">
                      <a:defRPr/>
                    </a:pPr>
                    <a:r>
                      <a:rPr lang="en-US" sz="800" i="1" dirty="0">
                        <a:solidFill>
                          <a:prstClr val="black"/>
                        </a:solidFill>
                        <a:latin typeface="Calibri" panose="020F0502020204030204"/>
                        <a:sym typeface="Arial" panose="020B0604020202020204" pitchFamily="34" charset="0"/>
                      </a:rPr>
                      <a:t>  V6824XG, V6848XG</a:t>
                    </a:r>
                  </a:p>
                </p:txBody>
              </p:sp>
              <p:sp>
                <p:nvSpPr>
                  <p:cNvPr id="71" name="TextBox 70">
                    <a:extLst>
                      <a:ext uri="{FF2B5EF4-FFF2-40B4-BE49-F238E27FC236}">
                        <a16:creationId xmlns:a16="http://schemas.microsoft.com/office/drawing/2014/main" id="{4EAAA948-A92D-40C8-B890-E0D0362AD9A0}"/>
                      </a:ext>
                    </a:extLst>
                  </p:cNvPr>
                  <p:cNvSpPr txBox="1"/>
                  <p:nvPr/>
                </p:nvSpPr>
                <p:spPr>
                  <a:xfrm>
                    <a:off x="1624277" y="1821050"/>
                    <a:ext cx="850473" cy="29650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1GE or 10GE</a:t>
                    </a:r>
                  </a:p>
                </p:txBody>
              </p:sp>
              <p:sp>
                <p:nvSpPr>
                  <p:cNvPr id="72" name="TextBox 71">
                    <a:extLst>
                      <a:ext uri="{FF2B5EF4-FFF2-40B4-BE49-F238E27FC236}">
                        <a16:creationId xmlns:a16="http://schemas.microsoft.com/office/drawing/2014/main" id="{E1A63979-0FC8-4ADE-B2DD-EF08B2BB24F1}"/>
                      </a:ext>
                    </a:extLst>
                  </p:cNvPr>
                  <p:cNvSpPr txBox="1"/>
                  <p:nvPr/>
                </p:nvSpPr>
                <p:spPr>
                  <a:xfrm>
                    <a:off x="2714998" y="3254822"/>
                    <a:ext cx="714334" cy="852449"/>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10GE L2 G.8032 (ERPS)</a:t>
                    </a:r>
                  </a:p>
                  <a:p>
                    <a:pPr defTabSz="457200">
                      <a:defRPr/>
                    </a:pPr>
                    <a:endParaRPr lang="en-US" sz="1000" b="1" i="1" dirty="0">
                      <a:solidFill>
                        <a:srgbClr val="1F417E"/>
                      </a:solidFill>
                      <a:latin typeface="Calibri" panose="020F0502020204030204"/>
                      <a:sym typeface="Arial" panose="020B0604020202020204" pitchFamily="34" charset="0"/>
                    </a:endParaRPr>
                  </a:p>
                </p:txBody>
              </p:sp>
              <p:cxnSp>
                <p:nvCxnSpPr>
                  <p:cNvPr id="73" name="Straight Connector 72">
                    <a:extLst>
                      <a:ext uri="{FF2B5EF4-FFF2-40B4-BE49-F238E27FC236}">
                        <a16:creationId xmlns:a16="http://schemas.microsoft.com/office/drawing/2014/main" id="{4FF98C34-AE18-4C1A-A7C0-F451DC00BF74}"/>
                      </a:ext>
                    </a:extLst>
                  </p:cNvPr>
                  <p:cNvCxnSpPr>
                    <a:stCxn id="61" idx="3"/>
                  </p:cNvCxnSpPr>
                  <p:nvPr/>
                </p:nvCxnSpPr>
                <p:spPr>
                  <a:xfrm flipV="1">
                    <a:off x="1098138" y="2378308"/>
                    <a:ext cx="197002" cy="393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EF26FB0-72EC-42AA-9C04-834952270F66}"/>
                      </a:ext>
                    </a:extLst>
                  </p:cNvPr>
                  <p:cNvCxnSpPr>
                    <a:stCxn id="62" idx="3"/>
                  </p:cNvCxnSpPr>
                  <p:nvPr/>
                </p:nvCxnSpPr>
                <p:spPr>
                  <a:xfrm flipV="1">
                    <a:off x="1101341" y="2378308"/>
                    <a:ext cx="117721" cy="241829"/>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52" name="Picture 10">
                <a:extLst>
                  <a:ext uri="{FF2B5EF4-FFF2-40B4-BE49-F238E27FC236}">
                    <a16:creationId xmlns:a16="http://schemas.microsoft.com/office/drawing/2014/main" id="{66C64E21-92BD-4F29-967D-8F250B35A4FD}"/>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325291" y="2458598"/>
                <a:ext cx="1102135" cy="95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Line Callout 2 (No Border) 98">
                <a:extLst>
                  <a:ext uri="{FF2B5EF4-FFF2-40B4-BE49-F238E27FC236}">
                    <a16:creationId xmlns:a16="http://schemas.microsoft.com/office/drawing/2014/main" id="{62A175A2-2A89-4257-B6B1-AB5F07B542B9}"/>
                  </a:ext>
                </a:extLst>
              </p:cNvPr>
              <p:cNvSpPr/>
              <p:nvPr/>
            </p:nvSpPr>
            <p:spPr>
              <a:xfrm>
                <a:off x="7548762" y="3539663"/>
                <a:ext cx="1367004" cy="385207"/>
              </a:xfrm>
              <a:prstGeom prst="callout2">
                <a:avLst>
                  <a:gd name="adj1" fmla="val 810"/>
                  <a:gd name="adj2" fmla="val 58803"/>
                  <a:gd name="adj3" fmla="val -60245"/>
                  <a:gd name="adj4" fmla="val 57996"/>
                  <a:gd name="adj5" fmla="val -100871"/>
                  <a:gd name="adj6" fmla="val 3612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Management Systems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INAS, ZMS</a:t>
                </a:r>
              </a:p>
            </p:txBody>
          </p:sp>
        </p:grpSp>
        <p:grpSp>
          <p:nvGrpSpPr>
            <p:cNvPr id="25" name="Group 70">
              <a:extLst>
                <a:ext uri="{FF2B5EF4-FFF2-40B4-BE49-F238E27FC236}">
                  <a16:creationId xmlns:a16="http://schemas.microsoft.com/office/drawing/2014/main" id="{44335C04-336A-4595-869F-06C7F4D951C4}"/>
                </a:ext>
              </a:extLst>
            </p:cNvPr>
            <p:cNvGrpSpPr>
              <a:grpSpLocks/>
            </p:cNvGrpSpPr>
            <p:nvPr/>
          </p:nvGrpSpPr>
          <p:grpSpPr bwMode="auto">
            <a:xfrm>
              <a:off x="6593416" y="3211807"/>
              <a:ext cx="4074585" cy="3324506"/>
              <a:chOff x="5069415" y="3211806"/>
              <a:chExt cx="4074585" cy="3324506"/>
            </a:xfrm>
          </p:grpSpPr>
          <p:sp>
            <p:nvSpPr>
              <p:cNvPr id="37" name="TextBox 36">
                <a:extLst>
                  <a:ext uri="{FF2B5EF4-FFF2-40B4-BE49-F238E27FC236}">
                    <a16:creationId xmlns:a16="http://schemas.microsoft.com/office/drawing/2014/main" id="{94E62F5B-2C35-4248-99C7-B3F11FD1E338}"/>
                  </a:ext>
                </a:extLst>
              </p:cNvPr>
              <p:cNvSpPr txBox="1"/>
              <p:nvPr/>
            </p:nvSpPr>
            <p:spPr>
              <a:xfrm>
                <a:off x="7020219" y="5354816"/>
                <a:ext cx="588605" cy="29650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POTS</a:t>
                </a:r>
              </a:p>
            </p:txBody>
          </p:sp>
          <p:cxnSp>
            <p:nvCxnSpPr>
              <p:cNvPr id="38" name="Straight Connector 37">
                <a:extLst>
                  <a:ext uri="{FF2B5EF4-FFF2-40B4-BE49-F238E27FC236}">
                    <a16:creationId xmlns:a16="http://schemas.microsoft.com/office/drawing/2014/main" id="{3C45CCAA-D7CE-436F-BDB2-BC3CA02015DD}"/>
                  </a:ext>
                </a:extLst>
              </p:cNvPr>
              <p:cNvCxnSpPr/>
              <p:nvPr/>
            </p:nvCxnSpPr>
            <p:spPr>
              <a:xfrm>
                <a:off x="5069415" y="3211806"/>
                <a:ext cx="268276" cy="18734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9" name="Picture 8">
                <a:extLst>
                  <a:ext uri="{FF2B5EF4-FFF2-40B4-BE49-F238E27FC236}">
                    <a16:creationId xmlns:a16="http://schemas.microsoft.com/office/drawing/2014/main" id="{DFE3C6B3-8BDC-4231-A1D7-ACF2DED1006A}"/>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913076" y="4743775"/>
                <a:ext cx="888026" cy="6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85">
                <a:extLst>
                  <a:ext uri="{FF2B5EF4-FFF2-40B4-BE49-F238E27FC236}">
                    <a16:creationId xmlns:a16="http://schemas.microsoft.com/office/drawing/2014/main" id="{4B70A834-025C-447A-8632-C372A0A425D8}"/>
                  </a:ext>
                </a:extLst>
              </p:cNvPr>
              <p:cNvGrpSpPr>
                <a:grpSpLocks/>
              </p:cNvGrpSpPr>
              <p:nvPr/>
            </p:nvGrpSpPr>
            <p:grpSpPr bwMode="auto">
              <a:xfrm rot="2404063">
                <a:off x="6021384" y="4269519"/>
                <a:ext cx="1530744" cy="45719"/>
                <a:chOff x="4229100" y="228600"/>
                <a:chExt cx="810014" cy="76200"/>
              </a:xfrm>
            </p:grpSpPr>
            <p:cxnSp>
              <p:nvCxnSpPr>
                <p:cNvPr id="49" name="Straight Connector 48">
                  <a:extLst>
                    <a:ext uri="{FF2B5EF4-FFF2-40B4-BE49-F238E27FC236}">
                      <a16:creationId xmlns:a16="http://schemas.microsoft.com/office/drawing/2014/main" id="{6C0C8A05-E547-482C-B9E9-98F6D1773D93}"/>
                    </a:ext>
                  </a:extLst>
                </p:cNvPr>
                <p:cNvCxnSpPr/>
                <p:nvPr/>
              </p:nvCxnSpPr>
              <p:spPr>
                <a:xfrm>
                  <a:off x="4227887" y="291920"/>
                  <a:ext cx="807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8D2E17-D623-4D9C-A099-B4FA86D17AD2}"/>
                    </a:ext>
                  </a:extLst>
                </p:cNvPr>
                <p:cNvCxnSpPr/>
                <p:nvPr/>
              </p:nvCxnSpPr>
              <p:spPr>
                <a:xfrm>
                  <a:off x="4228234" y="232465"/>
                  <a:ext cx="8064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Line Callout 2 (No Border) 86">
                <a:extLst>
                  <a:ext uri="{FF2B5EF4-FFF2-40B4-BE49-F238E27FC236}">
                    <a16:creationId xmlns:a16="http://schemas.microsoft.com/office/drawing/2014/main" id="{89D777D8-0BE8-4B24-AB1B-15F4B5CA524E}"/>
                  </a:ext>
                </a:extLst>
              </p:cNvPr>
              <p:cNvSpPr/>
              <p:nvPr/>
            </p:nvSpPr>
            <p:spPr>
              <a:xfrm>
                <a:off x="7876298" y="4171477"/>
                <a:ext cx="1267702" cy="630860"/>
              </a:xfrm>
              <a:prstGeom prst="callout2">
                <a:avLst>
                  <a:gd name="adj1" fmla="val 18750"/>
                  <a:gd name="adj2" fmla="val -8333"/>
                  <a:gd name="adj3" fmla="val 18750"/>
                  <a:gd name="adj4" fmla="val -16667"/>
                  <a:gd name="adj5" fmla="val 98839"/>
                  <a:gd name="adj6" fmla="val -2865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1U MSANS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MXP Series</a:t>
                </a:r>
              </a:p>
              <a:p>
                <a:pPr defTabSz="457200">
                  <a:defRPr/>
                </a:pPr>
                <a:r>
                  <a:rPr lang="en-US" sz="800" b="1" i="1" dirty="0">
                    <a:solidFill>
                      <a:prstClr val="black"/>
                    </a:solidFill>
                    <a:latin typeface="Calibri" panose="020F0502020204030204"/>
                    <a:sym typeface="Arial" panose="020B0604020202020204" pitchFamily="34" charset="0"/>
                  </a:rPr>
                  <a:t>DZS 3U MSANs</a:t>
                </a:r>
              </a:p>
              <a:p>
                <a:pPr defTabSz="457200">
                  <a:defRPr/>
                </a:pPr>
                <a:r>
                  <a:rPr lang="en-US" sz="800" i="1" dirty="0">
                    <a:solidFill>
                      <a:prstClr val="black"/>
                    </a:solidFill>
                    <a:latin typeface="Calibri" panose="020F0502020204030204"/>
                    <a:sym typeface="Arial" panose="020B0604020202020204" pitchFamily="34" charset="0"/>
                  </a:rPr>
                  <a:t>  MXK-319</a:t>
                </a:r>
              </a:p>
              <a:p>
                <a:pPr defTabSz="457200">
                  <a:defRPr/>
                </a:pPr>
                <a:r>
                  <a:rPr lang="en-US" sz="800" b="1" i="1" dirty="0">
                    <a:solidFill>
                      <a:prstClr val="black"/>
                    </a:solidFill>
                    <a:latin typeface="Calibri" panose="020F0502020204030204"/>
                    <a:sym typeface="Arial" panose="020B0604020202020204" pitchFamily="34" charset="0"/>
                  </a:rPr>
                  <a:t>DZS 8U MSANs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MXK-819, MXK-823</a:t>
                </a:r>
              </a:p>
            </p:txBody>
          </p:sp>
          <p:pic>
            <p:nvPicPr>
              <p:cNvPr id="42" name="Picture 2">
                <a:extLst>
                  <a:ext uri="{FF2B5EF4-FFF2-40B4-BE49-F238E27FC236}">
                    <a16:creationId xmlns:a16="http://schemas.microsoft.com/office/drawing/2014/main" id="{1A68D23E-9F50-4031-8A52-ACF021CFF20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37133" y="6207262"/>
                <a:ext cx="589229" cy="3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2">
                <a:extLst>
                  <a:ext uri="{FF2B5EF4-FFF2-40B4-BE49-F238E27FC236}">
                    <a16:creationId xmlns:a16="http://schemas.microsoft.com/office/drawing/2014/main" id="{72C88B07-3EAB-4C09-AA40-A452BD4F554D}"/>
                  </a:ext>
                </a:extLst>
              </p:cNvPr>
              <p:cNvPicPr>
                <a:picLocks noChangeAspect="1" noChangeArrowheads="1"/>
              </p:cNvPicPr>
              <p:nvPr/>
            </p:nvPicPr>
            <p:blipFill>
              <a:blip r:embed="rId2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87198" y="6064028"/>
                <a:ext cx="383043" cy="4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a:extLst>
                  <a:ext uri="{FF2B5EF4-FFF2-40B4-BE49-F238E27FC236}">
                    <a16:creationId xmlns:a16="http://schemas.microsoft.com/office/drawing/2014/main" id="{AC6606F0-D109-4959-AEB8-4F28471B5A16}"/>
                  </a:ext>
                </a:extLst>
              </p:cNvPr>
              <p:cNvCxnSpPr/>
              <p:nvPr/>
            </p:nvCxnSpPr>
            <p:spPr>
              <a:xfrm flipH="1" flipV="1">
                <a:off x="7608823" y="5354817"/>
                <a:ext cx="438050" cy="879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51900BF-A24F-4C2C-B696-FA7992983E85}"/>
                  </a:ext>
                </a:extLst>
              </p:cNvPr>
              <p:cNvCxnSpPr>
                <a:stCxn id="43" idx="0"/>
              </p:cNvCxnSpPr>
              <p:nvPr/>
            </p:nvCxnSpPr>
            <p:spPr>
              <a:xfrm flipH="1" flipV="1">
                <a:off x="7480692" y="5341435"/>
                <a:ext cx="97700" cy="722621"/>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7A21BCD-A4ED-414D-83BF-7EC823B87872}"/>
                  </a:ext>
                </a:extLst>
              </p:cNvPr>
              <p:cNvSpPr txBox="1"/>
              <p:nvPr/>
            </p:nvSpPr>
            <p:spPr>
              <a:xfrm>
                <a:off x="7897120" y="5181808"/>
                <a:ext cx="713533" cy="103776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GPON</a:t>
                </a:r>
              </a:p>
              <a:p>
                <a:pPr defTabSz="457200">
                  <a:defRPr/>
                </a:pPr>
                <a:r>
                  <a:rPr lang="en-US" sz="1000" b="1" i="1" dirty="0">
                    <a:solidFill>
                      <a:srgbClr val="1F417E"/>
                    </a:solidFill>
                    <a:latin typeface="Calibri" panose="020F0502020204030204"/>
                    <a:sym typeface="Arial" panose="020B0604020202020204" pitchFamily="34" charset="0"/>
                  </a:rPr>
                  <a:t>1GE</a:t>
                </a:r>
              </a:p>
              <a:p>
                <a:pPr defTabSz="457200">
                  <a:defRPr/>
                </a:pPr>
                <a:r>
                  <a:rPr lang="en-US" sz="1000" b="1" i="1" dirty="0">
                    <a:solidFill>
                      <a:srgbClr val="1F417E"/>
                    </a:solidFill>
                    <a:latin typeface="Calibri" panose="020F0502020204030204"/>
                    <a:sym typeface="Arial" panose="020B0604020202020204" pitchFamily="34" charset="0"/>
                  </a:rPr>
                  <a:t>ADSL</a:t>
                </a:r>
              </a:p>
              <a:p>
                <a:pPr defTabSz="457200">
                  <a:defRPr/>
                </a:pPr>
                <a:r>
                  <a:rPr lang="en-US" sz="1000" b="1" i="1" dirty="0">
                    <a:solidFill>
                      <a:srgbClr val="1F417E"/>
                    </a:solidFill>
                    <a:latin typeface="Calibri" panose="020F0502020204030204"/>
                    <a:sym typeface="Arial" panose="020B0604020202020204" pitchFamily="34" charset="0"/>
                  </a:rPr>
                  <a:t>VDSL</a:t>
                </a:r>
              </a:p>
              <a:p>
                <a:pPr defTabSz="457200">
                  <a:defRPr/>
                </a:pPr>
                <a:r>
                  <a:rPr lang="en-US" sz="1000" b="1" i="1" dirty="0">
                    <a:solidFill>
                      <a:srgbClr val="1F417E"/>
                    </a:solidFill>
                    <a:latin typeface="Calibri" panose="020F0502020204030204"/>
                    <a:sym typeface="Arial" panose="020B0604020202020204" pitchFamily="34" charset="0"/>
                  </a:rPr>
                  <a:t>SHDSL</a:t>
                </a:r>
              </a:p>
            </p:txBody>
          </p:sp>
          <p:sp>
            <p:nvSpPr>
              <p:cNvPr id="47" name="TextBox 46">
                <a:extLst>
                  <a:ext uri="{FF2B5EF4-FFF2-40B4-BE49-F238E27FC236}">
                    <a16:creationId xmlns:a16="http://schemas.microsoft.com/office/drawing/2014/main" id="{F60DC0EB-2914-4D5C-930B-EBA9EACF991B}"/>
                  </a:ext>
                </a:extLst>
              </p:cNvPr>
              <p:cNvSpPr txBox="1"/>
              <p:nvPr/>
            </p:nvSpPr>
            <p:spPr>
              <a:xfrm>
                <a:off x="6643832" y="3875165"/>
                <a:ext cx="713533" cy="481820"/>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10GE or Nx1GE</a:t>
                </a:r>
              </a:p>
            </p:txBody>
          </p:sp>
          <p:pic>
            <p:nvPicPr>
              <p:cNvPr id="48" name="Picture 2">
                <a:extLst>
                  <a:ext uri="{FF2B5EF4-FFF2-40B4-BE49-F238E27FC236}">
                    <a16:creationId xmlns:a16="http://schemas.microsoft.com/office/drawing/2014/main" id="{671D68B8-6A06-484F-86D7-D689DAEC496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233261" y="3423602"/>
                <a:ext cx="1015139" cy="4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12">
              <a:extLst>
                <a:ext uri="{FF2B5EF4-FFF2-40B4-BE49-F238E27FC236}">
                  <a16:creationId xmlns:a16="http://schemas.microsoft.com/office/drawing/2014/main" id="{464C46D0-D755-48F9-A8B0-DB42C630B6A7}"/>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195635" y="2067657"/>
              <a:ext cx="781603" cy="68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72">
              <a:extLst>
                <a:ext uri="{FF2B5EF4-FFF2-40B4-BE49-F238E27FC236}">
                  <a16:creationId xmlns:a16="http://schemas.microsoft.com/office/drawing/2014/main" id="{C2DB7423-7D0A-45FC-B0FF-B1FB6352C8B5}"/>
                </a:ext>
              </a:extLst>
            </p:cNvPr>
            <p:cNvGrpSpPr>
              <a:grpSpLocks/>
            </p:cNvGrpSpPr>
            <p:nvPr/>
          </p:nvGrpSpPr>
          <p:grpSpPr bwMode="auto">
            <a:xfrm>
              <a:off x="1634723" y="3686863"/>
              <a:ext cx="2869545" cy="1498472"/>
              <a:chOff x="110722" y="3686862"/>
              <a:chExt cx="2869545" cy="1498472"/>
            </a:xfrm>
          </p:grpSpPr>
          <p:cxnSp>
            <p:nvCxnSpPr>
              <p:cNvPr id="28" name="Straight Connector 27">
                <a:extLst>
                  <a:ext uri="{FF2B5EF4-FFF2-40B4-BE49-F238E27FC236}">
                    <a16:creationId xmlns:a16="http://schemas.microsoft.com/office/drawing/2014/main" id="{113C1294-D2B3-476C-93AE-A02439F0D6C4}"/>
                  </a:ext>
                </a:extLst>
              </p:cNvPr>
              <p:cNvCxnSpPr>
                <a:stCxn id="29" idx="3"/>
              </p:cNvCxnSpPr>
              <p:nvPr/>
            </p:nvCxnSpPr>
            <p:spPr>
              <a:xfrm flipV="1">
                <a:off x="1722778" y="4192506"/>
                <a:ext cx="403615" cy="129995"/>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5">
                <a:extLst>
                  <a:ext uri="{FF2B5EF4-FFF2-40B4-BE49-F238E27FC236}">
                    <a16:creationId xmlns:a16="http://schemas.microsoft.com/office/drawing/2014/main" id="{FFC1216D-B584-4F23-ACE4-8BADA6938A8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55395" y="4148824"/>
                <a:ext cx="867481" cy="34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Line Callout 2 (No Border) 75">
                <a:extLst>
                  <a:ext uri="{FF2B5EF4-FFF2-40B4-BE49-F238E27FC236}">
                    <a16:creationId xmlns:a16="http://schemas.microsoft.com/office/drawing/2014/main" id="{F34714F6-EAE0-4505-8E2F-5DB146CCE73D}"/>
                  </a:ext>
                </a:extLst>
              </p:cNvPr>
              <p:cNvSpPr/>
              <p:nvPr/>
            </p:nvSpPr>
            <p:spPr>
              <a:xfrm>
                <a:off x="1500149" y="4637931"/>
                <a:ext cx="1149180" cy="399544"/>
              </a:xfrm>
              <a:prstGeom prst="callout2">
                <a:avLst>
                  <a:gd name="adj1" fmla="val -5003"/>
                  <a:gd name="adj2" fmla="val -2329"/>
                  <a:gd name="adj3" fmla="val -5004"/>
                  <a:gd name="adj4" fmla="val -11413"/>
                  <a:gd name="adj5" fmla="val -41958"/>
                  <a:gd name="adj6" fmla="val -2357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800" b="1" i="1" dirty="0">
                    <a:solidFill>
                      <a:prstClr val="black"/>
                    </a:solidFill>
                    <a:latin typeface="Calibri" panose="020F0502020204030204"/>
                    <a:sym typeface="Arial" panose="020B0604020202020204" pitchFamily="34" charset="0"/>
                  </a:rPr>
                  <a:t>DZS Cell Site Router</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M1400</a:t>
                </a:r>
              </a:p>
              <a:p>
                <a:pPr defTabSz="457200">
                  <a:defRPr/>
                </a:pPr>
                <a:r>
                  <a:rPr lang="en-US" sz="800" b="1" i="1" dirty="0">
                    <a:solidFill>
                      <a:prstClr val="black"/>
                    </a:solidFill>
                    <a:latin typeface="Calibri" panose="020F0502020204030204"/>
                    <a:sym typeface="Arial" panose="020B0604020202020204" pitchFamily="34" charset="0"/>
                  </a:rPr>
                  <a:t>DZS Cell Site Switches</a:t>
                </a:r>
              </a:p>
              <a:p>
                <a:pPr defTabSz="457200">
                  <a:defRPr/>
                </a:pPr>
                <a:r>
                  <a:rPr lang="en-US" sz="800" b="1" i="1" dirty="0">
                    <a:solidFill>
                      <a:prstClr val="black"/>
                    </a:solidFill>
                    <a:latin typeface="Calibri" panose="020F0502020204030204"/>
                    <a:sym typeface="Arial" panose="020B0604020202020204" pitchFamily="34" charset="0"/>
                  </a:rPr>
                  <a:t>  </a:t>
                </a:r>
                <a:r>
                  <a:rPr lang="en-US" sz="800" i="1" dirty="0">
                    <a:solidFill>
                      <a:prstClr val="black"/>
                    </a:solidFill>
                    <a:latin typeface="Calibri" panose="020F0502020204030204"/>
                    <a:sym typeface="Arial" panose="020B0604020202020204" pitchFamily="34" charset="0"/>
                  </a:rPr>
                  <a:t>M1100, M1200</a:t>
                </a:r>
              </a:p>
            </p:txBody>
          </p:sp>
          <p:cxnSp>
            <p:nvCxnSpPr>
              <p:cNvPr id="31" name="Straight Connector 30">
                <a:extLst>
                  <a:ext uri="{FF2B5EF4-FFF2-40B4-BE49-F238E27FC236}">
                    <a16:creationId xmlns:a16="http://schemas.microsoft.com/office/drawing/2014/main" id="{28408DEB-1039-4E11-A582-4B0ACDD8701A}"/>
                  </a:ext>
                </a:extLst>
              </p:cNvPr>
              <p:cNvCxnSpPr/>
              <p:nvPr/>
            </p:nvCxnSpPr>
            <p:spPr>
              <a:xfrm flipH="1" flipV="1">
                <a:off x="2264935" y="3686862"/>
                <a:ext cx="144148" cy="19977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2" name="Picture 20">
                <a:extLst>
                  <a:ext uri="{FF2B5EF4-FFF2-40B4-BE49-F238E27FC236}">
                    <a16:creationId xmlns:a16="http://schemas.microsoft.com/office/drawing/2014/main" id="{753C7C56-2B1C-412E-8B58-0CA0AC60E64D}"/>
                  </a:ext>
                </a:extLst>
              </p:cNvPr>
              <p:cNvPicPr>
                <a:picLocks noChangeAspect="1" noChangeArrowheads="1"/>
              </p:cNvPicPr>
              <p:nvPr/>
            </p:nvPicPr>
            <p:blipFill>
              <a:blip r:embed="rId2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722" y="4795583"/>
                <a:ext cx="475378" cy="3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FD1DFDD0-C1E1-4266-97ED-6FAF434D8A72}"/>
                  </a:ext>
                </a:extLst>
              </p:cNvPr>
              <p:cNvSpPr txBox="1"/>
              <p:nvPr/>
            </p:nvSpPr>
            <p:spPr>
              <a:xfrm>
                <a:off x="1750806" y="4298605"/>
                <a:ext cx="849673" cy="296504"/>
              </a:xfrm>
              <a:prstGeom prst="rect">
                <a:avLst/>
              </a:prstGeom>
              <a:noFill/>
            </p:spPr>
            <p:txBody>
              <a:bodyPr>
                <a:spAutoFit/>
              </a:bodyPr>
              <a:lstStyle/>
              <a:p>
                <a:pPr defTabSz="457200">
                  <a:defRPr/>
                </a:pPr>
                <a:r>
                  <a:rPr lang="en-US" sz="1000" b="1" i="1" dirty="0">
                    <a:solidFill>
                      <a:srgbClr val="1F417E"/>
                    </a:solidFill>
                    <a:latin typeface="Calibri" panose="020F0502020204030204"/>
                    <a:sym typeface="Arial" panose="020B0604020202020204" pitchFamily="34" charset="0"/>
                  </a:rPr>
                  <a:t>10GE</a:t>
                </a:r>
              </a:p>
            </p:txBody>
          </p:sp>
          <p:grpSp>
            <p:nvGrpSpPr>
              <p:cNvPr id="34" name="Group 79">
                <a:extLst>
                  <a:ext uri="{FF2B5EF4-FFF2-40B4-BE49-F238E27FC236}">
                    <a16:creationId xmlns:a16="http://schemas.microsoft.com/office/drawing/2014/main" id="{8713CC16-1412-4B0A-A656-F2419DD0734B}"/>
                  </a:ext>
                </a:extLst>
              </p:cNvPr>
              <p:cNvGrpSpPr>
                <a:grpSpLocks/>
              </p:cNvGrpSpPr>
              <p:nvPr/>
            </p:nvGrpSpPr>
            <p:grpSpPr bwMode="auto">
              <a:xfrm>
                <a:off x="1965128" y="3886200"/>
                <a:ext cx="1015139" cy="381000"/>
                <a:chOff x="1965128" y="3886200"/>
                <a:chExt cx="1015139" cy="381000"/>
              </a:xfrm>
            </p:grpSpPr>
            <p:pic>
              <p:nvPicPr>
                <p:cNvPr id="35" name="Picture 6">
                  <a:extLst>
                    <a:ext uri="{FF2B5EF4-FFF2-40B4-BE49-F238E27FC236}">
                      <a16:creationId xmlns:a16="http://schemas.microsoft.com/office/drawing/2014/main" id="{9BDE0BB0-7A3D-4255-A455-8607A6E7959F}"/>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71824" y="4020426"/>
                  <a:ext cx="999976" cy="2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id="{85101E89-AD8C-467D-9C9B-7185B162842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965128" y="3886200"/>
                  <a:ext cx="1015139" cy="33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26" name="Footer Placeholder 125">
            <a:extLst>
              <a:ext uri="{FF2B5EF4-FFF2-40B4-BE49-F238E27FC236}">
                <a16:creationId xmlns:a16="http://schemas.microsoft.com/office/drawing/2014/main" id="{D0E96B19-18EA-49F1-831C-25C3D069F60F}"/>
              </a:ext>
            </a:extLst>
          </p:cNvPr>
          <p:cNvSpPr>
            <a:spLocks noGrp="1"/>
          </p:cNvSpPr>
          <p:nvPr>
            <p:ph type="ftr" sz="quarter" idx="3"/>
          </p:nvPr>
        </p:nvSpPr>
        <p:spPr/>
        <p:txBody>
          <a:bodyPr/>
          <a:lstStyle/>
          <a:p>
            <a:r>
              <a:rPr lang="en-US" altLang="en-US" dirty="0"/>
              <a:t>© 2018 DASAN Zhone Solutions – Proprietary and Confidential</a:t>
            </a:r>
          </a:p>
        </p:txBody>
      </p:sp>
      <p:sp>
        <p:nvSpPr>
          <p:cNvPr id="127" name="Slide Number Placeholder 126">
            <a:extLst>
              <a:ext uri="{FF2B5EF4-FFF2-40B4-BE49-F238E27FC236}">
                <a16:creationId xmlns:a16="http://schemas.microsoft.com/office/drawing/2014/main" id="{BCB20D7F-D782-442E-A19D-202638E94983}"/>
              </a:ext>
            </a:extLst>
          </p:cNvPr>
          <p:cNvSpPr>
            <a:spLocks noGrp="1"/>
          </p:cNvSpPr>
          <p:nvPr>
            <p:ph type="sldNum" sz="quarter" idx="4"/>
          </p:nvPr>
        </p:nvSpPr>
        <p:spPr/>
        <p:txBody>
          <a:bodyPr/>
          <a:lstStyle/>
          <a:p>
            <a:fld id="{2F4E5067-7697-45D7-A630-2CABF6CFB4FA}" type="slidenum">
              <a:rPr lang="en-US" sz="1200" smtClean="0"/>
              <a:pPr/>
              <a:t>11</a:t>
            </a:fld>
            <a:endParaRPr lang="en-US" sz="1200" dirty="0"/>
          </a:p>
        </p:txBody>
      </p:sp>
    </p:spTree>
    <p:extLst>
      <p:ext uri="{BB962C8B-B14F-4D97-AF65-F5344CB8AC3E}">
        <p14:creationId xmlns:p14="http://schemas.microsoft.com/office/powerpoint/2010/main" val="214994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345DAC4C-BF26-4D03-9E7B-D81817CB08F6}"/>
              </a:ext>
            </a:extLst>
          </p:cNvPr>
          <p:cNvSpPr>
            <a:spLocks/>
          </p:cNvSpPr>
          <p:nvPr/>
        </p:nvSpPr>
        <p:spPr bwMode="auto">
          <a:xfrm>
            <a:off x="850557" y="181230"/>
            <a:ext cx="11453812"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011238" eaLnBrk="0" fontAlgn="base" hangingPunct="0">
              <a:lnSpc>
                <a:spcPct val="100000"/>
              </a:lnSpc>
              <a:spcBef>
                <a:spcPct val="0"/>
              </a:spcBef>
              <a:spcAft>
                <a:spcPct val="0"/>
              </a:spcAft>
            </a:pPr>
            <a:r>
              <a:rPr lang="en-US" altLang="en-US" sz="2800" b="1" dirty="0">
                <a:solidFill>
                  <a:srgbClr val="FFFFFF"/>
                </a:solidFill>
                <a:cs typeface="Arial" panose="020B0604020202020204" pitchFamily="34" charset="0"/>
                <a:sym typeface="Montserrat-Regular" charset="0"/>
              </a:rPr>
              <a:t>Industry Leading Density, Scalability and Switching Capacity</a:t>
            </a:r>
          </a:p>
        </p:txBody>
      </p:sp>
      <p:sp>
        <p:nvSpPr>
          <p:cNvPr id="2" name="Footer Placeholder 1">
            <a:extLst>
              <a:ext uri="{FF2B5EF4-FFF2-40B4-BE49-F238E27FC236}">
                <a16:creationId xmlns:a16="http://schemas.microsoft.com/office/drawing/2014/main" id="{05CAC355-B87B-4549-84B8-FC7047A3CB8A}"/>
              </a:ext>
            </a:extLst>
          </p:cNvPr>
          <p:cNvSpPr>
            <a:spLocks noGrp="1"/>
          </p:cNvSpPr>
          <p:nvPr>
            <p:ph type="ftr" sz="quarter" idx="3"/>
          </p:nvPr>
        </p:nvSpPr>
        <p:spPr/>
        <p:txBody>
          <a:bodyPr/>
          <a:lstStyle/>
          <a:p>
            <a:r>
              <a:rPr lang="en-US" altLang="en-US" dirty="0"/>
              <a:t>© 2018 DASAN Zhone Solutions – Proprietary and Confidential</a:t>
            </a:r>
          </a:p>
        </p:txBody>
      </p:sp>
      <p:sp>
        <p:nvSpPr>
          <p:cNvPr id="3" name="Slide Number Placeholder 2">
            <a:extLst>
              <a:ext uri="{FF2B5EF4-FFF2-40B4-BE49-F238E27FC236}">
                <a16:creationId xmlns:a16="http://schemas.microsoft.com/office/drawing/2014/main" id="{2BEAC5A6-93DF-40CC-B75F-30385DEEF2F2}"/>
              </a:ext>
            </a:extLst>
          </p:cNvPr>
          <p:cNvSpPr>
            <a:spLocks noGrp="1"/>
          </p:cNvSpPr>
          <p:nvPr>
            <p:ph type="sldNum" sz="quarter" idx="4"/>
          </p:nvPr>
        </p:nvSpPr>
        <p:spPr/>
        <p:txBody>
          <a:bodyPr/>
          <a:lstStyle/>
          <a:p>
            <a:fld id="{2F4E5067-7697-45D7-A630-2CABF6CFB4FA}" type="slidenum">
              <a:rPr lang="en-US" smtClean="0"/>
              <a:pPr/>
              <a:t>12</a:t>
            </a:fld>
            <a:endParaRPr lang="en-US" dirty="0"/>
          </a:p>
        </p:txBody>
      </p:sp>
      <p:sp>
        <p:nvSpPr>
          <p:cNvPr id="27" name="AutoShape 32">
            <a:extLst>
              <a:ext uri="{FF2B5EF4-FFF2-40B4-BE49-F238E27FC236}">
                <a16:creationId xmlns:a16="http://schemas.microsoft.com/office/drawing/2014/main" id="{1B101A32-815D-4817-80A5-993A9660F495}"/>
              </a:ext>
            </a:extLst>
          </p:cNvPr>
          <p:cNvSpPr>
            <a:spLocks noChangeAspect="1" noChangeArrowheads="1" noTextEdit="1"/>
          </p:cNvSpPr>
          <p:nvPr/>
        </p:nvSpPr>
        <p:spPr bwMode="auto">
          <a:xfrm>
            <a:off x="1524000" y="914400"/>
            <a:ext cx="91646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9" name="Group 58">
            <a:extLst>
              <a:ext uri="{FF2B5EF4-FFF2-40B4-BE49-F238E27FC236}">
                <a16:creationId xmlns:a16="http://schemas.microsoft.com/office/drawing/2014/main" id="{44212B38-B7E5-440D-85FA-AA33CA7CD81D}"/>
              </a:ext>
            </a:extLst>
          </p:cNvPr>
          <p:cNvGrpSpPr/>
          <p:nvPr/>
        </p:nvGrpSpPr>
        <p:grpSpPr>
          <a:xfrm>
            <a:off x="7607300" y="1143000"/>
            <a:ext cx="2298700" cy="2211388"/>
            <a:chOff x="7391400" y="1295400"/>
            <a:chExt cx="2298700" cy="2211388"/>
          </a:xfrm>
        </p:grpSpPr>
        <p:pic>
          <p:nvPicPr>
            <p:cNvPr id="4130" name="Picture 34">
              <a:extLst>
                <a:ext uri="{FF2B5EF4-FFF2-40B4-BE49-F238E27FC236}">
                  <a16:creationId xmlns:a16="http://schemas.microsoft.com/office/drawing/2014/main" id="{B16FCF7A-C59A-4F5A-AAB1-94960C35C2E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1400" y="1295400"/>
              <a:ext cx="22987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5">
              <a:extLst>
                <a:ext uri="{FF2B5EF4-FFF2-40B4-BE49-F238E27FC236}">
                  <a16:creationId xmlns:a16="http://schemas.microsoft.com/office/drawing/2014/main" id="{49DFE31E-6A2E-4F70-9CCC-0FA4A47DB4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34363" y="2841625"/>
              <a:ext cx="11842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5" name="Picture 59">
              <a:extLst>
                <a:ext uri="{FF2B5EF4-FFF2-40B4-BE49-F238E27FC236}">
                  <a16:creationId xmlns:a16="http://schemas.microsoft.com/office/drawing/2014/main" id="{D923D0DF-E6B7-4253-814A-0FCD3C7E9BE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96200" y="2743200"/>
              <a:ext cx="5095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 name="Group 4097">
            <a:extLst>
              <a:ext uri="{FF2B5EF4-FFF2-40B4-BE49-F238E27FC236}">
                <a16:creationId xmlns:a16="http://schemas.microsoft.com/office/drawing/2014/main" id="{383E1732-E40A-4222-B4FB-BED1F711D054}"/>
              </a:ext>
            </a:extLst>
          </p:cNvPr>
          <p:cNvGrpSpPr/>
          <p:nvPr/>
        </p:nvGrpSpPr>
        <p:grpSpPr>
          <a:xfrm>
            <a:off x="1425575" y="1143000"/>
            <a:ext cx="5203825" cy="5105400"/>
            <a:chOff x="762000" y="990600"/>
            <a:chExt cx="5203825" cy="5105400"/>
          </a:xfrm>
        </p:grpSpPr>
        <p:pic>
          <p:nvPicPr>
            <p:cNvPr id="4132" name="Picture 36">
              <a:extLst>
                <a:ext uri="{FF2B5EF4-FFF2-40B4-BE49-F238E27FC236}">
                  <a16:creationId xmlns:a16="http://schemas.microsoft.com/office/drawing/2014/main" id="{6B4C3D06-03A6-4652-BB01-6A260A02E0F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66963" y="990600"/>
              <a:ext cx="35988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7">
              <a:extLst>
                <a:ext uri="{FF2B5EF4-FFF2-40B4-BE49-F238E27FC236}">
                  <a16:creationId xmlns:a16="http://schemas.microsoft.com/office/drawing/2014/main" id="{FE6D8E06-9991-4F4A-809C-B10CE2D1CE70}"/>
                </a:ext>
              </a:extLst>
            </p:cNvPr>
            <p:cNvGrpSpPr/>
            <p:nvPr/>
          </p:nvGrpSpPr>
          <p:grpSpPr>
            <a:xfrm>
              <a:off x="914400" y="3886200"/>
              <a:ext cx="2242661" cy="1832034"/>
              <a:chOff x="8305800" y="1066800"/>
              <a:chExt cx="2569159" cy="2151909"/>
            </a:xfrm>
          </p:grpSpPr>
          <p:pic>
            <p:nvPicPr>
              <p:cNvPr id="4133" name="Picture 37">
                <a:extLst>
                  <a:ext uri="{FF2B5EF4-FFF2-40B4-BE49-F238E27FC236}">
                    <a16:creationId xmlns:a16="http://schemas.microsoft.com/office/drawing/2014/main" id="{C62D3AE5-E190-4895-AF3E-43B1EC141CF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05800" y="1066800"/>
                <a:ext cx="256915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그림 6" descr="D:\0.DASAN\00.Project\V5808C(SKB향 Box OLT)\사진\Pre-ER\V5808C_front.png">
                <a:extLst>
                  <a:ext uri="{FF2B5EF4-FFF2-40B4-BE49-F238E27FC236}">
                    <a16:creationId xmlns:a16="http://schemas.microsoft.com/office/drawing/2014/main" id="{06578999-D24A-4555-883F-D7D4DBD91F0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10600" y="2743200"/>
                <a:ext cx="1903908" cy="475509"/>
              </a:xfrm>
              <a:prstGeom prst="rect">
                <a:avLst/>
              </a:prstGeom>
              <a:noFill/>
              <a:ln>
                <a:noFill/>
              </a:ln>
            </p:spPr>
          </p:pic>
        </p:grpSp>
        <p:grpSp>
          <p:nvGrpSpPr>
            <p:cNvPr id="4097" name="Group 4096">
              <a:extLst>
                <a:ext uri="{FF2B5EF4-FFF2-40B4-BE49-F238E27FC236}">
                  <a16:creationId xmlns:a16="http://schemas.microsoft.com/office/drawing/2014/main" id="{E1EA310D-FD0D-4142-8551-3F7170EA28DC}"/>
                </a:ext>
              </a:extLst>
            </p:cNvPr>
            <p:cNvGrpSpPr/>
            <p:nvPr/>
          </p:nvGrpSpPr>
          <p:grpSpPr>
            <a:xfrm>
              <a:off x="3657600" y="3505200"/>
              <a:ext cx="1808413" cy="2590800"/>
              <a:chOff x="1905000" y="3581400"/>
              <a:chExt cx="1808413" cy="2590800"/>
            </a:xfrm>
          </p:grpSpPr>
          <p:pic>
            <p:nvPicPr>
              <p:cNvPr id="62" name="Picture 4" descr="MXK-CHASSIS-1421">
                <a:extLst>
                  <a:ext uri="{FF2B5EF4-FFF2-40B4-BE49-F238E27FC236}">
                    <a16:creationId xmlns:a16="http://schemas.microsoft.com/office/drawing/2014/main" id="{6F6A4145-D0BD-42FB-931D-938F91FC39D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05000" y="3581400"/>
                <a:ext cx="1732950" cy="203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그림 6">
                <a:extLst>
                  <a:ext uri="{FF2B5EF4-FFF2-40B4-BE49-F238E27FC236}">
                    <a16:creationId xmlns:a16="http://schemas.microsoft.com/office/drawing/2014/main" id="{6C4402E6-4987-4B5F-A0E3-A18BF93B91BC}"/>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875" b="89796" l="1021" r="98383">
                            <a14:foregroundMark x1="93872" y1="17201" x2="94553" y2="71720"/>
                            <a14:foregroundMark x1="2638" y1="19242" x2="8000" y2="28571"/>
                            <a14:backgroundMark x1="1277" y1="23032" x2="1277" y2="75802"/>
                            <a14:backgroundMark x1="97362" y1="31778" x2="97106" y2="75510"/>
                          </a14:backgroundRemoval>
                        </a14:imgEffect>
                      </a14:imgLayer>
                    </a14:imgProps>
                  </a:ext>
                  <a:ext uri="{28A0092B-C50C-407E-A947-70E740481C1C}">
                    <a14:useLocalDpi xmlns:a14="http://schemas.microsoft.com/office/drawing/2010/main"/>
                  </a:ext>
                </a:extLst>
              </a:blip>
              <a:stretch>
                <a:fillRect/>
              </a:stretch>
            </p:blipFill>
            <p:spPr>
              <a:xfrm>
                <a:off x="1905000" y="5657338"/>
                <a:ext cx="1808413" cy="514862"/>
              </a:xfrm>
              <a:prstGeom prst="rect">
                <a:avLst/>
              </a:prstGeom>
            </p:spPr>
          </p:pic>
        </p:grpSp>
        <p:grpSp>
          <p:nvGrpSpPr>
            <p:cNvPr id="4096" name="Group 4095">
              <a:extLst>
                <a:ext uri="{FF2B5EF4-FFF2-40B4-BE49-F238E27FC236}">
                  <a16:creationId xmlns:a16="http://schemas.microsoft.com/office/drawing/2014/main" id="{DAB5E11F-D9DC-46C7-A5CE-340EE325C074}"/>
                </a:ext>
              </a:extLst>
            </p:cNvPr>
            <p:cNvGrpSpPr/>
            <p:nvPr/>
          </p:nvGrpSpPr>
          <p:grpSpPr>
            <a:xfrm>
              <a:off x="762000" y="990600"/>
              <a:ext cx="4350871" cy="2438400"/>
              <a:chOff x="762000" y="1066800"/>
              <a:chExt cx="4350871" cy="2438400"/>
            </a:xfrm>
          </p:grpSpPr>
          <p:sp>
            <p:nvSpPr>
              <p:cNvPr id="35" name="Rectangle 45">
                <a:extLst>
                  <a:ext uri="{FF2B5EF4-FFF2-40B4-BE49-F238E27FC236}">
                    <a16:creationId xmlns:a16="http://schemas.microsoft.com/office/drawing/2014/main" id="{9C5AD3EE-2EC9-48AC-889C-33A28359A044}"/>
                  </a:ext>
                </a:extLst>
              </p:cNvPr>
              <p:cNvSpPr>
                <a:spLocks noChangeArrowheads="1"/>
              </p:cNvSpPr>
              <p:nvPr/>
            </p:nvSpPr>
            <p:spPr bwMode="auto">
              <a:xfrm>
                <a:off x="901700" y="3289756"/>
                <a:ext cx="2263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1F417E"/>
                    </a:solidFill>
                    <a:effectLst/>
                    <a:latin typeface="Arial" panose="020B0604020202020204" pitchFamily="34" charset="0"/>
                  </a:rPr>
                  <a:t>(Central Office Equipment)</a:t>
                </a:r>
                <a:endParaRPr kumimoji="0" lang="en-US" altLang="en-US" sz="1600" b="0" i="0" u="none" strike="noStrike" cap="none" normalizeH="0" baseline="0" dirty="0">
                  <a:ln>
                    <a:noFill/>
                  </a:ln>
                  <a:solidFill>
                    <a:srgbClr val="1F417E"/>
                  </a:solidFill>
                  <a:effectLst/>
                  <a:latin typeface="Arial" panose="020B0604020202020204" pitchFamily="34" charset="0"/>
                </a:endParaRPr>
              </a:p>
            </p:txBody>
          </p:sp>
          <p:sp>
            <p:nvSpPr>
              <p:cNvPr id="39" name="Rectangle 49">
                <a:extLst>
                  <a:ext uri="{FF2B5EF4-FFF2-40B4-BE49-F238E27FC236}">
                    <a16:creationId xmlns:a16="http://schemas.microsoft.com/office/drawing/2014/main" id="{484FD1DC-CCB1-40F7-8BC4-82E1FB224353}"/>
                  </a:ext>
                </a:extLst>
              </p:cNvPr>
              <p:cNvSpPr>
                <a:spLocks noChangeArrowheads="1"/>
              </p:cNvSpPr>
              <p:nvPr/>
            </p:nvSpPr>
            <p:spPr bwMode="auto">
              <a:xfrm>
                <a:off x="876300" y="1066800"/>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F417E"/>
                    </a:solidFill>
                    <a:effectLst/>
                    <a:cs typeface="Arial" panose="020B0604020202020204" pitchFamily="34" charset="0"/>
                  </a:rPr>
                  <a:t>DZS MXK OLT</a:t>
                </a:r>
                <a:endParaRPr kumimoji="0" lang="en-US" altLang="en-US" sz="1400" b="0" i="0" u="none" strike="noStrike" cap="none" normalizeH="0" baseline="0" dirty="0">
                  <a:ln>
                    <a:noFill/>
                  </a:ln>
                  <a:solidFill>
                    <a:srgbClr val="1F417E"/>
                  </a:solidFill>
                  <a:effectLst/>
                  <a:cs typeface="Arial" panose="020B0604020202020204" pitchFamily="34" charset="0"/>
                </a:endParaRPr>
              </a:p>
            </p:txBody>
          </p:sp>
          <p:sp>
            <p:nvSpPr>
              <p:cNvPr id="57" name="TextBox 56">
                <a:extLst>
                  <a:ext uri="{FF2B5EF4-FFF2-40B4-BE49-F238E27FC236}">
                    <a16:creationId xmlns:a16="http://schemas.microsoft.com/office/drawing/2014/main" id="{10A021B6-EE43-43CC-8D75-020F784CCCC9}"/>
                  </a:ext>
                </a:extLst>
              </p:cNvPr>
              <p:cNvSpPr txBox="1"/>
              <p:nvPr/>
            </p:nvSpPr>
            <p:spPr>
              <a:xfrm>
                <a:off x="762000" y="1374577"/>
                <a:ext cx="4350871" cy="193386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Highest GPON Density in the Industry</a:t>
                </a:r>
              </a:p>
              <a:p>
                <a:pPr marL="285750"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Multi-Service Copper and Fiber Support</a:t>
                </a:r>
              </a:p>
              <a:p>
                <a:pPr marL="742950" lvl="1" indent="-285750">
                  <a:lnSpc>
                    <a:spcPct val="150000"/>
                  </a:lnSpc>
                  <a:buFont typeface="Arial" panose="020B0604020202020204" pitchFamily="34" charset="0"/>
                  <a:buChar char="•"/>
                </a:pPr>
                <a:r>
                  <a:rPr lang="en-US" sz="1600" dirty="0">
                    <a:solidFill>
                      <a:srgbClr val="5F5F5F"/>
                    </a:solidFill>
                    <a:latin typeface="Arial" panose="020B0604020202020204" pitchFamily="34" charset="0"/>
                    <a:cs typeface="Arial" panose="020B0604020202020204" pitchFamily="34" charset="0"/>
                  </a:rPr>
                  <a:t>GPON / XG(S)PON / NGPON2</a:t>
                </a:r>
              </a:p>
              <a:p>
                <a:pPr marL="742950" lvl="1" indent="-285750">
                  <a:lnSpc>
                    <a:spcPct val="150000"/>
                  </a:lnSpc>
                  <a:buFont typeface="Arial" panose="020B0604020202020204" pitchFamily="34" charset="0"/>
                  <a:buChar char="•"/>
                </a:pPr>
                <a:r>
                  <a:rPr lang="en-US" sz="1600" dirty="0">
                    <a:solidFill>
                      <a:srgbClr val="5F5F5F"/>
                    </a:solidFill>
                    <a:latin typeface="Arial" panose="020B0604020202020204" pitchFamily="34" charset="0"/>
                    <a:cs typeface="Arial" panose="020B0604020202020204" pitchFamily="34" charset="0"/>
                  </a:rPr>
                  <a:t>1G / 10G Active Ethernet</a:t>
                </a:r>
              </a:p>
              <a:p>
                <a:pPr marL="285750"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Smallest Footprint in the Industry</a:t>
                </a:r>
              </a:p>
            </p:txBody>
          </p:sp>
        </p:grpSp>
      </p:grpSp>
      <p:grpSp>
        <p:nvGrpSpPr>
          <p:cNvPr id="4099" name="Group 4098">
            <a:extLst>
              <a:ext uri="{FF2B5EF4-FFF2-40B4-BE49-F238E27FC236}">
                <a16:creationId xmlns:a16="http://schemas.microsoft.com/office/drawing/2014/main" id="{004D0A81-FBBB-48D4-80BC-A7AB1A6D33EB}"/>
              </a:ext>
            </a:extLst>
          </p:cNvPr>
          <p:cNvGrpSpPr/>
          <p:nvPr/>
        </p:nvGrpSpPr>
        <p:grpSpPr>
          <a:xfrm>
            <a:off x="7239000" y="3581400"/>
            <a:ext cx="3765774" cy="2120444"/>
            <a:chOff x="7239000" y="3429000"/>
            <a:chExt cx="3765774" cy="2120444"/>
          </a:xfrm>
        </p:grpSpPr>
        <p:sp>
          <p:nvSpPr>
            <p:cNvPr id="40" name="Rectangle 50">
              <a:extLst>
                <a:ext uri="{FF2B5EF4-FFF2-40B4-BE49-F238E27FC236}">
                  <a16:creationId xmlns:a16="http://schemas.microsoft.com/office/drawing/2014/main" id="{1538DE17-FFA2-4668-B25E-038379D9A3CF}"/>
                </a:ext>
              </a:extLst>
            </p:cNvPr>
            <p:cNvSpPr>
              <a:spLocks noChangeArrowheads="1"/>
            </p:cNvSpPr>
            <p:nvPr/>
          </p:nvSpPr>
          <p:spPr bwMode="auto">
            <a:xfrm>
              <a:off x="7789797" y="3429000"/>
              <a:ext cx="1796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F417E"/>
                  </a:solidFill>
                  <a:effectLst/>
                  <a:latin typeface="Arial" panose="020B0604020202020204" pitchFamily="34" charset="0"/>
                </a:rPr>
                <a:t>DZS ZNID ONT</a:t>
              </a:r>
              <a:endParaRPr kumimoji="0" lang="en-US" altLang="en-US" sz="1600" b="0" i="0" u="none" strike="noStrike" cap="none" normalizeH="0" baseline="0" dirty="0">
                <a:ln>
                  <a:noFill/>
                </a:ln>
                <a:solidFill>
                  <a:srgbClr val="1F417E"/>
                </a:solidFill>
                <a:effectLst/>
                <a:latin typeface="Arial" panose="020B0604020202020204" pitchFamily="34" charset="0"/>
              </a:endParaRPr>
            </a:p>
          </p:txBody>
        </p:sp>
        <p:sp>
          <p:nvSpPr>
            <p:cNvPr id="46" name="Rectangle 56">
              <a:extLst>
                <a:ext uri="{FF2B5EF4-FFF2-40B4-BE49-F238E27FC236}">
                  <a16:creationId xmlns:a16="http://schemas.microsoft.com/office/drawing/2014/main" id="{E15C0A89-931F-48EA-9844-14CB0430A163}"/>
                </a:ext>
              </a:extLst>
            </p:cNvPr>
            <p:cNvSpPr>
              <a:spLocks noChangeArrowheads="1"/>
            </p:cNvSpPr>
            <p:nvPr/>
          </p:nvSpPr>
          <p:spPr bwMode="auto">
            <a:xfrm>
              <a:off x="7841152" y="5334000"/>
              <a:ext cx="2678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1F417E"/>
                  </a:solidFill>
                  <a:effectLst/>
                  <a:latin typeface="Arial" panose="020B0604020202020204" pitchFamily="34" charset="0"/>
                </a:rPr>
                <a:t>(Customer Premise Equipment)</a:t>
              </a:r>
              <a:endParaRPr kumimoji="0" lang="en-US" altLang="en-US" sz="1600" b="0" i="0" u="none" strike="noStrike" cap="none" normalizeH="0" baseline="0" dirty="0">
                <a:ln>
                  <a:noFill/>
                </a:ln>
                <a:solidFill>
                  <a:srgbClr val="1F417E"/>
                </a:solidFill>
                <a:effectLst/>
                <a:latin typeface="Arial" panose="020B0604020202020204" pitchFamily="34" charset="0"/>
              </a:endParaRPr>
            </a:p>
          </p:txBody>
        </p:sp>
        <p:sp>
          <p:nvSpPr>
            <p:cNvPr id="58" name="TextBox 57">
              <a:extLst>
                <a:ext uri="{FF2B5EF4-FFF2-40B4-BE49-F238E27FC236}">
                  <a16:creationId xmlns:a16="http://schemas.microsoft.com/office/drawing/2014/main" id="{80F8B5B9-A9B4-4BAF-A113-A51E03974891}"/>
                </a:ext>
              </a:extLst>
            </p:cNvPr>
            <p:cNvSpPr txBox="1"/>
            <p:nvPr/>
          </p:nvSpPr>
          <p:spPr>
            <a:xfrm>
              <a:off x="7239000" y="3733800"/>
              <a:ext cx="3765774" cy="1564531"/>
            </a:xfrm>
            <a:prstGeom prst="rect">
              <a:avLst/>
            </a:prstGeom>
            <a:noFill/>
          </p:spPr>
          <p:txBody>
            <a:bodyPr wrap="none" rtlCol="0">
              <a:spAutoFit/>
            </a:bodyPr>
            <a:lstStyle/>
            <a:p>
              <a:pPr marL="742950" lvl="1"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GPON / XG(S)PON / NGPON2</a:t>
              </a:r>
            </a:p>
            <a:p>
              <a:pPr marL="742950" lvl="1"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1G / 10G Active Ethernet</a:t>
              </a:r>
            </a:p>
            <a:p>
              <a:pPr marL="742950" lvl="1"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Wire Speed Throughput</a:t>
              </a:r>
            </a:p>
            <a:p>
              <a:pPr marL="742950" lvl="1" indent="-285750">
                <a:lnSpc>
                  <a:spcPct val="150000"/>
                </a:lnSpc>
                <a:buFont typeface="Arial" panose="020B0604020202020204" pitchFamily="34" charset="0"/>
                <a:buChar char="•"/>
              </a:pPr>
              <a:r>
                <a:rPr lang="en-US" sz="1600" b="1" dirty="0">
                  <a:solidFill>
                    <a:srgbClr val="5F5F5F"/>
                  </a:solidFill>
                  <a:latin typeface="Arial" panose="020B0604020202020204" pitchFamily="34" charset="0"/>
                  <a:cs typeface="Arial" panose="020B0604020202020204" pitchFamily="34" charset="0"/>
                </a:rPr>
                <a:t>Indoor and Outdoor</a:t>
              </a:r>
            </a:p>
          </p:txBody>
        </p:sp>
      </p:grpSp>
    </p:spTree>
    <p:extLst>
      <p:ext uri="{BB962C8B-B14F-4D97-AF65-F5344CB8AC3E}">
        <p14:creationId xmlns:p14="http://schemas.microsoft.com/office/powerpoint/2010/main" val="31880208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B3C2-D33E-4A6B-BFD1-BCE8F535D6CB}"/>
              </a:ext>
            </a:extLst>
          </p:cNvPr>
          <p:cNvSpPr>
            <a:spLocks noGrp="1"/>
          </p:cNvSpPr>
          <p:nvPr>
            <p:ph type="title"/>
          </p:nvPr>
        </p:nvSpPr>
        <p:spPr>
          <a:xfrm>
            <a:off x="846992" y="230442"/>
            <a:ext cx="11192608" cy="457200"/>
          </a:xfrm>
        </p:spPr>
        <p:txBody>
          <a:bodyPr>
            <a:noAutofit/>
          </a:bodyPr>
          <a:lstStyle/>
          <a:p>
            <a:endParaRPr lang="en-US" sz="2800" dirty="0"/>
          </a:p>
        </p:txBody>
      </p:sp>
      <p:sp>
        <p:nvSpPr>
          <p:cNvPr id="5" name="Rounded Rectangle 8">
            <a:extLst>
              <a:ext uri="{FF2B5EF4-FFF2-40B4-BE49-F238E27FC236}">
                <a16:creationId xmlns:a16="http://schemas.microsoft.com/office/drawing/2014/main" id="{4D0E8C07-AE96-42CC-8816-6DEA5BD2B236}"/>
              </a:ext>
            </a:extLst>
          </p:cNvPr>
          <p:cNvSpPr>
            <a:spLocks noChangeArrowheads="1"/>
          </p:cNvSpPr>
          <p:nvPr/>
        </p:nvSpPr>
        <p:spPr bwMode="auto">
          <a:xfrm>
            <a:off x="8420100" y="3329050"/>
            <a:ext cx="2209800" cy="647700"/>
          </a:xfrm>
          <a:prstGeom prst="roundRect">
            <a:avLst>
              <a:gd name="adj" fmla="val 16667"/>
            </a:avLst>
          </a:prstGeom>
          <a:blipFill dpi="0" rotWithShape="1">
            <a:blip r:embed="rId2"/>
            <a:srcRect/>
            <a:tile tx="0" ty="0" sx="100000" sy="100000" flip="none" algn="tl"/>
          </a:blipFill>
          <a:ln w="28575">
            <a:solidFill>
              <a:srgbClr val="004080"/>
            </a:solidFill>
            <a:round/>
            <a:headEnd/>
            <a:tailEnd/>
          </a:ln>
          <a:effectLst>
            <a:outerShdw blurRad="40000" dist="23000" dir="5400000" rotWithShape="0">
              <a:srgbClr val="808080">
                <a:alpha val="34998"/>
              </a:srgbClr>
            </a:outerShdw>
          </a:effectLst>
        </p:spPr>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800">
              <a:solidFill>
                <a:srgbClr val="FFFFFF"/>
              </a:solidFill>
              <a:latin typeface="Lato Regular" charset="0"/>
              <a:ea typeface="Gulim" panose="020B0600000101010101" pitchFamily="34" charset="-127"/>
            </a:endParaRPr>
          </a:p>
        </p:txBody>
      </p:sp>
      <p:sp>
        <p:nvSpPr>
          <p:cNvPr id="6" name="Rectangle 142">
            <a:extLst>
              <a:ext uri="{FF2B5EF4-FFF2-40B4-BE49-F238E27FC236}">
                <a16:creationId xmlns:a16="http://schemas.microsoft.com/office/drawing/2014/main" id="{EA1368DF-749A-43AF-8BA1-8D20B5F6672A}"/>
              </a:ext>
            </a:extLst>
          </p:cNvPr>
          <p:cNvSpPr>
            <a:spLocks noChangeArrowheads="1"/>
          </p:cNvSpPr>
          <p:nvPr/>
        </p:nvSpPr>
        <p:spPr bwMode="auto">
          <a:xfrm>
            <a:off x="8496300" y="3615594"/>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eaLnBrk="0" fontAlgn="base" hangingPunct="0">
              <a:lnSpc>
                <a:spcPct val="100000"/>
              </a:lnSpc>
              <a:spcBef>
                <a:spcPct val="0"/>
              </a:spcBef>
              <a:spcAft>
                <a:spcPct val="0"/>
              </a:spcAft>
            </a:pPr>
            <a:r>
              <a:rPr lang="en-US" altLang="en-US" sz="1800" dirty="0">
                <a:solidFill>
                  <a:srgbClr val="000000"/>
                </a:solidFill>
                <a:sym typeface="Arial" panose="020B0604020202020204" pitchFamily="34" charset="0"/>
              </a:rPr>
              <a:t>ONT:  H662GS</a:t>
            </a:r>
          </a:p>
        </p:txBody>
      </p:sp>
      <p:sp>
        <p:nvSpPr>
          <p:cNvPr id="7" name="TextBox 143">
            <a:extLst>
              <a:ext uri="{FF2B5EF4-FFF2-40B4-BE49-F238E27FC236}">
                <a16:creationId xmlns:a16="http://schemas.microsoft.com/office/drawing/2014/main" id="{14F1FBE1-C32A-4336-A830-89C29F433A5D}"/>
              </a:ext>
            </a:extLst>
          </p:cNvPr>
          <p:cNvSpPr txBox="1">
            <a:spLocks noChangeArrowheads="1"/>
          </p:cNvSpPr>
          <p:nvPr/>
        </p:nvSpPr>
        <p:spPr bwMode="auto">
          <a:xfrm>
            <a:off x="8496300" y="3329050"/>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eaLnBrk="0" fontAlgn="base" hangingPunct="0">
              <a:lnSpc>
                <a:spcPct val="100000"/>
              </a:lnSpc>
              <a:spcBef>
                <a:spcPct val="0"/>
              </a:spcBef>
              <a:spcAft>
                <a:spcPct val="0"/>
              </a:spcAft>
            </a:pPr>
            <a:r>
              <a:rPr lang="en-US" altLang="en-US" sz="1800" b="1" dirty="0">
                <a:solidFill>
                  <a:srgbClr val="000000"/>
                </a:solidFill>
                <a:sym typeface="Arial" panose="020B0604020202020204" pitchFamily="34" charset="0"/>
              </a:rPr>
              <a:t>Products:</a:t>
            </a:r>
          </a:p>
        </p:txBody>
      </p:sp>
      <p:sp>
        <p:nvSpPr>
          <p:cNvPr id="8" name="Rectangle 7">
            <a:extLst>
              <a:ext uri="{FF2B5EF4-FFF2-40B4-BE49-F238E27FC236}">
                <a16:creationId xmlns:a16="http://schemas.microsoft.com/office/drawing/2014/main" id="{90D17EBC-D932-44BE-A8EC-46597C05638A}"/>
              </a:ext>
            </a:extLst>
          </p:cNvPr>
          <p:cNvSpPr/>
          <p:nvPr/>
        </p:nvSpPr>
        <p:spPr bwMode="auto">
          <a:xfrm>
            <a:off x="583857" y="1752600"/>
            <a:ext cx="3314700" cy="4114800"/>
          </a:xfrm>
          <a:prstGeom prst="rect">
            <a:avLst/>
          </a:prstGeom>
          <a:solidFill>
            <a:srgbClr val="FFFFFF"/>
          </a:solidFill>
          <a:ln w="25400" cap="flat" cmpd="sng" algn="ctr">
            <a:solidFill>
              <a:schemeClr val="tx1"/>
            </a:solid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defTabSz="1219200" fontAlgn="base" hangingPunct="0">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9" name="Picture 2" descr="apfiber_ (5)">
            <a:extLst>
              <a:ext uri="{FF2B5EF4-FFF2-40B4-BE49-F238E27FC236}">
                <a16:creationId xmlns:a16="http://schemas.microsoft.com/office/drawing/2014/main" id="{C010C1BB-1922-485C-8589-041E0E3AB4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4700" y="1347850"/>
            <a:ext cx="4533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BCC79E5-997C-443A-AFD1-91FF723051E1}"/>
              </a:ext>
            </a:extLst>
          </p:cNvPr>
          <p:cNvSpPr/>
          <p:nvPr/>
        </p:nvSpPr>
        <p:spPr bwMode="auto">
          <a:xfrm>
            <a:off x="571500" y="1376704"/>
            <a:ext cx="5897563" cy="369332"/>
          </a:xfrm>
          <a:prstGeom prst="rect">
            <a:avLst/>
          </a:prstGeom>
          <a:solidFill>
            <a:schemeClr val="tx1"/>
          </a:solidFill>
          <a:ln w="25400" cap="flat" cmpd="sng" algn="ctr">
            <a:no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marL="228600" lvl="1" defTabSz="1219200" fontAlgn="base" hangingPunct="0">
              <a:spcBef>
                <a:spcPct val="0"/>
              </a:spcBef>
              <a:spcAft>
                <a:spcPct val="0"/>
              </a:spcAft>
              <a:defRPr/>
            </a:pPr>
            <a:r>
              <a:rPr lang="en-US" b="1" dirty="0">
                <a:solidFill>
                  <a:srgbClr val="FFFFFF"/>
                </a:solidFill>
                <a:latin typeface="Arial" panose="020B0604020202020204" pitchFamily="34" charset="0"/>
                <a:cs typeface="Arial" panose="020B0604020202020204" pitchFamily="34" charset="0"/>
                <a:sym typeface="Arial" panose="020B0604020202020204" pitchFamily="34" charset="0"/>
              </a:rPr>
              <a:t>Challenge		Results</a:t>
            </a:r>
          </a:p>
        </p:txBody>
      </p:sp>
      <p:sp>
        <p:nvSpPr>
          <p:cNvPr id="11" name="Rectangle 10">
            <a:extLst>
              <a:ext uri="{FF2B5EF4-FFF2-40B4-BE49-F238E27FC236}">
                <a16:creationId xmlns:a16="http://schemas.microsoft.com/office/drawing/2014/main" id="{94347115-1E5B-4F5C-9638-68906D73D29C}"/>
              </a:ext>
            </a:extLst>
          </p:cNvPr>
          <p:cNvSpPr/>
          <p:nvPr/>
        </p:nvSpPr>
        <p:spPr bwMode="auto">
          <a:xfrm>
            <a:off x="3886200" y="3669847"/>
            <a:ext cx="2564607" cy="369332"/>
          </a:xfrm>
          <a:prstGeom prst="rect">
            <a:avLst/>
          </a:prstGeom>
          <a:solidFill>
            <a:srgbClr val="FFFFFF"/>
          </a:solidFill>
          <a:ln w="25400" cap="flat" cmpd="sng" algn="ctr">
            <a:solidFill>
              <a:schemeClr val="tx1"/>
            </a:solid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defTabSz="1219200" fontAlgn="base" hangingPunct="0">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2" name="Rectangle 2">
            <a:extLst>
              <a:ext uri="{FF2B5EF4-FFF2-40B4-BE49-F238E27FC236}">
                <a16:creationId xmlns:a16="http://schemas.microsoft.com/office/drawing/2014/main" id="{F7BD17B2-8C28-4C37-8196-5BBE22B014F2}"/>
              </a:ext>
            </a:extLst>
          </p:cNvPr>
          <p:cNvSpPr>
            <a:spLocks/>
          </p:cNvSpPr>
          <p:nvPr/>
        </p:nvSpPr>
        <p:spPr bwMode="auto">
          <a:xfrm>
            <a:off x="571500" y="1816957"/>
            <a:ext cx="328136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lstStyle>
            <a:lvl1pPr marL="257175" indent="-2571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371600" indent="-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In 2016, the government of Andhra Pradesh announced a plan to provide triple-play services to at least 10 million subscribers by 2018 (The State has a population of ~60 million people)</a:t>
            </a:r>
          </a:p>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APSFL, a PSU 100% owned by the Government of Andhra Pradesh, was established to undertake the works of AP Fibergrid</a:t>
            </a:r>
          </a:p>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The APSFL continues to expand its network capabilities so that all households in Andhra Pradesh eventually have access to triple-play services.</a:t>
            </a:r>
          </a:p>
        </p:txBody>
      </p:sp>
      <p:sp>
        <p:nvSpPr>
          <p:cNvPr id="13" name="Rectangle 12">
            <a:extLst>
              <a:ext uri="{FF2B5EF4-FFF2-40B4-BE49-F238E27FC236}">
                <a16:creationId xmlns:a16="http://schemas.microsoft.com/office/drawing/2014/main" id="{B595E6D5-272B-4E93-AA5D-8ABA66FCF90A}"/>
              </a:ext>
            </a:extLst>
          </p:cNvPr>
          <p:cNvSpPr/>
          <p:nvPr/>
        </p:nvSpPr>
        <p:spPr bwMode="auto">
          <a:xfrm>
            <a:off x="3898557" y="1752600"/>
            <a:ext cx="2564607" cy="4114800"/>
          </a:xfrm>
          <a:prstGeom prst="rect">
            <a:avLst/>
          </a:prstGeom>
          <a:solidFill>
            <a:srgbClr val="FFFFFF"/>
          </a:solidFill>
          <a:ln w="25400" cap="flat" cmpd="sng" algn="ctr">
            <a:solidFill>
              <a:schemeClr val="tx1"/>
            </a:solid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defTabSz="1219200" fontAlgn="base" hangingPunct="0">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4" name="Rectangle 2">
            <a:extLst>
              <a:ext uri="{FF2B5EF4-FFF2-40B4-BE49-F238E27FC236}">
                <a16:creationId xmlns:a16="http://schemas.microsoft.com/office/drawing/2014/main" id="{87F22F3C-DB3C-44FC-BDCD-F511CAE468F7}"/>
              </a:ext>
            </a:extLst>
          </p:cNvPr>
          <p:cNvSpPr>
            <a:spLocks/>
          </p:cNvSpPr>
          <p:nvPr/>
        </p:nvSpPr>
        <p:spPr bwMode="auto">
          <a:xfrm>
            <a:off x="3866357" y="1838388"/>
            <a:ext cx="2602706"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lstStyle>
            <a:lvl1pPr marL="257175" indent="-2571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371600" indent="-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DZS equipment is helping APSFL expand its infrastructure across all 13 districts of Andhra Pradesh</a:t>
            </a:r>
          </a:p>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The H662GS ONT solution from DZS is a WiFi-enabled GPON-based set top box that can deliver streaming 4k video over a direct HDMI port, as well as basic internet data and voice to individual homes and businesses across the State</a:t>
            </a:r>
          </a:p>
          <a:p>
            <a:pPr marL="128588" indent="-128588" defTabSz="1219200" eaLnBrk="0" fontAlgn="base" hangingPunct="0">
              <a:lnSpc>
                <a:spcPct val="100000"/>
              </a:lnSpc>
              <a:spcBef>
                <a:spcPts val="600"/>
              </a:spcBef>
              <a:spcAft>
                <a:spcPts val="600"/>
              </a:spcAft>
              <a:buSzPct val="120000"/>
              <a:buFontTx/>
              <a:buChar char="•"/>
            </a:pPr>
            <a:r>
              <a:rPr lang="en-US" altLang="en-US" sz="1400" dirty="0">
                <a:solidFill>
                  <a:srgbClr val="000000"/>
                </a:solidFill>
                <a:cs typeface="Arial" panose="020B0604020202020204" pitchFamily="34" charset="0"/>
              </a:rPr>
              <a:t>The value of the most recent order from APSFL is approximately $29 million</a:t>
            </a:r>
          </a:p>
        </p:txBody>
      </p:sp>
      <p:sp>
        <p:nvSpPr>
          <p:cNvPr id="15" name="Rectangle 7">
            <a:extLst>
              <a:ext uri="{FF2B5EF4-FFF2-40B4-BE49-F238E27FC236}">
                <a16:creationId xmlns:a16="http://schemas.microsoft.com/office/drawing/2014/main" id="{CC6766F2-433C-4EA5-82F3-D98FD1B9ECAC}"/>
              </a:ext>
            </a:extLst>
          </p:cNvPr>
          <p:cNvSpPr>
            <a:spLocks noChangeArrowheads="1"/>
          </p:cNvSpPr>
          <p:nvPr/>
        </p:nvSpPr>
        <p:spPr bwMode="auto">
          <a:xfrm>
            <a:off x="6736557" y="4281550"/>
            <a:ext cx="53411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eaLnBrk="0" fontAlgn="base" hangingPunct="0">
              <a:lnSpc>
                <a:spcPct val="100000"/>
              </a:lnSpc>
              <a:spcBef>
                <a:spcPct val="0"/>
              </a:spcBef>
              <a:spcAft>
                <a:spcPct val="0"/>
              </a:spcAft>
            </a:pPr>
            <a:r>
              <a:rPr lang="en-US" altLang="en-US" sz="1600" b="1" dirty="0">
                <a:solidFill>
                  <a:srgbClr val="5F5F5F"/>
                </a:solidFill>
                <a:sym typeface="Arial" panose="020B0604020202020204" pitchFamily="34" charset="0"/>
              </a:rPr>
              <a:t>“As the first state in the country to roll out these services for residents, DZS is helping us lead the way and grow APSFL’s market capabilities. This movement is influencing other states throughout India to design high-speed Internet infrastructures” </a:t>
            </a:r>
            <a:br>
              <a:rPr lang="en-US" altLang="en-US" sz="1600" b="1" i="1" dirty="0">
                <a:solidFill>
                  <a:srgbClr val="5F5F5F"/>
                </a:solidFill>
                <a:sym typeface="Arial" panose="020B0604020202020204" pitchFamily="34" charset="0"/>
              </a:rPr>
            </a:br>
            <a:r>
              <a:rPr lang="en-US" altLang="en-US" sz="1600" i="1" dirty="0">
                <a:solidFill>
                  <a:srgbClr val="5F5F5F"/>
                </a:solidFill>
                <a:sym typeface="Arial" panose="020B0604020202020204" pitchFamily="34" charset="0"/>
              </a:rPr>
              <a:t>Hari Krishna, Commercial Executive Director, APSFL</a:t>
            </a:r>
          </a:p>
        </p:txBody>
      </p:sp>
      <p:sp>
        <p:nvSpPr>
          <p:cNvPr id="16" name="Rectangle 3">
            <a:extLst>
              <a:ext uri="{FF2B5EF4-FFF2-40B4-BE49-F238E27FC236}">
                <a16:creationId xmlns:a16="http://schemas.microsoft.com/office/drawing/2014/main" id="{FE3DDC36-044B-4CCE-919C-4FB9D6C86B4A}"/>
              </a:ext>
            </a:extLst>
          </p:cNvPr>
          <p:cNvSpPr>
            <a:spLocks/>
          </p:cNvSpPr>
          <p:nvPr/>
        </p:nvSpPr>
        <p:spPr bwMode="auto">
          <a:xfrm>
            <a:off x="1152721" y="5867400"/>
            <a:ext cx="9884569"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200" b="1" i="1" dirty="0">
                <a:solidFill>
                  <a:schemeClr val="tx1"/>
                </a:solidFill>
                <a:sym typeface="Arial" panose="020B0604020202020204" pitchFamily="34" charset="0"/>
              </a:rPr>
              <a:t>Broadband Access</a:t>
            </a:r>
          </a:p>
        </p:txBody>
      </p:sp>
      <p:sp>
        <p:nvSpPr>
          <p:cNvPr id="17" name="Footer Placeholder 16">
            <a:extLst>
              <a:ext uri="{FF2B5EF4-FFF2-40B4-BE49-F238E27FC236}">
                <a16:creationId xmlns:a16="http://schemas.microsoft.com/office/drawing/2014/main" id="{81204239-2D73-4AAB-AF8F-A7D4B7A7C181}"/>
              </a:ext>
            </a:extLst>
          </p:cNvPr>
          <p:cNvSpPr>
            <a:spLocks noGrp="1"/>
          </p:cNvSpPr>
          <p:nvPr>
            <p:ph type="ftr" sz="quarter" idx="3"/>
          </p:nvPr>
        </p:nvSpPr>
        <p:spPr/>
        <p:txBody>
          <a:bodyPr/>
          <a:lstStyle/>
          <a:p>
            <a:r>
              <a:rPr lang="en-US" altLang="en-US" dirty="0"/>
              <a:t>© 2018 DASAN Zhone Solutions – Proprietary and Confidential</a:t>
            </a:r>
          </a:p>
        </p:txBody>
      </p:sp>
      <p:sp>
        <p:nvSpPr>
          <p:cNvPr id="18" name="Slide Number Placeholder 17">
            <a:extLst>
              <a:ext uri="{FF2B5EF4-FFF2-40B4-BE49-F238E27FC236}">
                <a16:creationId xmlns:a16="http://schemas.microsoft.com/office/drawing/2014/main" id="{DE3A3B02-6A7F-4558-88BC-B2206441055F}"/>
              </a:ext>
            </a:extLst>
          </p:cNvPr>
          <p:cNvSpPr>
            <a:spLocks noGrp="1"/>
          </p:cNvSpPr>
          <p:nvPr>
            <p:ph type="sldNum" sz="quarter" idx="4"/>
          </p:nvPr>
        </p:nvSpPr>
        <p:spPr/>
        <p:txBody>
          <a:bodyPr/>
          <a:lstStyle/>
          <a:p>
            <a:fld id="{2F4E5067-7697-45D7-A630-2CABF6CFB4FA}" type="slidenum">
              <a:rPr lang="en-US" sz="1200" smtClean="0"/>
              <a:pPr/>
              <a:t>13</a:t>
            </a:fld>
            <a:endParaRPr lang="en-US" sz="1200" dirty="0"/>
          </a:p>
        </p:txBody>
      </p:sp>
      <p:sp>
        <p:nvSpPr>
          <p:cNvPr id="19" name="Rounded Rectangle 9">
            <a:extLst>
              <a:ext uri="{FF2B5EF4-FFF2-40B4-BE49-F238E27FC236}">
                <a16:creationId xmlns:a16="http://schemas.microsoft.com/office/drawing/2014/main" id="{44D5D690-5D8E-4F1D-862C-9F4D8DB63670}"/>
              </a:ext>
            </a:extLst>
          </p:cNvPr>
          <p:cNvSpPr/>
          <p:nvPr/>
        </p:nvSpPr>
        <p:spPr bwMode="auto">
          <a:xfrm>
            <a:off x="762000" y="152400"/>
            <a:ext cx="4038600" cy="914400"/>
          </a:xfrm>
          <a:prstGeom prst="roundRect">
            <a:avLst/>
          </a:prstGeom>
          <a:solidFill>
            <a:srgbClr val="FFFFFF"/>
          </a:solidFill>
          <a:ln w="25400" cap="flat" cmpd="sng" algn="ctr">
            <a:solidFill>
              <a:srgbClr val="3597E5"/>
            </a:solidFill>
            <a:prstDash val="solid"/>
            <a:round/>
            <a:headEnd type="none" w="med" len="med"/>
            <a:tailEnd type="none" w="med" len="med"/>
          </a:ln>
          <a:effectLst>
            <a:outerShdw blurRad="63500" dist="25400" dir="5400000" algn="ctr" rotWithShape="0">
              <a:srgbClr val="000000">
                <a:alpha val="34999"/>
              </a:srgbClr>
            </a:outerShdw>
          </a:effectLst>
        </p:spPr>
        <p:txBody>
          <a:bodyPr wrap="square" tIns="91440" bIns="91440" anchor="ctr">
            <a:spAutoFit/>
          </a:bodyPr>
          <a:lstStyle/>
          <a:p>
            <a:pPr eaLnBrk="1">
              <a:defRPr/>
            </a:pPr>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85519F0A-9624-4870-A6E0-F9C5774E5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750" y="209550"/>
            <a:ext cx="1676400" cy="859510"/>
          </a:xfrm>
          <a:prstGeom prst="rect">
            <a:avLst/>
          </a:prstGeom>
        </p:spPr>
      </p:pic>
    </p:spTree>
    <p:extLst>
      <p:ext uri="{BB962C8B-B14F-4D97-AF65-F5344CB8AC3E}">
        <p14:creationId xmlns:p14="http://schemas.microsoft.com/office/powerpoint/2010/main" val="153449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0BF6-DF28-42E1-B481-F3A765E34848}"/>
              </a:ext>
            </a:extLst>
          </p:cNvPr>
          <p:cNvSpPr>
            <a:spLocks noGrp="1"/>
          </p:cNvSpPr>
          <p:nvPr>
            <p:ph type="title"/>
          </p:nvPr>
        </p:nvSpPr>
        <p:spPr>
          <a:xfrm>
            <a:off x="304800" y="2103438"/>
            <a:ext cx="11658600" cy="1325563"/>
          </a:xfrm>
        </p:spPr>
        <p:txBody>
          <a:bodyPr/>
          <a:lstStyle/>
          <a:p>
            <a:r>
              <a:rPr lang="en-US" dirty="0"/>
              <a:t>Enterprise Solutions, FiberLAN, &amp; “Smart Cities”</a:t>
            </a:r>
          </a:p>
        </p:txBody>
      </p:sp>
      <p:sp>
        <p:nvSpPr>
          <p:cNvPr id="5" name="Footer Placeholder 4">
            <a:extLst>
              <a:ext uri="{FF2B5EF4-FFF2-40B4-BE49-F238E27FC236}">
                <a16:creationId xmlns:a16="http://schemas.microsoft.com/office/drawing/2014/main" id="{DE11BB89-DD8C-49A0-BC71-FFF05166C5DF}"/>
              </a:ext>
            </a:extLst>
          </p:cNvPr>
          <p:cNvSpPr>
            <a:spLocks noGrp="1"/>
          </p:cNvSpPr>
          <p:nvPr>
            <p:ph type="ftr" sz="quarter" idx="3"/>
          </p:nvPr>
        </p:nvSpPr>
        <p:spPr/>
        <p:txBody>
          <a:bodyPr/>
          <a:lstStyle/>
          <a:p>
            <a:r>
              <a:rPr lang="en-US" altLang="en-US" dirty="0"/>
              <a:t>© 2018 DASAN Zhone Solutions – Proprietary and Confidential</a:t>
            </a:r>
          </a:p>
        </p:txBody>
      </p:sp>
      <p:sp>
        <p:nvSpPr>
          <p:cNvPr id="6" name="Slide Number Placeholder 5">
            <a:extLst>
              <a:ext uri="{FF2B5EF4-FFF2-40B4-BE49-F238E27FC236}">
                <a16:creationId xmlns:a16="http://schemas.microsoft.com/office/drawing/2014/main" id="{EDE27D81-E794-42BA-9644-1D65EF9410D6}"/>
              </a:ext>
            </a:extLst>
          </p:cNvPr>
          <p:cNvSpPr>
            <a:spLocks noGrp="1"/>
          </p:cNvSpPr>
          <p:nvPr>
            <p:ph type="sldNum" sz="quarter" idx="4"/>
          </p:nvPr>
        </p:nvSpPr>
        <p:spPr/>
        <p:txBody>
          <a:bodyPr/>
          <a:lstStyle/>
          <a:p>
            <a:fld id="{2F4E5067-7697-45D7-A630-2CABF6CFB4FA}" type="slidenum">
              <a:rPr lang="en-US" sz="1200" smtClean="0"/>
              <a:pPr/>
              <a:t>14</a:t>
            </a:fld>
            <a:endParaRPr lang="en-US" sz="1200" dirty="0"/>
          </a:p>
        </p:txBody>
      </p:sp>
      <p:pic>
        <p:nvPicPr>
          <p:cNvPr id="7" name="Picture 5">
            <a:extLst>
              <a:ext uri="{FF2B5EF4-FFF2-40B4-BE49-F238E27FC236}">
                <a16:creationId xmlns:a16="http://schemas.microsoft.com/office/drawing/2014/main" id="{9949BD5E-377D-D843-BA8D-4560F30035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275" y="3450203"/>
            <a:ext cx="48752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69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1B89-C105-4441-B49C-77D4D3120846}"/>
              </a:ext>
            </a:extLst>
          </p:cNvPr>
          <p:cNvSpPr>
            <a:spLocks noGrp="1"/>
          </p:cNvSpPr>
          <p:nvPr>
            <p:ph type="title"/>
          </p:nvPr>
        </p:nvSpPr>
        <p:spPr/>
        <p:txBody>
          <a:bodyPr>
            <a:noAutofit/>
          </a:bodyPr>
          <a:lstStyle/>
          <a:p>
            <a:r>
              <a:rPr lang="en-US" altLang="en-US" dirty="0">
                <a:sym typeface="Montserrat-Regular" charset="0"/>
              </a:rPr>
              <a:t>Strong Passive Optical LAN Customer Base</a:t>
            </a:r>
          </a:p>
        </p:txBody>
      </p:sp>
      <p:grpSp>
        <p:nvGrpSpPr>
          <p:cNvPr id="6" name="Group 5">
            <a:extLst>
              <a:ext uri="{FF2B5EF4-FFF2-40B4-BE49-F238E27FC236}">
                <a16:creationId xmlns:a16="http://schemas.microsoft.com/office/drawing/2014/main" id="{12690C18-EC60-4F10-A222-390DF65DD3B9}"/>
              </a:ext>
            </a:extLst>
          </p:cNvPr>
          <p:cNvGrpSpPr/>
          <p:nvPr/>
        </p:nvGrpSpPr>
        <p:grpSpPr>
          <a:xfrm>
            <a:off x="1548068" y="1143000"/>
            <a:ext cx="9110663" cy="4991100"/>
            <a:chOff x="1671638" y="1333500"/>
            <a:chExt cx="9110663" cy="4991100"/>
          </a:xfrm>
        </p:grpSpPr>
        <p:pic>
          <p:nvPicPr>
            <p:cNvPr id="7" name="Shape 66">
              <a:extLst>
                <a:ext uri="{FF2B5EF4-FFF2-40B4-BE49-F238E27FC236}">
                  <a16:creationId xmlns:a16="http://schemas.microsoft.com/office/drawing/2014/main" id="{480F50F2-A652-4111-AF00-FE628ABBF1F5}"/>
                </a:ext>
              </a:extLst>
            </p:cNvPr>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1638" y="1333500"/>
              <a:ext cx="911066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197">
              <a:extLst>
                <a:ext uri="{FF2B5EF4-FFF2-40B4-BE49-F238E27FC236}">
                  <a16:creationId xmlns:a16="http://schemas.microsoft.com/office/drawing/2014/main" id="{92AD6841-C9C2-4471-9E4F-9A907151CE32}"/>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72600" y="4914900"/>
              <a:ext cx="419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198">
              <a:extLst>
                <a:ext uri="{FF2B5EF4-FFF2-40B4-BE49-F238E27FC236}">
                  <a16:creationId xmlns:a16="http://schemas.microsoft.com/office/drawing/2014/main" id="{34A300CF-FD7F-490C-9E5C-900B45A04829}"/>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77300" y="4038600"/>
              <a:ext cx="717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7" descr="Screen Shot 2016-11-06 at 9.19.41 AM.png">
              <a:extLst>
                <a:ext uri="{FF2B5EF4-FFF2-40B4-BE49-F238E27FC236}">
                  <a16:creationId xmlns:a16="http://schemas.microsoft.com/office/drawing/2014/main" id="{6CC74AA1-DC24-44F1-AC1C-94D5B638706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857" y="2186782"/>
              <a:ext cx="1442244" cy="36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descr="image2.PNG">
              <a:extLst>
                <a:ext uri="{FF2B5EF4-FFF2-40B4-BE49-F238E27FC236}">
                  <a16:creationId xmlns:a16="http://schemas.microsoft.com/office/drawing/2014/main" id="{076C2943-8E5E-419D-8C59-AFDFA754728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2357438"/>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그림 2">
              <a:extLst>
                <a:ext uri="{FF2B5EF4-FFF2-40B4-BE49-F238E27FC236}">
                  <a16:creationId xmlns:a16="http://schemas.microsoft.com/office/drawing/2014/main" id="{643C660C-774D-4C1E-85E7-0F7BAC49877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4400" y="2754313"/>
              <a:ext cx="695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5">
              <a:extLst>
                <a:ext uri="{FF2B5EF4-FFF2-40B4-BE49-F238E27FC236}">
                  <a16:creationId xmlns:a16="http://schemas.microsoft.com/office/drawing/2014/main" id="{3BC0FCF2-9C90-4A7F-9B00-78D2F545864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8600" y="2819400"/>
              <a:ext cx="5635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Unknown-4">
              <a:extLst>
                <a:ext uri="{FF2B5EF4-FFF2-40B4-BE49-F238E27FC236}">
                  <a16:creationId xmlns:a16="http://schemas.microsoft.com/office/drawing/2014/main" id="{AA045219-38D8-42C5-A257-AD4AE59FB03F}"/>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8600" y="3733800"/>
              <a:ext cx="10906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2" descr="Unknown-7">
              <a:extLst>
                <a:ext uri="{FF2B5EF4-FFF2-40B4-BE49-F238E27FC236}">
                  <a16:creationId xmlns:a16="http://schemas.microsoft.com/office/drawing/2014/main" id="{8E14ED0D-3210-4218-8EFD-C486B5B587D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00800" y="4038600"/>
              <a:ext cx="496094"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Shape 206">
              <a:extLst>
                <a:ext uri="{FF2B5EF4-FFF2-40B4-BE49-F238E27FC236}">
                  <a16:creationId xmlns:a16="http://schemas.microsoft.com/office/drawing/2014/main" id="{695A9707-7775-43DA-A0B5-8BDF0E26BE97}"/>
                </a:ext>
              </a:extLst>
            </p:cNvPr>
            <p:cNvPicPr preferRelativeResize="0">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86500" y="36195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hape 204">
              <a:extLst>
                <a:ext uri="{FF2B5EF4-FFF2-40B4-BE49-F238E27FC236}">
                  <a16:creationId xmlns:a16="http://schemas.microsoft.com/office/drawing/2014/main" id="{D311FEDC-8542-4F17-9682-E5F3F91D642F}"/>
                </a:ext>
              </a:extLst>
            </p:cNvPr>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81800" y="3695700"/>
              <a:ext cx="108188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3" descr="Unknown-3">
              <a:extLst>
                <a:ext uri="{FF2B5EF4-FFF2-40B4-BE49-F238E27FC236}">
                  <a16:creationId xmlns:a16="http://schemas.microsoft.com/office/drawing/2014/main" id="{6DCAADEB-574F-4677-AC71-FAA97448AAE8}"/>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29300" y="3695700"/>
              <a:ext cx="531019" cy="5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Shape 205">
              <a:extLst>
                <a:ext uri="{FF2B5EF4-FFF2-40B4-BE49-F238E27FC236}">
                  <a16:creationId xmlns:a16="http://schemas.microsoft.com/office/drawing/2014/main" id="{691B9BB4-8D78-4D94-88B6-1E4B8816128C}"/>
                </a:ext>
              </a:extLst>
            </p:cNvPr>
            <p:cNvPicPr preferRelativeResize="0">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43700" y="4152900"/>
              <a:ext cx="814388" cy="37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hape 203">
              <a:extLst>
                <a:ext uri="{FF2B5EF4-FFF2-40B4-BE49-F238E27FC236}">
                  <a16:creationId xmlns:a16="http://schemas.microsoft.com/office/drawing/2014/main" id="{FD46F014-838D-4283-8C81-7727531EFE42}"/>
                </a:ext>
              </a:extLst>
            </p:cNvPr>
            <p:cNvPicPr preferRelativeResize="0">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041232" y="3390900"/>
              <a:ext cx="702469"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Shape 202">
              <a:extLst>
                <a:ext uri="{FF2B5EF4-FFF2-40B4-BE49-F238E27FC236}">
                  <a16:creationId xmlns:a16="http://schemas.microsoft.com/office/drawing/2014/main" id="{C3831C01-AE88-46F7-92BA-410D1273DBAA}"/>
                </a:ext>
              </a:extLst>
            </p:cNvPr>
            <p:cNvPicPr preferRelativeResize="0">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96000" y="3009900"/>
              <a:ext cx="75009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Shape 199">
              <a:extLst>
                <a:ext uri="{FF2B5EF4-FFF2-40B4-BE49-F238E27FC236}">
                  <a16:creationId xmlns:a16="http://schemas.microsoft.com/office/drawing/2014/main" id="{ECF4E5C0-AB85-4895-A0EC-0868DDC8C92D}"/>
                </a:ext>
              </a:extLst>
            </p:cNvPr>
            <p:cNvPicPr preferRelativeResize="0">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9700" y="3347244"/>
              <a:ext cx="827882"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Shape 200">
              <a:extLst>
                <a:ext uri="{FF2B5EF4-FFF2-40B4-BE49-F238E27FC236}">
                  <a16:creationId xmlns:a16="http://schemas.microsoft.com/office/drawing/2014/main" id="{B4840DF0-D8C9-4200-A2B8-1354E63D7A6A}"/>
                </a:ext>
              </a:extLst>
            </p:cNvPr>
            <p:cNvPicPr preferRelativeResize="0">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81600" y="2895600"/>
              <a:ext cx="968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descr="image1.PNG">
              <a:extLst>
                <a:ext uri="{FF2B5EF4-FFF2-40B4-BE49-F238E27FC236}">
                  <a16:creationId xmlns:a16="http://schemas.microsoft.com/office/drawing/2014/main" id="{A4B10FBF-3294-49E2-B364-390AA73F3F63}"/>
                </a:ext>
              </a:extLst>
            </p:cNvPr>
            <p:cNvPicPr>
              <a:picLocks noChangeAspect="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0" y="2590800"/>
              <a:ext cx="77390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그림 1">
              <a:extLst>
                <a:ext uri="{FF2B5EF4-FFF2-40B4-BE49-F238E27FC236}">
                  <a16:creationId xmlns:a16="http://schemas.microsoft.com/office/drawing/2014/main" id="{B88A432C-96FD-4333-B4A4-3A6B11D8A2C8}"/>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233319" y="2522538"/>
              <a:ext cx="738981"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Shape 166">
              <a:extLst>
                <a:ext uri="{FF2B5EF4-FFF2-40B4-BE49-F238E27FC236}">
                  <a16:creationId xmlns:a16="http://schemas.microsoft.com/office/drawing/2014/main" id="{0F13D1D6-1633-4C92-B794-37F5EE88741C}"/>
                </a:ext>
              </a:extLst>
            </p:cNvPr>
            <p:cNvPicPr preferRelativeResize="0">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667500" y="2705100"/>
              <a:ext cx="1119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Shape 201">
              <a:extLst>
                <a:ext uri="{FF2B5EF4-FFF2-40B4-BE49-F238E27FC236}">
                  <a16:creationId xmlns:a16="http://schemas.microsoft.com/office/drawing/2014/main" id="{FED91F3D-9270-40D9-ACC8-D2CAEC434631}"/>
                </a:ext>
              </a:extLst>
            </p:cNvPr>
            <p:cNvPicPr preferRelativeResize="0">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010400" y="2971800"/>
              <a:ext cx="546894"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Shape 207">
              <a:extLst>
                <a:ext uri="{FF2B5EF4-FFF2-40B4-BE49-F238E27FC236}">
                  <a16:creationId xmlns:a16="http://schemas.microsoft.com/office/drawing/2014/main" id="{2306534B-2B3E-4B16-A30E-70F9055F724B}"/>
                </a:ext>
              </a:extLst>
            </p:cNvPr>
            <p:cNvPicPr preferRelativeResize="0">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896100" y="3390900"/>
              <a:ext cx="1102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Shape 209">
              <a:extLst>
                <a:ext uri="{FF2B5EF4-FFF2-40B4-BE49-F238E27FC236}">
                  <a16:creationId xmlns:a16="http://schemas.microsoft.com/office/drawing/2014/main" id="{0F2727D7-C901-46CB-9185-99FC58E420C4}"/>
                </a:ext>
              </a:extLst>
            </p:cNvPr>
            <p:cNvPicPr preferRelativeResize="0">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848100" y="4267200"/>
              <a:ext cx="85804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Shape 210">
              <a:extLst>
                <a:ext uri="{FF2B5EF4-FFF2-40B4-BE49-F238E27FC236}">
                  <a16:creationId xmlns:a16="http://schemas.microsoft.com/office/drawing/2014/main" id="{AC14D4F5-61DF-44C4-BCB8-EED762E572BB}"/>
                </a:ext>
              </a:extLst>
            </p:cNvPr>
            <p:cNvPicPr preferRelativeResize="0">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419600" y="4267200"/>
              <a:ext cx="761207" cy="38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Shape 213">
              <a:extLst>
                <a:ext uri="{FF2B5EF4-FFF2-40B4-BE49-F238E27FC236}">
                  <a16:creationId xmlns:a16="http://schemas.microsoft.com/office/drawing/2014/main" id="{BF07FEE6-B3E1-4661-BB5E-DEE2A515EC60}"/>
                </a:ext>
              </a:extLst>
            </p:cNvPr>
            <p:cNvPicPr preferRelativeResize="0">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076700" y="4632325"/>
              <a:ext cx="952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Shape 212">
              <a:extLst>
                <a:ext uri="{FF2B5EF4-FFF2-40B4-BE49-F238E27FC236}">
                  <a16:creationId xmlns:a16="http://schemas.microsoft.com/office/drawing/2014/main" id="{FC2BA09C-6996-474D-BB95-7F473EEDF85C}"/>
                </a:ext>
              </a:extLst>
            </p:cNvPr>
            <p:cNvPicPr preferRelativeResize="0">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419600" y="4686300"/>
              <a:ext cx="84058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Shape 133">
              <a:extLst>
                <a:ext uri="{FF2B5EF4-FFF2-40B4-BE49-F238E27FC236}">
                  <a16:creationId xmlns:a16="http://schemas.microsoft.com/office/drawing/2014/main" id="{B31FEFD9-5B9A-4C05-A489-1F5F6C3600E4}"/>
                </a:ext>
              </a:extLst>
            </p:cNvPr>
            <p:cNvPicPr preferRelativeResize="0">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3962400" y="4991100"/>
              <a:ext cx="823119"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Shape 211">
              <a:extLst>
                <a:ext uri="{FF2B5EF4-FFF2-40B4-BE49-F238E27FC236}">
                  <a16:creationId xmlns:a16="http://schemas.microsoft.com/office/drawing/2014/main" id="{619B5C43-BC22-43DF-BE29-D4323F24129F}"/>
                </a:ext>
              </a:extLst>
            </p:cNvPr>
            <p:cNvPicPr preferRelativeResize="0">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848100" y="5181600"/>
              <a:ext cx="685800" cy="4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Shape 208">
              <a:extLst>
                <a:ext uri="{FF2B5EF4-FFF2-40B4-BE49-F238E27FC236}">
                  <a16:creationId xmlns:a16="http://schemas.microsoft.com/office/drawing/2014/main" id="{CCA668A4-907E-4804-B9AF-89E7953A5198}"/>
                </a:ext>
              </a:extLst>
            </p:cNvPr>
            <p:cNvPicPr preferRelativeResize="0">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152900" y="5676900"/>
              <a:ext cx="327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Shape 188">
              <a:extLst>
                <a:ext uri="{FF2B5EF4-FFF2-40B4-BE49-F238E27FC236}">
                  <a16:creationId xmlns:a16="http://schemas.microsoft.com/office/drawing/2014/main" id="{6471E10E-9E49-41D9-A955-674EE41BF532}"/>
                </a:ext>
              </a:extLst>
            </p:cNvPr>
            <p:cNvPicPr preferRelativeResize="0">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698750" y="3621882"/>
              <a:ext cx="654050"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Shape 185">
              <a:extLst>
                <a:ext uri="{FF2B5EF4-FFF2-40B4-BE49-F238E27FC236}">
                  <a16:creationId xmlns:a16="http://schemas.microsoft.com/office/drawing/2014/main" id="{2585E92A-0A7D-4305-973E-7CAD59CDB569}"/>
                </a:ext>
              </a:extLst>
            </p:cNvPr>
            <p:cNvPicPr preferRelativeResize="0">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895600" y="3390900"/>
              <a:ext cx="600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Shape 189">
              <a:extLst>
                <a:ext uri="{FF2B5EF4-FFF2-40B4-BE49-F238E27FC236}">
                  <a16:creationId xmlns:a16="http://schemas.microsoft.com/office/drawing/2014/main" id="{DBE586B9-E2C3-4BCA-A8EE-4FA77B1C0EA6}"/>
                </a:ext>
              </a:extLst>
            </p:cNvPr>
            <p:cNvPicPr preferRelativeResize="0">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809082" y="3257550"/>
              <a:ext cx="39131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Shape 193">
              <a:extLst>
                <a:ext uri="{FF2B5EF4-FFF2-40B4-BE49-F238E27FC236}">
                  <a16:creationId xmlns:a16="http://schemas.microsoft.com/office/drawing/2014/main" id="{AFF234C3-77C7-4C4E-8241-D5889F2796A1}"/>
                </a:ext>
              </a:extLst>
            </p:cNvPr>
            <p:cNvPicPr preferRelativeResize="0">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2297907" y="3048000"/>
              <a:ext cx="9223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Shape 194">
              <a:extLst>
                <a:ext uri="{FF2B5EF4-FFF2-40B4-BE49-F238E27FC236}">
                  <a16:creationId xmlns:a16="http://schemas.microsoft.com/office/drawing/2014/main" id="{30628944-1271-4E96-B84E-BEF4CF458958}"/>
                </a:ext>
              </a:extLst>
            </p:cNvPr>
            <p:cNvPicPr preferRelativeResize="0">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933700" y="2933700"/>
              <a:ext cx="8477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5" descr="Screen Shot 2016-11-06 at 9.40.25 AM.png">
              <a:extLst>
                <a:ext uri="{FF2B5EF4-FFF2-40B4-BE49-F238E27FC236}">
                  <a16:creationId xmlns:a16="http://schemas.microsoft.com/office/drawing/2014/main" id="{2E566ADC-37DF-4549-8959-4FAC38362600}"/>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895600" y="2743200"/>
              <a:ext cx="75168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Shape 196">
              <a:extLst>
                <a:ext uri="{FF2B5EF4-FFF2-40B4-BE49-F238E27FC236}">
                  <a16:creationId xmlns:a16="http://schemas.microsoft.com/office/drawing/2014/main" id="{39C797CA-7544-4AD7-9455-D6365E231284}"/>
                </a:ext>
              </a:extLst>
            </p:cNvPr>
            <p:cNvPicPr preferRelativeResize="0">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3657600" y="2743200"/>
              <a:ext cx="698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Shape 195">
              <a:extLst>
                <a:ext uri="{FF2B5EF4-FFF2-40B4-BE49-F238E27FC236}">
                  <a16:creationId xmlns:a16="http://schemas.microsoft.com/office/drawing/2014/main" id="{30E912DB-9CD1-4C6D-917B-60C127244C01}"/>
                </a:ext>
              </a:extLst>
            </p:cNvPr>
            <p:cNvPicPr preferRelativeResize="0">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3771900" y="3009900"/>
              <a:ext cx="758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a:extLst>
                <a:ext uri="{FF2B5EF4-FFF2-40B4-BE49-F238E27FC236}">
                  <a16:creationId xmlns:a16="http://schemas.microsoft.com/office/drawing/2014/main" id="{02F9FFDE-1913-44BD-A4C6-32F3839BF759}"/>
                </a:ext>
              </a:extLst>
            </p:cNvPr>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3543300" y="3325813"/>
              <a:ext cx="533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Shape 191">
              <a:extLst>
                <a:ext uri="{FF2B5EF4-FFF2-40B4-BE49-F238E27FC236}">
                  <a16:creationId xmlns:a16="http://schemas.microsoft.com/office/drawing/2014/main" id="{21BD7DE7-E352-49FE-9A2C-718B35AB9B2D}"/>
                </a:ext>
              </a:extLst>
            </p:cNvPr>
            <p:cNvPicPr preferRelativeResize="0">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065588" y="3352800"/>
              <a:ext cx="8874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Shape 187">
              <a:extLst>
                <a:ext uri="{FF2B5EF4-FFF2-40B4-BE49-F238E27FC236}">
                  <a16:creationId xmlns:a16="http://schemas.microsoft.com/office/drawing/2014/main" id="{BFDA5787-EBE3-4E56-A988-D0E1E997AFD9}"/>
                </a:ext>
              </a:extLst>
            </p:cNvPr>
            <p:cNvPicPr preferRelativeResize="0">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4000500" y="3505200"/>
              <a:ext cx="69611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Shape 192">
              <a:extLst>
                <a:ext uri="{FF2B5EF4-FFF2-40B4-BE49-F238E27FC236}">
                  <a16:creationId xmlns:a16="http://schemas.microsoft.com/office/drawing/2014/main" id="{D3F1EA17-3BDE-46B9-8F9F-CF7324DD5B72}"/>
                </a:ext>
              </a:extLst>
            </p:cNvPr>
            <p:cNvPicPr preferRelativeResize="0">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3124200" y="3200400"/>
              <a:ext cx="54689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Shape 182">
              <a:extLst>
                <a:ext uri="{FF2B5EF4-FFF2-40B4-BE49-F238E27FC236}">
                  <a16:creationId xmlns:a16="http://schemas.microsoft.com/office/drawing/2014/main" id="{6BE147F1-461A-4A61-9854-4D258594B861}"/>
                </a:ext>
              </a:extLst>
            </p:cNvPr>
            <p:cNvPicPr preferRelativeResize="0">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3609975" y="3124200"/>
              <a:ext cx="619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Shape 186">
              <a:extLst>
                <a:ext uri="{FF2B5EF4-FFF2-40B4-BE49-F238E27FC236}">
                  <a16:creationId xmlns:a16="http://schemas.microsoft.com/office/drawing/2014/main" id="{339D6D1E-DA1D-4593-BFE6-0AE59879005E}"/>
                </a:ext>
              </a:extLst>
            </p:cNvPr>
            <p:cNvPicPr preferRelativeResize="0">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3314700" y="3543300"/>
              <a:ext cx="467519"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Footer Placeholder 49">
            <a:extLst>
              <a:ext uri="{FF2B5EF4-FFF2-40B4-BE49-F238E27FC236}">
                <a16:creationId xmlns:a16="http://schemas.microsoft.com/office/drawing/2014/main" id="{DE616930-07C1-42CA-81EF-C4DCB7097666}"/>
              </a:ext>
            </a:extLst>
          </p:cNvPr>
          <p:cNvSpPr>
            <a:spLocks noGrp="1"/>
          </p:cNvSpPr>
          <p:nvPr>
            <p:ph type="ftr" sz="quarter" idx="3"/>
          </p:nvPr>
        </p:nvSpPr>
        <p:spPr/>
        <p:txBody>
          <a:bodyPr/>
          <a:lstStyle/>
          <a:p>
            <a:r>
              <a:rPr lang="en-US" altLang="en-US" dirty="0"/>
              <a:t>© 2018 DASAN Zhone Solutions – Proprietary and Confidential</a:t>
            </a:r>
          </a:p>
        </p:txBody>
      </p:sp>
      <p:sp>
        <p:nvSpPr>
          <p:cNvPr id="51" name="Slide Number Placeholder 50">
            <a:extLst>
              <a:ext uri="{FF2B5EF4-FFF2-40B4-BE49-F238E27FC236}">
                <a16:creationId xmlns:a16="http://schemas.microsoft.com/office/drawing/2014/main" id="{C0B4E27A-5B83-4A94-A2B4-42F2BC6094DF}"/>
              </a:ext>
            </a:extLst>
          </p:cNvPr>
          <p:cNvSpPr>
            <a:spLocks noGrp="1"/>
          </p:cNvSpPr>
          <p:nvPr>
            <p:ph type="sldNum" sz="quarter" idx="4"/>
          </p:nvPr>
        </p:nvSpPr>
        <p:spPr/>
        <p:txBody>
          <a:bodyPr/>
          <a:lstStyle/>
          <a:p>
            <a:fld id="{2F4E5067-7697-45D7-A630-2CABF6CFB4FA}" type="slidenum">
              <a:rPr lang="en-US" sz="1200" smtClean="0"/>
              <a:pPr/>
              <a:t>15</a:t>
            </a:fld>
            <a:endParaRPr lang="en-US" sz="1200" dirty="0"/>
          </a:p>
        </p:txBody>
      </p:sp>
    </p:spTree>
    <p:extLst>
      <p:ext uri="{BB962C8B-B14F-4D97-AF65-F5344CB8AC3E}">
        <p14:creationId xmlns:p14="http://schemas.microsoft.com/office/powerpoint/2010/main" val="11118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a:extLst>
              <a:ext uri="{FF2B5EF4-FFF2-40B4-BE49-F238E27FC236}">
                <a16:creationId xmlns:a16="http://schemas.microsoft.com/office/drawing/2014/main" id="{35586AA1-116B-8147-9C5F-BA41A0F832AF}"/>
              </a:ext>
            </a:extLst>
          </p:cNvPr>
          <p:cNvSpPr>
            <a:spLocks/>
          </p:cNvSpPr>
          <p:nvPr/>
        </p:nvSpPr>
        <p:spPr bwMode="auto">
          <a:xfrm>
            <a:off x="841948" y="175640"/>
            <a:ext cx="10679907"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defTabSz="2022475">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defTabSz="202247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defTabSz="2022475">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defTabSz="2022475">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defTabSz="2022475">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022475"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022475"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022475"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022475"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r>
              <a:rPr lang="en-US" altLang="en-US" b="1" dirty="0">
                <a:solidFill>
                  <a:srgbClr val="FFFFFF"/>
                </a:solidFill>
                <a:ea typeface="Montserrat-Regular" charset="0"/>
                <a:cs typeface="Montserrat-Regular" charset="0"/>
                <a:sym typeface="Montserrat-Regular" charset="0"/>
              </a:rPr>
              <a:t>POL Architecture: Side by Side Comparison</a:t>
            </a:r>
          </a:p>
        </p:txBody>
      </p:sp>
      <p:sp>
        <p:nvSpPr>
          <p:cNvPr id="163842" name="Rectangle 3">
            <a:extLst>
              <a:ext uri="{FF2B5EF4-FFF2-40B4-BE49-F238E27FC236}">
                <a16:creationId xmlns:a16="http://schemas.microsoft.com/office/drawing/2014/main" id="{1679D31E-197E-8D4C-A613-884A1F4F6DDA}"/>
              </a:ext>
            </a:extLst>
          </p:cNvPr>
          <p:cNvSpPr>
            <a:spLocks/>
          </p:cNvSpPr>
          <p:nvPr/>
        </p:nvSpPr>
        <p:spPr bwMode="auto">
          <a:xfrm>
            <a:off x="1118476" y="5643727"/>
            <a:ext cx="9884569"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a:lnSpc>
                <a:spcPct val="115000"/>
              </a:lnSpc>
              <a:spcBef>
                <a:spcPts val="2100"/>
              </a:spcBef>
            </a:pPr>
            <a:r>
              <a:rPr lang="en-US" altLang="en-US" sz="1200" dirty="0">
                <a:solidFill>
                  <a:schemeClr val="tx1"/>
                </a:solidFill>
                <a:latin typeface="Lato Regular" charset="0"/>
                <a:sym typeface="Lato Regular" charset="0"/>
              </a:rPr>
              <a:t>Side by Side Architecture Comparison</a:t>
            </a:r>
          </a:p>
        </p:txBody>
      </p:sp>
      <p:pic>
        <p:nvPicPr>
          <p:cNvPr id="163843" name="Picture 6" descr="POL.png">
            <a:extLst>
              <a:ext uri="{FF2B5EF4-FFF2-40B4-BE49-F238E27FC236}">
                <a16:creationId xmlns:a16="http://schemas.microsoft.com/office/drawing/2014/main" id="{C633F4CB-8BD5-B74B-9DDF-E3D8ECFBDC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 y="1878012"/>
            <a:ext cx="5486400" cy="3709194"/>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63844" name="Picture 7" descr="POL2.png">
            <a:extLst>
              <a:ext uri="{FF2B5EF4-FFF2-40B4-BE49-F238E27FC236}">
                <a16:creationId xmlns:a16="http://schemas.microsoft.com/office/drawing/2014/main" id="{E6311618-3AA4-5D49-BD61-D431AF9E56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300" y="1878012"/>
            <a:ext cx="5219700" cy="3709194"/>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63845" name="TextBox 8">
            <a:extLst>
              <a:ext uri="{FF2B5EF4-FFF2-40B4-BE49-F238E27FC236}">
                <a16:creationId xmlns:a16="http://schemas.microsoft.com/office/drawing/2014/main" id="{C87D87AB-04F5-5B4B-A270-07EB4468F5CE}"/>
              </a:ext>
            </a:extLst>
          </p:cNvPr>
          <p:cNvSpPr txBox="1">
            <a:spLocks noChangeArrowheads="1"/>
          </p:cNvSpPr>
          <p:nvPr/>
        </p:nvSpPr>
        <p:spPr bwMode="auto">
          <a:xfrm>
            <a:off x="2122488" y="1295400"/>
            <a:ext cx="2961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r>
              <a:rPr lang="en-US" altLang="en-US" sz="2000" dirty="0"/>
              <a:t>Copper LAN Technology</a:t>
            </a:r>
          </a:p>
        </p:txBody>
      </p:sp>
      <p:sp>
        <p:nvSpPr>
          <p:cNvPr id="163846" name="TextBox 9">
            <a:extLst>
              <a:ext uri="{FF2B5EF4-FFF2-40B4-BE49-F238E27FC236}">
                <a16:creationId xmlns:a16="http://schemas.microsoft.com/office/drawing/2014/main" id="{17528F03-D30D-F449-8205-7A66B2203952}"/>
              </a:ext>
            </a:extLst>
          </p:cNvPr>
          <p:cNvSpPr txBox="1">
            <a:spLocks noChangeArrowheads="1"/>
          </p:cNvSpPr>
          <p:nvPr/>
        </p:nvSpPr>
        <p:spPr bwMode="auto">
          <a:xfrm>
            <a:off x="6896100" y="1295400"/>
            <a:ext cx="3888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r>
              <a:rPr lang="en-US" altLang="en-US" sz="2000" dirty="0"/>
              <a:t>Passive Optical LAN Technology</a:t>
            </a:r>
          </a:p>
        </p:txBody>
      </p:sp>
      <p:sp>
        <p:nvSpPr>
          <p:cNvPr id="8" name="Slide Number Placeholder 15">
            <a:extLst>
              <a:ext uri="{FF2B5EF4-FFF2-40B4-BE49-F238E27FC236}">
                <a16:creationId xmlns:a16="http://schemas.microsoft.com/office/drawing/2014/main" id="{D305625A-19F4-45C2-9A38-93EF12E245E4}"/>
              </a:ext>
            </a:extLst>
          </p:cNvPr>
          <p:cNvSpPr>
            <a:spLocks noGrp="1"/>
          </p:cNvSpPr>
          <p:nvPr>
            <p:ph type="sldNum" sz="quarter" idx="4"/>
          </p:nvPr>
        </p:nvSpPr>
        <p:spPr>
          <a:xfrm>
            <a:off x="0" y="6395409"/>
            <a:ext cx="584200" cy="365125"/>
          </a:xfrm>
        </p:spPr>
        <p:txBody>
          <a:bodyPr/>
          <a:lstStyle/>
          <a:p>
            <a:r>
              <a:rPr lang="en-US" sz="1200" dirty="0"/>
              <a:t>41</a:t>
            </a:r>
          </a:p>
        </p:txBody>
      </p:sp>
      <p:sp>
        <p:nvSpPr>
          <p:cNvPr id="9" name="Footer Placeholder 49">
            <a:extLst>
              <a:ext uri="{FF2B5EF4-FFF2-40B4-BE49-F238E27FC236}">
                <a16:creationId xmlns:a16="http://schemas.microsoft.com/office/drawing/2014/main" id="{DE616930-07C1-42CA-81EF-C4DCB7097666}"/>
              </a:ext>
            </a:extLst>
          </p:cNvPr>
          <p:cNvSpPr>
            <a:spLocks noGrp="1"/>
          </p:cNvSpPr>
          <p:nvPr>
            <p:ph type="ftr" sz="quarter" idx="3"/>
          </p:nvPr>
        </p:nvSpPr>
        <p:spPr>
          <a:xfrm>
            <a:off x="3872029" y="6383222"/>
            <a:ext cx="4432852" cy="365125"/>
          </a:xfrm>
        </p:spPr>
        <p:txBody>
          <a:bodyPr/>
          <a:lstStyle/>
          <a:p>
            <a:r>
              <a:rPr lang="en-US" altLang="en-US" dirty="0"/>
              <a:t>© 2018 DASAN Zhone Solutions – Proprietary and Confidential</a:t>
            </a:r>
          </a:p>
        </p:txBody>
      </p:sp>
    </p:spTree>
    <p:extLst>
      <p:ext uri="{BB962C8B-B14F-4D97-AF65-F5344CB8AC3E}">
        <p14:creationId xmlns:p14="http://schemas.microsoft.com/office/powerpoint/2010/main" val="3190159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EF73-33AD-4865-8A78-6AAB38C04900}"/>
              </a:ext>
            </a:extLst>
          </p:cNvPr>
          <p:cNvSpPr>
            <a:spLocks noGrp="1"/>
          </p:cNvSpPr>
          <p:nvPr>
            <p:ph type="title"/>
          </p:nvPr>
        </p:nvSpPr>
        <p:spPr/>
        <p:txBody>
          <a:bodyPr>
            <a:normAutofit fontScale="90000"/>
          </a:bodyPr>
          <a:lstStyle/>
          <a:p>
            <a:r>
              <a:rPr lang="en-US" altLang="en-US" dirty="0"/>
              <a:t>Before and the After of Copper LAN versus FiberLAN</a:t>
            </a:r>
            <a:endParaRPr lang="en-US" dirty="0"/>
          </a:p>
        </p:txBody>
      </p:sp>
      <p:pic>
        <p:nvPicPr>
          <p:cNvPr id="5" name="Picture 4">
            <a:extLst>
              <a:ext uri="{FF2B5EF4-FFF2-40B4-BE49-F238E27FC236}">
                <a16:creationId xmlns:a16="http://schemas.microsoft.com/office/drawing/2014/main" id="{6248066A-6329-47FE-A590-9266177E54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6294" y="1552575"/>
            <a:ext cx="3960019"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0AF5E884-5660-4659-9898-6E3A0BCA809C}"/>
              </a:ext>
            </a:extLst>
          </p:cNvPr>
          <p:cNvSpPr txBox="1">
            <a:spLocks noChangeArrowheads="1"/>
          </p:cNvSpPr>
          <p:nvPr/>
        </p:nvSpPr>
        <p:spPr bwMode="auto">
          <a:xfrm>
            <a:off x="681038" y="1066800"/>
            <a:ext cx="154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eaLnBrk="0" fontAlgn="base" hangingPunct="0">
              <a:lnSpc>
                <a:spcPct val="100000"/>
              </a:lnSpc>
              <a:spcBef>
                <a:spcPct val="0"/>
              </a:spcBef>
              <a:spcAft>
                <a:spcPct val="0"/>
              </a:spcAft>
            </a:pPr>
            <a:r>
              <a:rPr lang="en-US" altLang="en-US" sz="1800" b="1" dirty="0">
                <a:solidFill>
                  <a:srgbClr val="1F417E"/>
                </a:solidFill>
                <a:latin typeface="Tahoma" panose="020B0604030504040204" pitchFamily="34" charset="0"/>
                <a:cs typeface="Tahoma" panose="020B0604030504040204" pitchFamily="34" charset="0"/>
                <a:sym typeface="Arial" panose="020B0604020202020204" pitchFamily="34" charset="0"/>
              </a:rPr>
              <a:t>Copper LAN</a:t>
            </a:r>
          </a:p>
          <a:p>
            <a:pPr defTabSz="1219200" eaLnBrk="0" fontAlgn="base" hangingPunct="0">
              <a:lnSpc>
                <a:spcPct val="100000"/>
              </a:lnSpc>
              <a:spcBef>
                <a:spcPct val="0"/>
              </a:spcBef>
              <a:spcAft>
                <a:spcPct val="0"/>
              </a:spcAft>
            </a:pPr>
            <a:r>
              <a:rPr lang="en-US" altLang="en-US" sz="1800" b="1" dirty="0">
                <a:solidFill>
                  <a:srgbClr val="1F417E"/>
                </a:solidFill>
                <a:latin typeface="Tahoma" panose="020B0604030504040204" pitchFamily="34" charset="0"/>
                <a:cs typeface="Tahoma" panose="020B0604030504040204" pitchFamily="34" charset="0"/>
                <a:sym typeface="Arial" panose="020B0604020202020204" pitchFamily="34" charset="0"/>
              </a:rPr>
              <a:t>Before</a:t>
            </a:r>
          </a:p>
        </p:txBody>
      </p:sp>
      <p:sp>
        <p:nvSpPr>
          <p:cNvPr id="7" name="Text Box 11">
            <a:extLst>
              <a:ext uri="{FF2B5EF4-FFF2-40B4-BE49-F238E27FC236}">
                <a16:creationId xmlns:a16="http://schemas.microsoft.com/office/drawing/2014/main" id="{0966B4D6-3103-42B8-8F94-93F0380002E5}"/>
              </a:ext>
            </a:extLst>
          </p:cNvPr>
          <p:cNvSpPr txBox="1">
            <a:spLocks noChangeArrowheads="1"/>
          </p:cNvSpPr>
          <p:nvPr/>
        </p:nvSpPr>
        <p:spPr bwMode="auto">
          <a:xfrm>
            <a:off x="7142558" y="1066800"/>
            <a:ext cx="1239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r" defTabSz="1219200" eaLnBrk="0" fontAlgn="base" hangingPunct="0">
              <a:lnSpc>
                <a:spcPct val="100000"/>
              </a:lnSpc>
              <a:spcBef>
                <a:spcPct val="0"/>
              </a:spcBef>
              <a:spcAft>
                <a:spcPct val="0"/>
              </a:spcAft>
            </a:pPr>
            <a:r>
              <a:rPr lang="en-US" altLang="en-US" sz="1800" b="1" dirty="0">
                <a:solidFill>
                  <a:srgbClr val="1F417E"/>
                </a:solidFill>
                <a:latin typeface="Tahoma" panose="020B0604030504040204" pitchFamily="34" charset="0"/>
                <a:cs typeface="Tahoma" panose="020B0604030504040204" pitchFamily="34" charset="0"/>
                <a:sym typeface="Arial" panose="020B0604020202020204" pitchFamily="34" charset="0"/>
              </a:rPr>
              <a:t>FiberLAN</a:t>
            </a:r>
          </a:p>
          <a:p>
            <a:pPr algn="r" defTabSz="1219200" eaLnBrk="0" fontAlgn="base" hangingPunct="0">
              <a:lnSpc>
                <a:spcPct val="100000"/>
              </a:lnSpc>
              <a:spcBef>
                <a:spcPct val="0"/>
              </a:spcBef>
              <a:spcAft>
                <a:spcPct val="0"/>
              </a:spcAft>
            </a:pPr>
            <a:r>
              <a:rPr lang="en-US" altLang="en-US" sz="1800" b="1" dirty="0">
                <a:solidFill>
                  <a:srgbClr val="1F417E"/>
                </a:solidFill>
                <a:latin typeface="Tahoma" panose="020B0604030504040204" pitchFamily="34" charset="0"/>
                <a:cs typeface="Tahoma" panose="020B0604030504040204" pitchFamily="34" charset="0"/>
                <a:sym typeface="Arial" panose="020B0604020202020204" pitchFamily="34" charset="0"/>
              </a:rPr>
              <a:t>AFTER</a:t>
            </a:r>
          </a:p>
        </p:txBody>
      </p:sp>
      <p:pic>
        <p:nvPicPr>
          <p:cNvPr id="8" name="Picture 2">
            <a:extLst>
              <a:ext uri="{FF2B5EF4-FFF2-40B4-BE49-F238E27FC236}">
                <a16:creationId xmlns:a16="http://schemas.microsoft.com/office/drawing/2014/main" id="{94F4FD28-5581-48BD-8D15-0A217EA4DA0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957" y="1104900"/>
            <a:ext cx="59531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a:extLst>
              <a:ext uri="{FF2B5EF4-FFF2-40B4-BE49-F238E27FC236}">
                <a16:creationId xmlns:a16="http://schemas.microsoft.com/office/drawing/2014/main" id="{4A0974F9-3C6C-43FE-A497-95BDB45685E1}"/>
              </a:ext>
            </a:extLst>
          </p:cNvPr>
          <p:cNvSpPr>
            <a:spLocks noGrp="1"/>
          </p:cNvSpPr>
          <p:nvPr>
            <p:ph type="ftr" sz="quarter" idx="3"/>
          </p:nvPr>
        </p:nvSpPr>
        <p:spPr/>
        <p:txBody>
          <a:bodyPr/>
          <a:lstStyle/>
          <a:p>
            <a:r>
              <a:rPr lang="en-US" altLang="en-US" dirty="0"/>
              <a:t>© 2018 DASAN Zhone Solutions – Proprietary and Confidential</a:t>
            </a:r>
          </a:p>
        </p:txBody>
      </p:sp>
      <p:sp>
        <p:nvSpPr>
          <p:cNvPr id="10" name="Slide Number Placeholder 9">
            <a:extLst>
              <a:ext uri="{FF2B5EF4-FFF2-40B4-BE49-F238E27FC236}">
                <a16:creationId xmlns:a16="http://schemas.microsoft.com/office/drawing/2014/main" id="{7DB69951-BE9A-448B-9687-0BE993F58810}"/>
              </a:ext>
            </a:extLst>
          </p:cNvPr>
          <p:cNvSpPr>
            <a:spLocks noGrp="1"/>
          </p:cNvSpPr>
          <p:nvPr>
            <p:ph type="sldNum" sz="quarter" idx="4"/>
          </p:nvPr>
        </p:nvSpPr>
        <p:spPr/>
        <p:txBody>
          <a:bodyPr/>
          <a:lstStyle/>
          <a:p>
            <a:fld id="{2F4E5067-7697-45D7-A630-2CABF6CFB4FA}" type="slidenum">
              <a:rPr lang="en-US" sz="1200" smtClean="0"/>
              <a:pPr/>
              <a:t>17</a:t>
            </a:fld>
            <a:endParaRPr lang="en-US" sz="1200" dirty="0"/>
          </a:p>
        </p:txBody>
      </p:sp>
      <p:cxnSp>
        <p:nvCxnSpPr>
          <p:cNvPr id="4" name="Straight Connector 3"/>
          <p:cNvCxnSpPr/>
          <p:nvPr/>
        </p:nvCxnSpPr>
        <p:spPr>
          <a:xfrm flipV="1">
            <a:off x="9372600" y="2982366"/>
            <a:ext cx="1622822" cy="2942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96600" y="2590800"/>
            <a:ext cx="1208087" cy="692497"/>
          </a:xfrm>
          <a:prstGeom prst="rect">
            <a:avLst/>
          </a:prstGeom>
          <a:noFill/>
        </p:spPr>
        <p:txBody>
          <a:bodyPr wrap="square" rtlCol="0">
            <a:spAutoFit/>
          </a:bodyPr>
          <a:lstStyle/>
          <a:p>
            <a:pPr algn="ctr"/>
            <a:r>
              <a:rPr lang="en-US" sz="1300" b="1" dirty="0">
                <a:solidFill>
                  <a:schemeClr val="tx2"/>
                </a:solidFill>
              </a:rPr>
              <a:t>Passive Optical Mux on each floor</a:t>
            </a:r>
          </a:p>
        </p:txBody>
      </p:sp>
      <p:cxnSp>
        <p:nvCxnSpPr>
          <p:cNvPr id="12" name="Straight Connector 11"/>
          <p:cNvCxnSpPr>
            <a:endCxn id="13" idx="1"/>
          </p:cNvCxnSpPr>
          <p:nvPr/>
        </p:nvCxnSpPr>
        <p:spPr>
          <a:xfrm flipV="1">
            <a:off x="9217422" y="3899868"/>
            <a:ext cx="1679178" cy="47026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896600" y="3553619"/>
            <a:ext cx="1196578" cy="692497"/>
          </a:xfrm>
          <a:prstGeom prst="rect">
            <a:avLst/>
          </a:prstGeom>
          <a:noFill/>
        </p:spPr>
        <p:txBody>
          <a:bodyPr wrap="square" rtlCol="0">
            <a:spAutoFit/>
          </a:bodyPr>
          <a:lstStyle/>
          <a:p>
            <a:pPr algn="ctr"/>
            <a:r>
              <a:rPr lang="en-US" sz="1300" b="1" dirty="0">
                <a:solidFill>
                  <a:schemeClr val="tx2"/>
                </a:solidFill>
              </a:rPr>
              <a:t>Passive Optical Mux on each floor</a:t>
            </a:r>
          </a:p>
        </p:txBody>
      </p:sp>
      <p:cxnSp>
        <p:nvCxnSpPr>
          <p:cNvPr id="16" name="Straight Connector 15"/>
          <p:cNvCxnSpPr/>
          <p:nvPr/>
        </p:nvCxnSpPr>
        <p:spPr>
          <a:xfrm flipV="1">
            <a:off x="9175353" y="4941387"/>
            <a:ext cx="1820069" cy="2317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896600" y="4495111"/>
            <a:ext cx="1196578" cy="1092607"/>
          </a:xfrm>
          <a:prstGeom prst="rect">
            <a:avLst/>
          </a:prstGeom>
          <a:noFill/>
        </p:spPr>
        <p:txBody>
          <a:bodyPr wrap="square" rtlCol="0">
            <a:spAutoFit/>
          </a:bodyPr>
          <a:lstStyle/>
          <a:p>
            <a:pPr algn="ctr"/>
            <a:r>
              <a:rPr lang="en-US" sz="1300" b="1" dirty="0">
                <a:solidFill>
                  <a:schemeClr val="tx2"/>
                </a:solidFill>
              </a:rPr>
              <a:t>Active components in the basement only</a:t>
            </a:r>
          </a:p>
        </p:txBody>
      </p:sp>
    </p:spTree>
    <p:extLst>
      <p:ext uri="{BB962C8B-B14F-4D97-AF65-F5344CB8AC3E}">
        <p14:creationId xmlns:p14="http://schemas.microsoft.com/office/powerpoint/2010/main" val="183005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456C-B39D-4FFD-AC8B-CAA9AE82AD35}"/>
              </a:ext>
            </a:extLst>
          </p:cNvPr>
          <p:cNvSpPr>
            <a:spLocks noGrp="1"/>
          </p:cNvSpPr>
          <p:nvPr>
            <p:ph type="title"/>
          </p:nvPr>
        </p:nvSpPr>
        <p:spPr/>
        <p:txBody>
          <a:bodyPr>
            <a:noAutofit/>
          </a:bodyPr>
          <a:lstStyle/>
          <a:p>
            <a:r>
              <a:rPr lang="en-US" altLang="en-US" dirty="0"/>
              <a:t>Select POL Customers</a:t>
            </a:r>
            <a:endParaRPr lang="en-US" dirty="0"/>
          </a:p>
        </p:txBody>
      </p:sp>
      <p:graphicFrame>
        <p:nvGraphicFramePr>
          <p:cNvPr id="6" name="Table 5">
            <a:extLst>
              <a:ext uri="{FF2B5EF4-FFF2-40B4-BE49-F238E27FC236}">
                <a16:creationId xmlns:a16="http://schemas.microsoft.com/office/drawing/2014/main" id="{615EF13D-F40B-4D6F-8ABC-689EBF982E0C}"/>
              </a:ext>
            </a:extLst>
          </p:cNvPr>
          <p:cNvGraphicFramePr>
            <a:graphicFrameLocks noGrp="1"/>
          </p:cNvGraphicFramePr>
          <p:nvPr>
            <p:extLst>
              <p:ext uri="{D42A27DB-BD31-4B8C-83A1-F6EECF244321}">
                <p14:modId xmlns:p14="http://schemas.microsoft.com/office/powerpoint/2010/main" val="4118212479"/>
              </p:ext>
            </p:extLst>
          </p:nvPr>
        </p:nvGraphicFramePr>
        <p:xfrm>
          <a:off x="190499" y="1295400"/>
          <a:ext cx="9906002" cy="289719"/>
        </p:xfrm>
        <a:graphic>
          <a:graphicData uri="http://schemas.openxmlformats.org/drawingml/2006/table">
            <a:tbl>
              <a:tblPr/>
              <a:tblGrid>
                <a:gridCol w="2271713">
                  <a:extLst>
                    <a:ext uri="{9D8B030D-6E8A-4147-A177-3AD203B41FA5}">
                      <a16:colId xmlns:a16="http://schemas.microsoft.com/office/drawing/2014/main" val="20000"/>
                    </a:ext>
                  </a:extLst>
                </a:gridCol>
                <a:gridCol w="2090738">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1835150">
                  <a:extLst>
                    <a:ext uri="{9D8B030D-6E8A-4147-A177-3AD203B41FA5}">
                      <a16:colId xmlns:a16="http://schemas.microsoft.com/office/drawing/2014/main" val="20003"/>
                    </a:ext>
                  </a:extLst>
                </a:gridCol>
                <a:gridCol w="1890713">
                  <a:extLst>
                    <a:ext uri="{9D8B030D-6E8A-4147-A177-3AD203B41FA5}">
                      <a16:colId xmlns:a16="http://schemas.microsoft.com/office/drawing/2014/main" val="20004"/>
                    </a:ext>
                  </a:extLst>
                </a:gridCol>
              </a:tblGrid>
              <a:tr h="289719">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Hospitality</a:t>
                      </a:r>
                    </a:p>
                  </a:txBody>
                  <a:tcPr marL="45720" marR="45720" marT="22873" marB="22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Education</a:t>
                      </a:r>
                    </a:p>
                  </a:txBody>
                  <a:tcPr marL="45720" marR="45720" marT="22873" marB="22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Healthcare</a:t>
                      </a:r>
                    </a:p>
                  </a:txBody>
                  <a:tcPr marL="45720" marR="45720" marT="22873" marB="22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Stadiums</a:t>
                      </a:r>
                    </a:p>
                  </a:txBody>
                  <a:tcPr marL="45720" marR="45720" marT="22873" marB="22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Corporate Campus</a:t>
                      </a:r>
                    </a:p>
                  </a:txBody>
                  <a:tcPr marL="45720" marR="45720" marT="22873" marB="22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extLst>
                  <a:ext uri="{0D108BD9-81ED-4DB2-BD59-A6C34878D82A}">
                    <a16:rowId xmlns:a16="http://schemas.microsoft.com/office/drawing/2014/main" val="10000"/>
                  </a:ext>
                </a:extLst>
              </a:tr>
            </a:tbl>
          </a:graphicData>
        </a:graphic>
      </p:graphicFrame>
      <p:pic>
        <p:nvPicPr>
          <p:cNvPr id="7" name="Shape 189">
            <a:extLst>
              <a:ext uri="{FF2B5EF4-FFF2-40B4-BE49-F238E27FC236}">
                <a16:creationId xmlns:a16="http://schemas.microsoft.com/office/drawing/2014/main" id="{5F7D7659-736E-4B24-890F-222EAA2E1055}"/>
              </a:ext>
            </a:extLst>
          </p:cNvPr>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9" y="1790700"/>
            <a:ext cx="723900"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196">
            <a:extLst>
              <a:ext uri="{FF2B5EF4-FFF2-40B4-BE49-F238E27FC236}">
                <a16:creationId xmlns:a16="http://schemas.microsoft.com/office/drawing/2014/main" id="{0E223459-2105-442E-B3C3-E4384E202E24}"/>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799" y="2171700"/>
            <a:ext cx="9064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188">
            <a:extLst>
              <a:ext uri="{FF2B5EF4-FFF2-40B4-BE49-F238E27FC236}">
                <a16:creationId xmlns:a16="http://schemas.microsoft.com/office/drawing/2014/main" id="{FD853080-32DD-4BE6-AE74-54613A560B9C}"/>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99" y="2590800"/>
            <a:ext cx="914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198">
            <a:extLst>
              <a:ext uri="{FF2B5EF4-FFF2-40B4-BE49-F238E27FC236}">
                <a16:creationId xmlns:a16="http://schemas.microsoft.com/office/drawing/2014/main" id="{19218B14-461C-474A-B05B-5D336584EEE8}"/>
              </a:ext>
            </a:extLst>
          </p:cNvPr>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1999" y="2857500"/>
            <a:ext cx="73421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hape 207">
            <a:extLst>
              <a:ext uri="{FF2B5EF4-FFF2-40B4-BE49-F238E27FC236}">
                <a16:creationId xmlns:a16="http://schemas.microsoft.com/office/drawing/2014/main" id="{4A80EA62-3B5F-418A-BBE9-3E9D2C4CE36B}"/>
              </a:ext>
            </a:extLst>
          </p:cNvPr>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699" y="4838700"/>
            <a:ext cx="990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201">
            <a:extLst>
              <a:ext uri="{FF2B5EF4-FFF2-40B4-BE49-F238E27FC236}">
                <a16:creationId xmlns:a16="http://schemas.microsoft.com/office/drawing/2014/main" id="{D1B45CBE-8B76-446D-8626-177C78AFB003}"/>
              </a:ext>
            </a:extLst>
          </p:cNvPr>
          <p:cNvPicPr preferRelativeResize="0">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3899" y="3924300"/>
            <a:ext cx="750094"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199">
            <a:extLst>
              <a:ext uri="{FF2B5EF4-FFF2-40B4-BE49-F238E27FC236}">
                <a16:creationId xmlns:a16="http://schemas.microsoft.com/office/drawing/2014/main" id="{6BAD1F6B-B20D-4F60-B51D-CA3D76F40849}"/>
              </a:ext>
            </a:extLst>
          </p:cNvPr>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699" y="5219700"/>
            <a:ext cx="962819"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hape 203">
            <a:extLst>
              <a:ext uri="{FF2B5EF4-FFF2-40B4-BE49-F238E27FC236}">
                <a16:creationId xmlns:a16="http://schemas.microsoft.com/office/drawing/2014/main" id="{6D0E27F0-93E4-4DB2-868E-7EE7A20F1113}"/>
              </a:ext>
            </a:extLst>
          </p:cNvPr>
          <p:cNvPicPr preferRelativeResize="0">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699" y="4419600"/>
            <a:ext cx="914400" cy="3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hape 210">
            <a:extLst>
              <a:ext uri="{FF2B5EF4-FFF2-40B4-BE49-F238E27FC236}">
                <a16:creationId xmlns:a16="http://schemas.microsoft.com/office/drawing/2014/main" id="{8FEEA270-8F31-4B00-BA16-09DF72F5CA42}"/>
              </a:ext>
            </a:extLst>
          </p:cNvPr>
          <p:cNvPicPr preferRelativeResize="0">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1499" y="3390900"/>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1">
            <a:extLst>
              <a:ext uri="{FF2B5EF4-FFF2-40B4-BE49-F238E27FC236}">
                <a16:creationId xmlns:a16="http://schemas.microsoft.com/office/drawing/2014/main" id="{9F45D72C-9618-4D14-A19E-587112F9F44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1999" y="5562600"/>
            <a:ext cx="7135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hape 193">
            <a:extLst>
              <a:ext uri="{FF2B5EF4-FFF2-40B4-BE49-F238E27FC236}">
                <a16:creationId xmlns:a16="http://schemas.microsoft.com/office/drawing/2014/main" id="{DF8AE4BB-F9B4-4CBB-B988-1CBD9C97947F}"/>
              </a:ext>
            </a:extLst>
          </p:cNvPr>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43199" y="1714500"/>
            <a:ext cx="1295400"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194">
            <a:extLst>
              <a:ext uri="{FF2B5EF4-FFF2-40B4-BE49-F238E27FC236}">
                <a16:creationId xmlns:a16="http://schemas.microsoft.com/office/drawing/2014/main" id="{07778F03-8E4C-49D1-8D1D-73A8588432ED}"/>
              </a:ext>
            </a:extLst>
          </p:cNvPr>
          <p:cNvPicPr preferRelativeResize="0">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743199" y="2514600"/>
            <a:ext cx="1371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Shape 187">
            <a:extLst>
              <a:ext uri="{FF2B5EF4-FFF2-40B4-BE49-F238E27FC236}">
                <a16:creationId xmlns:a16="http://schemas.microsoft.com/office/drawing/2014/main" id="{30991C60-308A-420E-8B61-1D10464DD7FA}"/>
              </a:ext>
            </a:extLst>
          </p:cNvPr>
          <p:cNvPicPr preferRelativeResize="0">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933699" y="2857500"/>
            <a:ext cx="9525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hape 186">
            <a:extLst>
              <a:ext uri="{FF2B5EF4-FFF2-40B4-BE49-F238E27FC236}">
                <a16:creationId xmlns:a16="http://schemas.microsoft.com/office/drawing/2014/main" id="{64F0E523-FE4C-4531-904A-27AF2C30948F}"/>
              </a:ext>
            </a:extLst>
          </p:cNvPr>
          <p:cNvPicPr preferRelativeResize="0">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71799" y="3314700"/>
            <a:ext cx="866775" cy="49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4">
            <a:extLst>
              <a:ext uri="{FF2B5EF4-FFF2-40B4-BE49-F238E27FC236}">
                <a16:creationId xmlns:a16="http://schemas.microsoft.com/office/drawing/2014/main" id="{C30CB6C5-9965-4AF1-8AFF-347D22CD46C7}"/>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933699" y="3810000"/>
            <a:ext cx="952500" cy="7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a:extLst>
              <a:ext uri="{FF2B5EF4-FFF2-40B4-BE49-F238E27FC236}">
                <a16:creationId xmlns:a16="http://schemas.microsoft.com/office/drawing/2014/main" id="{A760E898-3170-4950-8A0E-5139AF8A3C1E}"/>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047999" y="5105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8">
            <a:extLst>
              <a:ext uri="{FF2B5EF4-FFF2-40B4-BE49-F238E27FC236}">
                <a16:creationId xmlns:a16="http://schemas.microsoft.com/office/drawing/2014/main" id="{AF97460F-9F01-454F-87DC-E3176A8978E5}"/>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19399" y="2171700"/>
            <a:ext cx="131365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a:extLst>
              <a:ext uri="{FF2B5EF4-FFF2-40B4-BE49-F238E27FC236}">
                <a16:creationId xmlns:a16="http://schemas.microsoft.com/office/drawing/2014/main" id="{43F02D42-88F1-4119-B557-CB9B56C554DC}"/>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838699" y="35052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a:extLst>
              <a:ext uri="{FF2B5EF4-FFF2-40B4-BE49-F238E27FC236}">
                <a16:creationId xmlns:a16="http://schemas.microsoft.com/office/drawing/2014/main" id="{4B3EDB33-A8A6-431B-BACA-8A180398185F}"/>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991099" y="2362200"/>
            <a:ext cx="8763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a:extLst>
              <a:ext uri="{FF2B5EF4-FFF2-40B4-BE49-F238E27FC236}">
                <a16:creationId xmlns:a16="http://schemas.microsoft.com/office/drawing/2014/main" id="{8B8D931C-7F2D-4247-ADF4-145976551BEF}"/>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952999" y="1752600"/>
            <a:ext cx="9525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5">
            <a:extLst>
              <a:ext uri="{FF2B5EF4-FFF2-40B4-BE49-F238E27FC236}">
                <a16:creationId xmlns:a16="http://schemas.microsoft.com/office/drawing/2014/main" id="{020E89E0-04EE-41B4-8634-E035E719AD46}"/>
              </a:ext>
            </a:extLst>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914899" y="3009900"/>
            <a:ext cx="939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a:extLst>
              <a:ext uri="{FF2B5EF4-FFF2-40B4-BE49-F238E27FC236}">
                <a16:creationId xmlns:a16="http://schemas.microsoft.com/office/drawing/2014/main" id="{D922A4C0-8DD4-459D-ABC7-A9ECDD5EFE46}"/>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857999" y="1752600"/>
            <a:ext cx="723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a:extLst>
              <a:ext uri="{FF2B5EF4-FFF2-40B4-BE49-F238E27FC236}">
                <a16:creationId xmlns:a16="http://schemas.microsoft.com/office/drawing/2014/main" id="{FFFAAA99-178A-49FC-AEE7-4F311821511E}"/>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515099" y="2819400"/>
            <a:ext cx="1335088" cy="41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a:extLst>
              <a:ext uri="{FF2B5EF4-FFF2-40B4-BE49-F238E27FC236}">
                <a16:creationId xmlns:a16="http://schemas.microsoft.com/office/drawing/2014/main" id="{B37193F5-5680-490C-8FD7-270ADF5572A9}"/>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048499" y="5105400"/>
            <a:ext cx="4572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speedway.png">
            <a:extLst>
              <a:ext uri="{FF2B5EF4-FFF2-40B4-BE49-F238E27FC236}">
                <a16:creationId xmlns:a16="http://schemas.microsoft.com/office/drawing/2014/main" id="{31185867-C4FC-4043-B9AC-90F1608C00F8}"/>
              </a:ext>
            </a:extLst>
          </p:cNvPr>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781799" y="36195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descr="Formula_1_logo.png">
            <a:extLst>
              <a:ext uri="{FF2B5EF4-FFF2-40B4-BE49-F238E27FC236}">
                <a16:creationId xmlns:a16="http://schemas.microsoft.com/office/drawing/2014/main" id="{943ACB5B-49FA-46DD-9868-EAF6FB6A3D0A}"/>
              </a:ext>
            </a:extLst>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633368" y="3505200"/>
            <a:ext cx="1177131"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0A542BF0-3134-4F80-AC1D-006CA8392466}"/>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972299" y="4352925"/>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a:extLst>
              <a:ext uri="{FF2B5EF4-FFF2-40B4-BE49-F238E27FC236}">
                <a16:creationId xmlns:a16="http://schemas.microsoft.com/office/drawing/2014/main" id="{4FF614FA-0400-4CB3-88B4-D20A6096CDFE}"/>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724899" y="1676400"/>
            <a:ext cx="83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Shape 191">
            <a:extLst>
              <a:ext uri="{FF2B5EF4-FFF2-40B4-BE49-F238E27FC236}">
                <a16:creationId xmlns:a16="http://schemas.microsoft.com/office/drawing/2014/main" id="{043F8CE3-AB73-44BF-B88D-5FFDB7ADA985}"/>
              </a:ext>
            </a:extLst>
          </p:cNvPr>
          <p:cNvPicPr preferRelativeResize="0">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8458199" y="2057400"/>
            <a:ext cx="1343025" cy="2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Shape 192">
            <a:extLst>
              <a:ext uri="{FF2B5EF4-FFF2-40B4-BE49-F238E27FC236}">
                <a16:creationId xmlns:a16="http://schemas.microsoft.com/office/drawing/2014/main" id="{130FC3DD-0814-4085-9C87-37184DCE39E4}"/>
              </a:ext>
            </a:extLst>
          </p:cNvPr>
          <p:cNvPicPr preferRelativeResize="0">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8692356" y="2514600"/>
            <a:ext cx="9850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Shape 209">
            <a:extLst>
              <a:ext uri="{FF2B5EF4-FFF2-40B4-BE49-F238E27FC236}">
                <a16:creationId xmlns:a16="http://schemas.microsoft.com/office/drawing/2014/main" id="{97F94E33-D14B-41B0-A62F-FE47E6D9482F}"/>
              </a:ext>
            </a:extLst>
          </p:cNvPr>
          <p:cNvPicPr preferRelativeResize="0">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610599" y="2933700"/>
            <a:ext cx="1312069" cy="2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Shape 182">
            <a:extLst>
              <a:ext uri="{FF2B5EF4-FFF2-40B4-BE49-F238E27FC236}">
                <a16:creationId xmlns:a16="http://schemas.microsoft.com/office/drawing/2014/main" id="{AE65FB1C-B984-4CA7-A59A-5A69D87103C2}"/>
              </a:ext>
            </a:extLst>
          </p:cNvPr>
          <p:cNvPicPr preferRelativeResize="0">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8648699" y="4776788"/>
            <a:ext cx="10287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
            <a:extLst>
              <a:ext uri="{FF2B5EF4-FFF2-40B4-BE49-F238E27FC236}">
                <a16:creationId xmlns:a16="http://schemas.microsoft.com/office/drawing/2014/main" id="{C6AC8AF7-F7BC-4633-97CD-E2501A797105}"/>
              </a:ext>
            </a:extLst>
          </p:cNvPr>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bwMode="auto">
          <a:xfrm>
            <a:off x="8420099" y="3389313"/>
            <a:ext cx="1562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0">
            <a:extLst>
              <a:ext uri="{FF2B5EF4-FFF2-40B4-BE49-F238E27FC236}">
                <a16:creationId xmlns:a16="http://schemas.microsoft.com/office/drawing/2014/main" id="{BAC74452-39FE-4327-BFC8-495590A20648}"/>
              </a:ext>
            </a:extLst>
          </p:cNvPr>
          <p:cNvPicPr>
            <a:picLocks noChangeAspect="1"/>
          </p:cNvPicPr>
          <p:nvPr/>
        </p:nvPicPr>
        <p:blipFill>
          <a:blip r:embed="rId35" cstate="email">
            <a:extLst>
              <a:ext uri="{28A0092B-C50C-407E-A947-70E740481C1C}">
                <a14:useLocalDpi xmlns:a14="http://schemas.microsoft.com/office/drawing/2010/main"/>
              </a:ext>
            </a:extLst>
          </a:blip>
          <a:srcRect/>
          <a:stretch>
            <a:fillRect/>
          </a:stretch>
        </p:blipFill>
        <p:spPr bwMode="auto">
          <a:xfrm>
            <a:off x="8762999" y="3772694"/>
            <a:ext cx="854869" cy="87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1">
            <a:extLst>
              <a:ext uri="{FF2B5EF4-FFF2-40B4-BE49-F238E27FC236}">
                <a16:creationId xmlns:a16="http://schemas.microsoft.com/office/drawing/2014/main" id="{EF5AA616-3D8E-45E4-8D48-7A9BA5DF6285}"/>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8648699" y="5301457"/>
            <a:ext cx="992982" cy="2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56">
            <a:extLst>
              <a:ext uri="{FF2B5EF4-FFF2-40B4-BE49-F238E27FC236}">
                <a16:creationId xmlns:a16="http://schemas.microsoft.com/office/drawing/2014/main" id="{FCE6C743-CBDB-49E5-A250-F3C3ACEA0BDB}"/>
              </a:ext>
            </a:extLst>
          </p:cNvPr>
          <p:cNvCxnSpPr>
            <a:cxnSpLocks noChangeShapeType="1"/>
          </p:cNvCxnSpPr>
          <p:nvPr/>
        </p:nvCxnSpPr>
        <p:spPr bwMode="auto">
          <a:xfrm rot="5400000">
            <a:off x="152400" y="3581400"/>
            <a:ext cx="4572000" cy="1588"/>
          </a:xfrm>
          <a:prstGeom prst="line">
            <a:avLst/>
          </a:prstGeom>
          <a:noFill/>
          <a:ln w="28575">
            <a:solidFill>
              <a:srgbClr val="3597E5"/>
            </a:solidFill>
            <a:prstDash val="sysDash"/>
            <a:round/>
            <a:headEnd/>
            <a:tailEnd/>
          </a:ln>
          <a:effectLst>
            <a:outerShdw blurRad="63500" dist="2694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43" name="Straight Connector 57">
            <a:extLst>
              <a:ext uri="{FF2B5EF4-FFF2-40B4-BE49-F238E27FC236}">
                <a16:creationId xmlns:a16="http://schemas.microsoft.com/office/drawing/2014/main" id="{061D69EF-7DAF-4DBA-8DC2-DD250F0E3085}"/>
              </a:ext>
            </a:extLst>
          </p:cNvPr>
          <p:cNvCxnSpPr>
            <a:cxnSpLocks noChangeShapeType="1"/>
          </p:cNvCxnSpPr>
          <p:nvPr/>
        </p:nvCxnSpPr>
        <p:spPr bwMode="auto">
          <a:xfrm rot="5400000">
            <a:off x="2247503" y="3581003"/>
            <a:ext cx="4572000" cy="794"/>
          </a:xfrm>
          <a:prstGeom prst="line">
            <a:avLst/>
          </a:prstGeom>
          <a:noFill/>
          <a:ln w="28575">
            <a:solidFill>
              <a:srgbClr val="3597E5"/>
            </a:solidFill>
            <a:prstDash val="sysDash"/>
            <a:round/>
            <a:headEnd/>
            <a:tailEnd/>
          </a:ln>
          <a:effectLst>
            <a:outerShdw blurRad="63500" dist="2694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44" name="Straight Connector 58">
            <a:extLst>
              <a:ext uri="{FF2B5EF4-FFF2-40B4-BE49-F238E27FC236}">
                <a16:creationId xmlns:a16="http://schemas.microsoft.com/office/drawing/2014/main" id="{D1602719-613B-4BDD-9E33-B4F04AEB1DD0}"/>
              </a:ext>
            </a:extLst>
          </p:cNvPr>
          <p:cNvCxnSpPr>
            <a:cxnSpLocks noChangeShapeType="1"/>
          </p:cNvCxnSpPr>
          <p:nvPr/>
        </p:nvCxnSpPr>
        <p:spPr bwMode="auto">
          <a:xfrm rot="5400000">
            <a:off x="4076303" y="3581003"/>
            <a:ext cx="4572000" cy="794"/>
          </a:xfrm>
          <a:prstGeom prst="line">
            <a:avLst/>
          </a:prstGeom>
          <a:noFill/>
          <a:ln w="28575">
            <a:solidFill>
              <a:srgbClr val="3597E5"/>
            </a:solidFill>
            <a:prstDash val="sysDash"/>
            <a:round/>
            <a:headEnd/>
            <a:tailEnd/>
          </a:ln>
          <a:effectLst>
            <a:outerShdw blurRad="63500" dist="2694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45" name="Straight Connector 59">
            <a:extLst>
              <a:ext uri="{FF2B5EF4-FFF2-40B4-BE49-F238E27FC236}">
                <a16:creationId xmlns:a16="http://schemas.microsoft.com/office/drawing/2014/main" id="{2627958E-1E22-4856-A04B-04450656B98A}"/>
              </a:ext>
            </a:extLst>
          </p:cNvPr>
          <p:cNvCxnSpPr>
            <a:cxnSpLocks noChangeShapeType="1"/>
          </p:cNvCxnSpPr>
          <p:nvPr/>
        </p:nvCxnSpPr>
        <p:spPr bwMode="auto">
          <a:xfrm rot="5400000">
            <a:off x="5943203" y="3581003"/>
            <a:ext cx="4572000" cy="794"/>
          </a:xfrm>
          <a:prstGeom prst="line">
            <a:avLst/>
          </a:prstGeom>
          <a:noFill/>
          <a:ln w="28575">
            <a:solidFill>
              <a:srgbClr val="3597E5"/>
            </a:solidFill>
            <a:prstDash val="sysDash"/>
            <a:round/>
            <a:headEnd/>
            <a:tailEnd/>
          </a:ln>
          <a:effectLst>
            <a:outerShdw blurRad="63500" dist="26940" dir="5400000" algn="ctr" rotWithShape="0">
              <a:srgbClr val="000000">
                <a:alpha val="34998"/>
              </a:srgbClr>
            </a:outerShdw>
          </a:effectLst>
          <a:extLst>
            <a:ext uri="{909E8E84-426E-40DD-AFC4-6F175D3DCCD1}">
              <a14:hiddenFill xmlns:a14="http://schemas.microsoft.com/office/drawing/2010/main">
                <a:noFill/>
              </a14:hiddenFill>
            </a:ext>
          </a:extLst>
        </p:spPr>
      </p:cxnSp>
      <p:pic>
        <p:nvPicPr>
          <p:cNvPr id="46" name="Picture 45" descr="Medical Center of the Americas logo.jpg">
            <a:extLst>
              <a:ext uri="{FF2B5EF4-FFF2-40B4-BE49-F238E27FC236}">
                <a16:creationId xmlns:a16="http://schemas.microsoft.com/office/drawing/2014/main" id="{BCA213CD-1FA4-4F7A-B3C5-F73040971940}"/>
              </a:ext>
            </a:extLst>
          </p:cNvPr>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4876799" y="4577557"/>
            <a:ext cx="1066800" cy="94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8" descr="Billings Public Schools logo.png">
            <a:extLst>
              <a:ext uri="{FF2B5EF4-FFF2-40B4-BE49-F238E27FC236}">
                <a16:creationId xmlns:a16="http://schemas.microsoft.com/office/drawing/2014/main" id="{1AAB42CF-58F8-41D4-9462-4637434CBE82}"/>
              </a:ext>
            </a:extLst>
          </p:cNvPr>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2819399" y="4533900"/>
            <a:ext cx="11017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59">
            <a:extLst>
              <a:ext uri="{FF2B5EF4-FFF2-40B4-BE49-F238E27FC236}">
                <a16:creationId xmlns:a16="http://schemas.microsoft.com/office/drawing/2014/main" id="{602BD4A1-973C-4DC5-8A3C-931C2C7CFBDB}"/>
              </a:ext>
            </a:extLst>
          </p:cNvPr>
          <p:cNvCxnSpPr>
            <a:cxnSpLocks noChangeShapeType="1"/>
          </p:cNvCxnSpPr>
          <p:nvPr/>
        </p:nvCxnSpPr>
        <p:spPr bwMode="auto">
          <a:xfrm rot="5400000">
            <a:off x="7848203" y="3581003"/>
            <a:ext cx="4572000" cy="794"/>
          </a:xfrm>
          <a:prstGeom prst="line">
            <a:avLst/>
          </a:prstGeom>
          <a:noFill/>
          <a:ln w="28575">
            <a:solidFill>
              <a:srgbClr val="3597E5"/>
            </a:solidFill>
            <a:prstDash val="sysDash"/>
            <a:round/>
            <a:headEnd/>
            <a:tailEnd/>
          </a:ln>
          <a:effectLst>
            <a:outerShdw blurRad="63500" dist="26940" dir="5400000" algn="ctr" rotWithShape="0">
              <a:srgbClr val="000000">
                <a:alpha val="34998"/>
              </a:srgbClr>
            </a:outerShdw>
          </a:effectLst>
          <a:extLst>
            <a:ext uri="{909E8E84-426E-40DD-AFC4-6F175D3DCCD1}">
              <a14:hiddenFill xmlns:a14="http://schemas.microsoft.com/office/drawing/2010/main">
                <a:noFill/>
              </a14:hiddenFill>
            </a:ext>
          </a:extLst>
        </p:spPr>
      </p:cxnSp>
      <p:graphicFrame>
        <p:nvGraphicFramePr>
          <p:cNvPr id="49" name="Table 48">
            <a:extLst>
              <a:ext uri="{FF2B5EF4-FFF2-40B4-BE49-F238E27FC236}">
                <a16:creationId xmlns:a16="http://schemas.microsoft.com/office/drawing/2014/main" id="{CA67ECB9-7CBB-4BCC-BF4A-2CDF707009CC}"/>
              </a:ext>
            </a:extLst>
          </p:cNvPr>
          <p:cNvGraphicFramePr>
            <a:graphicFrameLocks noGrp="1"/>
          </p:cNvGraphicFramePr>
          <p:nvPr>
            <p:extLst>
              <p:ext uri="{D42A27DB-BD31-4B8C-83A1-F6EECF244321}">
                <p14:modId xmlns:p14="http://schemas.microsoft.com/office/powerpoint/2010/main" val="3851085265"/>
              </p:ext>
            </p:extLst>
          </p:nvPr>
        </p:nvGraphicFramePr>
        <p:xfrm>
          <a:off x="10199687" y="1295400"/>
          <a:ext cx="1611313" cy="533418"/>
        </p:xfrm>
        <a:graphic>
          <a:graphicData uri="http://schemas.openxmlformats.org/drawingml/2006/table">
            <a:tbl>
              <a:tblPr/>
              <a:tblGrid>
                <a:gridCol w="1611313">
                  <a:extLst>
                    <a:ext uri="{9D8B030D-6E8A-4147-A177-3AD203B41FA5}">
                      <a16:colId xmlns:a16="http://schemas.microsoft.com/office/drawing/2014/main" val="20004"/>
                    </a:ext>
                  </a:extLst>
                </a:gridCol>
              </a:tblGrid>
              <a:tr h="533417">
                <a:tc>
                  <a:txBody>
                    <a:bodyPr/>
                    <a:lstStyle>
                      <a:lvl1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2pPr>
                      <a:lvl3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3pPr>
                      <a:lvl4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4pPr>
                      <a:lvl5pPr>
                        <a:lnSpc>
                          <a:spcPct val="115000"/>
                        </a:lnSpc>
                        <a:spcBef>
                          <a:spcPts val="4200"/>
                        </a:spcBef>
                        <a:defRPr sz="3200">
                          <a:solidFill>
                            <a:srgbClr val="595959"/>
                          </a:solidFill>
                          <a:latin typeface="Arial" panose="020B0604020202020204" pitchFamily="34" charset="0"/>
                          <a:ea typeface="Lato Regular" charset="0"/>
                          <a:cs typeface="Lato Regular" charset="0"/>
                          <a:sym typeface="Lato Regular" charset="0"/>
                        </a:defRPr>
                      </a:lvl5pPr>
                      <a:lvl6pPr marL="4572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6pPr>
                      <a:lvl7pPr marL="9144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7pPr>
                      <a:lvl8pPr marL="13716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8pPr>
                      <a:lvl9pPr marL="1828800" eaLnBrk="0" fontAlgn="base" hangingPunct="0">
                        <a:lnSpc>
                          <a:spcPct val="115000"/>
                        </a:lnSpc>
                        <a:spcBef>
                          <a:spcPts val="4200"/>
                        </a:spcBef>
                        <a:spcAft>
                          <a:spcPct val="0"/>
                        </a:spcAft>
                        <a:defRPr sz="3200">
                          <a:solidFill>
                            <a:srgbClr val="595959"/>
                          </a:solidFill>
                          <a:latin typeface="Arial" panose="020B0604020202020204" pitchFamily="34" charset="0"/>
                          <a:ea typeface="Lato Regular" charset="0"/>
                          <a:cs typeface="Lato Regular" charset="0"/>
                          <a:sym typeface="Lato Regular"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Regular" charset="0"/>
                          <a:sym typeface="Arial" panose="020B0604020202020204" pitchFamily="34" charset="0"/>
                        </a:rPr>
                        <a:t>Real Estate Development</a:t>
                      </a:r>
                    </a:p>
                  </a:txBody>
                  <a:tcPr marL="45723" marR="45723" marT="22869" marB="228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6A6A6"/>
                        </a:gs>
                        <a:gs pos="100000">
                          <a:srgbClr val="FFFFFF"/>
                        </a:gs>
                      </a:gsLst>
                      <a:path path="rect">
                        <a:fillToRect t="100000" r="100000"/>
                      </a:path>
                    </a:gradFill>
                  </a:tcPr>
                </a:tc>
                <a:extLst>
                  <a:ext uri="{0D108BD9-81ED-4DB2-BD59-A6C34878D82A}">
                    <a16:rowId xmlns:a16="http://schemas.microsoft.com/office/drawing/2014/main" val="10000"/>
                  </a:ext>
                </a:extLst>
              </a:tr>
            </a:tbl>
          </a:graphicData>
        </a:graphic>
      </p:graphicFrame>
      <p:sp>
        <p:nvSpPr>
          <p:cNvPr id="50" name="Rectangle 2">
            <a:extLst>
              <a:ext uri="{FF2B5EF4-FFF2-40B4-BE49-F238E27FC236}">
                <a16:creationId xmlns:a16="http://schemas.microsoft.com/office/drawing/2014/main" id="{3D31BE14-3F7C-4AC8-9C5E-71B2C0E355B1}"/>
              </a:ext>
            </a:extLst>
          </p:cNvPr>
          <p:cNvSpPr>
            <a:spLocks/>
          </p:cNvSpPr>
          <p:nvPr/>
        </p:nvSpPr>
        <p:spPr bwMode="auto">
          <a:xfrm>
            <a:off x="10234612" y="2802732"/>
            <a:ext cx="1498600" cy="18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371600" indent="-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ts val="600"/>
              </a:spcBef>
              <a:spcAft>
                <a:spcPts val="600"/>
              </a:spcAft>
              <a:buSzPct val="120000"/>
            </a:pPr>
            <a:r>
              <a:rPr lang="en-US" altLang="en-US" sz="1400" dirty="0">
                <a:solidFill>
                  <a:srgbClr val="002060"/>
                </a:solidFill>
                <a:cs typeface="Arial" panose="020B0604020202020204" pitchFamily="34" charset="0"/>
              </a:rPr>
              <a:t>New Vertical Strategy Targeting Emerging Markets (i.e., Russia / CIS / Middle East / Africa)</a:t>
            </a:r>
          </a:p>
        </p:txBody>
      </p:sp>
      <p:sp>
        <p:nvSpPr>
          <p:cNvPr id="3" name="Footer Placeholder 2">
            <a:extLst>
              <a:ext uri="{FF2B5EF4-FFF2-40B4-BE49-F238E27FC236}">
                <a16:creationId xmlns:a16="http://schemas.microsoft.com/office/drawing/2014/main" id="{63B8FA0F-9463-4314-899D-8A29F37E93DB}"/>
              </a:ext>
            </a:extLst>
          </p:cNvPr>
          <p:cNvSpPr>
            <a:spLocks noGrp="1"/>
          </p:cNvSpPr>
          <p:nvPr>
            <p:ph type="ftr" sz="quarter" idx="3"/>
          </p:nvPr>
        </p:nvSpPr>
        <p:spPr/>
        <p:txBody>
          <a:bodyPr/>
          <a:lstStyle/>
          <a:p>
            <a:r>
              <a:rPr lang="en-US" altLang="en-US" dirty="0"/>
              <a:t>© 2018 DASAN Zhone Solutions – Proprietary and Confidential</a:t>
            </a:r>
          </a:p>
        </p:txBody>
      </p:sp>
      <p:sp>
        <p:nvSpPr>
          <p:cNvPr id="51" name="Slide Number Placeholder 50">
            <a:extLst>
              <a:ext uri="{FF2B5EF4-FFF2-40B4-BE49-F238E27FC236}">
                <a16:creationId xmlns:a16="http://schemas.microsoft.com/office/drawing/2014/main" id="{E4A61782-B5BA-44EB-B0EF-A5912B21630D}"/>
              </a:ext>
            </a:extLst>
          </p:cNvPr>
          <p:cNvSpPr>
            <a:spLocks noGrp="1"/>
          </p:cNvSpPr>
          <p:nvPr>
            <p:ph type="sldNum" sz="quarter" idx="4"/>
          </p:nvPr>
        </p:nvSpPr>
        <p:spPr/>
        <p:txBody>
          <a:bodyPr/>
          <a:lstStyle/>
          <a:p>
            <a:fld id="{2F4E5067-7697-45D7-A630-2CABF6CFB4FA}" type="slidenum">
              <a:rPr lang="en-US" smtClean="0"/>
              <a:pPr/>
              <a:t>18</a:t>
            </a:fld>
            <a:endParaRPr lang="en-US" dirty="0"/>
          </a:p>
        </p:txBody>
      </p:sp>
    </p:spTree>
    <p:extLst>
      <p:ext uri="{BB962C8B-B14F-4D97-AF65-F5344CB8AC3E}">
        <p14:creationId xmlns:p14="http://schemas.microsoft.com/office/powerpoint/2010/main" val="282302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5AA6-08D1-4A0C-9EB4-DFA33974A2AE}"/>
              </a:ext>
            </a:extLst>
          </p:cNvPr>
          <p:cNvSpPr>
            <a:spLocks noGrp="1"/>
          </p:cNvSpPr>
          <p:nvPr>
            <p:ph type="title"/>
          </p:nvPr>
        </p:nvSpPr>
        <p:spPr/>
        <p:txBody>
          <a:bodyPr>
            <a:noAutofit/>
          </a:bodyPr>
          <a:lstStyle/>
          <a:p>
            <a:r>
              <a:rPr lang="en-US" dirty="0"/>
              <a:t>POL in Hospitality</a:t>
            </a:r>
          </a:p>
        </p:txBody>
      </p:sp>
      <p:pic>
        <p:nvPicPr>
          <p:cNvPr id="6" name="Diagram 22">
            <a:extLst>
              <a:ext uri="{FF2B5EF4-FFF2-40B4-BE49-F238E27FC236}">
                <a16:creationId xmlns:a16="http://schemas.microsoft.com/office/drawing/2014/main" id="{F951B782-CCEB-4D0E-9393-DB1F730E1CF5}"/>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2850" y="1524000"/>
            <a:ext cx="48387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Screen Shot 2017-05-16 at 3.55.58 PM.png">
            <a:extLst>
              <a:ext uri="{FF2B5EF4-FFF2-40B4-BE49-F238E27FC236}">
                <a16:creationId xmlns:a16="http://schemas.microsoft.com/office/drawing/2014/main" id="{F4E41C39-14F5-4E3F-A1D5-B33058E64DF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74350" y="1310458"/>
            <a:ext cx="1136650" cy="3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creen Shot 2017-05-16 at 3.57.05 PM.png">
            <a:extLst>
              <a:ext uri="{FF2B5EF4-FFF2-40B4-BE49-F238E27FC236}">
                <a16:creationId xmlns:a16="http://schemas.microsoft.com/office/drawing/2014/main" id="{BFAA3DC0-85FB-4AB6-9597-710644B479F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550" y="2072458"/>
            <a:ext cx="102155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creen Shot 2017-05-16 at 3.59.09 PM.png">
            <a:extLst>
              <a:ext uri="{FF2B5EF4-FFF2-40B4-BE49-F238E27FC236}">
                <a16:creationId xmlns:a16="http://schemas.microsoft.com/office/drawing/2014/main" id="{E9752B3F-B6CB-4F8C-B9F2-BA942C9F8B0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3413" y="3215458"/>
            <a:ext cx="985838" cy="76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Screen Shot 2017-05-16 at 4.00.36 PM.png">
            <a:extLst>
              <a:ext uri="{FF2B5EF4-FFF2-40B4-BE49-F238E27FC236}">
                <a16:creationId xmlns:a16="http://schemas.microsoft.com/office/drawing/2014/main" id="{5543E52A-689D-4AC1-B217-234BD642E1D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88663" y="4548958"/>
            <a:ext cx="890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7">
            <a:extLst>
              <a:ext uri="{FF2B5EF4-FFF2-40B4-BE49-F238E27FC236}">
                <a16:creationId xmlns:a16="http://schemas.microsoft.com/office/drawing/2014/main" id="{EB4E5EC7-A698-428B-8BAF-F0346DEEBE35}"/>
              </a:ext>
            </a:extLst>
          </p:cNvPr>
          <p:cNvSpPr txBox="1">
            <a:spLocks noChangeArrowheads="1"/>
          </p:cNvSpPr>
          <p:nvPr/>
        </p:nvSpPr>
        <p:spPr bwMode="auto">
          <a:xfrm>
            <a:off x="705288" y="1753085"/>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000" b="1" dirty="0">
                <a:solidFill>
                  <a:srgbClr val="A10000"/>
                </a:solidFill>
                <a:sym typeface="Arial" panose="020B0604020202020204" pitchFamily="34" charset="0"/>
              </a:rPr>
              <a:t>Security Cameras</a:t>
            </a:r>
          </a:p>
        </p:txBody>
      </p:sp>
      <p:sp>
        <p:nvSpPr>
          <p:cNvPr id="12" name="TextBox 137">
            <a:extLst>
              <a:ext uri="{FF2B5EF4-FFF2-40B4-BE49-F238E27FC236}">
                <a16:creationId xmlns:a16="http://schemas.microsoft.com/office/drawing/2014/main" id="{1EDB4726-CC26-4008-83C7-9BBF4700A6D6}"/>
              </a:ext>
            </a:extLst>
          </p:cNvPr>
          <p:cNvSpPr txBox="1">
            <a:spLocks noChangeArrowheads="1"/>
          </p:cNvSpPr>
          <p:nvPr/>
        </p:nvSpPr>
        <p:spPr bwMode="auto">
          <a:xfrm>
            <a:off x="776233" y="2763679"/>
            <a:ext cx="1229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000" b="1" dirty="0">
                <a:solidFill>
                  <a:srgbClr val="A10000"/>
                </a:solidFill>
                <a:sym typeface="Arial" panose="020B0604020202020204" pitchFamily="34" charset="0"/>
              </a:rPr>
              <a:t>TV, Video</a:t>
            </a:r>
          </a:p>
        </p:txBody>
      </p:sp>
      <p:sp>
        <p:nvSpPr>
          <p:cNvPr id="13" name="TextBox 137">
            <a:extLst>
              <a:ext uri="{FF2B5EF4-FFF2-40B4-BE49-F238E27FC236}">
                <a16:creationId xmlns:a16="http://schemas.microsoft.com/office/drawing/2014/main" id="{4C1D317B-E856-4461-B291-965249974FD5}"/>
              </a:ext>
            </a:extLst>
          </p:cNvPr>
          <p:cNvSpPr txBox="1">
            <a:spLocks noChangeArrowheads="1"/>
          </p:cNvSpPr>
          <p:nvPr/>
        </p:nvSpPr>
        <p:spPr bwMode="auto">
          <a:xfrm>
            <a:off x="705288" y="3736173"/>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000" b="1" dirty="0">
                <a:solidFill>
                  <a:srgbClr val="A10000"/>
                </a:solidFill>
                <a:sym typeface="Arial" panose="020B0604020202020204" pitchFamily="34" charset="0"/>
              </a:rPr>
              <a:t>Hi Capacity Wi-Fi</a:t>
            </a:r>
          </a:p>
        </p:txBody>
      </p:sp>
      <p:sp>
        <p:nvSpPr>
          <p:cNvPr id="14" name="Oval 19">
            <a:extLst>
              <a:ext uri="{FF2B5EF4-FFF2-40B4-BE49-F238E27FC236}">
                <a16:creationId xmlns:a16="http://schemas.microsoft.com/office/drawing/2014/main" id="{3C0CD51C-FDA9-4B38-8481-6D98B05233AC}"/>
              </a:ext>
            </a:extLst>
          </p:cNvPr>
          <p:cNvSpPr>
            <a:spLocks noChangeArrowheads="1"/>
          </p:cNvSpPr>
          <p:nvPr/>
        </p:nvSpPr>
        <p:spPr bwMode="auto">
          <a:xfrm>
            <a:off x="1010088" y="1041145"/>
            <a:ext cx="762000" cy="758952"/>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15" name="Oval 20">
            <a:extLst>
              <a:ext uri="{FF2B5EF4-FFF2-40B4-BE49-F238E27FC236}">
                <a16:creationId xmlns:a16="http://schemas.microsoft.com/office/drawing/2014/main" id="{1284EBBC-6D22-4CAC-BEC5-6835A21CC538}"/>
              </a:ext>
            </a:extLst>
          </p:cNvPr>
          <p:cNvSpPr>
            <a:spLocks noChangeArrowheads="1"/>
          </p:cNvSpPr>
          <p:nvPr/>
        </p:nvSpPr>
        <p:spPr bwMode="auto">
          <a:xfrm>
            <a:off x="1010088" y="2047822"/>
            <a:ext cx="762000" cy="758952"/>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16" name="Oval 21">
            <a:extLst>
              <a:ext uri="{FF2B5EF4-FFF2-40B4-BE49-F238E27FC236}">
                <a16:creationId xmlns:a16="http://schemas.microsoft.com/office/drawing/2014/main" id="{CABCABB8-0365-4E4D-B94B-D50BDF2729CC}"/>
              </a:ext>
            </a:extLst>
          </p:cNvPr>
          <p:cNvSpPr>
            <a:spLocks noChangeArrowheads="1"/>
          </p:cNvSpPr>
          <p:nvPr/>
        </p:nvSpPr>
        <p:spPr bwMode="auto">
          <a:xfrm>
            <a:off x="1010088" y="3002351"/>
            <a:ext cx="762000" cy="758952"/>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17" name="Oval 28">
            <a:extLst>
              <a:ext uri="{FF2B5EF4-FFF2-40B4-BE49-F238E27FC236}">
                <a16:creationId xmlns:a16="http://schemas.microsoft.com/office/drawing/2014/main" id="{6A7D2B57-EFEA-4FD9-B620-E9688834D28F}"/>
              </a:ext>
            </a:extLst>
          </p:cNvPr>
          <p:cNvSpPr>
            <a:spLocks noChangeArrowheads="1"/>
          </p:cNvSpPr>
          <p:nvPr/>
        </p:nvSpPr>
        <p:spPr bwMode="auto">
          <a:xfrm>
            <a:off x="1010088" y="3992951"/>
            <a:ext cx="762000" cy="758952"/>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18" name="Oval 29">
            <a:extLst>
              <a:ext uri="{FF2B5EF4-FFF2-40B4-BE49-F238E27FC236}">
                <a16:creationId xmlns:a16="http://schemas.microsoft.com/office/drawing/2014/main" id="{98B8D405-C1B0-4985-AF36-F798BF5CC58E}"/>
              </a:ext>
            </a:extLst>
          </p:cNvPr>
          <p:cNvSpPr>
            <a:spLocks noChangeArrowheads="1"/>
          </p:cNvSpPr>
          <p:nvPr/>
        </p:nvSpPr>
        <p:spPr bwMode="auto">
          <a:xfrm>
            <a:off x="1010088" y="4945451"/>
            <a:ext cx="762000" cy="758952"/>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19" name="TextBox 137">
            <a:extLst>
              <a:ext uri="{FF2B5EF4-FFF2-40B4-BE49-F238E27FC236}">
                <a16:creationId xmlns:a16="http://schemas.microsoft.com/office/drawing/2014/main" id="{4E95BF3E-76EF-4F23-9EF4-148CA92A1F1E}"/>
              </a:ext>
            </a:extLst>
          </p:cNvPr>
          <p:cNvSpPr txBox="1">
            <a:spLocks noChangeArrowheads="1"/>
          </p:cNvSpPr>
          <p:nvPr/>
        </p:nvSpPr>
        <p:spPr bwMode="auto">
          <a:xfrm>
            <a:off x="705288" y="4708667"/>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000" b="1" dirty="0">
                <a:solidFill>
                  <a:srgbClr val="A10000"/>
                </a:solidFill>
                <a:sym typeface="Arial" panose="020B0604020202020204" pitchFamily="34" charset="0"/>
              </a:rPr>
              <a:t>Back Office</a:t>
            </a:r>
          </a:p>
        </p:txBody>
      </p:sp>
      <p:sp>
        <p:nvSpPr>
          <p:cNvPr id="20" name="TextBox 137">
            <a:extLst>
              <a:ext uri="{FF2B5EF4-FFF2-40B4-BE49-F238E27FC236}">
                <a16:creationId xmlns:a16="http://schemas.microsoft.com/office/drawing/2014/main" id="{214581B4-3464-40A8-9797-48F3F2AA9927}"/>
              </a:ext>
            </a:extLst>
          </p:cNvPr>
          <p:cNvSpPr txBox="1">
            <a:spLocks noChangeArrowheads="1"/>
          </p:cNvSpPr>
          <p:nvPr/>
        </p:nvSpPr>
        <p:spPr bwMode="auto">
          <a:xfrm>
            <a:off x="539750" y="5697379"/>
            <a:ext cx="17026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000" b="1" dirty="0">
                <a:solidFill>
                  <a:srgbClr val="A10000"/>
                </a:solidFill>
                <a:sym typeface="Arial" panose="020B0604020202020204" pitchFamily="34" charset="0"/>
              </a:rPr>
              <a:t>Access Control / BMS</a:t>
            </a:r>
          </a:p>
        </p:txBody>
      </p:sp>
      <p:sp>
        <p:nvSpPr>
          <p:cNvPr id="21" name="Rounded Rectangle 24">
            <a:extLst>
              <a:ext uri="{FF2B5EF4-FFF2-40B4-BE49-F238E27FC236}">
                <a16:creationId xmlns:a16="http://schemas.microsoft.com/office/drawing/2014/main" id="{DFFDD580-2748-4F99-86AB-E4556047479F}"/>
              </a:ext>
            </a:extLst>
          </p:cNvPr>
          <p:cNvSpPr>
            <a:spLocks noChangeArrowheads="1"/>
          </p:cNvSpPr>
          <p:nvPr/>
        </p:nvSpPr>
        <p:spPr bwMode="auto">
          <a:xfrm>
            <a:off x="2438400" y="1629592"/>
            <a:ext cx="4381500" cy="3200400"/>
          </a:xfrm>
          <a:prstGeom prst="roundRect">
            <a:avLst>
              <a:gd name="adj" fmla="val 16667"/>
            </a:avLst>
          </a:prstGeom>
          <a:blipFill dpi="0" rotWithShape="1">
            <a:blip r:embed="rId12" cstate="email">
              <a:extLst>
                <a:ext uri="{28A0092B-C50C-407E-A947-70E740481C1C}">
                  <a14:useLocalDpi xmlns:a14="http://schemas.microsoft.com/office/drawing/2010/main"/>
                </a:ext>
              </a:extLst>
            </a:blip>
            <a:srcRect/>
            <a:stretch>
              <a:fillRect/>
            </a:stretch>
          </a:blipFill>
          <a:ln w="25400">
            <a:solidFill>
              <a:srgbClr val="3366FF"/>
            </a:solidFill>
            <a:round/>
            <a:headEnd/>
            <a:tailEnd/>
          </a:ln>
          <a:effectLst>
            <a:outerShdw dist="25400" dir="5400000" algn="ctr" rotWithShape="0">
              <a:srgbClr val="808080">
                <a:alpha val="34998"/>
              </a:srgbClr>
            </a:outerShdw>
          </a:effectLst>
        </p:spPr>
        <p:txBody>
          <a:bodyPr tIns="45720" bIns="45720"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fontAlgn="base" hangingPunct="0">
              <a:lnSpc>
                <a:spcPct val="100000"/>
              </a:lnSpc>
              <a:spcBef>
                <a:spcPct val="0"/>
              </a:spcBef>
              <a:spcAft>
                <a:spcPct val="0"/>
              </a:spcAft>
            </a:pPr>
            <a:endParaRPr lang="en-US" altLang="en-US" sz="1800" dirty="0">
              <a:solidFill>
                <a:srgbClr val="000000"/>
              </a:solidFill>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8DEF8A70-63F6-46C7-BA6E-1DB1E3EE34C4}"/>
              </a:ext>
            </a:extLst>
          </p:cNvPr>
          <p:cNvSpPr txBox="1"/>
          <p:nvPr/>
        </p:nvSpPr>
        <p:spPr>
          <a:xfrm>
            <a:off x="4191000" y="5105400"/>
            <a:ext cx="7391400" cy="1077218"/>
          </a:xfrm>
          <a:prstGeom prst="rect">
            <a:avLst/>
          </a:prstGeom>
          <a:noFill/>
        </p:spPr>
        <p:txBody>
          <a:bodyPr wrap="square" rtlCol="0">
            <a:spAutoFit/>
          </a:bodyPr>
          <a:lstStyle/>
          <a:p>
            <a:r>
              <a:rPr lang="en-US" altLang="en-US" sz="1600" b="1" dirty="0">
                <a:solidFill>
                  <a:srgbClr val="5F5F5F"/>
                </a:solidFill>
                <a:latin typeface="Lato Regular" charset="0"/>
              </a:rPr>
              <a:t>“We chose DZS POL because of its small footprint, high-bandwidth, low disruption to guests and its lifespan of more than 25 years – we need a solution that doesn’t have to be replace in the near future”</a:t>
            </a:r>
          </a:p>
          <a:p>
            <a:r>
              <a:rPr lang="en-US" altLang="en-US" sz="1600" b="1" i="1" dirty="0">
                <a:solidFill>
                  <a:srgbClr val="5F5F5F"/>
                </a:solidFill>
                <a:latin typeface="Lato Regular" charset="0"/>
              </a:rPr>
              <a:t>	</a:t>
            </a:r>
            <a:r>
              <a:rPr lang="en-US" altLang="en-US" sz="1600" i="1" dirty="0">
                <a:solidFill>
                  <a:srgbClr val="5F5F5F"/>
                </a:solidFill>
                <a:latin typeface="Lato Regular" charset="0"/>
              </a:rPr>
              <a:t>David Thompson, CIO, Pineapple Hospitality</a:t>
            </a:r>
            <a:endParaRPr lang="en-US" sz="1600" i="1" dirty="0">
              <a:solidFill>
                <a:srgbClr val="5F5F5F"/>
              </a:solidFill>
            </a:endParaRPr>
          </a:p>
        </p:txBody>
      </p:sp>
      <p:sp>
        <p:nvSpPr>
          <p:cNvPr id="3" name="Footer Placeholder 2">
            <a:extLst>
              <a:ext uri="{FF2B5EF4-FFF2-40B4-BE49-F238E27FC236}">
                <a16:creationId xmlns:a16="http://schemas.microsoft.com/office/drawing/2014/main" id="{042E4BFF-615F-4C0D-B9C6-11EDCF2EBBB2}"/>
              </a:ext>
            </a:extLst>
          </p:cNvPr>
          <p:cNvSpPr>
            <a:spLocks noGrp="1"/>
          </p:cNvSpPr>
          <p:nvPr>
            <p:ph type="ftr" sz="quarter" idx="3"/>
          </p:nvPr>
        </p:nvSpPr>
        <p:spPr/>
        <p:txBody>
          <a:bodyPr/>
          <a:lstStyle/>
          <a:p>
            <a:r>
              <a:rPr lang="en-US" altLang="en-US" dirty="0"/>
              <a:t>© 2018 DASAN Zhone Solutions – Proprietary and Confidential</a:t>
            </a:r>
          </a:p>
        </p:txBody>
      </p:sp>
      <p:sp>
        <p:nvSpPr>
          <p:cNvPr id="24" name="Slide Number Placeholder 23">
            <a:extLst>
              <a:ext uri="{FF2B5EF4-FFF2-40B4-BE49-F238E27FC236}">
                <a16:creationId xmlns:a16="http://schemas.microsoft.com/office/drawing/2014/main" id="{67FD98C2-D677-4D9D-A994-BA2999A3FEB0}"/>
              </a:ext>
            </a:extLst>
          </p:cNvPr>
          <p:cNvSpPr>
            <a:spLocks noGrp="1"/>
          </p:cNvSpPr>
          <p:nvPr>
            <p:ph type="sldNum" sz="quarter" idx="4"/>
          </p:nvPr>
        </p:nvSpPr>
        <p:spPr/>
        <p:txBody>
          <a:bodyPr/>
          <a:lstStyle/>
          <a:p>
            <a:fld id="{2F4E5067-7697-45D7-A630-2CABF6CFB4FA}" type="slidenum">
              <a:rPr lang="en-US" smtClean="0"/>
              <a:pPr/>
              <a:t>19</a:t>
            </a:fld>
            <a:endParaRPr lang="en-US" dirty="0"/>
          </a:p>
        </p:txBody>
      </p:sp>
    </p:spTree>
    <p:extLst>
      <p:ext uri="{BB962C8B-B14F-4D97-AF65-F5344CB8AC3E}">
        <p14:creationId xmlns:p14="http://schemas.microsoft.com/office/powerpoint/2010/main" val="142573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0701-F791-4729-B13C-A25855CE0837}"/>
              </a:ext>
            </a:extLst>
          </p:cNvPr>
          <p:cNvSpPr>
            <a:spLocks noGrp="1"/>
          </p:cNvSpPr>
          <p:nvPr>
            <p:ph type="title"/>
          </p:nvPr>
        </p:nvSpPr>
        <p:spPr/>
        <p:txBody>
          <a:bodyPr>
            <a:noAutofit/>
          </a:bodyPr>
          <a:lstStyle/>
          <a:p>
            <a:r>
              <a:rPr lang="en-US" altLang="en-US" dirty="0">
                <a:solidFill>
                  <a:srgbClr val="FFFFFF"/>
                </a:solidFill>
                <a:sym typeface="Montserrat-Regular"/>
              </a:rPr>
              <a:t>Safe Harbor Statement</a:t>
            </a:r>
            <a:endParaRPr lang="en-US" dirty="0"/>
          </a:p>
        </p:txBody>
      </p:sp>
      <p:sp>
        <p:nvSpPr>
          <p:cNvPr id="3" name="Footer Placeholder 2">
            <a:extLst>
              <a:ext uri="{FF2B5EF4-FFF2-40B4-BE49-F238E27FC236}">
                <a16:creationId xmlns:a16="http://schemas.microsoft.com/office/drawing/2014/main" id="{EC99C1B7-DD5A-4608-B234-B8E5341693F9}"/>
              </a:ext>
            </a:extLst>
          </p:cNvPr>
          <p:cNvSpPr>
            <a:spLocks noGrp="1"/>
          </p:cNvSpPr>
          <p:nvPr>
            <p:ph type="ftr" sz="quarter" idx="3"/>
          </p:nvPr>
        </p:nvSpPr>
        <p:spPr/>
        <p:txBody>
          <a:bodyPr/>
          <a:lstStyle/>
          <a:p>
            <a:r>
              <a:rPr lang="en-US" altLang="en-US" dirty="0"/>
              <a:t>© 2018 DASAN Zhone Solutions – Proprietary and Confidential</a:t>
            </a:r>
          </a:p>
        </p:txBody>
      </p:sp>
      <p:sp>
        <p:nvSpPr>
          <p:cNvPr id="4" name="Slide Number Placeholder 3">
            <a:extLst>
              <a:ext uri="{FF2B5EF4-FFF2-40B4-BE49-F238E27FC236}">
                <a16:creationId xmlns:a16="http://schemas.microsoft.com/office/drawing/2014/main" id="{AA13C286-A90A-4944-A824-96BAB8510979}"/>
              </a:ext>
            </a:extLst>
          </p:cNvPr>
          <p:cNvSpPr>
            <a:spLocks noGrp="1"/>
          </p:cNvSpPr>
          <p:nvPr>
            <p:ph type="sldNum" sz="quarter" idx="4"/>
          </p:nvPr>
        </p:nvSpPr>
        <p:spPr/>
        <p:txBody>
          <a:bodyPr/>
          <a:lstStyle/>
          <a:p>
            <a:fld id="{2F4E5067-7697-45D7-A630-2CABF6CFB4FA}" type="slidenum">
              <a:rPr lang="en-US" sz="1200" smtClean="0"/>
              <a:pPr/>
              <a:t>2</a:t>
            </a:fld>
            <a:endParaRPr lang="en-US" sz="1200" dirty="0"/>
          </a:p>
        </p:txBody>
      </p:sp>
      <p:sp>
        <p:nvSpPr>
          <p:cNvPr id="5" name="TextBox 4">
            <a:extLst>
              <a:ext uri="{FF2B5EF4-FFF2-40B4-BE49-F238E27FC236}">
                <a16:creationId xmlns:a16="http://schemas.microsoft.com/office/drawing/2014/main" id="{90D7925D-6087-4C02-96C1-BC21603532FD}"/>
              </a:ext>
            </a:extLst>
          </p:cNvPr>
          <p:cNvSpPr txBox="1"/>
          <p:nvPr/>
        </p:nvSpPr>
        <p:spPr>
          <a:xfrm>
            <a:off x="433137" y="1219200"/>
            <a:ext cx="11353800" cy="4524315"/>
          </a:xfrm>
          <a:prstGeom prst="rect">
            <a:avLst/>
          </a:prstGeom>
          <a:noFill/>
        </p:spPr>
        <p:txBody>
          <a:bodyPr wrap="square" rtlCol="0">
            <a:spAutoFit/>
          </a:bodyPr>
          <a:lstStyle/>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This presentation contains forward-looking statements that are subject to the safe harbors created under the Securities Act of 1933 and the Securities Exchange Act of 1934.  Words such as “anticipate,” “believe,” “continue,” “could,” “estimate,” “expect,” “goal,” “intend,” “may,” “plan,” “project,” “seek,” “should,” “target,” “will,” “would,” variations of such words, and similar expressions are intended to identify forward-looking statements. In addition, forward-looking statements include, among others, statements that refer to financial estimates; projections of revenue, margins, expenses or other financial items. Readers are cautioned that actual results could differ materially from those expressed in or contemplated by the forward-looking statements. Factors that could cause actual results to differ include, but are not limited to, commercial acceptance of the Company's products; intense competition in the communications equipment market; the Company's ability to execute on its strategy and operating plans; and economic conditions specific to the communications, networking, internet and related industries. In addition, please refer to the risk factors contained in the Company's SEC filings available at www.sec.gov, including without limitation, the Company's annual report on Form 10-K and quarterly reports on Forms 10-Q. Readers are cautioned not to place undue reliance on any forward-looking statements, which speak only as of the date on which they are made. The Company undertakes no obligation to update or revise any forward-looking statements for any reason.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56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B419-C194-4EE5-A106-43C6153B6208}"/>
              </a:ext>
            </a:extLst>
          </p:cNvPr>
          <p:cNvSpPr>
            <a:spLocks noGrp="1"/>
          </p:cNvSpPr>
          <p:nvPr>
            <p:ph type="title"/>
          </p:nvPr>
        </p:nvSpPr>
        <p:spPr>
          <a:xfrm>
            <a:off x="846992" y="228600"/>
            <a:ext cx="10811608" cy="457200"/>
          </a:xfrm>
        </p:spPr>
        <p:txBody>
          <a:bodyPr>
            <a:normAutofit fontScale="90000"/>
          </a:bodyPr>
          <a:lstStyle/>
          <a:p>
            <a:r>
              <a:rPr lang="en-US" altLang="en-US" dirty="0"/>
              <a:t>Passive Optical LAN (POL) Versus Legacy Copper LAN</a:t>
            </a:r>
            <a:endParaRPr lang="en-US" dirty="0"/>
          </a:p>
        </p:txBody>
      </p:sp>
      <p:pic>
        <p:nvPicPr>
          <p:cNvPr id="6" name="Picture 3">
            <a:extLst>
              <a:ext uri="{FF2B5EF4-FFF2-40B4-BE49-F238E27FC236}">
                <a16:creationId xmlns:a16="http://schemas.microsoft.com/office/drawing/2014/main" id="{814ED621-4BCC-4FB0-BC08-507127F9F22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85900"/>
            <a:ext cx="5372100" cy="205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66E8591-FB1F-436B-8CAC-405AB9B4EEE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3684588"/>
            <a:ext cx="5372100" cy="236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64DAF0B5-9AFD-4D63-8C55-A10F3D8BE73B}"/>
              </a:ext>
            </a:extLst>
          </p:cNvPr>
          <p:cNvSpPr>
            <a:spLocks noGrp="1"/>
          </p:cNvSpPr>
          <p:nvPr>
            <p:ph idx="1"/>
          </p:nvPr>
        </p:nvSpPr>
        <p:spPr>
          <a:xfrm>
            <a:off x="304800" y="1447800"/>
            <a:ext cx="6515100" cy="4370387"/>
          </a:xfrm>
        </p:spPr>
        <p:txBody>
          <a:bodyPr vert="horz" wrap="square" lIns="108853" tIns="54428" rIns="108853" bIns="54428" numCol="1" anchor="t" anchorCtr="0" compatLnSpc="1">
            <a:prstTxWarp prst="textNoShape">
              <a:avLst/>
            </a:prstTxWarp>
            <a:normAutofit/>
          </a:bodyPr>
          <a:lstStyle/>
          <a:p>
            <a:pPr marL="28575" algn="ctr">
              <a:lnSpc>
                <a:spcPct val="100000"/>
              </a:lnSpc>
            </a:pPr>
            <a:r>
              <a:rPr lang="en-US" altLang="en-US" sz="2000" i="1" dirty="0">
                <a:solidFill>
                  <a:srgbClr val="1F417E"/>
                </a:solidFill>
                <a:latin typeface="Arial" panose="020B0604020202020204" pitchFamily="34" charset="0"/>
              </a:rPr>
              <a:t>POL Business case: Modernize a 30 year old Enterprise Copper Networking Architecture </a:t>
            </a:r>
          </a:p>
          <a:p>
            <a:pPr marL="28575">
              <a:lnSpc>
                <a:spcPct val="100000"/>
              </a:lnSpc>
            </a:pPr>
            <a:endParaRPr lang="en-US" altLang="en-US" sz="1600" dirty="0">
              <a:solidFill>
                <a:schemeClr val="tx1"/>
              </a:solidFill>
              <a:latin typeface="Arial" panose="020B0604020202020204" pitchFamily="34" charset="0"/>
            </a:endParaRPr>
          </a:p>
          <a:p>
            <a:pPr marL="28575">
              <a:lnSpc>
                <a:spcPct val="100000"/>
              </a:lnSpc>
            </a:pPr>
            <a:r>
              <a:rPr lang="en-US" altLang="en-US" sz="1600" dirty="0">
                <a:solidFill>
                  <a:schemeClr val="tx1"/>
                </a:solidFill>
                <a:latin typeface="Arial" panose="020B0604020202020204" pitchFamily="34" charset="0"/>
              </a:rPr>
              <a:t>POL CAPEX Advantage of 61% Savings versus Legacy LAN</a:t>
            </a:r>
          </a:p>
          <a:p>
            <a:pPr marL="457200" lvl="3" indent="0">
              <a:lnSpc>
                <a:spcPct val="100000"/>
              </a:lnSpc>
              <a:buNone/>
            </a:pPr>
            <a:r>
              <a:rPr lang="en-US" altLang="en-US" sz="1600" dirty="0">
                <a:latin typeface="Arial" panose="020B0604020202020204" pitchFamily="34" charset="0"/>
              </a:rPr>
              <a:t>• New Cabling and Installs • Equipment Costs</a:t>
            </a:r>
            <a:endParaRPr lang="en-US" altLang="en-US" sz="1600" dirty="0">
              <a:solidFill>
                <a:schemeClr val="tx1"/>
              </a:solidFill>
              <a:latin typeface="Arial" panose="020B0604020202020204" pitchFamily="34" charset="0"/>
            </a:endParaRPr>
          </a:p>
          <a:p>
            <a:pPr marL="28575">
              <a:lnSpc>
                <a:spcPct val="100000"/>
              </a:lnSpc>
            </a:pPr>
            <a:r>
              <a:rPr lang="en-US" altLang="en-US" sz="1600" dirty="0">
                <a:solidFill>
                  <a:schemeClr val="tx1"/>
                </a:solidFill>
                <a:latin typeface="Arial" panose="020B0604020202020204" pitchFamily="34" charset="0"/>
              </a:rPr>
              <a:t>POL OPEX Advantage of 54% Savings versus Legacy LAN</a:t>
            </a:r>
          </a:p>
          <a:p>
            <a:pPr marL="457200" lvl="1" indent="0">
              <a:lnSpc>
                <a:spcPct val="100000"/>
              </a:lnSpc>
              <a:buNone/>
            </a:pPr>
            <a:r>
              <a:rPr lang="en-US" altLang="en-US" sz="1600" dirty="0">
                <a:latin typeface="Arial" panose="020B0604020202020204" pitchFamily="34" charset="0"/>
              </a:rPr>
              <a:t>• Power • Floor space • Service contracts • Fault management • Testing and certification • Capacity management • Network upgrades/patches • Preventive maintenance • Training. • Eco-Friendly - Green </a:t>
            </a:r>
            <a:endParaRPr lang="en-US" altLang="en-US" sz="1600" dirty="0">
              <a:solidFill>
                <a:schemeClr val="tx1"/>
              </a:solidFill>
              <a:latin typeface="Arial" panose="020B0604020202020204" pitchFamily="34" charset="0"/>
            </a:endParaRPr>
          </a:p>
          <a:p>
            <a:pPr marL="28575">
              <a:lnSpc>
                <a:spcPct val="100000"/>
              </a:lnSpc>
            </a:pPr>
            <a:r>
              <a:rPr lang="en-US" altLang="en-US" sz="1600" dirty="0">
                <a:solidFill>
                  <a:schemeClr val="tx1"/>
                </a:solidFill>
                <a:latin typeface="Arial" panose="020B0604020202020204" pitchFamily="34" charset="0"/>
              </a:rPr>
              <a:t>POL TCO Advantage of 58% Savings versus Legacy LAN</a:t>
            </a:r>
          </a:p>
          <a:p>
            <a:pPr marL="457200" lvl="1" indent="0">
              <a:lnSpc>
                <a:spcPct val="100000"/>
              </a:lnSpc>
              <a:buNone/>
            </a:pPr>
            <a:r>
              <a:rPr lang="en-US" altLang="en-US" sz="1600" dirty="0">
                <a:latin typeface="Arial" panose="020B0604020202020204" pitchFamily="34" charset="0"/>
              </a:rPr>
              <a:t>• Bandwidth Future Proof • SDN and NFV Ready</a:t>
            </a:r>
            <a:endParaRPr lang="en-US" altLang="en-US" sz="1600" dirty="0">
              <a:solidFill>
                <a:schemeClr val="tx1"/>
              </a:solidFill>
              <a:latin typeface="Arial" panose="020B0604020202020204" pitchFamily="34" charset="0"/>
            </a:endParaRPr>
          </a:p>
          <a:p>
            <a:pPr marL="28575">
              <a:lnSpc>
                <a:spcPct val="100000"/>
              </a:lnSpc>
            </a:pPr>
            <a:endParaRPr lang="en-US" altLang="en-US" sz="1600" dirty="0">
              <a:solidFill>
                <a:schemeClr val="tx1"/>
              </a:solidFill>
              <a:latin typeface="Arial" panose="020B0604020202020204" pitchFamily="34" charset="0"/>
            </a:endParaRPr>
          </a:p>
        </p:txBody>
      </p:sp>
      <p:sp>
        <p:nvSpPr>
          <p:cNvPr id="3" name="Footer Placeholder 2">
            <a:extLst>
              <a:ext uri="{FF2B5EF4-FFF2-40B4-BE49-F238E27FC236}">
                <a16:creationId xmlns:a16="http://schemas.microsoft.com/office/drawing/2014/main" id="{3DA6F04A-562B-4371-9A46-D075FE55605F}"/>
              </a:ext>
            </a:extLst>
          </p:cNvPr>
          <p:cNvSpPr>
            <a:spLocks noGrp="1"/>
          </p:cNvSpPr>
          <p:nvPr>
            <p:ph type="ftr" sz="quarter" idx="3"/>
          </p:nvPr>
        </p:nvSpPr>
        <p:spPr/>
        <p:txBody>
          <a:bodyPr/>
          <a:lstStyle/>
          <a:p>
            <a:r>
              <a:rPr lang="en-US" altLang="en-US" dirty="0"/>
              <a:t>© 2018 DASAN Zhone Solutions – Proprietary and Confidential</a:t>
            </a:r>
          </a:p>
        </p:txBody>
      </p:sp>
      <p:sp>
        <p:nvSpPr>
          <p:cNvPr id="9" name="Slide Number Placeholder 8">
            <a:extLst>
              <a:ext uri="{FF2B5EF4-FFF2-40B4-BE49-F238E27FC236}">
                <a16:creationId xmlns:a16="http://schemas.microsoft.com/office/drawing/2014/main" id="{19B67842-824D-49DD-8DAF-BA3CD52E30E2}"/>
              </a:ext>
            </a:extLst>
          </p:cNvPr>
          <p:cNvSpPr>
            <a:spLocks noGrp="1"/>
          </p:cNvSpPr>
          <p:nvPr>
            <p:ph type="sldNum" sz="quarter" idx="4"/>
          </p:nvPr>
        </p:nvSpPr>
        <p:spPr/>
        <p:txBody>
          <a:bodyPr/>
          <a:lstStyle/>
          <a:p>
            <a:fld id="{2F4E5067-7697-45D7-A630-2CABF6CFB4FA}" type="slidenum">
              <a:rPr lang="en-US" smtClean="0"/>
              <a:pPr/>
              <a:t>20</a:t>
            </a:fld>
            <a:endParaRPr lang="en-US" dirty="0"/>
          </a:p>
        </p:txBody>
      </p:sp>
    </p:spTree>
    <p:extLst>
      <p:ext uri="{BB962C8B-B14F-4D97-AF65-F5344CB8AC3E}">
        <p14:creationId xmlns:p14="http://schemas.microsoft.com/office/powerpoint/2010/main" val="277823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85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519AF9C-9605-496E-B025-C106B5C6D494}"/>
              </a:ext>
            </a:extLst>
          </p:cNvPr>
          <p:cNvSpPr>
            <a:spLocks noGrp="1"/>
          </p:cNvSpPr>
          <p:nvPr>
            <p:ph type="title"/>
          </p:nvPr>
        </p:nvSpPr>
        <p:spPr/>
        <p:txBody>
          <a:bodyPr>
            <a:noAutofit/>
          </a:bodyPr>
          <a:lstStyle/>
          <a:p>
            <a:r>
              <a:rPr lang="en-US" altLang="en-US" dirty="0">
                <a:latin typeface="Arial" panose="020B0604020202020204" pitchFamily="34" charset="0"/>
              </a:rPr>
              <a:t>Our Company History</a:t>
            </a:r>
          </a:p>
        </p:txBody>
      </p:sp>
      <p:sp>
        <p:nvSpPr>
          <p:cNvPr id="48131" name="Rectangle 3">
            <a:extLst>
              <a:ext uri="{FF2B5EF4-FFF2-40B4-BE49-F238E27FC236}">
                <a16:creationId xmlns:a16="http://schemas.microsoft.com/office/drawing/2014/main" id="{46E5832D-42C3-4724-8500-17EC726BC16A}"/>
              </a:ext>
            </a:extLst>
          </p:cNvPr>
          <p:cNvSpPr txBox="1">
            <a:spLocks noChangeArrowheads="1"/>
          </p:cNvSpPr>
          <p:nvPr/>
        </p:nvSpPr>
        <p:spPr bwMode="auto">
          <a:xfrm>
            <a:off x="444500" y="2773363"/>
            <a:ext cx="39751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228600" eaLnBrk="0" fontAlgn="base" hangingPunct="0">
              <a:lnSpc>
                <a:spcPct val="90000"/>
              </a:lnSpc>
              <a:spcBef>
                <a:spcPct val="20000"/>
              </a:spcBef>
              <a:spcAft>
                <a:spcPct val="0"/>
              </a:spcAft>
              <a:buClr>
                <a:srgbClr val="F5AA00"/>
              </a:buClr>
            </a:pPr>
            <a:r>
              <a:rPr lang="en-US" altLang="en-US" sz="1500" b="1" dirty="0">
                <a:solidFill>
                  <a:srgbClr val="1F417E"/>
                </a:solidFill>
                <a:cs typeface="Arial" panose="020B0604020202020204" pitchFamily="34" charset="0"/>
                <a:sym typeface="Arial" panose="020B0604020202020204" pitchFamily="34" charset="0"/>
              </a:rPr>
              <a:t>Founded in 1999</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Raised $500M from:</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Kohlberg Kravis Roberts (KKR)</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Texas Pacific Group (TPG) </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New Enterprise Associates (NEA)</a:t>
            </a:r>
          </a:p>
          <a:p>
            <a:pPr marL="371475" lvl="1" indent="-142875" defTabSz="228600" eaLnBrk="0" fontAlgn="base" hangingPunct="0">
              <a:lnSpc>
                <a:spcPct val="90000"/>
              </a:lnSpc>
              <a:spcBef>
                <a:spcPct val="20000"/>
              </a:spcBef>
              <a:spcAft>
                <a:spcPct val="0"/>
              </a:spcAft>
              <a:buClr>
                <a:srgbClr val="F5AA00"/>
              </a:buClr>
            </a:pPr>
            <a:endParaRPr lang="en-US" altLang="en-US" sz="500" b="1" dirty="0">
              <a:cs typeface="Arial" panose="020B0604020202020204" pitchFamily="34" charset="0"/>
              <a:sym typeface="Arial" panose="020B0604020202020204" pitchFamily="34" charset="0"/>
            </a:endParaRPr>
          </a:p>
          <a:p>
            <a:pPr marL="371475" lvl="1" indent="-142875" defTabSz="228600" eaLnBrk="0" fontAlgn="base" hangingPunct="0">
              <a:lnSpc>
                <a:spcPct val="90000"/>
              </a:lnSpc>
              <a:spcBef>
                <a:spcPct val="20000"/>
              </a:spcBef>
              <a:spcAft>
                <a:spcPct val="0"/>
              </a:spcAft>
              <a:buClr>
                <a:srgbClr val="F5AA00"/>
              </a:buClr>
            </a:pPr>
            <a:endParaRPr lang="en-US" altLang="en-US" sz="500" dirty="0">
              <a:solidFill>
                <a:srgbClr val="000000"/>
              </a:solidFill>
              <a:cs typeface="Arial" panose="020B0604020202020204" pitchFamily="34" charset="0"/>
              <a:sym typeface="Arial" panose="020B0604020202020204" pitchFamily="34" charset="0"/>
            </a:endParaRPr>
          </a:p>
          <a:p>
            <a:pPr defTabSz="228600" eaLnBrk="0" fontAlgn="base" hangingPunct="0">
              <a:lnSpc>
                <a:spcPct val="90000"/>
              </a:lnSpc>
              <a:spcBef>
                <a:spcPct val="20000"/>
              </a:spcBef>
              <a:spcAft>
                <a:spcPct val="0"/>
              </a:spcAft>
              <a:buClr>
                <a:srgbClr val="F5AA00"/>
              </a:buClr>
            </a:pPr>
            <a:r>
              <a:rPr lang="en-US" altLang="en-US" sz="1500" b="1" dirty="0">
                <a:solidFill>
                  <a:srgbClr val="1F417E"/>
                </a:solidFill>
                <a:cs typeface="Arial" panose="020B0604020202020204" pitchFamily="34" charset="0"/>
                <a:sym typeface="Arial" panose="020B0604020202020204" pitchFamily="34" charset="0"/>
              </a:rPr>
              <a:t>Nasdaq Listed Company</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Ticker Symbol:  ZHNE</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Became a public company through a merger with Tellium in 2003 </a:t>
            </a:r>
          </a:p>
          <a:p>
            <a:pPr marL="571500" lvl="2" indent="-114300" defTabSz="228600" eaLnBrk="0" fontAlgn="base" hangingPunct="0">
              <a:lnSpc>
                <a:spcPct val="90000"/>
              </a:lnSpc>
              <a:spcBef>
                <a:spcPct val="20000"/>
              </a:spcBef>
              <a:spcAft>
                <a:spcPct val="0"/>
              </a:spcAft>
              <a:buClr>
                <a:srgbClr val="FFAB40"/>
              </a:buClr>
            </a:pPr>
            <a:r>
              <a:rPr lang="en-US" altLang="en-US" sz="1400" b="1" dirty="0">
                <a:cs typeface="Arial" panose="020B0604020202020204" pitchFamily="34" charset="0"/>
                <a:sym typeface="Arial" panose="020B0604020202020204" pitchFamily="34" charset="0"/>
              </a:rPr>
              <a:t>		</a:t>
            </a:r>
          </a:p>
        </p:txBody>
      </p:sp>
      <p:sp>
        <p:nvSpPr>
          <p:cNvPr id="48133" name="Rectangle 3">
            <a:extLst>
              <a:ext uri="{FF2B5EF4-FFF2-40B4-BE49-F238E27FC236}">
                <a16:creationId xmlns:a16="http://schemas.microsoft.com/office/drawing/2014/main" id="{7D3FF4D9-8BD7-46EC-91AB-C62F1B8AFA59}"/>
              </a:ext>
            </a:extLst>
          </p:cNvPr>
          <p:cNvSpPr txBox="1">
            <a:spLocks noChangeArrowheads="1"/>
          </p:cNvSpPr>
          <p:nvPr/>
        </p:nvSpPr>
        <p:spPr bwMode="auto">
          <a:xfrm>
            <a:off x="4229100" y="2773363"/>
            <a:ext cx="3302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228600" eaLnBrk="0" fontAlgn="base" hangingPunct="0">
              <a:lnSpc>
                <a:spcPct val="90000"/>
              </a:lnSpc>
              <a:spcBef>
                <a:spcPct val="20000"/>
              </a:spcBef>
              <a:spcAft>
                <a:spcPct val="0"/>
              </a:spcAft>
              <a:buClr>
                <a:srgbClr val="F5AA00"/>
              </a:buClr>
            </a:pPr>
            <a:r>
              <a:rPr lang="en-US" altLang="en-US" sz="1500" b="1" dirty="0">
                <a:solidFill>
                  <a:srgbClr val="1F417E"/>
                </a:solidFill>
                <a:cs typeface="Arial" panose="020B0604020202020204" pitchFamily="34" charset="0"/>
                <a:sym typeface="Arial" panose="020B0604020202020204" pitchFamily="34" charset="0"/>
              </a:rPr>
              <a:t>Founded in 1993</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Wholly-owned subsidiary of DASAN Networks, Inc. (DNI) – Holding Company:</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b="1" dirty="0">
                <a:cs typeface="Arial" panose="020B0604020202020204" pitchFamily="34" charset="0"/>
                <a:sym typeface="Arial" panose="020B0604020202020204" pitchFamily="34" charset="0"/>
              </a:rPr>
              <a:t>Network Solutions Business (DASAN Network Solutions)</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Automotive Parts</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Software</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Material Industries</a:t>
            </a:r>
          </a:p>
          <a:p>
            <a:pPr marL="571500" lvl="2" indent="-114300" defTabSz="228600" eaLnBrk="0" fontAlgn="base" hangingPunct="0">
              <a:lnSpc>
                <a:spcPct val="90000"/>
              </a:lnSpc>
              <a:spcBef>
                <a:spcPct val="20000"/>
              </a:spcBef>
              <a:spcAft>
                <a:spcPct val="0"/>
              </a:spcAft>
              <a:buClr>
                <a:srgbClr val="FFAB40"/>
              </a:buClr>
              <a:buFontTx/>
              <a:buChar char="•"/>
            </a:pPr>
            <a:r>
              <a:rPr lang="en-US" altLang="en-US" sz="1400" dirty="0">
                <a:cs typeface="Arial" panose="020B0604020202020204" pitchFamily="34" charset="0"/>
                <a:sym typeface="Arial" panose="020B0604020202020204" pitchFamily="34" charset="0"/>
              </a:rPr>
              <a:t>Engineering</a:t>
            </a:r>
          </a:p>
          <a:p>
            <a:pPr marL="371475" lvl="1" indent="-142875" defTabSz="228600" eaLnBrk="0" fontAlgn="base" hangingPunct="0">
              <a:lnSpc>
                <a:spcPct val="90000"/>
              </a:lnSpc>
              <a:spcBef>
                <a:spcPct val="20000"/>
              </a:spcBef>
              <a:spcAft>
                <a:spcPct val="0"/>
              </a:spcAft>
              <a:buClr>
                <a:srgbClr val="F5AA00"/>
              </a:buClr>
            </a:pPr>
            <a:endParaRPr lang="en-US" altLang="en-US" sz="500" dirty="0">
              <a:solidFill>
                <a:srgbClr val="000000"/>
              </a:solidFill>
              <a:cs typeface="Arial" panose="020B0604020202020204" pitchFamily="34" charset="0"/>
              <a:sym typeface="Arial" panose="020B0604020202020204" pitchFamily="34" charset="0"/>
            </a:endParaRPr>
          </a:p>
          <a:p>
            <a:pPr defTabSz="228600" eaLnBrk="0" fontAlgn="base" hangingPunct="0">
              <a:lnSpc>
                <a:spcPct val="90000"/>
              </a:lnSpc>
              <a:spcBef>
                <a:spcPct val="20000"/>
              </a:spcBef>
              <a:spcAft>
                <a:spcPct val="0"/>
              </a:spcAft>
              <a:buClr>
                <a:srgbClr val="F5AA00"/>
              </a:buClr>
            </a:pPr>
            <a:r>
              <a:rPr lang="en-US" altLang="en-US" sz="1500" b="1" dirty="0">
                <a:solidFill>
                  <a:srgbClr val="1F417E"/>
                </a:solidFill>
                <a:cs typeface="Arial" panose="020B0604020202020204" pitchFamily="34" charset="0"/>
                <a:sym typeface="Arial" panose="020B0604020202020204" pitchFamily="34" charset="0"/>
              </a:rPr>
              <a:t>KOSDAQ (Korean) Listed Company</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Ticker Symbol:  039560</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400" dirty="0">
                <a:cs typeface="Arial" panose="020B0604020202020204" pitchFamily="34" charset="0"/>
                <a:sym typeface="Arial" panose="020B0604020202020204" pitchFamily="34" charset="0"/>
              </a:rPr>
              <a:t>IPO in 2000</a:t>
            </a:r>
          </a:p>
          <a:p>
            <a:pPr marL="571500" lvl="2" indent="-114300" defTabSz="228600" eaLnBrk="0" fontAlgn="base" hangingPunct="0">
              <a:lnSpc>
                <a:spcPct val="90000"/>
              </a:lnSpc>
              <a:spcBef>
                <a:spcPct val="20000"/>
              </a:spcBef>
              <a:spcAft>
                <a:spcPct val="0"/>
              </a:spcAft>
              <a:buClr>
                <a:srgbClr val="FFAB40"/>
              </a:buClr>
            </a:pPr>
            <a:r>
              <a:rPr lang="en-US" altLang="en-US" sz="1400" b="1" dirty="0">
                <a:cs typeface="Arial" panose="020B0604020202020204" pitchFamily="34" charset="0"/>
                <a:sym typeface="Arial" panose="020B0604020202020204" pitchFamily="34" charset="0"/>
              </a:rPr>
              <a:t>		</a:t>
            </a:r>
          </a:p>
        </p:txBody>
      </p:sp>
      <p:sp>
        <p:nvSpPr>
          <p:cNvPr id="30" name="Rectangle 3">
            <a:extLst>
              <a:ext uri="{FF2B5EF4-FFF2-40B4-BE49-F238E27FC236}">
                <a16:creationId xmlns:a16="http://schemas.microsoft.com/office/drawing/2014/main" id="{C0C93F87-985E-4413-B2C1-8284C9CA806D}"/>
              </a:ext>
            </a:extLst>
          </p:cNvPr>
          <p:cNvSpPr txBox="1">
            <a:spLocks/>
          </p:cNvSpPr>
          <p:nvPr/>
        </p:nvSpPr>
        <p:spPr bwMode="auto">
          <a:xfrm>
            <a:off x="8007350" y="2773363"/>
            <a:ext cx="4070350" cy="2522538"/>
          </a:xfrm>
          <a:prstGeom prst="rect">
            <a:avLst/>
          </a:prstGeom>
          <a:noFill/>
          <a:ln w="9525">
            <a:noFill/>
            <a:miter lim="800000"/>
            <a:headEnd/>
            <a:tailEnd/>
          </a:ln>
        </p:spPr>
        <p:txBody>
          <a:bodyPr/>
          <a:lstStyle/>
          <a:p>
            <a:pPr defTabSz="228600" eaLnBrk="0" fontAlgn="base" hangingPunct="0">
              <a:lnSpc>
                <a:spcPct val="90000"/>
              </a:lnSpc>
              <a:spcBef>
                <a:spcPct val="20000"/>
              </a:spcBef>
              <a:spcAft>
                <a:spcPct val="0"/>
              </a:spcAft>
              <a:buClr>
                <a:srgbClr val="F5AA00"/>
              </a:buClr>
              <a:defRPr/>
            </a:pPr>
            <a:r>
              <a:rPr lang="en-US" sz="1500" b="1" dirty="0">
                <a:solidFill>
                  <a:srgbClr val="1F417E"/>
                </a:solidFill>
                <a:latin typeface="Arial" panose="020B0604020202020204" pitchFamily="34" charset="0"/>
                <a:cs typeface="Arial" panose="020B0604020202020204" pitchFamily="34" charset="0"/>
                <a:sym typeface="Arial" panose="020B0604020202020204" pitchFamily="34" charset="0"/>
              </a:rPr>
              <a:t>Merger in September 2016</a:t>
            </a:r>
          </a:p>
          <a:p>
            <a:pPr marL="371475" lvl="1" indent="-142875" defTabSz="228600" eaLnBrk="0" fontAlgn="base" hangingPunct="0">
              <a:lnSpc>
                <a:spcPct val="90000"/>
              </a:lnSpc>
              <a:spcBef>
                <a:spcPct val="20000"/>
              </a:spcBef>
              <a:spcAft>
                <a:spcPct val="0"/>
              </a:spcAft>
              <a:buClr>
                <a:srgbClr val="F5AA0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DASAN’s Network Solutions Subsidiary + ZHONE completed merger in Sept-2016:</a:t>
            </a:r>
          </a:p>
          <a:p>
            <a:pPr marL="571500" lvl="2" indent="-114300" defTabSz="228600" eaLnBrk="0" fontAlgn="base" hangingPunct="0">
              <a:lnSpc>
                <a:spcPct val="90000"/>
              </a:lnSpc>
              <a:spcBef>
                <a:spcPct val="20000"/>
              </a:spcBef>
              <a:spcAft>
                <a:spcPct val="0"/>
              </a:spcAft>
              <a:buClr>
                <a:srgbClr val="FFAB4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Global Reach</a:t>
            </a:r>
          </a:p>
          <a:p>
            <a:pPr marL="571500" lvl="2" indent="-114300" defTabSz="228600" eaLnBrk="0" fontAlgn="base" hangingPunct="0">
              <a:lnSpc>
                <a:spcPct val="90000"/>
              </a:lnSpc>
              <a:spcBef>
                <a:spcPct val="20000"/>
              </a:spcBef>
              <a:spcAft>
                <a:spcPct val="0"/>
              </a:spcAft>
              <a:buClr>
                <a:srgbClr val="FFAB4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1,000+ Customers</a:t>
            </a:r>
          </a:p>
          <a:p>
            <a:pPr marL="571500" lvl="2" indent="-114300" defTabSz="228600" eaLnBrk="0" fontAlgn="base" hangingPunct="0">
              <a:lnSpc>
                <a:spcPct val="90000"/>
              </a:lnSpc>
              <a:spcBef>
                <a:spcPct val="20000"/>
              </a:spcBef>
              <a:spcAft>
                <a:spcPct val="0"/>
              </a:spcAft>
              <a:buClr>
                <a:srgbClr val="FFAB4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700+ Employees (~260 headcount in US)</a:t>
            </a:r>
          </a:p>
          <a:p>
            <a:pPr marL="571500" lvl="2" indent="-114300" defTabSz="228600" eaLnBrk="0" fontAlgn="base" hangingPunct="0">
              <a:lnSpc>
                <a:spcPct val="90000"/>
              </a:lnSpc>
              <a:spcBef>
                <a:spcPct val="20000"/>
              </a:spcBef>
              <a:spcAft>
                <a:spcPct val="0"/>
              </a:spcAft>
              <a:buClr>
                <a:srgbClr val="FFAB4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~$250M Revenue as of CY2017</a:t>
            </a:r>
          </a:p>
          <a:p>
            <a:pPr marL="371475" lvl="1" indent="-142875" defTabSz="228600" eaLnBrk="0" fontAlgn="base" hangingPunct="0">
              <a:lnSpc>
                <a:spcPct val="90000"/>
              </a:lnSpc>
              <a:spcBef>
                <a:spcPct val="20000"/>
              </a:spcBef>
              <a:spcAft>
                <a:spcPct val="0"/>
              </a:spcAft>
              <a:buClr>
                <a:srgbClr val="F5AA00"/>
              </a:buClr>
              <a:defRPr/>
            </a:pPr>
            <a:endParaRPr lang="en-US" sz="5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defTabSz="228600" eaLnBrk="0" fontAlgn="base" hangingPunct="0">
              <a:lnSpc>
                <a:spcPct val="90000"/>
              </a:lnSpc>
              <a:spcBef>
                <a:spcPct val="20000"/>
              </a:spcBef>
              <a:spcAft>
                <a:spcPct val="0"/>
              </a:spcAft>
              <a:buClr>
                <a:srgbClr val="F5AA00"/>
              </a:buClr>
              <a:defRPr/>
            </a:pPr>
            <a:r>
              <a:rPr lang="en-US" sz="1500" b="1" dirty="0">
                <a:solidFill>
                  <a:srgbClr val="1F417E"/>
                </a:solidFill>
                <a:latin typeface="Arial" panose="020B0604020202020204" pitchFamily="34" charset="0"/>
                <a:cs typeface="Arial" panose="020B0604020202020204" pitchFamily="34" charset="0"/>
                <a:sym typeface="Arial" panose="020B0604020202020204" pitchFamily="34" charset="0"/>
              </a:rPr>
              <a:t>NASDAQ Listed Company (DZSI)</a:t>
            </a:r>
          </a:p>
          <a:p>
            <a:pPr marL="371475" lvl="1" indent="-142875" defTabSz="228600" eaLnBrk="0" fontAlgn="base" hangingPunct="0">
              <a:lnSpc>
                <a:spcPct val="90000"/>
              </a:lnSpc>
              <a:spcBef>
                <a:spcPct val="20000"/>
              </a:spcBef>
              <a:spcAft>
                <a:spcPct val="0"/>
              </a:spcAft>
              <a:buClr>
                <a:srgbClr val="F5AA0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HQ: USA – Oakland CA</a:t>
            </a:r>
          </a:p>
          <a:p>
            <a:pPr marL="371475" lvl="1" indent="-142875" defTabSz="228600" eaLnBrk="0" fontAlgn="base" hangingPunct="0">
              <a:lnSpc>
                <a:spcPct val="90000"/>
              </a:lnSpc>
              <a:spcBef>
                <a:spcPct val="20000"/>
              </a:spcBef>
              <a:spcAft>
                <a:spcPct val="0"/>
              </a:spcAft>
              <a:buClr>
                <a:srgbClr val="F5AA00"/>
              </a:buClr>
              <a:buFontTx/>
              <a:buChar char="•"/>
              <a:defRPr/>
            </a:pPr>
            <a:r>
              <a:rPr lang="en-US" sz="1400" dirty="0">
                <a:solidFill>
                  <a:srgbClr val="595959"/>
                </a:solidFill>
                <a:latin typeface="Arial" panose="020B0604020202020204" pitchFamily="34" charset="0"/>
                <a:cs typeface="Arial" panose="020B0604020202020204" pitchFamily="34" charset="0"/>
                <a:sym typeface="Arial" panose="020B0604020202020204" pitchFamily="34" charset="0"/>
              </a:rPr>
              <a:t>Manufacturing: USA: Seminole, FL (in-house); Korea, China (OEM)</a:t>
            </a:r>
          </a:p>
          <a:p>
            <a:pPr marL="228600" lvl="1" defTabSz="228600" eaLnBrk="0" fontAlgn="base" hangingPunct="0">
              <a:lnSpc>
                <a:spcPct val="90000"/>
              </a:lnSpc>
              <a:spcBef>
                <a:spcPct val="20000"/>
              </a:spcBef>
              <a:spcAft>
                <a:spcPct val="0"/>
              </a:spcAft>
              <a:buClr>
                <a:srgbClr val="F5AA00"/>
              </a:buClr>
              <a:defRPr/>
            </a:pPr>
            <a:r>
              <a:rPr lang="en-US" sz="1500" dirty="0">
                <a:solidFill>
                  <a:srgbClr val="595959"/>
                </a:solidFill>
                <a:latin typeface="Arial" panose="020B0604020202020204" pitchFamily="34" charset="0"/>
                <a:cs typeface="Arial" panose="020B0604020202020204" pitchFamily="34" charset="0"/>
                <a:sym typeface="Arial" panose="020B0604020202020204" pitchFamily="34" charset="0"/>
              </a:rPr>
              <a:t>	</a:t>
            </a:r>
          </a:p>
        </p:txBody>
      </p:sp>
      <p:sp>
        <p:nvSpPr>
          <p:cNvPr id="4" name="Footer Placeholder 3">
            <a:extLst>
              <a:ext uri="{FF2B5EF4-FFF2-40B4-BE49-F238E27FC236}">
                <a16:creationId xmlns:a16="http://schemas.microsoft.com/office/drawing/2014/main" id="{6CE673DE-692E-4D82-81F9-9012A668C2E8}"/>
              </a:ext>
            </a:extLst>
          </p:cNvPr>
          <p:cNvSpPr>
            <a:spLocks noGrp="1"/>
          </p:cNvSpPr>
          <p:nvPr>
            <p:ph type="ftr" sz="quarter" idx="3"/>
          </p:nvPr>
        </p:nvSpPr>
        <p:spPr/>
        <p:txBody>
          <a:bodyPr/>
          <a:lstStyle/>
          <a:p>
            <a:r>
              <a:rPr lang="en-US" altLang="en-US" dirty="0"/>
              <a:t>© 2018 DASAN Zhone Solutions – Proprietary and Confidential</a:t>
            </a:r>
          </a:p>
        </p:txBody>
      </p:sp>
      <p:sp>
        <p:nvSpPr>
          <p:cNvPr id="5" name="Slide Number Placeholder 4">
            <a:extLst>
              <a:ext uri="{FF2B5EF4-FFF2-40B4-BE49-F238E27FC236}">
                <a16:creationId xmlns:a16="http://schemas.microsoft.com/office/drawing/2014/main" id="{D70A96BA-2C6F-4A95-9862-24E878A9D603}"/>
              </a:ext>
            </a:extLst>
          </p:cNvPr>
          <p:cNvSpPr>
            <a:spLocks noGrp="1"/>
          </p:cNvSpPr>
          <p:nvPr>
            <p:ph type="sldNum" sz="quarter" idx="4"/>
          </p:nvPr>
        </p:nvSpPr>
        <p:spPr/>
        <p:txBody>
          <a:bodyPr/>
          <a:lstStyle/>
          <a:p>
            <a:fld id="{2F4E5067-7697-45D7-A630-2CABF6CFB4FA}" type="slidenum">
              <a:rPr lang="en-US" smtClean="0"/>
              <a:pPr/>
              <a:t>3</a:t>
            </a:fld>
            <a:endParaRPr lang="en-US" dirty="0"/>
          </a:p>
        </p:txBody>
      </p:sp>
      <p:sp>
        <p:nvSpPr>
          <p:cNvPr id="13" name="Plus 12">
            <a:extLst>
              <a:ext uri="{FF2B5EF4-FFF2-40B4-BE49-F238E27FC236}">
                <a16:creationId xmlns:a16="http://schemas.microsoft.com/office/drawing/2014/main" id="{9C37B6C4-473E-2143-916B-A68176B288F0}"/>
              </a:ext>
            </a:extLst>
          </p:cNvPr>
          <p:cNvSpPr/>
          <p:nvPr/>
        </p:nvSpPr>
        <p:spPr bwMode="auto">
          <a:xfrm>
            <a:off x="3060700" y="1493838"/>
            <a:ext cx="876300" cy="788988"/>
          </a:xfrm>
          <a:prstGeom prst="mathPlus">
            <a:avLst/>
          </a:prstGeom>
          <a:solidFill>
            <a:srgbClr val="009FDF"/>
          </a:solidFill>
          <a:ln w="25400" cap="flat" cmpd="sng" algn="ctr">
            <a:noFill/>
            <a:prstDash val="solid"/>
            <a:round/>
            <a:headEnd type="none" w="med" len="med"/>
            <a:tailEnd type="none" w="med" len="med"/>
          </a:ln>
          <a:effectLst>
            <a:outerShdw blurRad="63500" dist="25400" dir="5400000" algn="ctr" rotWithShape="0">
              <a:srgbClr val="000000">
                <a:alpha val="34999"/>
              </a:srgbClr>
            </a:outerShdw>
          </a:effectLst>
        </p:spPr>
        <p:txBody>
          <a:bodyPr lIns="91440" tIns="91440" rIns="91440" bIns="91440" anchor="ctr">
            <a:spAutoFit/>
          </a:bodyPr>
          <a:lstStyle/>
          <a:p>
            <a:pPr defTabSz="2438400" fontAlgn="base" hangingPunct="0">
              <a:spcBef>
                <a:spcPct val="0"/>
              </a:spcBef>
              <a:spcAft>
                <a:spcPct val="0"/>
              </a:spcAft>
              <a:defRPr/>
            </a:pPr>
            <a:endParaRPr lang="en-US" sz="36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4" name="Equal 13">
            <a:extLst>
              <a:ext uri="{FF2B5EF4-FFF2-40B4-BE49-F238E27FC236}">
                <a16:creationId xmlns:a16="http://schemas.microsoft.com/office/drawing/2014/main" id="{E9E90C7B-987B-F844-A394-A5C3BDD6A426}"/>
              </a:ext>
            </a:extLst>
          </p:cNvPr>
          <p:cNvSpPr/>
          <p:nvPr/>
        </p:nvSpPr>
        <p:spPr bwMode="auto">
          <a:xfrm>
            <a:off x="7081044" y="1262619"/>
            <a:ext cx="767556" cy="1245870"/>
          </a:xfrm>
          <a:prstGeom prst="mathEqual">
            <a:avLst/>
          </a:prstGeom>
          <a:solidFill>
            <a:srgbClr val="009FDF"/>
          </a:solidFill>
          <a:ln w="25400" cap="flat" cmpd="sng" algn="ctr">
            <a:noFill/>
            <a:prstDash val="solid"/>
            <a:round/>
            <a:headEnd type="none" w="med" len="med"/>
            <a:tailEnd type="none" w="med" len="med"/>
          </a:ln>
          <a:effectLst>
            <a:outerShdw blurRad="63500" dist="25400" dir="5400000" algn="ctr" rotWithShape="0">
              <a:srgbClr val="000000">
                <a:alpha val="34999"/>
              </a:srgbClr>
            </a:outerShdw>
          </a:effectLst>
        </p:spPr>
        <p:txBody>
          <a:bodyPr lIns="91440" tIns="91440" rIns="91440" bIns="91440" anchor="ctr">
            <a:spAutoFit/>
          </a:bodyPr>
          <a:lstStyle/>
          <a:p>
            <a:pPr defTabSz="2438400" fontAlgn="base" hangingPunct="0">
              <a:spcBef>
                <a:spcPct val="0"/>
              </a:spcBef>
              <a:spcAft>
                <a:spcPct val="0"/>
              </a:spcAft>
              <a:defRPr/>
            </a:pPr>
            <a:endParaRPr lang="en-US" sz="36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15" name="Group 14">
            <a:extLst>
              <a:ext uri="{FF2B5EF4-FFF2-40B4-BE49-F238E27FC236}">
                <a16:creationId xmlns:a16="http://schemas.microsoft.com/office/drawing/2014/main" id="{767E7AFB-42D3-4ADC-8483-963DDE12E2DD}"/>
              </a:ext>
            </a:extLst>
          </p:cNvPr>
          <p:cNvGrpSpPr/>
          <p:nvPr/>
        </p:nvGrpSpPr>
        <p:grpSpPr>
          <a:xfrm>
            <a:off x="8839200" y="1524000"/>
            <a:ext cx="2438400" cy="685800"/>
            <a:chOff x="8839200" y="1524000"/>
            <a:chExt cx="2438400" cy="685800"/>
          </a:xfrm>
        </p:grpSpPr>
        <p:sp>
          <p:nvSpPr>
            <p:cNvPr id="16" name="Rectangle 15">
              <a:extLst>
                <a:ext uri="{FF2B5EF4-FFF2-40B4-BE49-F238E27FC236}">
                  <a16:creationId xmlns:a16="http://schemas.microsoft.com/office/drawing/2014/main" id="{9AF2469F-C497-4280-A78E-5FEA1AEF6AAD}"/>
                </a:ext>
              </a:extLst>
            </p:cNvPr>
            <p:cNvSpPr/>
            <p:nvPr/>
          </p:nvSpPr>
          <p:spPr>
            <a:xfrm>
              <a:off x="8839200" y="1524000"/>
              <a:ext cx="24384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3">
              <a:extLst>
                <a:ext uri="{FF2B5EF4-FFF2-40B4-BE49-F238E27FC236}">
                  <a16:creationId xmlns:a16="http://schemas.microsoft.com/office/drawing/2014/main" id="{AB0F7EE3-A535-4323-8559-0D3F40DA7DD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27926" y="1587674"/>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6" descr="Image result for zhone logo">
            <a:extLst>
              <a:ext uri="{FF2B5EF4-FFF2-40B4-BE49-F238E27FC236}">
                <a16:creationId xmlns:a16="http://schemas.microsoft.com/office/drawing/2014/main" id="{F6BB976F-3141-4157-AD6C-DB51857F65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452" y="1638822"/>
            <a:ext cx="2324100" cy="5965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3642119-D725-4F4F-8CA1-C13C818F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524000"/>
            <a:ext cx="2008872" cy="808853"/>
          </a:xfrm>
          <a:prstGeom prst="rect">
            <a:avLst/>
          </a:prstGeom>
        </p:spPr>
      </p:pic>
    </p:spTree>
    <p:extLst>
      <p:ext uri="{BB962C8B-B14F-4D97-AF65-F5344CB8AC3E}">
        <p14:creationId xmlns:p14="http://schemas.microsoft.com/office/powerpoint/2010/main" val="122620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15862612-354C-4A23-99ED-B8F69F2AC7F3}"/>
              </a:ext>
            </a:extLst>
          </p:cNvPr>
          <p:cNvSpPr>
            <a:spLocks/>
          </p:cNvSpPr>
          <p:nvPr/>
        </p:nvSpPr>
        <p:spPr bwMode="auto">
          <a:xfrm>
            <a:off x="853517" y="178078"/>
            <a:ext cx="11072812"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011238" eaLnBrk="0" fontAlgn="base" hangingPunct="0">
              <a:lnSpc>
                <a:spcPct val="100000"/>
              </a:lnSpc>
              <a:spcBef>
                <a:spcPct val="0"/>
              </a:spcBef>
              <a:spcAft>
                <a:spcPct val="0"/>
              </a:spcAft>
            </a:pPr>
            <a:r>
              <a:rPr lang="en-US" altLang="en-US" b="1" dirty="0">
                <a:solidFill>
                  <a:srgbClr val="FFFFFF"/>
                </a:solidFill>
                <a:sym typeface="Montserrat-Regular" charset="0"/>
              </a:rPr>
              <a:t>We are a Top 5 Global Network Solutions Provider</a:t>
            </a:r>
          </a:p>
        </p:txBody>
      </p:sp>
      <p:sp>
        <p:nvSpPr>
          <p:cNvPr id="51203" name="Rectangle 2">
            <a:extLst>
              <a:ext uri="{FF2B5EF4-FFF2-40B4-BE49-F238E27FC236}">
                <a16:creationId xmlns:a16="http://schemas.microsoft.com/office/drawing/2014/main" id="{149D3478-2AD1-492B-9763-F16D648C755E}"/>
              </a:ext>
            </a:extLst>
          </p:cNvPr>
          <p:cNvSpPr>
            <a:spLocks/>
          </p:cNvSpPr>
          <p:nvPr/>
        </p:nvSpPr>
        <p:spPr bwMode="auto">
          <a:xfrm>
            <a:off x="558800" y="1219200"/>
            <a:ext cx="4927600" cy="443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marL="257175" indent="-2571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371600" indent="-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marL="285750" indent="-285750" defTabSz="1219200" eaLnBrk="0" fontAlgn="base" hangingPunct="0">
              <a:lnSpc>
                <a:spcPct val="100000"/>
              </a:lnSpc>
              <a:spcBef>
                <a:spcPts val="600"/>
              </a:spcBef>
              <a:spcAft>
                <a:spcPts val="600"/>
              </a:spcAft>
              <a:buSzPct val="120000"/>
              <a:buFont typeface="Arial" panose="020B0604020202020204" pitchFamily="34" charset="0"/>
              <a:buChar char="•"/>
            </a:pPr>
            <a:r>
              <a:rPr lang="en-US" altLang="en-US" sz="1800" b="1" dirty="0">
                <a:cs typeface="Arial" panose="020B0604020202020204" pitchFamily="34" charset="0"/>
              </a:rPr>
              <a:t>World Leader in Fiber and Copper Solutions for Quad Play Service Delivery:</a:t>
            </a:r>
          </a:p>
          <a:p>
            <a:pPr marL="685800" lvl="2" indent="-228600" defTabSz="1219200" eaLnBrk="0" fontAlgn="base" hangingPunct="0">
              <a:lnSpc>
                <a:spcPct val="100000"/>
              </a:lnSpc>
              <a:spcBef>
                <a:spcPts val="600"/>
              </a:spcBef>
              <a:spcAft>
                <a:spcPts val="600"/>
              </a:spcAft>
              <a:buSzPct val="120000"/>
              <a:buFont typeface="Arial" panose="020B0604020202020204" pitchFamily="34" charset="0"/>
              <a:buChar char="-"/>
            </a:pPr>
            <a:r>
              <a:rPr lang="en-US" altLang="en-US" sz="1800" b="1" dirty="0">
                <a:cs typeface="Arial" panose="020B0604020202020204" pitchFamily="34" charset="0"/>
              </a:rPr>
              <a:t>Internet</a:t>
            </a:r>
          </a:p>
          <a:p>
            <a:pPr marL="685800" lvl="2" indent="-228600" defTabSz="1219200" eaLnBrk="0" fontAlgn="base" hangingPunct="0">
              <a:lnSpc>
                <a:spcPct val="100000"/>
              </a:lnSpc>
              <a:spcBef>
                <a:spcPts val="600"/>
              </a:spcBef>
              <a:spcAft>
                <a:spcPts val="600"/>
              </a:spcAft>
              <a:buSzPct val="120000"/>
              <a:buFont typeface="Arial" panose="020B0604020202020204" pitchFamily="34" charset="0"/>
              <a:buChar char="-"/>
            </a:pPr>
            <a:r>
              <a:rPr lang="en-US" altLang="en-US" sz="1800" b="1" dirty="0">
                <a:cs typeface="Arial" panose="020B0604020202020204" pitchFamily="34" charset="0"/>
              </a:rPr>
              <a:t>Voice</a:t>
            </a:r>
          </a:p>
          <a:p>
            <a:pPr marL="685800" lvl="2" indent="-228600" defTabSz="1219200" eaLnBrk="0" fontAlgn="base" hangingPunct="0">
              <a:lnSpc>
                <a:spcPct val="100000"/>
              </a:lnSpc>
              <a:spcBef>
                <a:spcPts val="600"/>
              </a:spcBef>
              <a:spcAft>
                <a:spcPts val="600"/>
              </a:spcAft>
              <a:buSzPct val="120000"/>
              <a:buFont typeface="Arial" panose="020B0604020202020204" pitchFamily="34" charset="0"/>
              <a:buChar char="-"/>
            </a:pPr>
            <a:r>
              <a:rPr lang="en-US" altLang="en-US" sz="1800" b="1" dirty="0">
                <a:cs typeface="Arial" panose="020B0604020202020204" pitchFamily="34" charset="0"/>
              </a:rPr>
              <a:t>Video</a:t>
            </a:r>
          </a:p>
          <a:p>
            <a:pPr marL="685800" lvl="2" indent="-228600" defTabSz="1219200" eaLnBrk="0" fontAlgn="base" hangingPunct="0">
              <a:lnSpc>
                <a:spcPct val="100000"/>
              </a:lnSpc>
              <a:spcBef>
                <a:spcPts val="600"/>
              </a:spcBef>
              <a:spcAft>
                <a:spcPts val="600"/>
              </a:spcAft>
              <a:buSzPct val="120000"/>
              <a:buFont typeface="Arial" panose="020B0604020202020204" pitchFamily="34" charset="0"/>
              <a:buChar char="-"/>
            </a:pPr>
            <a:r>
              <a:rPr lang="en-US" altLang="en-US" sz="1800" b="1" dirty="0">
                <a:cs typeface="Arial" panose="020B0604020202020204" pitchFamily="34" charset="0"/>
              </a:rPr>
              <a:t>Wireless</a:t>
            </a:r>
          </a:p>
          <a:p>
            <a:pPr marL="128588" indent="-128588" defTabSz="1219200" eaLnBrk="0" fontAlgn="base" hangingPunct="0">
              <a:lnSpc>
                <a:spcPct val="100000"/>
              </a:lnSpc>
              <a:spcBef>
                <a:spcPts val="600"/>
              </a:spcBef>
              <a:spcAft>
                <a:spcPts val="600"/>
              </a:spcAft>
              <a:buSzPct val="120000"/>
              <a:buFontTx/>
              <a:buChar char="•"/>
            </a:pPr>
            <a:r>
              <a:rPr lang="en-US" altLang="en-US" sz="1800" b="1" dirty="0">
                <a:cs typeface="Arial" panose="020B0604020202020204" pitchFamily="34" charset="0"/>
              </a:rPr>
              <a:t>Fully Managed Solutions from the Home and Enterprise Endpoints, Access and Transport Layers in the Network</a:t>
            </a:r>
          </a:p>
          <a:p>
            <a:pPr marL="128588" indent="-128588" defTabSz="1219200" eaLnBrk="0" fontAlgn="base" hangingPunct="0">
              <a:lnSpc>
                <a:spcPct val="100000"/>
              </a:lnSpc>
              <a:spcBef>
                <a:spcPts val="600"/>
              </a:spcBef>
              <a:spcAft>
                <a:spcPts val="600"/>
              </a:spcAft>
              <a:buSzPct val="120000"/>
              <a:buFontTx/>
              <a:buChar char="•"/>
            </a:pPr>
            <a:r>
              <a:rPr lang="en-US" altLang="en-US" sz="1800" b="1" dirty="0">
                <a:cs typeface="Arial" panose="020B0604020202020204" pitchFamily="34" charset="0"/>
              </a:rPr>
              <a:t>Data Analytics on every Connection</a:t>
            </a:r>
          </a:p>
        </p:txBody>
      </p:sp>
      <p:sp>
        <p:nvSpPr>
          <p:cNvPr id="2" name="Footer Placeholder 1">
            <a:extLst>
              <a:ext uri="{FF2B5EF4-FFF2-40B4-BE49-F238E27FC236}">
                <a16:creationId xmlns:a16="http://schemas.microsoft.com/office/drawing/2014/main" id="{C23F778F-A06E-4257-A234-794063346203}"/>
              </a:ext>
            </a:extLst>
          </p:cNvPr>
          <p:cNvSpPr>
            <a:spLocks noGrp="1"/>
          </p:cNvSpPr>
          <p:nvPr>
            <p:ph type="ftr" sz="quarter" idx="3"/>
          </p:nvPr>
        </p:nvSpPr>
        <p:spPr/>
        <p:txBody>
          <a:bodyPr/>
          <a:lstStyle/>
          <a:p>
            <a:r>
              <a:rPr lang="en-US" altLang="en-US" dirty="0"/>
              <a:t>© 2018 DASAN Zhone Solutions – Proprietary and Confidential</a:t>
            </a:r>
          </a:p>
        </p:txBody>
      </p:sp>
      <p:sp>
        <p:nvSpPr>
          <p:cNvPr id="3" name="Slide Number Placeholder 2">
            <a:extLst>
              <a:ext uri="{FF2B5EF4-FFF2-40B4-BE49-F238E27FC236}">
                <a16:creationId xmlns:a16="http://schemas.microsoft.com/office/drawing/2014/main" id="{8306AB2C-7698-4552-A409-B3E160C94A41}"/>
              </a:ext>
            </a:extLst>
          </p:cNvPr>
          <p:cNvSpPr>
            <a:spLocks noGrp="1"/>
          </p:cNvSpPr>
          <p:nvPr>
            <p:ph type="sldNum" sz="quarter" idx="4"/>
          </p:nvPr>
        </p:nvSpPr>
        <p:spPr/>
        <p:txBody>
          <a:bodyPr/>
          <a:lstStyle/>
          <a:p>
            <a:fld id="{2F4E5067-7697-45D7-A630-2CABF6CFB4FA}" type="slidenum">
              <a:rPr lang="en-US" smtClean="0"/>
              <a:pPr/>
              <a:t>4</a:t>
            </a:fld>
            <a:endParaRPr lang="en-US" dirty="0"/>
          </a:p>
        </p:txBody>
      </p:sp>
      <p:pic>
        <p:nvPicPr>
          <p:cNvPr id="7" name="Picture 6">
            <a:extLst>
              <a:ext uri="{FF2B5EF4-FFF2-40B4-BE49-F238E27FC236}">
                <a16:creationId xmlns:a16="http://schemas.microsoft.com/office/drawing/2014/main" id="{EF92EDEE-A0BE-144B-AA2A-3AA06102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963963"/>
            <a:ext cx="5943600" cy="5419260"/>
          </a:xfrm>
          <a:prstGeom prst="rect">
            <a:avLst/>
          </a:prstGeom>
        </p:spPr>
      </p:pic>
    </p:spTree>
    <p:extLst>
      <p:ext uri="{BB962C8B-B14F-4D97-AF65-F5344CB8AC3E}">
        <p14:creationId xmlns:p14="http://schemas.microsoft.com/office/powerpoint/2010/main" val="14437689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EA4D3E2-6406-B548-BF6C-4CDB30781BBD}"/>
              </a:ext>
            </a:extLst>
          </p:cNvPr>
          <p:cNvSpPr/>
          <p:nvPr/>
        </p:nvSpPr>
        <p:spPr bwMode="auto">
          <a:xfrm>
            <a:off x="6996907" y="2819400"/>
            <a:ext cx="5004594" cy="3200400"/>
          </a:xfrm>
          <a:prstGeom prst="rect">
            <a:avLst/>
          </a:prstGeom>
          <a:solidFill>
            <a:srgbClr val="FFFFFF"/>
          </a:solidFill>
          <a:ln w="57150" cap="flat" cmpd="sng" algn="ctr">
            <a:solidFill>
              <a:srgbClr val="00B050"/>
            </a:solid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defTabSz="1219200" fontAlgn="base" hangingPunct="0">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0FC11731-BF4F-6646-BDF7-A37D937429EA}"/>
              </a:ext>
            </a:extLst>
          </p:cNvPr>
          <p:cNvSpPr/>
          <p:nvPr/>
        </p:nvSpPr>
        <p:spPr bwMode="auto">
          <a:xfrm>
            <a:off x="304800" y="2819400"/>
            <a:ext cx="6500019" cy="3200400"/>
          </a:xfrm>
          <a:prstGeom prst="rect">
            <a:avLst/>
          </a:prstGeom>
          <a:solidFill>
            <a:srgbClr val="FFFFFF"/>
          </a:solidFill>
          <a:ln w="57150" cap="flat" cmpd="sng" algn="ctr">
            <a:solidFill>
              <a:srgbClr val="0070C0"/>
            </a:solidFill>
            <a:prstDash val="solid"/>
            <a:round/>
            <a:headEnd type="none" w="med" len="med"/>
            <a:tailEnd type="none" w="med" len="med"/>
          </a:ln>
          <a:effectLst>
            <a:outerShdw blurRad="63500" dist="25400" dir="5400000" algn="ctr" rotWithShape="0">
              <a:srgbClr val="000000">
                <a:alpha val="34999"/>
              </a:srgbClr>
            </a:outerShdw>
          </a:effectLst>
        </p:spPr>
        <p:txBody>
          <a:bodyPr tIns="45720" bIns="45720" anchor="ctr">
            <a:spAutoFit/>
          </a:bodyPr>
          <a:lstStyle/>
          <a:p>
            <a:pPr defTabSz="1219200" fontAlgn="base" hangingPunct="0">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276" name="Title 1">
            <a:extLst>
              <a:ext uri="{FF2B5EF4-FFF2-40B4-BE49-F238E27FC236}">
                <a16:creationId xmlns:a16="http://schemas.microsoft.com/office/drawing/2014/main" id="{BB1F5560-AFD6-405F-AF5A-868F54D11E1A}"/>
              </a:ext>
            </a:extLst>
          </p:cNvPr>
          <p:cNvSpPr>
            <a:spLocks noGrp="1"/>
          </p:cNvSpPr>
          <p:nvPr>
            <p:ph type="title"/>
          </p:nvPr>
        </p:nvSpPr>
        <p:spPr/>
        <p:txBody>
          <a:bodyPr>
            <a:noAutofit/>
          </a:bodyPr>
          <a:lstStyle/>
          <a:p>
            <a:r>
              <a:rPr lang="en-US" altLang="en-US" dirty="0">
                <a:latin typeface="Arial" panose="020B0604020202020204" pitchFamily="34" charset="0"/>
              </a:rPr>
              <a:t>Our Business Segments</a:t>
            </a:r>
          </a:p>
        </p:txBody>
      </p:sp>
      <p:pic>
        <p:nvPicPr>
          <p:cNvPr id="54277" name="Picture 8" descr="Family-on-a-sofa-using-technology-174965284_1255x837.jpeg">
            <a:extLst>
              <a:ext uri="{FF2B5EF4-FFF2-40B4-BE49-F238E27FC236}">
                <a16:creationId xmlns:a16="http://schemas.microsoft.com/office/drawing/2014/main" id="{AB676B34-4044-4791-A544-CDF29ED9304A}"/>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382" y="2979395"/>
            <a:ext cx="142319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0" descr="iStock-625997612.jpg">
            <a:extLst>
              <a:ext uri="{FF2B5EF4-FFF2-40B4-BE49-F238E27FC236}">
                <a16:creationId xmlns:a16="http://schemas.microsoft.com/office/drawing/2014/main" id="{254EF19F-696B-4DFC-9379-9FE1AF2D1377}"/>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9307" y="2979395"/>
            <a:ext cx="139779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2" descr="iStock-586936882.jpg">
            <a:extLst>
              <a:ext uri="{FF2B5EF4-FFF2-40B4-BE49-F238E27FC236}">
                <a16:creationId xmlns:a16="http://schemas.microsoft.com/office/drawing/2014/main" id="{32930CB7-7942-4570-9EF2-4D50BF431C7A}"/>
              </a:ext>
            </a:extLst>
          </p:cNvPr>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7319" y="2983364"/>
            <a:ext cx="145018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3" descr="iStock-625756196.jpg">
            <a:extLst>
              <a:ext uri="{FF2B5EF4-FFF2-40B4-BE49-F238E27FC236}">
                <a16:creationId xmlns:a16="http://schemas.microsoft.com/office/drawing/2014/main" id="{FB62DD7A-270C-4712-A549-3E0C7AE116A5}"/>
              </a:ext>
            </a:extLst>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8711407" y="2984157"/>
            <a:ext cx="1423194" cy="80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4" descr="iStock-666795714.jpg">
            <a:extLst>
              <a:ext uri="{FF2B5EF4-FFF2-40B4-BE49-F238E27FC236}">
                <a16:creationId xmlns:a16="http://schemas.microsoft.com/office/drawing/2014/main" id="{49820258-1637-4D5A-9172-6E1456217552}"/>
              </a:ext>
            </a:extLst>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3644107" y="2979395"/>
            <a:ext cx="1423194" cy="80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87B21D8A-ACEB-3241-BF9F-F3FFBFF281DB}"/>
              </a:ext>
            </a:extLst>
          </p:cNvPr>
          <p:cNvSpPr/>
          <p:nvPr/>
        </p:nvSpPr>
        <p:spPr>
          <a:xfrm>
            <a:off x="495300" y="3839026"/>
            <a:ext cx="1447800" cy="626269"/>
          </a:xfrm>
          <a:prstGeom prst="rect">
            <a:avLst/>
          </a:prstGeom>
          <a:solidFill>
            <a:srgbClr val="0070C0"/>
          </a:solidFill>
          <a:ln>
            <a:solidFill>
              <a:srgbClr val="52A5DE"/>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61FD3E58-BD0C-E948-A182-A01F1E98E05A}"/>
              </a:ext>
            </a:extLst>
          </p:cNvPr>
          <p:cNvSpPr txBox="1"/>
          <p:nvPr/>
        </p:nvSpPr>
        <p:spPr>
          <a:xfrm>
            <a:off x="495300" y="3839026"/>
            <a:ext cx="1447800" cy="626269"/>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eaLnBrk="0" fontAlgn="base" hangingPunct="0">
              <a:lnSpc>
                <a:spcPct val="90000"/>
              </a:lnSpc>
              <a:spcBef>
                <a:spcPct val="0"/>
              </a:spcBef>
              <a:spcAft>
                <a:spcPct val="35000"/>
              </a:spcAft>
              <a:defRPr/>
            </a:pPr>
            <a:r>
              <a:rPr lang="en-US" sz="1250" b="1" dirty="0">
                <a:solidFill>
                  <a:srgbClr val="FFFFFF"/>
                </a:solidFill>
                <a:latin typeface="Arial" panose="020B0604020202020204" pitchFamily="34" charset="0"/>
                <a:cs typeface="Arial" panose="020B0604020202020204" pitchFamily="34" charset="0"/>
                <a:sym typeface="Arial" panose="020B0604020202020204" pitchFamily="34" charset="0"/>
              </a:rPr>
              <a:t>Broadband Access</a:t>
            </a:r>
          </a:p>
        </p:txBody>
      </p:sp>
      <p:sp>
        <p:nvSpPr>
          <p:cNvPr id="29" name="Rectangle 28">
            <a:extLst>
              <a:ext uri="{FF2B5EF4-FFF2-40B4-BE49-F238E27FC236}">
                <a16:creationId xmlns:a16="http://schemas.microsoft.com/office/drawing/2014/main" id="{526C879A-82D7-EE4C-A2A7-74989945340E}"/>
              </a:ext>
            </a:extLst>
          </p:cNvPr>
          <p:cNvSpPr/>
          <p:nvPr/>
        </p:nvSpPr>
        <p:spPr>
          <a:xfrm>
            <a:off x="495300" y="4490695"/>
            <a:ext cx="1447800" cy="1317625"/>
          </a:xfrm>
          <a:prstGeom prst="rect">
            <a:avLst/>
          </a:prstGeom>
          <a:solidFill>
            <a:schemeClr val="bg1">
              <a:lumMod val="95000"/>
            </a:schemeClr>
          </a:solidFill>
          <a:ln>
            <a:solidFill>
              <a:srgbClr val="52A5DE"/>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47E8DAB4-393E-CF41-A63E-B2AB66A1F407}"/>
              </a:ext>
            </a:extLst>
          </p:cNvPr>
          <p:cNvSpPr txBox="1"/>
          <p:nvPr/>
        </p:nvSpPr>
        <p:spPr>
          <a:xfrm>
            <a:off x="495300" y="4490695"/>
            <a:ext cx="1447800" cy="1317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nchor="ctr"/>
          <a:lstStyle/>
          <a:p>
            <a:pPr marL="142875" lvl="1" indent="-142875" defTabSz="666750" eaLnBrk="0" fontAlgn="base" hangingPunct="0">
              <a:lnSpc>
                <a:spcPct val="90000"/>
              </a:lnSpc>
              <a:spcBef>
                <a:spcPct val="0"/>
              </a:spcBef>
              <a:spcAft>
                <a:spcPct val="15000"/>
              </a:spcAft>
              <a:buFontTx/>
              <a:buChar char="••"/>
              <a:defRPr/>
            </a:pPr>
            <a:endPar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endParaRP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Fiber &amp; copper</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Multi-gigabit</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Triple Play services</a:t>
            </a:r>
          </a:p>
        </p:txBody>
      </p:sp>
      <p:sp>
        <p:nvSpPr>
          <p:cNvPr id="27" name="Rectangle 26">
            <a:extLst>
              <a:ext uri="{FF2B5EF4-FFF2-40B4-BE49-F238E27FC236}">
                <a16:creationId xmlns:a16="http://schemas.microsoft.com/office/drawing/2014/main" id="{014ABF53-ABC8-B54E-BB35-89F6C77EBA38}"/>
              </a:ext>
            </a:extLst>
          </p:cNvPr>
          <p:cNvSpPr/>
          <p:nvPr/>
        </p:nvSpPr>
        <p:spPr>
          <a:xfrm>
            <a:off x="2019300" y="3839026"/>
            <a:ext cx="1449388" cy="626269"/>
          </a:xfrm>
          <a:prstGeom prst="rect">
            <a:avLst/>
          </a:prstGeom>
          <a:solidFill>
            <a:srgbClr val="0070C0"/>
          </a:solidFill>
          <a:ln>
            <a:solidFill>
              <a:srgbClr val="52A5DE"/>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73F6B730-70AE-9B4A-91FE-6C40360F0D46}"/>
              </a:ext>
            </a:extLst>
          </p:cNvPr>
          <p:cNvSpPr txBox="1"/>
          <p:nvPr/>
        </p:nvSpPr>
        <p:spPr>
          <a:xfrm>
            <a:off x="2019300" y="3839026"/>
            <a:ext cx="1449388" cy="626269"/>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eaLnBrk="0" fontAlgn="base" hangingPunct="0">
              <a:lnSpc>
                <a:spcPct val="90000"/>
              </a:lnSpc>
              <a:spcBef>
                <a:spcPct val="0"/>
              </a:spcBef>
              <a:spcAft>
                <a:spcPct val="35000"/>
              </a:spcAft>
              <a:defRPr/>
            </a:pPr>
            <a:r>
              <a:rPr lang="en-US" sz="1250" b="1" dirty="0">
                <a:solidFill>
                  <a:srgbClr val="FFFFFF"/>
                </a:solidFill>
                <a:latin typeface="Arial" panose="020B0604020202020204" pitchFamily="34" charset="0"/>
                <a:cs typeface="Arial" panose="020B0604020202020204" pitchFamily="34" charset="0"/>
                <a:sym typeface="Arial" panose="020B0604020202020204" pitchFamily="34" charset="0"/>
              </a:rPr>
              <a:t>Mobile Backhaul</a:t>
            </a:r>
          </a:p>
        </p:txBody>
      </p:sp>
      <p:sp>
        <p:nvSpPr>
          <p:cNvPr id="25" name="Rectangle 24">
            <a:extLst>
              <a:ext uri="{FF2B5EF4-FFF2-40B4-BE49-F238E27FC236}">
                <a16:creationId xmlns:a16="http://schemas.microsoft.com/office/drawing/2014/main" id="{2C353517-957D-A84B-BF4E-840B96212F8D}"/>
              </a:ext>
            </a:extLst>
          </p:cNvPr>
          <p:cNvSpPr/>
          <p:nvPr/>
        </p:nvSpPr>
        <p:spPr>
          <a:xfrm>
            <a:off x="2019300" y="4490695"/>
            <a:ext cx="1449388" cy="1317625"/>
          </a:xfrm>
          <a:prstGeom prst="rect">
            <a:avLst/>
          </a:prstGeom>
          <a:solidFill>
            <a:schemeClr val="bg1">
              <a:lumMod val="95000"/>
            </a:schemeClr>
          </a:solidFill>
          <a:ln>
            <a:solidFill>
              <a:srgbClr val="52A5DE"/>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9495ACDF-C9FB-0447-81A7-63D2A988E0B7}"/>
              </a:ext>
            </a:extLst>
          </p:cNvPr>
          <p:cNvSpPr txBox="1"/>
          <p:nvPr/>
        </p:nvSpPr>
        <p:spPr>
          <a:xfrm>
            <a:off x="2019300" y="4490695"/>
            <a:ext cx="1449388" cy="1317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nchor="ctr"/>
          <a:lstStyle/>
          <a:p>
            <a:pPr marL="142875" lvl="1" indent="-142875" defTabSz="666750" eaLnBrk="0" fontAlgn="base" hangingPunct="0">
              <a:lnSpc>
                <a:spcPct val="90000"/>
              </a:lnSpc>
              <a:spcBef>
                <a:spcPct val="0"/>
              </a:spcBef>
              <a:spcAft>
                <a:spcPct val="15000"/>
              </a:spcAft>
              <a:buFontTx/>
              <a:buChar char="••"/>
              <a:defRPr/>
            </a:pPr>
            <a:endPar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endParaRP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5G ready</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Internet of Things</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Flexible &amp; Scalable</a:t>
            </a:r>
          </a:p>
        </p:txBody>
      </p:sp>
      <p:sp>
        <p:nvSpPr>
          <p:cNvPr id="23" name="Rectangle 22">
            <a:extLst>
              <a:ext uri="{FF2B5EF4-FFF2-40B4-BE49-F238E27FC236}">
                <a16:creationId xmlns:a16="http://schemas.microsoft.com/office/drawing/2014/main" id="{0D4D00CC-B43B-F244-B110-ECA1EEF408B1}"/>
              </a:ext>
            </a:extLst>
          </p:cNvPr>
          <p:cNvSpPr/>
          <p:nvPr/>
        </p:nvSpPr>
        <p:spPr>
          <a:xfrm>
            <a:off x="3619500" y="3839026"/>
            <a:ext cx="1449388" cy="626269"/>
          </a:xfrm>
          <a:prstGeom prst="rect">
            <a:avLst/>
          </a:prstGeom>
          <a:solidFill>
            <a:srgbClr val="0070C0"/>
          </a:solidFill>
          <a:ln>
            <a:solidFill>
              <a:srgbClr val="52A5DE"/>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91685C2F-0702-AD47-9619-A1D23E6AE0B5}"/>
              </a:ext>
            </a:extLst>
          </p:cNvPr>
          <p:cNvSpPr txBox="1"/>
          <p:nvPr/>
        </p:nvSpPr>
        <p:spPr>
          <a:xfrm>
            <a:off x="3619500" y="3839026"/>
            <a:ext cx="1449388" cy="626269"/>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eaLnBrk="0" fontAlgn="base" hangingPunct="0">
              <a:lnSpc>
                <a:spcPct val="90000"/>
              </a:lnSpc>
              <a:spcBef>
                <a:spcPct val="0"/>
              </a:spcBef>
              <a:spcAft>
                <a:spcPct val="35000"/>
              </a:spcAft>
              <a:defRPr/>
            </a:pPr>
            <a:r>
              <a:rPr lang="en-US" sz="1250" b="1" dirty="0">
                <a:solidFill>
                  <a:srgbClr val="FFFFFF"/>
                </a:solidFill>
                <a:latin typeface="Arial" panose="020B0604020202020204" pitchFamily="34" charset="0"/>
                <a:cs typeface="Arial" panose="020B0604020202020204" pitchFamily="34" charset="0"/>
                <a:sym typeface="Arial" panose="020B0604020202020204" pitchFamily="34" charset="0"/>
              </a:rPr>
              <a:t>Ethernet Switches</a:t>
            </a:r>
          </a:p>
        </p:txBody>
      </p:sp>
      <p:sp>
        <p:nvSpPr>
          <p:cNvPr id="21" name="Rectangle 20">
            <a:extLst>
              <a:ext uri="{FF2B5EF4-FFF2-40B4-BE49-F238E27FC236}">
                <a16:creationId xmlns:a16="http://schemas.microsoft.com/office/drawing/2014/main" id="{47FB939C-19AF-524C-9117-87184AEE1176}"/>
              </a:ext>
            </a:extLst>
          </p:cNvPr>
          <p:cNvSpPr/>
          <p:nvPr/>
        </p:nvSpPr>
        <p:spPr>
          <a:xfrm>
            <a:off x="3619500" y="4490695"/>
            <a:ext cx="1449388" cy="1317625"/>
          </a:xfrm>
          <a:prstGeom prst="rect">
            <a:avLst/>
          </a:prstGeom>
          <a:solidFill>
            <a:schemeClr val="bg1">
              <a:lumMod val="95000"/>
            </a:schemeClr>
          </a:solidFill>
          <a:ln>
            <a:solidFill>
              <a:srgbClr val="52A5DE"/>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DCC431F4-0308-CF49-B8C0-985CB0126ED3}"/>
              </a:ext>
            </a:extLst>
          </p:cNvPr>
          <p:cNvSpPr txBox="1"/>
          <p:nvPr/>
        </p:nvSpPr>
        <p:spPr>
          <a:xfrm>
            <a:off x="3619500" y="4490695"/>
            <a:ext cx="1449388" cy="1317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nchor="ctr"/>
          <a:lstStyle/>
          <a:p>
            <a:pPr marL="142875" lvl="1" indent="-142875" defTabSz="666750" eaLnBrk="0" fontAlgn="base" hangingPunct="0">
              <a:lnSpc>
                <a:spcPct val="90000"/>
              </a:lnSpc>
              <a:spcBef>
                <a:spcPct val="0"/>
              </a:spcBef>
              <a:spcAft>
                <a:spcPct val="15000"/>
              </a:spcAft>
              <a:buFontTx/>
              <a:buChar char="••"/>
              <a:defRPr/>
            </a:pPr>
            <a:endPar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endParaRP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Cost Effective</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Redundant</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Carrier Class</a:t>
            </a:r>
          </a:p>
          <a:p>
            <a:pPr marL="142875" lvl="1" indent="-142875" defTabSz="666750" eaLnBrk="0" fontAlgn="base" hangingPunct="0">
              <a:lnSpc>
                <a:spcPct val="90000"/>
              </a:lnSpc>
              <a:spcBef>
                <a:spcPct val="0"/>
              </a:spcBef>
              <a:spcAft>
                <a:spcPct val="15000"/>
              </a:spcAft>
              <a:buFontTx/>
              <a:buChar char="••"/>
              <a:defRPr/>
            </a:pPr>
            <a:endPar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E38B8727-14EE-7C4C-9BA2-15D4FB96BC88}"/>
              </a:ext>
            </a:extLst>
          </p:cNvPr>
          <p:cNvSpPr/>
          <p:nvPr/>
        </p:nvSpPr>
        <p:spPr>
          <a:xfrm>
            <a:off x="5218113" y="3839026"/>
            <a:ext cx="1449388" cy="626269"/>
          </a:xfrm>
          <a:prstGeom prst="rect">
            <a:avLst/>
          </a:prstGeom>
          <a:solidFill>
            <a:srgbClr val="0070C0"/>
          </a:solidFill>
          <a:ln>
            <a:solidFill>
              <a:srgbClr val="52A5DE"/>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078B371B-B12B-7246-A497-49EC81103F06}"/>
              </a:ext>
            </a:extLst>
          </p:cNvPr>
          <p:cNvSpPr txBox="1"/>
          <p:nvPr/>
        </p:nvSpPr>
        <p:spPr>
          <a:xfrm>
            <a:off x="5218113" y="3839026"/>
            <a:ext cx="1449388" cy="626269"/>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eaLnBrk="0" fontAlgn="base" hangingPunct="0">
              <a:lnSpc>
                <a:spcPct val="90000"/>
              </a:lnSpc>
              <a:spcBef>
                <a:spcPct val="0"/>
              </a:spcBef>
              <a:spcAft>
                <a:spcPct val="35000"/>
              </a:spcAft>
              <a:defRPr/>
            </a:pPr>
            <a:r>
              <a:rPr lang="en-US" sz="1250" b="1" dirty="0">
                <a:solidFill>
                  <a:srgbClr val="FFFFFF"/>
                </a:solidFill>
                <a:latin typeface="Arial" panose="020B0604020202020204" pitchFamily="34" charset="0"/>
                <a:cs typeface="Arial" panose="020B0604020202020204" pitchFamily="34" charset="0"/>
                <a:sym typeface="Arial" panose="020B0604020202020204" pitchFamily="34" charset="0"/>
              </a:rPr>
              <a:t>Software Defined Networks</a:t>
            </a:r>
          </a:p>
        </p:txBody>
      </p:sp>
      <p:sp>
        <p:nvSpPr>
          <p:cNvPr id="17" name="Rectangle 16">
            <a:extLst>
              <a:ext uri="{FF2B5EF4-FFF2-40B4-BE49-F238E27FC236}">
                <a16:creationId xmlns:a16="http://schemas.microsoft.com/office/drawing/2014/main" id="{D33B9072-0A11-5049-9ABC-7C5942665A08}"/>
              </a:ext>
            </a:extLst>
          </p:cNvPr>
          <p:cNvSpPr/>
          <p:nvPr/>
        </p:nvSpPr>
        <p:spPr>
          <a:xfrm>
            <a:off x="5218113" y="4490695"/>
            <a:ext cx="1449388" cy="1317625"/>
          </a:xfrm>
          <a:prstGeom prst="rect">
            <a:avLst/>
          </a:prstGeom>
          <a:solidFill>
            <a:schemeClr val="bg1">
              <a:lumMod val="95000"/>
            </a:schemeClr>
          </a:solidFill>
          <a:ln>
            <a:solidFill>
              <a:srgbClr val="52A5DE"/>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38B070DF-67E2-4740-A492-200EE12CEBB1}"/>
              </a:ext>
            </a:extLst>
          </p:cNvPr>
          <p:cNvSpPr txBox="1"/>
          <p:nvPr/>
        </p:nvSpPr>
        <p:spPr>
          <a:xfrm>
            <a:off x="5218113" y="4490695"/>
            <a:ext cx="1449388" cy="1317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nchor="ctr"/>
          <a:lstStyle/>
          <a:p>
            <a:pPr marL="142875" lvl="1" indent="-142875" defTabSz="666750" eaLnBrk="0" fontAlgn="base" hangingPunct="0">
              <a:lnSpc>
                <a:spcPct val="90000"/>
              </a:lnSpc>
              <a:spcBef>
                <a:spcPct val="0"/>
              </a:spcBef>
              <a:spcAft>
                <a:spcPct val="15000"/>
              </a:spcAft>
              <a:buFontTx/>
              <a:buChar char="••"/>
              <a:defRPr/>
            </a:pPr>
            <a:endPar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endParaRP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Simplify Operations</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Enable Innovation</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Centralize Mgmnt</a:t>
            </a:r>
          </a:p>
        </p:txBody>
      </p:sp>
      <p:sp>
        <p:nvSpPr>
          <p:cNvPr id="54298" name="TextBox 3">
            <a:extLst>
              <a:ext uri="{FF2B5EF4-FFF2-40B4-BE49-F238E27FC236}">
                <a16:creationId xmlns:a16="http://schemas.microsoft.com/office/drawing/2014/main" id="{74700E3A-E723-4E38-A9DA-EF17A50A07CB}"/>
              </a:ext>
            </a:extLst>
          </p:cNvPr>
          <p:cNvSpPr txBox="1">
            <a:spLocks noChangeArrowheads="1"/>
          </p:cNvSpPr>
          <p:nvPr/>
        </p:nvSpPr>
        <p:spPr bwMode="auto">
          <a:xfrm>
            <a:off x="457200" y="1066800"/>
            <a:ext cx="60198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228600" eaLnBrk="0" fontAlgn="base" hangingPunct="0">
              <a:lnSpc>
                <a:spcPct val="90000"/>
              </a:lnSpc>
              <a:spcBef>
                <a:spcPct val="20000"/>
              </a:spcBef>
              <a:spcAft>
                <a:spcPct val="0"/>
              </a:spcAft>
              <a:buClr>
                <a:srgbClr val="F5AA00"/>
              </a:buClr>
            </a:pPr>
            <a:r>
              <a:rPr lang="en-US" altLang="en-US" sz="1600" b="1" dirty="0">
                <a:solidFill>
                  <a:srgbClr val="000090"/>
                </a:solidFill>
                <a:cs typeface="Arial" panose="020B0604020202020204" pitchFamily="34" charset="0"/>
                <a:sym typeface="Arial" panose="020B0604020202020204" pitchFamily="34" charset="0"/>
              </a:rPr>
              <a:t>Telco Carrier / Service Provider Segment</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dirty="0">
                <a:solidFill>
                  <a:srgbClr val="535353"/>
                </a:solidFill>
                <a:cs typeface="Arial" panose="020B0604020202020204" pitchFamily="34" charset="0"/>
                <a:sym typeface="Arial" panose="020B0604020202020204" pitchFamily="34" charset="0"/>
              </a:rPr>
              <a:t>Provide </a:t>
            </a:r>
            <a:r>
              <a:rPr lang="en-US" altLang="en-US" sz="1200" b="1" dirty="0">
                <a:solidFill>
                  <a:srgbClr val="535353"/>
                </a:solidFill>
                <a:cs typeface="Arial" panose="020B0604020202020204" pitchFamily="34" charset="0"/>
                <a:sym typeface="Arial" panose="020B0604020202020204" pitchFamily="34" charset="0"/>
              </a:rPr>
              <a:t>Fiber Access </a:t>
            </a:r>
            <a:r>
              <a:rPr lang="en-US" altLang="en-US" sz="1200" dirty="0">
                <a:solidFill>
                  <a:srgbClr val="535353"/>
                </a:solidFill>
                <a:cs typeface="Arial" panose="020B0604020202020204" pitchFamily="34" charset="0"/>
                <a:sym typeface="Arial" panose="020B0604020202020204" pitchFamily="34" charset="0"/>
              </a:rPr>
              <a:t>products to carriers and service providers worldwide</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dirty="0">
                <a:solidFill>
                  <a:srgbClr val="535353"/>
                </a:solidFill>
                <a:cs typeface="Arial" panose="020B0604020202020204" pitchFamily="34" charset="0"/>
                <a:sym typeface="Arial" panose="020B0604020202020204" pitchFamily="34" charset="0"/>
              </a:rPr>
              <a:t>Focus on Tier 1 carriers globally and Tier 2/3 &amp; Alternative carriers in the U.S.</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Leading the Fiber Access market </a:t>
            </a:r>
            <a:r>
              <a:rPr lang="en-US" altLang="en-US" sz="1200" dirty="0">
                <a:solidFill>
                  <a:srgbClr val="535353"/>
                </a:solidFill>
                <a:cs typeface="Arial" panose="020B0604020202020204" pitchFamily="34" charset="0"/>
                <a:sym typeface="Arial" panose="020B0604020202020204" pitchFamily="34" charset="0"/>
              </a:rPr>
              <a:t>and sustaining leadership in each of our served markets</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Competition</a:t>
            </a:r>
            <a:r>
              <a:rPr lang="en-US" altLang="en-US" sz="1200" dirty="0">
                <a:solidFill>
                  <a:srgbClr val="535353"/>
                </a:solidFill>
                <a:cs typeface="Arial" panose="020B0604020202020204" pitchFamily="34" charset="0"/>
                <a:sym typeface="Arial" panose="020B0604020202020204" pitchFamily="34" charset="0"/>
              </a:rPr>
              <a:t> – Calix and ADTRAN (North America) / Huawei, Nokia, ZTE (Global)</a:t>
            </a:r>
          </a:p>
        </p:txBody>
      </p:sp>
      <p:sp>
        <p:nvSpPr>
          <p:cNvPr id="54299" name="TextBox 3">
            <a:extLst>
              <a:ext uri="{FF2B5EF4-FFF2-40B4-BE49-F238E27FC236}">
                <a16:creationId xmlns:a16="http://schemas.microsoft.com/office/drawing/2014/main" id="{BD67538C-5018-42C2-96E1-16FB531ACC57}"/>
              </a:ext>
            </a:extLst>
          </p:cNvPr>
          <p:cNvSpPr txBox="1">
            <a:spLocks noChangeArrowheads="1"/>
          </p:cNvSpPr>
          <p:nvPr/>
        </p:nvSpPr>
        <p:spPr bwMode="auto">
          <a:xfrm>
            <a:off x="7135019" y="1066800"/>
            <a:ext cx="4752181"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228600" eaLnBrk="0" fontAlgn="base" hangingPunct="0">
              <a:lnSpc>
                <a:spcPct val="90000"/>
              </a:lnSpc>
              <a:spcBef>
                <a:spcPct val="20000"/>
              </a:spcBef>
              <a:spcAft>
                <a:spcPct val="0"/>
              </a:spcAft>
              <a:buClr>
                <a:srgbClr val="F5AA00"/>
              </a:buClr>
            </a:pPr>
            <a:r>
              <a:rPr lang="en-US" altLang="en-US" sz="1600" b="1" dirty="0">
                <a:solidFill>
                  <a:srgbClr val="00B050"/>
                </a:solidFill>
                <a:cs typeface="Arial" panose="020B0604020202020204" pitchFamily="34" charset="0"/>
                <a:sym typeface="Arial" panose="020B0604020202020204" pitchFamily="34" charset="0"/>
              </a:rPr>
              <a:t>Enterprise Segment</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Passive Optical LAN</a:t>
            </a:r>
            <a:r>
              <a:rPr lang="en-US" altLang="en-US" sz="1200" dirty="0">
                <a:solidFill>
                  <a:srgbClr val="535353"/>
                </a:solidFill>
                <a:cs typeface="Arial" panose="020B0604020202020204" pitchFamily="34" charset="0"/>
                <a:sym typeface="Arial" panose="020B0604020202020204" pitchFamily="34" charset="0"/>
              </a:rPr>
              <a:t>: an alternative to switched copper LAN</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Market verticals: </a:t>
            </a:r>
            <a:r>
              <a:rPr lang="en-US" altLang="en-US" sz="1200" dirty="0">
                <a:solidFill>
                  <a:srgbClr val="535353"/>
                </a:solidFill>
                <a:cs typeface="Arial" panose="020B0604020202020204" pitchFamily="34" charset="0"/>
                <a:sym typeface="Arial" panose="020B0604020202020204" pitchFamily="34" charset="0"/>
              </a:rPr>
              <a:t>Hospitality (hotels), Education (universities and college campuses), Sports Stadiums, Healthcare, and Corporates</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“Plug and Play” </a:t>
            </a:r>
            <a:r>
              <a:rPr lang="en-US" altLang="en-US" sz="1200" dirty="0">
                <a:solidFill>
                  <a:srgbClr val="535353"/>
                </a:solidFill>
                <a:cs typeface="Arial" panose="020B0604020202020204" pitchFamily="34" charset="0"/>
                <a:sym typeface="Arial" panose="020B0604020202020204" pitchFamily="34" charset="0"/>
              </a:rPr>
              <a:t>version of our FiberLAN product targeting Small and Midsized businesses (SMB) launching in 2H’2018</a:t>
            </a:r>
          </a:p>
          <a:p>
            <a:pPr marL="371475" lvl="1" indent="-142875" defTabSz="228600" eaLnBrk="0" fontAlgn="base" hangingPunct="0">
              <a:lnSpc>
                <a:spcPct val="90000"/>
              </a:lnSpc>
              <a:spcBef>
                <a:spcPct val="20000"/>
              </a:spcBef>
              <a:spcAft>
                <a:spcPct val="0"/>
              </a:spcAft>
              <a:buClr>
                <a:srgbClr val="F5AA00"/>
              </a:buClr>
              <a:buFontTx/>
              <a:buChar char="•"/>
            </a:pPr>
            <a:r>
              <a:rPr lang="en-US" altLang="en-US" sz="1200" b="1" dirty="0">
                <a:solidFill>
                  <a:srgbClr val="535353"/>
                </a:solidFill>
                <a:cs typeface="Arial" panose="020B0604020202020204" pitchFamily="34" charset="0"/>
                <a:sym typeface="Arial" panose="020B0604020202020204" pitchFamily="34" charset="0"/>
              </a:rPr>
              <a:t>Competition</a:t>
            </a:r>
            <a:r>
              <a:rPr lang="en-US" altLang="en-US" sz="1200" dirty="0">
                <a:solidFill>
                  <a:srgbClr val="535353"/>
                </a:solidFill>
                <a:cs typeface="Arial" panose="020B0604020202020204" pitchFamily="34" charset="0"/>
                <a:sym typeface="Arial" panose="020B0604020202020204" pitchFamily="34" charset="0"/>
              </a:rPr>
              <a:t> – Tellabs (private)</a:t>
            </a:r>
          </a:p>
        </p:txBody>
      </p:sp>
      <p:sp>
        <p:nvSpPr>
          <p:cNvPr id="36" name="Freeform 35">
            <a:extLst>
              <a:ext uri="{FF2B5EF4-FFF2-40B4-BE49-F238E27FC236}">
                <a16:creationId xmlns:a16="http://schemas.microsoft.com/office/drawing/2014/main" id="{5BD3B2B9-F7E1-1F46-8D60-AEA7CED20C7C}"/>
              </a:ext>
            </a:extLst>
          </p:cNvPr>
          <p:cNvSpPr/>
          <p:nvPr/>
        </p:nvSpPr>
        <p:spPr>
          <a:xfrm>
            <a:off x="8686800" y="3822357"/>
            <a:ext cx="1449388" cy="625475"/>
          </a:xfrm>
          <a:custGeom>
            <a:avLst/>
            <a:gdLst>
              <a:gd name="connsiteX0" fmla="*/ 0 w 4271962"/>
              <a:gd name="connsiteY0" fmla="*/ 0 h 1708785"/>
              <a:gd name="connsiteX1" fmla="*/ 4271962 w 4271962"/>
              <a:gd name="connsiteY1" fmla="*/ 0 h 1708785"/>
              <a:gd name="connsiteX2" fmla="*/ 4271962 w 4271962"/>
              <a:gd name="connsiteY2" fmla="*/ 1708785 h 1708785"/>
              <a:gd name="connsiteX3" fmla="*/ 0 w 4271962"/>
              <a:gd name="connsiteY3" fmla="*/ 1708785 h 1708785"/>
              <a:gd name="connsiteX4" fmla="*/ 0 w 4271962"/>
              <a:gd name="connsiteY4" fmla="*/ 0 h 170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962" h="1708785">
                <a:moveTo>
                  <a:pt x="0" y="0"/>
                </a:moveTo>
                <a:lnTo>
                  <a:pt x="4271962" y="0"/>
                </a:lnTo>
                <a:lnTo>
                  <a:pt x="4271962" y="1708785"/>
                </a:lnTo>
                <a:lnTo>
                  <a:pt x="0" y="1708785"/>
                </a:lnTo>
                <a:lnTo>
                  <a:pt x="0" y="0"/>
                </a:lnTo>
                <a:close/>
              </a:path>
            </a:pathLst>
          </a:custGeom>
          <a:solidFill>
            <a:srgbClr val="00B050"/>
          </a:solidFill>
          <a:ln>
            <a:solidFill>
              <a:srgbClr val="52A5DE"/>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lIns="128016" tIns="73152" rIns="128016" bIns="73152" spcCol="1270" anchor="ctr"/>
          <a:lstStyle/>
          <a:p>
            <a:pPr algn="ctr" defTabSz="800100" eaLnBrk="0" fontAlgn="base" hangingPunct="0">
              <a:lnSpc>
                <a:spcPct val="90000"/>
              </a:lnSpc>
              <a:spcBef>
                <a:spcPct val="0"/>
              </a:spcBef>
              <a:spcAft>
                <a:spcPct val="35000"/>
              </a:spcAft>
              <a:defRPr/>
            </a:pPr>
            <a:r>
              <a:rPr lang="en-US" sz="1250" b="1" dirty="0">
                <a:solidFill>
                  <a:srgbClr val="FFFFFF"/>
                </a:solidFill>
                <a:latin typeface="Arial" panose="020B0604020202020204" pitchFamily="34" charset="0"/>
                <a:cs typeface="Arial" panose="020B0604020202020204" pitchFamily="34" charset="0"/>
                <a:sym typeface="Arial" panose="020B0604020202020204" pitchFamily="34" charset="0"/>
              </a:rPr>
              <a:t>Passive Optical LAN</a:t>
            </a:r>
          </a:p>
        </p:txBody>
      </p:sp>
      <p:sp>
        <p:nvSpPr>
          <p:cNvPr id="37" name="Freeform 36">
            <a:extLst>
              <a:ext uri="{FF2B5EF4-FFF2-40B4-BE49-F238E27FC236}">
                <a16:creationId xmlns:a16="http://schemas.microsoft.com/office/drawing/2014/main" id="{6FF723C1-2C5E-AF4C-B659-76E81323ECFF}"/>
              </a:ext>
            </a:extLst>
          </p:cNvPr>
          <p:cNvSpPr/>
          <p:nvPr/>
        </p:nvSpPr>
        <p:spPr>
          <a:xfrm>
            <a:off x="8686800" y="4495457"/>
            <a:ext cx="1449388" cy="1312863"/>
          </a:xfrm>
          <a:custGeom>
            <a:avLst/>
            <a:gdLst>
              <a:gd name="connsiteX0" fmla="*/ 0 w 4271962"/>
              <a:gd name="connsiteY0" fmla="*/ 0 h 2854800"/>
              <a:gd name="connsiteX1" fmla="*/ 4271962 w 4271962"/>
              <a:gd name="connsiteY1" fmla="*/ 0 h 2854800"/>
              <a:gd name="connsiteX2" fmla="*/ 4271962 w 4271962"/>
              <a:gd name="connsiteY2" fmla="*/ 2854800 h 2854800"/>
              <a:gd name="connsiteX3" fmla="*/ 0 w 4271962"/>
              <a:gd name="connsiteY3" fmla="*/ 2854800 h 2854800"/>
              <a:gd name="connsiteX4" fmla="*/ 0 w 4271962"/>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962" h="2854800">
                <a:moveTo>
                  <a:pt x="0" y="0"/>
                </a:moveTo>
                <a:lnTo>
                  <a:pt x="4271962" y="0"/>
                </a:lnTo>
                <a:lnTo>
                  <a:pt x="4271962" y="2854800"/>
                </a:lnTo>
                <a:lnTo>
                  <a:pt x="0" y="2854800"/>
                </a:lnTo>
                <a:lnTo>
                  <a:pt x="0" y="0"/>
                </a:lnTo>
                <a:close/>
              </a:path>
            </a:pathLst>
          </a:custGeom>
          <a:solidFill>
            <a:schemeClr val="bg1">
              <a:lumMod val="95000"/>
            </a:schemeClr>
          </a:solidFill>
          <a:ln>
            <a:solidFill>
              <a:srgbClr val="00B050"/>
            </a:solid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0" tIns="80010" rIns="106680" bIns="120015" spcCol="1270" anchor="ctr"/>
          <a:lstStyle/>
          <a:p>
            <a:pPr marL="142875" lvl="1" indent="-142875" defTabSz="666750" eaLnBrk="0" fontAlgn="base" hangingPunct="0">
              <a:lnSpc>
                <a:spcPct val="90000"/>
              </a:lnSpc>
              <a:spcBef>
                <a:spcPct val="0"/>
              </a:spcBef>
              <a:spcAft>
                <a:spcPct val="15000"/>
              </a:spcAft>
              <a:buFontTx/>
              <a:buChar char="••"/>
              <a:defRPr/>
            </a:pPr>
            <a:endParaRPr lang="en-US" sz="1500" dirty="0">
              <a:solidFill>
                <a:srgbClr val="000000">
                  <a:hueOff val="0"/>
                  <a:satOff val="0"/>
                  <a:lumOff val="0"/>
                  <a:alphaOff val="0"/>
                </a:srgbClr>
              </a:solidFill>
              <a:latin typeface="Lato Regular"/>
              <a:sym typeface="Arial" panose="020B0604020202020204" pitchFamily="34" charset="0"/>
            </a:endParaRP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Future Proof</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Low Cost</a:t>
            </a:r>
          </a:p>
          <a:p>
            <a:pPr marL="142875" lvl="1" indent="-142875" defTabSz="666750" eaLnBrk="0" fontAlgn="base" hangingPunct="0">
              <a:lnSpc>
                <a:spcPct val="90000"/>
              </a:lnSpc>
              <a:spcBef>
                <a:spcPct val="0"/>
              </a:spcBef>
              <a:spcAft>
                <a:spcPct val="15000"/>
              </a:spcAft>
              <a:buFontTx/>
              <a:buChar char="••"/>
              <a:defRPr/>
            </a:pPr>
            <a:r>
              <a:rPr lang="en-US" sz="1250" dirty="0">
                <a:solidFill>
                  <a:srgbClr val="000000">
                    <a:hueOff val="0"/>
                    <a:satOff val="0"/>
                    <a:lumOff val="0"/>
                    <a:alphaOff val="0"/>
                  </a:srgbClr>
                </a:solidFill>
                <a:latin typeface="Arial" panose="020B0604020202020204" pitchFamily="34" charset="0"/>
                <a:cs typeface="Arial" panose="020B0604020202020204" pitchFamily="34" charset="0"/>
                <a:sym typeface="Arial" panose="020B0604020202020204" pitchFamily="34" charset="0"/>
              </a:rPr>
              <a:t>Integrated Mgmnt</a:t>
            </a:r>
          </a:p>
          <a:p>
            <a:pPr marL="142875" lvl="1" indent="-142875" defTabSz="666750" eaLnBrk="0" fontAlgn="base" hangingPunct="0">
              <a:lnSpc>
                <a:spcPct val="90000"/>
              </a:lnSpc>
              <a:spcBef>
                <a:spcPct val="0"/>
              </a:spcBef>
              <a:spcAft>
                <a:spcPct val="15000"/>
              </a:spcAft>
              <a:buFontTx/>
              <a:buChar char="••"/>
              <a:defRPr/>
            </a:pPr>
            <a:endParaRPr lang="en-US" sz="1500" dirty="0">
              <a:solidFill>
                <a:srgbClr val="000000">
                  <a:hueOff val="0"/>
                  <a:satOff val="0"/>
                  <a:lumOff val="0"/>
                  <a:alphaOff val="0"/>
                </a:srgbClr>
              </a:solidFill>
              <a:latin typeface="Lato Regular"/>
              <a:sym typeface="Arial" panose="020B0604020202020204" pitchFamily="34" charset="0"/>
            </a:endParaRPr>
          </a:p>
        </p:txBody>
      </p:sp>
      <p:sp>
        <p:nvSpPr>
          <p:cNvPr id="3" name="Footer Placeholder 2">
            <a:extLst>
              <a:ext uri="{FF2B5EF4-FFF2-40B4-BE49-F238E27FC236}">
                <a16:creationId xmlns:a16="http://schemas.microsoft.com/office/drawing/2014/main" id="{34B75B04-052B-4600-A2FC-2648893FBAD1}"/>
              </a:ext>
            </a:extLst>
          </p:cNvPr>
          <p:cNvSpPr>
            <a:spLocks noGrp="1"/>
          </p:cNvSpPr>
          <p:nvPr>
            <p:ph type="ftr" sz="quarter" idx="3"/>
          </p:nvPr>
        </p:nvSpPr>
        <p:spPr/>
        <p:txBody>
          <a:bodyPr/>
          <a:lstStyle/>
          <a:p>
            <a:r>
              <a:rPr lang="en-US" altLang="en-US" dirty="0"/>
              <a:t>© 2018 DASAN Zhone Solutions – Proprietary and Confidential</a:t>
            </a:r>
          </a:p>
        </p:txBody>
      </p:sp>
      <p:sp>
        <p:nvSpPr>
          <p:cNvPr id="4" name="Slide Number Placeholder 3">
            <a:extLst>
              <a:ext uri="{FF2B5EF4-FFF2-40B4-BE49-F238E27FC236}">
                <a16:creationId xmlns:a16="http://schemas.microsoft.com/office/drawing/2014/main" id="{9EC264DF-4774-4771-B91E-E0D0DBBB0261}"/>
              </a:ext>
            </a:extLst>
          </p:cNvPr>
          <p:cNvSpPr>
            <a:spLocks noGrp="1"/>
          </p:cNvSpPr>
          <p:nvPr>
            <p:ph type="sldNum" sz="quarter" idx="4"/>
          </p:nvPr>
        </p:nvSpPr>
        <p:spPr/>
        <p:txBody>
          <a:bodyPr/>
          <a:lstStyle/>
          <a:p>
            <a:fld id="{2F4E5067-7697-45D7-A630-2CABF6CFB4FA}" type="slidenum">
              <a:rPr lang="en-US" smtClean="0"/>
              <a:pPr/>
              <a:t>5</a:t>
            </a:fld>
            <a:endParaRPr lang="en-US" dirty="0"/>
          </a:p>
        </p:txBody>
      </p:sp>
    </p:spTree>
    <p:extLst>
      <p:ext uri="{BB962C8B-B14F-4D97-AF65-F5344CB8AC3E}">
        <p14:creationId xmlns:p14="http://schemas.microsoft.com/office/powerpoint/2010/main" val="39757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Rectangle 1">
            <a:extLst>
              <a:ext uri="{FF2B5EF4-FFF2-40B4-BE49-F238E27FC236}">
                <a16:creationId xmlns:a16="http://schemas.microsoft.com/office/drawing/2014/main" id="{2757FAE3-B796-4D26-8B16-74BFE3A600F0}"/>
              </a:ext>
            </a:extLst>
          </p:cNvPr>
          <p:cNvSpPr>
            <a:spLocks/>
          </p:cNvSpPr>
          <p:nvPr/>
        </p:nvSpPr>
        <p:spPr bwMode="auto">
          <a:xfrm>
            <a:off x="850557" y="168874"/>
            <a:ext cx="10679907"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202247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022475"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011238" eaLnBrk="0" fontAlgn="base" hangingPunct="0">
              <a:lnSpc>
                <a:spcPct val="100000"/>
              </a:lnSpc>
              <a:spcBef>
                <a:spcPct val="0"/>
              </a:spcBef>
              <a:spcAft>
                <a:spcPct val="0"/>
              </a:spcAft>
            </a:pPr>
            <a:r>
              <a:rPr lang="en-US" altLang="en-US" b="1" dirty="0">
                <a:solidFill>
                  <a:srgbClr val="FFFFFF"/>
                </a:solidFill>
                <a:sym typeface="Montserrat-Regular" charset="0"/>
              </a:rPr>
              <a:t>Our Global Footprint</a:t>
            </a:r>
            <a:endParaRPr lang="en-US" altLang="en-US" b="1" dirty="0">
              <a:solidFill>
                <a:srgbClr val="FFFFFF"/>
              </a:solidFill>
              <a:latin typeface="Montserrat-Regular" charset="0"/>
              <a:sym typeface="Montserrat-Regular" charset="0"/>
            </a:endParaRPr>
          </a:p>
        </p:txBody>
      </p:sp>
      <p:pic>
        <p:nvPicPr>
          <p:cNvPr id="55298" name="Picture 110" descr="iStock-542202100.jpg">
            <a:extLst>
              <a:ext uri="{FF2B5EF4-FFF2-40B4-BE49-F238E27FC236}">
                <a16:creationId xmlns:a16="http://schemas.microsoft.com/office/drawing/2014/main" id="{4652B673-2E93-4B6B-A28E-7DE9AC905C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3793" y="1714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06" descr="iStock-476258685.jpg">
            <a:extLst>
              <a:ext uri="{FF2B5EF4-FFF2-40B4-BE49-F238E27FC236}">
                <a16:creationId xmlns:a16="http://schemas.microsoft.com/office/drawing/2014/main" id="{E6CA18D2-76F5-4EF1-9C68-3D7EE55ABC6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793" y="1638300"/>
            <a:ext cx="564357" cy="5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22" descr="iStock-182273458.jpg">
            <a:extLst>
              <a:ext uri="{FF2B5EF4-FFF2-40B4-BE49-F238E27FC236}">
                <a16:creationId xmlns:a16="http://schemas.microsoft.com/office/drawing/2014/main" id="{BEE8E049-7845-418E-ADC1-938BC4CE688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52493" y="4114800"/>
            <a:ext cx="564357" cy="5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20" descr="iStock-182278630.jpg">
            <a:extLst>
              <a:ext uri="{FF2B5EF4-FFF2-40B4-BE49-F238E27FC236}">
                <a16:creationId xmlns:a16="http://schemas.microsoft.com/office/drawing/2014/main" id="{068603CE-E4B5-4D8A-8C2D-E66D1CF3957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0993" y="3581400"/>
            <a:ext cx="526257" cy="5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그림 6">
            <a:extLst>
              <a:ext uri="{FF2B5EF4-FFF2-40B4-BE49-F238E27FC236}">
                <a16:creationId xmlns:a16="http://schemas.microsoft.com/office/drawing/2014/main" id="{8A485F48-8B61-4ED1-951F-293F02870AC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42418" y="2171700"/>
            <a:ext cx="608250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16" descr="iStock-185874715.jpg">
            <a:extLst>
              <a:ext uri="{FF2B5EF4-FFF2-40B4-BE49-F238E27FC236}">
                <a16:creationId xmlns:a16="http://schemas.microsoft.com/office/drawing/2014/main" id="{72AD8607-3CDB-4200-AA96-6BC723DCECD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66993" y="2223294"/>
            <a:ext cx="710407"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13" descr="iStock-542202764.jpg">
            <a:extLst>
              <a:ext uri="{FF2B5EF4-FFF2-40B4-BE49-F238E27FC236}">
                <a16:creationId xmlns:a16="http://schemas.microsoft.com/office/drawing/2014/main" id="{F2CAC88F-53E1-4BBA-BE54-675ACAC8070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19193" y="12954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08" descr="iStock-486927642.jpg">
            <a:extLst>
              <a:ext uri="{FF2B5EF4-FFF2-40B4-BE49-F238E27FC236}">
                <a16:creationId xmlns:a16="http://schemas.microsoft.com/office/drawing/2014/main" id="{6B4FDE22-56F6-4294-AC13-ED4D3050D5A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21893" y="3619500"/>
            <a:ext cx="863600" cy="6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6" descr="iStock-542201880.jpg">
            <a:extLst>
              <a:ext uri="{FF2B5EF4-FFF2-40B4-BE49-F238E27FC236}">
                <a16:creationId xmlns:a16="http://schemas.microsoft.com/office/drawing/2014/main" id="{BA3A0DDA-0F49-4C02-8460-0B1E6798B1BF}"/>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42393" y="27051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1" descr="iStock-177056139.jpg">
            <a:extLst>
              <a:ext uri="{FF2B5EF4-FFF2-40B4-BE49-F238E27FC236}">
                <a16:creationId xmlns:a16="http://schemas.microsoft.com/office/drawing/2014/main" id="{39184890-9966-4D25-BBAF-2AD3DDEBC8BA}"/>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80793" y="2667000"/>
            <a:ext cx="526257" cy="5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15" descr="iStock-542201996.jpg">
            <a:extLst>
              <a:ext uri="{FF2B5EF4-FFF2-40B4-BE49-F238E27FC236}">
                <a16:creationId xmlns:a16="http://schemas.microsoft.com/office/drawing/2014/main" id="{562CF5FD-DBFE-43C1-867F-BDFD045063E9}"/>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229600" y="1143000"/>
            <a:ext cx="786607" cy="78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직선 연결선 63">
            <a:extLst>
              <a:ext uri="{FF2B5EF4-FFF2-40B4-BE49-F238E27FC236}">
                <a16:creationId xmlns:a16="http://schemas.microsoft.com/office/drawing/2014/main" id="{32ED4BE9-0928-AD40-B6D1-231F3C1EA60E}"/>
              </a:ext>
            </a:extLst>
          </p:cNvPr>
          <p:cNvCxnSpPr>
            <a:stCxn id="51" idx="0"/>
          </p:cNvCxnSpPr>
          <p:nvPr/>
        </p:nvCxnSpPr>
        <p:spPr>
          <a:xfrm flipV="1">
            <a:off x="8035925" y="1970088"/>
            <a:ext cx="662781" cy="9802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타원 8">
            <a:extLst>
              <a:ext uri="{FF2B5EF4-FFF2-40B4-BE49-F238E27FC236}">
                <a16:creationId xmlns:a16="http://schemas.microsoft.com/office/drawing/2014/main" id="{5485B956-3115-CD49-B0F2-CC62C63DB220}"/>
              </a:ext>
            </a:extLst>
          </p:cNvPr>
          <p:cNvSpPr>
            <a:spLocks noChangeAspect="1"/>
          </p:cNvSpPr>
          <p:nvPr/>
        </p:nvSpPr>
        <p:spPr>
          <a:xfrm>
            <a:off x="3909218" y="3077369"/>
            <a:ext cx="63500"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10" name="타원 9">
            <a:extLst>
              <a:ext uri="{FF2B5EF4-FFF2-40B4-BE49-F238E27FC236}">
                <a16:creationId xmlns:a16="http://schemas.microsoft.com/office/drawing/2014/main" id="{2BD2FBE9-AEED-554D-BD37-2123A0E571C6}"/>
              </a:ext>
            </a:extLst>
          </p:cNvPr>
          <p:cNvSpPr/>
          <p:nvPr/>
        </p:nvSpPr>
        <p:spPr>
          <a:xfrm>
            <a:off x="7877175" y="3211513"/>
            <a:ext cx="62706"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11" name="타원 10">
            <a:extLst>
              <a:ext uri="{FF2B5EF4-FFF2-40B4-BE49-F238E27FC236}">
                <a16:creationId xmlns:a16="http://schemas.microsoft.com/office/drawing/2014/main" id="{4BC6C048-2A92-8B41-B3A2-8701FEA2F814}"/>
              </a:ext>
            </a:extLst>
          </p:cNvPr>
          <p:cNvSpPr/>
          <p:nvPr/>
        </p:nvSpPr>
        <p:spPr>
          <a:xfrm>
            <a:off x="7633493" y="3405982"/>
            <a:ext cx="61913"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12" name="직선 연결선 12">
            <a:extLst>
              <a:ext uri="{FF2B5EF4-FFF2-40B4-BE49-F238E27FC236}">
                <a16:creationId xmlns:a16="http://schemas.microsoft.com/office/drawing/2014/main" id="{F863D3EC-DAD1-9F4C-AAA3-2DB8F829C7A4}"/>
              </a:ext>
            </a:extLst>
          </p:cNvPr>
          <p:cNvCxnSpPr/>
          <p:nvPr/>
        </p:nvCxnSpPr>
        <p:spPr>
          <a:xfrm rot="16200000" flipH="1">
            <a:off x="6420246" y="2508647"/>
            <a:ext cx="1434307" cy="74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직선 연결선 13">
            <a:extLst>
              <a:ext uri="{FF2B5EF4-FFF2-40B4-BE49-F238E27FC236}">
                <a16:creationId xmlns:a16="http://schemas.microsoft.com/office/drawing/2014/main" id="{3D1E4367-5D5D-2049-8C7E-38363310F571}"/>
              </a:ext>
            </a:extLst>
          </p:cNvPr>
          <p:cNvCxnSpPr/>
          <p:nvPr/>
        </p:nvCxnSpPr>
        <p:spPr>
          <a:xfrm>
            <a:off x="7937500" y="3284538"/>
            <a:ext cx="985838"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직선 연결선 14">
            <a:extLst>
              <a:ext uri="{FF2B5EF4-FFF2-40B4-BE49-F238E27FC236}">
                <a16:creationId xmlns:a16="http://schemas.microsoft.com/office/drawing/2014/main" id="{0A16937A-3959-254A-A73C-F2A7C744D07C}"/>
              </a:ext>
            </a:extLst>
          </p:cNvPr>
          <p:cNvCxnSpPr>
            <a:endCxn id="11" idx="3"/>
          </p:cNvCxnSpPr>
          <p:nvPr/>
        </p:nvCxnSpPr>
        <p:spPr>
          <a:xfrm flipV="1">
            <a:off x="7536656" y="3463132"/>
            <a:ext cx="104775" cy="673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타원 16">
            <a:extLst>
              <a:ext uri="{FF2B5EF4-FFF2-40B4-BE49-F238E27FC236}">
                <a16:creationId xmlns:a16="http://schemas.microsoft.com/office/drawing/2014/main" id="{EEC09ACE-4F38-5542-AABA-BEDB95A5996E}"/>
              </a:ext>
            </a:extLst>
          </p:cNvPr>
          <p:cNvSpPr/>
          <p:nvPr/>
        </p:nvSpPr>
        <p:spPr>
          <a:xfrm>
            <a:off x="8208168" y="3013869"/>
            <a:ext cx="61913"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16" name="직선 연결선 18">
            <a:extLst>
              <a:ext uri="{FF2B5EF4-FFF2-40B4-BE49-F238E27FC236}">
                <a16:creationId xmlns:a16="http://schemas.microsoft.com/office/drawing/2014/main" id="{46E9E53B-0CC3-D045-B4FD-630BBE2B41D3}"/>
              </a:ext>
            </a:extLst>
          </p:cNvPr>
          <p:cNvCxnSpPr>
            <a:stCxn id="15" idx="6"/>
          </p:cNvCxnSpPr>
          <p:nvPr/>
        </p:nvCxnSpPr>
        <p:spPr>
          <a:xfrm flipV="1">
            <a:off x="8270081" y="2713832"/>
            <a:ext cx="802482" cy="3333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19" name="직사각형 35">
            <a:extLst>
              <a:ext uri="{FF2B5EF4-FFF2-40B4-BE49-F238E27FC236}">
                <a16:creationId xmlns:a16="http://schemas.microsoft.com/office/drawing/2014/main" id="{12AA2233-77D9-4F6D-9569-A46FE89E284D}"/>
              </a:ext>
            </a:extLst>
          </p:cNvPr>
          <p:cNvSpPr>
            <a:spLocks noChangeArrowheads="1"/>
          </p:cNvSpPr>
          <p:nvPr/>
        </p:nvSpPr>
        <p:spPr bwMode="auto">
          <a:xfrm>
            <a:off x="6902450" y="18669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32" name="타원 37">
            <a:extLst>
              <a:ext uri="{FF2B5EF4-FFF2-40B4-BE49-F238E27FC236}">
                <a16:creationId xmlns:a16="http://schemas.microsoft.com/office/drawing/2014/main" id="{164DA38A-CC74-1840-8CFA-3AE397FDE1D8}"/>
              </a:ext>
            </a:extLst>
          </p:cNvPr>
          <p:cNvSpPr/>
          <p:nvPr/>
        </p:nvSpPr>
        <p:spPr>
          <a:xfrm>
            <a:off x="7137400" y="3289300"/>
            <a:ext cx="60325" cy="642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55321" name="직사각형 38">
            <a:extLst>
              <a:ext uri="{FF2B5EF4-FFF2-40B4-BE49-F238E27FC236}">
                <a16:creationId xmlns:a16="http://schemas.microsoft.com/office/drawing/2014/main" id="{DDB3CEDA-0F6C-4CA9-9B5D-E6DE54C0754D}"/>
              </a:ext>
            </a:extLst>
          </p:cNvPr>
          <p:cNvSpPr>
            <a:spLocks noChangeArrowheads="1"/>
          </p:cNvSpPr>
          <p:nvPr/>
        </p:nvSpPr>
        <p:spPr bwMode="auto">
          <a:xfrm>
            <a:off x="6911181" y="2095500"/>
            <a:ext cx="379413" cy="20005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R&amp;D</a:t>
            </a:r>
            <a:endParaRPr lang="ko-KR" altLang="en-US" sz="700">
              <a:solidFill>
                <a:srgbClr val="FFFFFF"/>
              </a:solidFill>
              <a:ea typeface="Gulim" panose="020B0600000101010101" pitchFamily="34" charset="-127"/>
              <a:sym typeface="Arial" panose="020B0604020202020204" pitchFamily="34" charset="0"/>
            </a:endParaRPr>
          </a:p>
        </p:txBody>
      </p:sp>
      <p:sp>
        <p:nvSpPr>
          <p:cNvPr id="55322" name="직사각형 39">
            <a:extLst>
              <a:ext uri="{FF2B5EF4-FFF2-40B4-BE49-F238E27FC236}">
                <a16:creationId xmlns:a16="http://schemas.microsoft.com/office/drawing/2014/main" id="{A90F4EF5-346B-462A-A9DD-629BFFEC5B89}"/>
              </a:ext>
            </a:extLst>
          </p:cNvPr>
          <p:cNvSpPr>
            <a:spLocks noChangeArrowheads="1"/>
          </p:cNvSpPr>
          <p:nvPr/>
        </p:nvSpPr>
        <p:spPr bwMode="auto">
          <a:xfrm>
            <a:off x="9119393" y="30099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23" name="직사각형 40">
            <a:extLst>
              <a:ext uri="{FF2B5EF4-FFF2-40B4-BE49-F238E27FC236}">
                <a16:creationId xmlns:a16="http://schemas.microsoft.com/office/drawing/2014/main" id="{EDF85850-639B-4E81-A380-3413386805DB}"/>
              </a:ext>
            </a:extLst>
          </p:cNvPr>
          <p:cNvSpPr>
            <a:spLocks noChangeArrowheads="1"/>
          </p:cNvSpPr>
          <p:nvPr/>
        </p:nvSpPr>
        <p:spPr bwMode="auto">
          <a:xfrm>
            <a:off x="9056687" y="4355307"/>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24" name="직사각형 41">
            <a:extLst>
              <a:ext uri="{FF2B5EF4-FFF2-40B4-BE49-F238E27FC236}">
                <a16:creationId xmlns:a16="http://schemas.microsoft.com/office/drawing/2014/main" id="{4E455C05-53C2-43AC-AE14-AD965D2E142E}"/>
              </a:ext>
            </a:extLst>
          </p:cNvPr>
          <p:cNvSpPr>
            <a:spLocks noChangeArrowheads="1"/>
          </p:cNvSpPr>
          <p:nvPr/>
        </p:nvSpPr>
        <p:spPr bwMode="auto">
          <a:xfrm>
            <a:off x="2647950" y="3352800"/>
            <a:ext cx="844550" cy="5232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br>
              <a:rPr lang="en-US" altLang="ko-KR" sz="700" dirty="0">
                <a:solidFill>
                  <a:srgbClr val="FFFFFF"/>
                </a:solidFill>
                <a:ea typeface="Gulim" panose="020B0600000101010101" pitchFamily="34" charset="-127"/>
                <a:sym typeface="Arial" panose="020B0604020202020204" pitchFamily="34" charset="0"/>
              </a:rPr>
            </a:br>
            <a:r>
              <a:rPr lang="en-US" altLang="ko-KR" sz="700" dirty="0">
                <a:solidFill>
                  <a:srgbClr val="FFFFFF"/>
                </a:solidFill>
                <a:ea typeface="Gulim" panose="020B0600000101010101" pitchFamily="34" charset="-127"/>
                <a:sym typeface="Arial" panose="020B0604020202020204" pitchFamily="34" charset="0"/>
              </a:rPr>
              <a:t>(Customer Support in Alpharetta, GA)</a:t>
            </a:r>
            <a:endParaRPr lang="ko-KR" altLang="en-US" sz="700">
              <a:solidFill>
                <a:srgbClr val="FFFFFF"/>
              </a:solidFill>
              <a:ea typeface="Gulim" panose="020B0600000101010101" pitchFamily="34" charset="-127"/>
              <a:sym typeface="Arial" panose="020B0604020202020204" pitchFamily="34" charset="0"/>
            </a:endParaRPr>
          </a:p>
        </p:txBody>
      </p:sp>
      <p:sp>
        <p:nvSpPr>
          <p:cNvPr id="55325" name="직사각형 44">
            <a:extLst>
              <a:ext uri="{FF2B5EF4-FFF2-40B4-BE49-F238E27FC236}">
                <a16:creationId xmlns:a16="http://schemas.microsoft.com/office/drawing/2014/main" id="{853CC813-85E5-4201-A693-AEB05717145E}"/>
              </a:ext>
            </a:extLst>
          </p:cNvPr>
          <p:cNvSpPr>
            <a:spLocks noChangeArrowheads="1"/>
          </p:cNvSpPr>
          <p:nvPr/>
        </p:nvSpPr>
        <p:spPr bwMode="auto">
          <a:xfrm>
            <a:off x="7335043" y="4762500"/>
            <a:ext cx="873125"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26" name="직사각형 45">
            <a:extLst>
              <a:ext uri="{FF2B5EF4-FFF2-40B4-BE49-F238E27FC236}">
                <a16:creationId xmlns:a16="http://schemas.microsoft.com/office/drawing/2014/main" id="{18D9FB92-BEB6-46D7-A967-B382209318B2}"/>
              </a:ext>
            </a:extLst>
          </p:cNvPr>
          <p:cNvSpPr>
            <a:spLocks noChangeArrowheads="1"/>
          </p:cNvSpPr>
          <p:nvPr/>
        </p:nvSpPr>
        <p:spPr bwMode="auto">
          <a:xfrm>
            <a:off x="7335043" y="4997450"/>
            <a:ext cx="873125" cy="20005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R&amp;D</a:t>
            </a:r>
            <a:endParaRPr lang="ko-KR" altLang="en-US" sz="700">
              <a:solidFill>
                <a:srgbClr val="FFFFFF"/>
              </a:solidFill>
              <a:ea typeface="Gulim" panose="020B0600000101010101" pitchFamily="34" charset="-127"/>
              <a:sym typeface="Arial" panose="020B0604020202020204" pitchFamily="34" charset="0"/>
            </a:endParaRPr>
          </a:p>
        </p:txBody>
      </p:sp>
      <p:sp>
        <p:nvSpPr>
          <p:cNvPr id="39" name="타원 47">
            <a:extLst>
              <a:ext uri="{FF2B5EF4-FFF2-40B4-BE49-F238E27FC236}">
                <a16:creationId xmlns:a16="http://schemas.microsoft.com/office/drawing/2014/main" id="{BF1CC46F-97B9-E043-8AC2-3FF781B13A3B}"/>
              </a:ext>
            </a:extLst>
          </p:cNvPr>
          <p:cNvSpPr/>
          <p:nvPr/>
        </p:nvSpPr>
        <p:spPr>
          <a:xfrm>
            <a:off x="7495381" y="2819400"/>
            <a:ext cx="60325" cy="658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40" name="직선 연결선 48">
            <a:extLst>
              <a:ext uri="{FF2B5EF4-FFF2-40B4-BE49-F238E27FC236}">
                <a16:creationId xmlns:a16="http://schemas.microsoft.com/office/drawing/2014/main" id="{EC64CA00-459C-F441-88CD-13E6A336D519}"/>
              </a:ext>
            </a:extLst>
          </p:cNvPr>
          <p:cNvCxnSpPr/>
          <p:nvPr/>
        </p:nvCxnSpPr>
        <p:spPr>
          <a:xfrm flipH="1">
            <a:off x="7513637" y="1955800"/>
            <a:ext cx="280988" cy="863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타원 50">
            <a:extLst>
              <a:ext uri="{FF2B5EF4-FFF2-40B4-BE49-F238E27FC236}">
                <a16:creationId xmlns:a16="http://schemas.microsoft.com/office/drawing/2014/main" id="{86D3205E-6EEE-9E4A-8C7C-41ADFF9721AE}"/>
              </a:ext>
            </a:extLst>
          </p:cNvPr>
          <p:cNvSpPr/>
          <p:nvPr/>
        </p:nvSpPr>
        <p:spPr>
          <a:xfrm>
            <a:off x="7708900" y="3146425"/>
            <a:ext cx="60325" cy="650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42" name="직선 연결선 51">
            <a:extLst>
              <a:ext uri="{FF2B5EF4-FFF2-40B4-BE49-F238E27FC236}">
                <a16:creationId xmlns:a16="http://schemas.microsoft.com/office/drawing/2014/main" id="{DDC4955E-379A-984C-A027-2FF156B98135}"/>
              </a:ext>
            </a:extLst>
          </p:cNvPr>
          <p:cNvCxnSpPr>
            <a:endCxn id="41" idx="0"/>
          </p:cNvCxnSpPr>
          <p:nvPr/>
        </p:nvCxnSpPr>
        <p:spPr>
          <a:xfrm flipH="1">
            <a:off x="7739856" y="1955800"/>
            <a:ext cx="54769" cy="11906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타원 54">
            <a:extLst>
              <a:ext uri="{FF2B5EF4-FFF2-40B4-BE49-F238E27FC236}">
                <a16:creationId xmlns:a16="http://schemas.microsoft.com/office/drawing/2014/main" id="{AE69A587-D7FF-6440-9193-8A00328D286D}"/>
              </a:ext>
            </a:extLst>
          </p:cNvPr>
          <p:cNvSpPr/>
          <p:nvPr/>
        </p:nvSpPr>
        <p:spPr>
          <a:xfrm>
            <a:off x="6108700" y="2773363"/>
            <a:ext cx="60325" cy="658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44" name="직선 연결선 55">
            <a:extLst>
              <a:ext uri="{FF2B5EF4-FFF2-40B4-BE49-F238E27FC236}">
                <a16:creationId xmlns:a16="http://schemas.microsoft.com/office/drawing/2014/main" id="{44D70F37-1990-A84E-8258-2D4E7B8740AE}"/>
              </a:ext>
            </a:extLst>
          </p:cNvPr>
          <p:cNvCxnSpPr>
            <a:endCxn id="43" idx="3"/>
          </p:cNvCxnSpPr>
          <p:nvPr/>
        </p:nvCxnSpPr>
        <p:spPr>
          <a:xfrm flipV="1">
            <a:off x="5607050" y="2829719"/>
            <a:ext cx="510381" cy="1008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33" name="직사각형 56">
            <a:extLst>
              <a:ext uri="{FF2B5EF4-FFF2-40B4-BE49-F238E27FC236}">
                <a16:creationId xmlns:a16="http://schemas.microsoft.com/office/drawing/2014/main" id="{AECDA42C-D6C0-4EC9-9BD1-88FA21276D1A}"/>
              </a:ext>
            </a:extLst>
          </p:cNvPr>
          <p:cNvSpPr>
            <a:spLocks noChangeArrowheads="1"/>
          </p:cNvSpPr>
          <p:nvPr/>
        </p:nvSpPr>
        <p:spPr bwMode="auto">
          <a:xfrm>
            <a:off x="5118893" y="3238500"/>
            <a:ext cx="427832"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34" name="직사각형 58">
            <a:extLst>
              <a:ext uri="{FF2B5EF4-FFF2-40B4-BE49-F238E27FC236}">
                <a16:creationId xmlns:a16="http://schemas.microsoft.com/office/drawing/2014/main" id="{5DB2386B-B090-48F4-885D-8B26DAD10C42}"/>
              </a:ext>
            </a:extLst>
          </p:cNvPr>
          <p:cNvSpPr>
            <a:spLocks noChangeArrowheads="1"/>
          </p:cNvSpPr>
          <p:nvPr/>
        </p:nvSpPr>
        <p:spPr bwMode="auto">
          <a:xfrm>
            <a:off x="8335963" y="1905000"/>
            <a:ext cx="427038"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dirty="0">
              <a:solidFill>
                <a:srgbClr val="FFFFFF"/>
              </a:solidFill>
              <a:ea typeface="Gulim" panose="020B0600000101010101" pitchFamily="34" charset="-127"/>
              <a:sym typeface="Arial" panose="020B0604020202020204" pitchFamily="34" charset="0"/>
            </a:endParaRPr>
          </a:p>
        </p:txBody>
      </p:sp>
      <p:sp>
        <p:nvSpPr>
          <p:cNvPr id="55335" name="직사각형 59">
            <a:extLst>
              <a:ext uri="{FF2B5EF4-FFF2-40B4-BE49-F238E27FC236}">
                <a16:creationId xmlns:a16="http://schemas.microsoft.com/office/drawing/2014/main" id="{0E19368D-981F-4152-92A2-6254B24695EF}"/>
              </a:ext>
            </a:extLst>
          </p:cNvPr>
          <p:cNvSpPr>
            <a:spLocks noChangeArrowheads="1"/>
          </p:cNvSpPr>
          <p:nvPr/>
        </p:nvSpPr>
        <p:spPr bwMode="auto">
          <a:xfrm>
            <a:off x="8336756" y="2171701"/>
            <a:ext cx="421481" cy="20005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R&amp;D</a:t>
            </a:r>
            <a:endParaRPr lang="ko-KR" altLang="en-US" sz="700">
              <a:solidFill>
                <a:srgbClr val="FFFFFF"/>
              </a:solidFill>
              <a:ea typeface="Gulim" panose="020B0600000101010101" pitchFamily="34" charset="-127"/>
              <a:sym typeface="Arial" panose="020B0604020202020204" pitchFamily="34" charset="0"/>
            </a:endParaRPr>
          </a:p>
        </p:txBody>
      </p:sp>
      <p:sp>
        <p:nvSpPr>
          <p:cNvPr id="51" name="타원 64">
            <a:extLst>
              <a:ext uri="{FF2B5EF4-FFF2-40B4-BE49-F238E27FC236}">
                <a16:creationId xmlns:a16="http://schemas.microsoft.com/office/drawing/2014/main" id="{27953A1B-4B7B-9B40-8148-5C800C4BA792}"/>
              </a:ext>
            </a:extLst>
          </p:cNvPr>
          <p:cNvSpPr/>
          <p:nvPr/>
        </p:nvSpPr>
        <p:spPr>
          <a:xfrm>
            <a:off x="8005762" y="2950369"/>
            <a:ext cx="61119" cy="650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52" name="직사각형 65">
            <a:extLst>
              <a:ext uri="{FF2B5EF4-FFF2-40B4-BE49-F238E27FC236}">
                <a16:creationId xmlns:a16="http://schemas.microsoft.com/office/drawing/2014/main" id="{577A47E0-6050-B34C-AAB9-83A7459A612C}"/>
              </a:ext>
            </a:extLst>
          </p:cNvPr>
          <p:cNvSpPr/>
          <p:nvPr/>
        </p:nvSpPr>
        <p:spPr>
          <a:xfrm>
            <a:off x="2642393" y="4340423"/>
            <a:ext cx="850107" cy="307777"/>
          </a:xfrm>
          <a:prstGeom prst="rect">
            <a:avLst/>
          </a:prstGeom>
          <a:solidFill>
            <a:schemeClr val="tx1">
              <a:lumMod val="50000"/>
              <a:lumOff val="50000"/>
            </a:schemeClr>
          </a:solidFill>
        </p:spPr>
        <p:txBody>
          <a:bodyPr>
            <a:spAutoFit/>
          </a:bodyP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r>
              <a:rPr lang="en-US" altLang="ko-KR" sz="700" dirty="0">
                <a:solidFill>
                  <a:srgbClr val="FFFFFF"/>
                </a:solidFill>
                <a:ea typeface="Gulim" panose="020B0600000101010101" pitchFamily="34" charset="-127"/>
              </a:rPr>
              <a:t>Manufacturing</a:t>
            </a:r>
          </a:p>
          <a:p>
            <a:pPr algn="ctr" defTabSz="1219200" eaLnBrk="0" fontAlgn="base" hangingPunct="0">
              <a:spcBef>
                <a:spcPct val="0"/>
              </a:spcBef>
              <a:spcAft>
                <a:spcPct val="0"/>
              </a:spcAft>
              <a:defRPr/>
            </a:pPr>
            <a:r>
              <a:rPr lang="en-US" altLang="ko-KR" sz="700" dirty="0">
                <a:solidFill>
                  <a:srgbClr val="FFFFFF"/>
                </a:solidFill>
                <a:ea typeface="Gulim" panose="020B0600000101010101" pitchFamily="34" charset="-127"/>
              </a:rPr>
              <a:t>(Seminole, FL)</a:t>
            </a:r>
            <a:endParaRPr lang="ko-KR" altLang="en-US" sz="700" dirty="0">
              <a:solidFill>
                <a:srgbClr val="FFFFFF"/>
              </a:solidFill>
              <a:ea typeface="Gulim" panose="020B0600000101010101" pitchFamily="34" charset="-127"/>
            </a:endParaRPr>
          </a:p>
        </p:txBody>
      </p:sp>
      <p:sp>
        <p:nvSpPr>
          <p:cNvPr id="55338" name="직사각형 67">
            <a:extLst>
              <a:ext uri="{FF2B5EF4-FFF2-40B4-BE49-F238E27FC236}">
                <a16:creationId xmlns:a16="http://schemas.microsoft.com/office/drawing/2014/main" id="{E8B63663-405E-4ADE-B1AC-D5FA3927383B}"/>
              </a:ext>
            </a:extLst>
          </p:cNvPr>
          <p:cNvSpPr>
            <a:spLocks noChangeArrowheads="1"/>
          </p:cNvSpPr>
          <p:nvPr/>
        </p:nvSpPr>
        <p:spPr bwMode="auto">
          <a:xfrm>
            <a:off x="2647950" y="3962400"/>
            <a:ext cx="844550" cy="30777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R&amp;D</a:t>
            </a:r>
            <a:br>
              <a:rPr lang="en-US" altLang="ko-KR" sz="700" dirty="0">
                <a:solidFill>
                  <a:srgbClr val="FFFFFF"/>
                </a:solidFill>
                <a:ea typeface="Gulim" panose="020B0600000101010101" pitchFamily="34" charset="-127"/>
                <a:sym typeface="Arial" panose="020B0604020202020204" pitchFamily="34" charset="0"/>
              </a:rPr>
            </a:br>
            <a:r>
              <a:rPr lang="en-US" altLang="ko-KR" sz="700" dirty="0">
                <a:solidFill>
                  <a:srgbClr val="FFFFFF"/>
                </a:solidFill>
                <a:ea typeface="Gulim" panose="020B0600000101010101" pitchFamily="34" charset="-127"/>
                <a:sym typeface="Arial" panose="020B0604020202020204" pitchFamily="34" charset="0"/>
              </a:rPr>
              <a:t>(Oakland, CA)</a:t>
            </a:r>
            <a:endParaRPr lang="ko-KR" altLang="en-US" sz="700">
              <a:solidFill>
                <a:srgbClr val="FFFFFF"/>
              </a:solidFill>
              <a:ea typeface="Gulim" panose="020B0600000101010101" pitchFamily="34" charset="-127"/>
              <a:sym typeface="Arial" panose="020B0604020202020204" pitchFamily="34" charset="0"/>
            </a:endParaRPr>
          </a:p>
        </p:txBody>
      </p:sp>
      <p:sp>
        <p:nvSpPr>
          <p:cNvPr id="62" name="타원 8">
            <a:extLst>
              <a:ext uri="{FF2B5EF4-FFF2-40B4-BE49-F238E27FC236}">
                <a16:creationId xmlns:a16="http://schemas.microsoft.com/office/drawing/2014/main" id="{6D7952AE-3A10-AB47-8BD1-F9BF2370685F}"/>
              </a:ext>
            </a:extLst>
          </p:cNvPr>
          <p:cNvSpPr/>
          <p:nvPr/>
        </p:nvSpPr>
        <p:spPr>
          <a:xfrm>
            <a:off x="4425950" y="3077369"/>
            <a:ext cx="62706"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63" name="타원 8">
            <a:extLst>
              <a:ext uri="{FF2B5EF4-FFF2-40B4-BE49-F238E27FC236}">
                <a16:creationId xmlns:a16="http://schemas.microsoft.com/office/drawing/2014/main" id="{93B0A702-7178-8444-A04C-1B57007E4826}"/>
              </a:ext>
            </a:extLst>
          </p:cNvPr>
          <p:cNvSpPr/>
          <p:nvPr/>
        </p:nvSpPr>
        <p:spPr>
          <a:xfrm>
            <a:off x="4490243" y="3009107"/>
            <a:ext cx="63500" cy="68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55341" name="직사각형 40">
            <a:extLst>
              <a:ext uri="{FF2B5EF4-FFF2-40B4-BE49-F238E27FC236}">
                <a16:creationId xmlns:a16="http://schemas.microsoft.com/office/drawing/2014/main" id="{04FD091F-EC44-49F7-8CF0-AAF978D9202B}"/>
              </a:ext>
            </a:extLst>
          </p:cNvPr>
          <p:cNvSpPr>
            <a:spLocks noChangeArrowheads="1"/>
          </p:cNvSpPr>
          <p:nvPr/>
        </p:nvSpPr>
        <p:spPr bwMode="auto">
          <a:xfrm>
            <a:off x="6740525" y="41910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68" name="타원 8">
            <a:extLst>
              <a:ext uri="{FF2B5EF4-FFF2-40B4-BE49-F238E27FC236}">
                <a16:creationId xmlns:a16="http://schemas.microsoft.com/office/drawing/2014/main" id="{4F66882A-9D1D-BA42-8FFE-65E6B75ACF5A}"/>
              </a:ext>
            </a:extLst>
          </p:cNvPr>
          <p:cNvSpPr/>
          <p:nvPr/>
        </p:nvSpPr>
        <p:spPr>
          <a:xfrm>
            <a:off x="6684962" y="3146425"/>
            <a:ext cx="63500"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55343" name="직사각형 40">
            <a:extLst>
              <a:ext uri="{FF2B5EF4-FFF2-40B4-BE49-F238E27FC236}">
                <a16:creationId xmlns:a16="http://schemas.microsoft.com/office/drawing/2014/main" id="{C620978A-FEBF-4651-A0D0-1BDE9D895F0E}"/>
              </a:ext>
            </a:extLst>
          </p:cNvPr>
          <p:cNvSpPr>
            <a:spLocks noChangeArrowheads="1"/>
          </p:cNvSpPr>
          <p:nvPr/>
        </p:nvSpPr>
        <p:spPr bwMode="auto">
          <a:xfrm>
            <a:off x="5957093" y="50292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cxnSp>
        <p:nvCxnSpPr>
          <p:cNvPr id="73" name="직선 연결선 14">
            <a:extLst>
              <a:ext uri="{FF2B5EF4-FFF2-40B4-BE49-F238E27FC236}">
                <a16:creationId xmlns:a16="http://schemas.microsoft.com/office/drawing/2014/main" id="{35397DF1-48F4-F345-9A88-E6BB9047AAF8}"/>
              </a:ext>
            </a:extLst>
          </p:cNvPr>
          <p:cNvCxnSpPr>
            <a:endCxn id="74" idx="3"/>
          </p:cNvCxnSpPr>
          <p:nvPr/>
        </p:nvCxnSpPr>
        <p:spPr>
          <a:xfrm rot="5400000" flipH="1" flipV="1">
            <a:off x="5659834" y="3782616"/>
            <a:ext cx="1158082" cy="1397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타원 8">
            <a:extLst>
              <a:ext uri="{FF2B5EF4-FFF2-40B4-BE49-F238E27FC236}">
                <a16:creationId xmlns:a16="http://schemas.microsoft.com/office/drawing/2014/main" id="{2C3BA307-2EA9-6546-B13B-C7DC5F1AD174}"/>
              </a:ext>
            </a:extLst>
          </p:cNvPr>
          <p:cNvSpPr/>
          <p:nvPr/>
        </p:nvSpPr>
        <p:spPr>
          <a:xfrm>
            <a:off x="6299200" y="3215482"/>
            <a:ext cx="63500"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75" name="Straight Connector 74">
            <a:extLst>
              <a:ext uri="{FF2B5EF4-FFF2-40B4-BE49-F238E27FC236}">
                <a16:creationId xmlns:a16="http://schemas.microsoft.com/office/drawing/2014/main" id="{FE34C453-85C7-B34A-9927-41534F108ED0}"/>
              </a:ext>
            </a:extLst>
          </p:cNvPr>
          <p:cNvCxnSpPr>
            <a:cxnSpLocks noChangeShapeType="1"/>
          </p:cNvCxnSpPr>
          <p:nvPr/>
        </p:nvCxnSpPr>
        <p:spPr bwMode="auto">
          <a:xfrm rot="16200000" flipH="1">
            <a:off x="3480990" y="2652316"/>
            <a:ext cx="198438" cy="673894"/>
          </a:xfrm>
          <a:prstGeom prst="line">
            <a:avLst/>
          </a:prstGeom>
          <a:noFill/>
          <a:ln w="3175">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a:extLst>
              <a:ext uri="{FF2B5EF4-FFF2-40B4-BE49-F238E27FC236}">
                <a16:creationId xmlns:a16="http://schemas.microsoft.com/office/drawing/2014/main" id="{5F6ED2BB-DCAD-0647-B4CE-10645A826E5F}"/>
              </a:ext>
            </a:extLst>
          </p:cNvPr>
          <p:cNvCxnSpPr>
            <a:cxnSpLocks noChangeShapeType="1"/>
            <a:endCxn id="62" idx="2"/>
          </p:cNvCxnSpPr>
          <p:nvPr/>
        </p:nvCxnSpPr>
        <p:spPr bwMode="auto">
          <a:xfrm>
            <a:off x="3243262" y="2890044"/>
            <a:ext cx="1182688" cy="219869"/>
          </a:xfrm>
          <a:prstGeom prst="line">
            <a:avLst/>
          </a:prstGeom>
          <a:noFill/>
          <a:ln w="3175">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71544F61-C92B-CB47-8155-11FC33D48029}"/>
              </a:ext>
            </a:extLst>
          </p:cNvPr>
          <p:cNvCxnSpPr>
            <a:cxnSpLocks noChangeShapeType="1"/>
          </p:cNvCxnSpPr>
          <p:nvPr/>
        </p:nvCxnSpPr>
        <p:spPr bwMode="auto">
          <a:xfrm>
            <a:off x="3275806" y="2901157"/>
            <a:ext cx="1212850" cy="125413"/>
          </a:xfrm>
          <a:prstGeom prst="line">
            <a:avLst/>
          </a:prstGeom>
          <a:noFill/>
          <a:ln w="3175">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49" name="직사각형 42">
            <a:extLst>
              <a:ext uri="{FF2B5EF4-FFF2-40B4-BE49-F238E27FC236}">
                <a16:creationId xmlns:a16="http://schemas.microsoft.com/office/drawing/2014/main" id="{36F8270C-6CBB-443D-95F8-6FF265F9D3E7}"/>
              </a:ext>
            </a:extLst>
          </p:cNvPr>
          <p:cNvSpPr>
            <a:spLocks noChangeArrowheads="1"/>
          </p:cNvSpPr>
          <p:nvPr/>
        </p:nvSpPr>
        <p:spPr bwMode="auto">
          <a:xfrm>
            <a:off x="7588250" y="19431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50" name="직사각형 43">
            <a:extLst>
              <a:ext uri="{FF2B5EF4-FFF2-40B4-BE49-F238E27FC236}">
                <a16:creationId xmlns:a16="http://schemas.microsoft.com/office/drawing/2014/main" id="{ED2CA552-0F15-41B8-AB3E-950B7531AE66}"/>
              </a:ext>
            </a:extLst>
          </p:cNvPr>
          <p:cNvSpPr>
            <a:spLocks noChangeArrowheads="1"/>
          </p:cNvSpPr>
          <p:nvPr/>
        </p:nvSpPr>
        <p:spPr bwMode="auto">
          <a:xfrm>
            <a:off x="7596981" y="2209800"/>
            <a:ext cx="379413" cy="20005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R&amp;D</a:t>
            </a:r>
            <a:endParaRPr lang="ko-KR" altLang="en-US" sz="700">
              <a:solidFill>
                <a:srgbClr val="FFFFFF"/>
              </a:solidFill>
              <a:ea typeface="Gulim" panose="020B0600000101010101" pitchFamily="34" charset="-127"/>
              <a:sym typeface="Arial" panose="020B0604020202020204" pitchFamily="34" charset="0"/>
            </a:endParaRPr>
          </a:p>
        </p:txBody>
      </p:sp>
      <p:cxnSp>
        <p:nvCxnSpPr>
          <p:cNvPr id="80" name="직선 연결선 14">
            <a:extLst>
              <a:ext uri="{FF2B5EF4-FFF2-40B4-BE49-F238E27FC236}">
                <a16:creationId xmlns:a16="http://schemas.microsoft.com/office/drawing/2014/main" id="{1694DE99-F257-624A-86FD-84575862BF5A}"/>
              </a:ext>
            </a:extLst>
          </p:cNvPr>
          <p:cNvCxnSpPr/>
          <p:nvPr/>
        </p:nvCxnSpPr>
        <p:spPr>
          <a:xfrm flipH="1" flipV="1">
            <a:off x="6723062" y="3201194"/>
            <a:ext cx="108744" cy="3397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52" name="직사각형 41">
            <a:extLst>
              <a:ext uri="{FF2B5EF4-FFF2-40B4-BE49-F238E27FC236}">
                <a16:creationId xmlns:a16="http://schemas.microsoft.com/office/drawing/2014/main" id="{7F02FBA4-1BA9-4F12-BB4C-DCD48340A394}"/>
              </a:ext>
            </a:extLst>
          </p:cNvPr>
          <p:cNvSpPr>
            <a:spLocks noChangeArrowheads="1"/>
          </p:cNvSpPr>
          <p:nvPr/>
        </p:nvSpPr>
        <p:spPr bwMode="auto">
          <a:xfrm>
            <a:off x="3892550" y="4307682"/>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53" name="직사각형 41">
            <a:extLst>
              <a:ext uri="{FF2B5EF4-FFF2-40B4-BE49-F238E27FC236}">
                <a16:creationId xmlns:a16="http://schemas.microsoft.com/office/drawing/2014/main" id="{24EB5C59-D367-4DFB-AF22-4A80E53A5215}"/>
              </a:ext>
            </a:extLst>
          </p:cNvPr>
          <p:cNvSpPr>
            <a:spLocks noChangeArrowheads="1"/>
          </p:cNvSpPr>
          <p:nvPr/>
        </p:nvSpPr>
        <p:spPr bwMode="auto">
          <a:xfrm>
            <a:off x="4737893" y="5522913"/>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97" name="타원 8">
            <a:extLst>
              <a:ext uri="{FF2B5EF4-FFF2-40B4-BE49-F238E27FC236}">
                <a16:creationId xmlns:a16="http://schemas.microsoft.com/office/drawing/2014/main" id="{FF9F605A-5B8D-0E4A-933F-B3F4404879C9}"/>
              </a:ext>
            </a:extLst>
          </p:cNvPr>
          <p:cNvSpPr/>
          <p:nvPr/>
        </p:nvSpPr>
        <p:spPr>
          <a:xfrm>
            <a:off x="4621212" y="2731294"/>
            <a:ext cx="62706" cy="674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98" name="타원 8">
            <a:extLst>
              <a:ext uri="{FF2B5EF4-FFF2-40B4-BE49-F238E27FC236}">
                <a16:creationId xmlns:a16="http://schemas.microsoft.com/office/drawing/2014/main" id="{CC7886A1-D1FE-FB48-960A-0E8EA7D09BF3}"/>
              </a:ext>
            </a:extLst>
          </p:cNvPr>
          <p:cNvSpPr/>
          <p:nvPr/>
        </p:nvSpPr>
        <p:spPr>
          <a:xfrm>
            <a:off x="4814887" y="4252913"/>
            <a:ext cx="62706" cy="68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sp>
        <p:nvSpPr>
          <p:cNvPr id="99" name="타원 8">
            <a:extLst>
              <a:ext uri="{FF2B5EF4-FFF2-40B4-BE49-F238E27FC236}">
                <a16:creationId xmlns:a16="http://schemas.microsoft.com/office/drawing/2014/main" id="{75C58860-526B-7540-8B4D-2D4451664243}"/>
              </a:ext>
            </a:extLst>
          </p:cNvPr>
          <p:cNvSpPr/>
          <p:nvPr/>
        </p:nvSpPr>
        <p:spPr>
          <a:xfrm>
            <a:off x="5071268" y="3908425"/>
            <a:ext cx="63500" cy="68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100" name="Straight Connector 99">
            <a:extLst>
              <a:ext uri="{FF2B5EF4-FFF2-40B4-BE49-F238E27FC236}">
                <a16:creationId xmlns:a16="http://schemas.microsoft.com/office/drawing/2014/main" id="{60574E8A-9DBD-E34E-8169-085ADA36112A}"/>
              </a:ext>
            </a:extLst>
          </p:cNvPr>
          <p:cNvCxnSpPr>
            <a:cxnSpLocks noChangeShapeType="1"/>
            <a:endCxn id="99" idx="7"/>
          </p:cNvCxnSpPr>
          <p:nvPr/>
        </p:nvCxnSpPr>
        <p:spPr bwMode="auto">
          <a:xfrm flipV="1">
            <a:off x="4361656" y="3918744"/>
            <a:ext cx="763588" cy="24606"/>
          </a:xfrm>
          <a:prstGeom prst="line">
            <a:avLst/>
          </a:prstGeom>
          <a:noFill/>
          <a:ln w="3175">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1" name="Straight Connector 100">
            <a:extLst>
              <a:ext uri="{FF2B5EF4-FFF2-40B4-BE49-F238E27FC236}">
                <a16:creationId xmlns:a16="http://schemas.microsoft.com/office/drawing/2014/main" id="{BD59CE68-40F4-0643-8739-6A973469EC63}"/>
              </a:ext>
            </a:extLst>
          </p:cNvPr>
          <p:cNvCxnSpPr>
            <a:cxnSpLocks noChangeShapeType="1"/>
          </p:cNvCxnSpPr>
          <p:nvPr/>
        </p:nvCxnSpPr>
        <p:spPr bwMode="auto">
          <a:xfrm>
            <a:off x="4837112" y="4284663"/>
            <a:ext cx="105569" cy="561975"/>
          </a:xfrm>
          <a:prstGeom prst="line">
            <a:avLst/>
          </a:prstGeom>
          <a:noFill/>
          <a:ln w="3175">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E408D557-EDE5-1040-A154-3DA9D6E4E98C}"/>
              </a:ext>
            </a:extLst>
          </p:cNvPr>
          <p:cNvCxnSpPr>
            <a:cxnSpLocks noChangeShapeType="1"/>
          </p:cNvCxnSpPr>
          <p:nvPr/>
        </p:nvCxnSpPr>
        <p:spPr bwMode="auto">
          <a:xfrm>
            <a:off x="4191793" y="1710532"/>
            <a:ext cx="468313" cy="1052513"/>
          </a:xfrm>
          <a:prstGeom prst="line">
            <a:avLst/>
          </a:prstGeom>
          <a:noFill/>
          <a:ln w="3175">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 name="타원 54">
            <a:extLst>
              <a:ext uri="{FF2B5EF4-FFF2-40B4-BE49-F238E27FC236}">
                <a16:creationId xmlns:a16="http://schemas.microsoft.com/office/drawing/2014/main" id="{CCB0F41D-36CB-2F48-979C-142EB19602FE}"/>
              </a:ext>
            </a:extLst>
          </p:cNvPr>
          <p:cNvSpPr/>
          <p:nvPr/>
        </p:nvSpPr>
        <p:spPr>
          <a:xfrm>
            <a:off x="6103937" y="2593182"/>
            <a:ext cx="61119" cy="642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104" name="직선 연결선 14">
            <a:extLst>
              <a:ext uri="{FF2B5EF4-FFF2-40B4-BE49-F238E27FC236}">
                <a16:creationId xmlns:a16="http://schemas.microsoft.com/office/drawing/2014/main" id="{AE3E42E8-5B79-C943-8BE5-55A938BAEAD5}"/>
              </a:ext>
            </a:extLst>
          </p:cNvPr>
          <p:cNvCxnSpPr/>
          <p:nvPr/>
        </p:nvCxnSpPr>
        <p:spPr>
          <a:xfrm rot="16200000" flipV="1">
            <a:off x="5594746" y="2076847"/>
            <a:ext cx="900113" cy="1754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5362" name="Picture 104" descr="iStock-542202774.jpg">
            <a:extLst>
              <a:ext uri="{FF2B5EF4-FFF2-40B4-BE49-F238E27FC236}">
                <a16:creationId xmlns:a16="http://schemas.microsoft.com/office/drawing/2014/main" id="{6C984408-3794-419E-A593-7DE6B2CC14AC}"/>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785393" y="1028700"/>
            <a:ext cx="672307" cy="6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3" name="TextBox 31">
            <a:extLst>
              <a:ext uri="{FF2B5EF4-FFF2-40B4-BE49-F238E27FC236}">
                <a16:creationId xmlns:a16="http://schemas.microsoft.com/office/drawing/2014/main" id="{7E78915A-07C0-450E-84AD-0F460471663E}"/>
              </a:ext>
            </a:extLst>
          </p:cNvPr>
          <p:cNvSpPr txBox="1">
            <a:spLocks noChangeArrowheads="1"/>
          </p:cNvSpPr>
          <p:nvPr/>
        </p:nvSpPr>
        <p:spPr bwMode="auto">
          <a:xfrm>
            <a:off x="2528093" y="2410808"/>
            <a:ext cx="995363" cy="3385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800" b="1" dirty="0">
                <a:solidFill>
                  <a:srgbClr val="FFFFFF"/>
                </a:solidFill>
                <a:ea typeface="Gulim" panose="020B0600000101010101" pitchFamily="34" charset="-127"/>
                <a:sym typeface="Arial" panose="020B0604020202020204" pitchFamily="34" charset="0"/>
              </a:rPr>
              <a:t>Oakland, CA</a:t>
            </a:r>
          </a:p>
          <a:p>
            <a:pPr algn="ctr" defTabSz="1219200" eaLnBrk="0" fontAlgn="base" hangingPunct="0">
              <a:lnSpc>
                <a:spcPct val="100000"/>
              </a:lnSpc>
              <a:spcBef>
                <a:spcPct val="0"/>
              </a:spcBef>
              <a:spcAft>
                <a:spcPct val="0"/>
              </a:spcAft>
            </a:pPr>
            <a:r>
              <a:rPr lang="en-US" altLang="ko-KR" sz="800" b="1" dirty="0">
                <a:solidFill>
                  <a:srgbClr val="FFFFFF"/>
                </a:solidFill>
                <a:ea typeface="Gulim" panose="020B0600000101010101" pitchFamily="34" charset="-127"/>
                <a:sym typeface="Arial" panose="020B0604020202020204" pitchFamily="34" charset="0"/>
              </a:rPr>
              <a:t>Headquarters</a:t>
            </a:r>
          </a:p>
        </p:txBody>
      </p:sp>
      <p:pic>
        <p:nvPicPr>
          <p:cNvPr id="55364" name="Picture 107" descr="iStock-185953118.jpg">
            <a:extLst>
              <a:ext uri="{FF2B5EF4-FFF2-40B4-BE49-F238E27FC236}">
                <a16:creationId xmlns:a16="http://schemas.microsoft.com/office/drawing/2014/main" id="{91ADB411-757A-429B-90A3-DD633779539F}"/>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735637" y="1143000"/>
            <a:ext cx="526256" cy="5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65" name="Picture 109" descr="iStock-547022792.jpg">
            <a:extLst>
              <a:ext uri="{FF2B5EF4-FFF2-40B4-BE49-F238E27FC236}">
                <a16:creationId xmlns:a16="http://schemas.microsoft.com/office/drawing/2014/main" id="{99CDCA1F-F6BD-45F4-8D93-CE1B20152DBD}"/>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623593" y="4807744"/>
            <a:ext cx="678657"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66" name="Picture 112" descr="iStock-542202510.jpg">
            <a:extLst>
              <a:ext uri="{FF2B5EF4-FFF2-40B4-BE49-F238E27FC236}">
                <a16:creationId xmlns:a16="http://schemas.microsoft.com/office/drawing/2014/main" id="{795D1729-8B04-4B59-B540-2122A289E0DB}"/>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802437" y="1219200"/>
            <a:ext cx="640556"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7" name="직사각형 35">
            <a:extLst>
              <a:ext uri="{FF2B5EF4-FFF2-40B4-BE49-F238E27FC236}">
                <a16:creationId xmlns:a16="http://schemas.microsoft.com/office/drawing/2014/main" id="{75DA30E9-CE11-41FA-99F2-8B3A0DCD0A37}"/>
              </a:ext>
            </a:extLst>
          </p:cNvPr>
          <p:cNvSpPr>
            <a:spLocks noChangeArrowheads="1"/>
          </p:cNvSpPr>
          <p:nvPr/>
        </p:nvSpPr>
        <p:spPr bwMode="auto">
          <a:xfrm>
            <a:off x="3899693" y="17145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55368" name="직사각형 35">
            <a:extLst>
              <a:ext uri="{FF2B5EF4-FFF2-40B4-BE49-F238E27FC236}">
                <a16:creationId xmlns:a16="http://schemas.microsoft.com/office/drawing/2014/main" id="{C4183C62-B4EB-475C-94F1-1C5D73C0F73C}"/>
              </a:ext>
            </a:extLst>
          </p:cNvPr>
          <p:cNvSpPr>
            <a:spLocks noChangeArrowheads="1"/>
          </p:cNvSpPr>
          <p:nvPr/>
        </p:nvSpPr>
        <p:spPr bwMode="auto">
          <a:xfrm>
            <a:off x="5797550" y="17145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pic>
        <p:nvPicPr>
          <p:cNvPr id="55369" name="Picture 118" descr="iStock-547024564.jpg">
            <a:extLst>
              <a:ext uri="{FF2B5EF4-FFF2-40B4-BE49-F238E27FC236}">
                <a16:creationId xmlns:a16="http://schemas.microsoft.com/office/drawing/2014/main" id="{078AB13B-02D7-4761-BA23-31DFABA9DF2F}"/>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890793" y="3619500"/>
            <a:ext cx="602457" cy="60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70" name="Picture 121" descr="iStock-547022274.jpg">
            <a:extLst>
              <a:ext uri="{FF2B5EF4-FFF2-40B4-BE49-F238E27FC236}">
                <a16:creationId xmlns:a16="http://schemas.microsoft.com/office/drawing/2014/main" id="{FBFFBF61-F6A0-4146-862A-BEA7FEE94A05}"/>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880893" y="4419600"/>
            <a:ext cx="564357" cy="5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타원 54">
            <a:extLst>
              <a:ext uri="{FF2B5EF4-FFF2-40B4-BE49-F238E27FC236}">
                <a16:creationId xmlns:a16="http://schemas.microsoft.com/office/drawing/2014/main" id="{0BC566A5-7A3A-7F42-ACFE-E521A4BDF340}"/>
              </a:ext>
            </a:extLst>
          </p:cNvPr>
          <p:cNvSpPr/>
          <p:nvPr/>
        </p:nvSpPr>
        <p:spPr>
          <a:xfrm>
            <a:off x="6010275" y="2640807"/>
            <a:ext cx="61119" cy="642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85" name="직선 연결선 14">
            <a:extLst>
              <a:ext uri="{FF2B5EF4-FFF2-40B4-BE49-F238E27FC236}">
                <a16:creationId xmlns:a16="http://schemas.microsoft.com/office/drawing/2014/main" id="{0FEC78D7-D464-824B-B380-3DE1DD3AFC46}"/>
              </a:ext>
            </a:extLst>
          </p:cNvPr>
          <p:cNvCxnSpPr/>
          <p:nvPr/>
        </p:nvCxnSpPr>
        <p:spPr>
          <a:xfrm rot="16200000" flipV="1">
            <a:off x="5271293" y="1866900"/>
            <a:ext cx="952500" cy="571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5373" name="Picture 86" descr="iStock-176603111.jpg">
            <a:extLst>
              <a:ext uri="{FF2B5EF4-FFF2-40B4-BE49-F238E27FC236}">
                <a16:creationId xmlns:a16="http://schemas.microsoft.com/office/drawing/2014/main" id="{C5EA66D6-494F-4E30-BDAF-9D1302BAC1BC}"/>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087937" y="990600"/>
            <a:ext cx="564356" cy="5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74" name="직사각형 35">
            <a:extLst>
              <a:ext uri="{FF2B5EF4-FFF2-40B4-BE49-F238E27FC236}">
                <a16:creationId xmlns:a16="http://schemas.microsoft.com/office/drawing/2014/main" id="{4387C1DB-4C2C-40D8-90C5-C414DFA047A8}"/>
              </a:ext>
            </a:extLst>
          </p:cNvPr>
          <p:cNvSpPr>
            <a:spLocks noChangeArrowheads="1"/>
          </p:cNvSpPr>
          <p:nvPr/>
        </p:nvSpPr>
        <p:spPr bwMode="auto">
          <a:xfrm>
            <a:off x="5187950" y="16002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90" name="타원 54">
            <a:extLst>
              <a:ext uri="{FF2B5EF4-FFF2-40B4-BE49-F238E27FC236}">
                <a16:creationId xmlns:a16="http://schemas.microsoft.com/office/drawing/2014/main" id="{60F21EA5-869B-3B4B-8CBA-5232A15A6FD8}"/>
              </a:ext>
            </a:extLst>
          </p:cNvPr>
          <p:cNvSpPr/>
          <p:nvPr/>
        </p:nvSpPr>
        <p:spPr>
          <a:xfrm>
            <a:off x="6163468" y="2819400"/>
            <a:ext cx="60325" cy="658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91" name="직선 연결선 14">
            <a:extLst>
              <a:ext uri="{FF2B5EF4-FFF2-40B4-BE49-F238E27FC236}">
                <a16:creationId xmlns:a16="http://schemas.microsoft.com/office/drawing/2014/main" id="{6BCED0B4-42BA-8941-BA5E-07344E46C1EF}"/>
              </a:ext>
            </a:extLst>
          </p:cNvPr>
          <p:cNvCxnSpPr/>
          <p:nvPr/>
        </p:nvCxnSpPr>
        <p:spPr>
          <a:xfrm rot="5400000" flipH="1" flipV="1">
            <a:off x="5531643" y="3130550"/>
            <a:ext cx="876300" cy="406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5377" name="Picture 92" descr="italy-button-182003175_592x592.jpeg">
            <a:extLst>
              <a:ext uri="{FF2B5EF4-FFF2-40B4-BE49-F238E27FC236}">
                <a16:creationId xmlns:a16="http://schemas.microsoft.com/office/drawing/2014/main" id="{0AD05145-E236-409D-8436-845907B427F9}"/>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468937" y="3581400"/>
            <a:ext cx="526256" cy="5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78" name="직사각형 40">
            <a:extLst>
              <a:ext uri="{FF2B5EF4-FFF2-40B4-BE49-F238E27FC236}">
                <a16:creationId xmlns:a16="http://schemas.microsoft.com/office/drawing/2014/main" id="{C916F4C2-2C22-4016-BAD0-E19EC546E9CD}"/>
              </a:ext>
            </a:extLst>
          </p:cNvPr>
          <p:cNvSpPr>
            <a:spLocks noChangeArrowheads="1"/>
          </p:cNvSpPr>
          <p:nvPr/>
        </p:nvSpPr>
        <p:spPr bwMode="auto">
          <a:xfrm>
            <a:off x="5499893" y="41529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95" name="타원 54">
            <a:extLst>
              <a:ext uri="{FF2B5EF4-FFF2-40B4-BE49-F238E27FC236}">
                <a16:creationId xmlns:a16="http://schemas.microsoft.com/office/drawing/2014/main" id="{7DB3DF40-7028-4747-9D3E-797309E98221}"/>
              </a:ext>
            </a:extLst>
          </p:cNvPr>
          <p:cNvSpPr/>
          <p:nvPr/>
        </p:nvSpPr>
        <p:spPr>
          <a:xfrm>
            <a:off x="5934075" y="2667000"/>
            <a:ext cx="61119" cy="642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96" name="직선 연결선 14">
            <a:extLst>
              <a:ext uri="{FF2B5EF4-FFF2-40B4-BE49-F238E27FC236}">
                <a16:creationId xmlns:a16="http://schemas.microsoft.com/office/drawing/2014/main" id="{33401495-2658-0545-9E8D-73C0533559CC}"/>
              </a:ext>
            </a:extLst>
          </p:cNvPr>
          <p:cNvCxnSpPr/>
          <p:nvPr/>
        </p:nvCxnSpPr>
        <p:spPr>
          <a:xfrm rot="10800000">
            <a:off x="5156993" y="2133600"/>
            <a:ext cx="76200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81" name="직사각형 35">
            <a:extLst>
              <a:ext uri="{FF2B5EF4-FFF2-40B4-BE49-F238E27FC236}">
                <a16:creationId xmlns:a16="http://schemas.microsoft.com/office/drawing/2014/main" id="{3A5BDC76-D70A-438D-AA8E-D5410BBA7218}"/>
              </a:ext>
            </a:extLst>
          </p:cNvPr>
          <p:cNvSpPr>
            <a:spLocks noChangeArrowheads="1"/>
          </p:cNvSpPr>
          <p:nvPr/>
        </p:nvSpPr>
        <p:spPr bwMode="auto">
          <a:xfrm>
            <a:off x="4775993" y="2209800"/>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110" name="타원 54">
            <a:extLst>
              <a:ext uri="{FF2B5EF4-FFF2-40B4-BE49-F238E27FC236}">
                <a16:creationId xmlns:a16="http://schemas.microsoft.com/office/drawing/2014/main" id="{3FA9E76C-B581-C540-A9A2-69D7D2E65D4F}"/>
              </a:ext>
            </a:extLst>
          </p:cNvPr>
          <p:cNvSpPr/>
          <p:nvPr/>
        </p:nvSpPr>
        <p:spPr>
          <a:xfrm>
            <a:off x="6414293" y="2781300"/>
            <a:ext cx="60325" cy="658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742950" indent="-285750">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endParaRPr lang="ko-KR" altLang="en-US" sz="1000">
              <a:solidFill>
                <a:srgbClr val="FFFFFF"/>
              </a:solidFill>
              <a:latin typeface="Lato Regular" charset="0"/>
              <a:ea typeface="Gulim" panose="020B0600000101010101" pitchFamily="34" charset="-127"/>
              <a:cs typeface="Arial" panose="020B0604020202020204" pitchFamily="34" charset="0"/>
            </a:endParaRPr>
          </a:p>
        </p:txBody>
      </p:sp>
      <p:cxnSp>
        <p:nvCxnSpPr>
          <p:cNvPr id="112" name="직선 연결선 14">
            <a:extLst>
              <a:ext uri="{FF2B5EF4-FFF2-40B4-BE49-F238E27FC236}">
                <a16:creationId xmlns:a16="http://schemas.microsoft.com/office/drawing/2014/main" id="{97763D6F-5CA8-BA48-BB5B-090A3CFA0E6C}"/>
              </a:ext>
            </a:extLst>
          </p:cNvPr>
          <p:cNvCxnSpPr/>
          <p:nvPr/>
        </p:nvCxnSpPr>
        <p:spPr>
          <a:xfrm flipV="1">
            <a:off x="6452393" y="2247900"/>
            <a:ext cx="53975" cy="5278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84" name="직사각형 35">
            <a:extLst>
              <a:ext uri="{FF2B5EF4-FFF2-40B4-BE49-F238E27FC236}">
                <a16:creationId xmlns:a16="http://schemas.microsoft.com/office/drawing/2014/main" id="{5EC84208-DC5C-4CB8-88F0-D144E5D45916}"/>
              </a:ext>
            </a:extLst>
          </p:cNvPr>
          <p:cNvSpPr>
            <a:spLocks noChangeArrowheads="1"/>
          </p:cNvSpPr>
          <p:nvPr/>
        </p:nvSpPr>
        <p:spPr bwMode="auto">
          <a:xfrm>
            <a:off x="6299993" y="2322513"/>
            <a:ext cx="426244" cy="2000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ko-KR" sz="700" dirty="0">
                <a:solidFill>
                  <a:srgbClr val="FFFFFF"/>
                </a:solidFill>
                <a:ea typeface="Gulim" panose="020B0600000101010101" pitchFamily="34" charset="-127"/>
                <a:sym typeface="Arial" panose="020B0604020202020204" pitchFamily="34" charset="0"/>
              </a:rPr>
              <a:t>Sales</a:t>
            </a:r>
            <a:endParaRPr lang="ko-KR" altLang="en-US" sz="700">
              <a:solidFill>
                <a:srgbClr val="FFFFFF"/>
              </a:solidFill>
              <a:ea typeface="Gulim" panose="020B0600000101010101" pitchFamily="34" charset="-127"/>
              <a:sym typeface="Arial" panose="020B0604020202020204" pitchFamily="34" charset="0"/>
            </a:endParaRPr>
          </a:p>
        </p:txBody>
      </p:sp>
      <p:sp>
        <p:nvSpPr>
          <p:cNvPr id="94" name="직사각형 66">
            <a:extLst>
              <a:ext uri="{FF2B5EF4-FFF2-40B4-BE49-F238E27FC236}">
                <a16:creationId xmlns:a16="http://schemas.microsoft.com/office/drawing/2014/main" id="{EA3F8A0D-9523-A045-9598-5956E0E84F06}"/>
              </a:ext>
            </a:extLst>
          </p:cNvPr>
          <p:cNvSpPr/>
          <p:nvPr/>
        </p:nvSpPr>
        <p:spPr>
          <a:xfrm>
            <a:off x="7335043" y="5226050"/>
            <a:ext cx="873125" cy="200055"/>
          </a:xfrm>
          <a:prstGeom prst="rect">
            <a:avLst/>
          </a:prstGeom>
          <a:solidFill>
            <a:schemeClr val="tx1">
              <a:lumMod val="50000"/>
              <a:lumOff val="50000"/>
            </a:schemeClr>
          </a:solidFill>
        </p:spPr>
        <p:txBody>
          <a:bodyPr wrap="square">
            <a:spAutoFit/>
          </a:bodyPr>
          <a:lstStyle>
            <a:lvl1pPr>
              <a:defRPr sz="3600">
                <a:solidFill>
                  <a:srgbClr val="000000"/>
                </a:solidFill>
                <a:latin typeface="Arial" panose="020B0604020202020204" pitchFamily="34" charset="0"/>
                <a:ea typeface="Lato Regular" charset="0"/>
                <a:cs typeface="Lato Regular" charset="0"/>
                <a:sym typeface="Arial" panose="020B0604020202020204" pitchFamily="34" charset="0"/>
              </a:defRPr>
            </a:lvl1pPr>
            <a:lvl2pPr marL="37931725" indent="-37474525">
              <a:defRPr sz="3600">
                <a:solidFill>
                  <a:srgbClr val="000000"/>
                </a:solidFill>
                <a:latin typeface="Arial" panose="020B0604020202020204" pitchFamily="34" charset="0"/>
                <a:ea typeface="Lato Regular" charset="0"/>
                <a:cs typeface="Lato Regular" charset="0"/>
                <a:sym typeface="Arial" panose="020B0604020202020204" pitchFamily="34" charset="0"/>
              </a:defRPr>
            </a:lvl2pPr>
            <a:lvl3pPr marL="11430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3pPr>
            <a:lvl4pPr marL="16002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4pPr>
            <a:lvl5pPr marL="2057400" indent="-228600">
              <a:defRPr sz="3600">
                <a:solidFill>
                  <a:srgbClr val="000000"/>
                </a:solidFill>
                <a:latin typeface="Arial" panose="020B0604020202020204" pitchFamily="34" charset="0"/>
                <a:ea typeface="Lato Regular" charset="0"/>
                <a:cs typeface="Lato Regular" charset="0"/>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charset="0"/>
                <a:cs typeface="Lato Regular" charset="0"/>
                <a:sym typeface="Arial" panose="020B0604020202020204" pitchFamily="34" charset="0"/>
              </a:defRPr>
            </a:lvl9pPr>
          </a:lstStyle>
          <a:p>
            <a:pPr algn="ctr" defTabSz="1219200" eaLnBrk="0" fontAlgn="base" hangingPunct="0">
              <a:spcBef>
                <a:spcPct val="0"/>
              </a:spcBef>
              <a:spcAft>
                <a:spcPct val="0"/>
              </a:spcAft>
              <a:defRPr/>
            </a:pPr>
            <a:r>
              <a:rPr lang="en-US" altLang="ko-KR" sz="700" dirty="0">
                <a:solidFill>
                  <a:srgbClr val="FFFFFF"/>
                </a:solidFill>
                <a:ea typeface="Gulim" panose="020B0600000101010101" pitchFamily="34" charset="-127"/>
              </a:rPr>
              <a:t>Manufacturing</a:t>
            </a:r>
            <a:endParaRPr lang="ko-KR" altLang="en-US" sz="700" dirty="0">
              <a:solidFill>
                <a:srgbClr val="FFFFFF"/>
              </a:solidFill>
              <a:ea typeface="Gulim" panose="020B0600000101010101" pitchFamily="34" charset="-127"/>
            </a:endParaRPr>
          </a:p>
        </p:txBody>
      </p:sp>
      <p:sp>
        <p:nvSpPr>
          <p:cNvPr id="55387" name="Rectangle 3">
            <a:extLst>
              <a:ext uri="{FF2B5EF4-FFF2-40B4-BE49-F238E27FC236}">
                <a16:creationId xmlns:a16="http://schemas.microsoft.com/office/drawing/2014/main" id="{7DD848D0-ED8B-43DC-AF15-01121E02CB92}"/>
              </a:ext>
            </a:extLst>
          </p:cNvPr>
          <p:cNvSpPr>
            <a:spLocks/>
          </p:cNvSpPr>
          <p:nvPr/>
        </p:nvSpPr>
        <p:spPr bwMode="auto">
          <a:xfrm>
            <a:off x="596214" y="5638800"/>
            <a:ext cx="11010900"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400" b="1" i="1" dirty="0">
                <a:solidFill>
                  <a:schemeClr val="tx1"/>
                </a:solidFill>
                <a:cs typeface="Arial" panose="020B0604020202020204" pitchFamily="34" charset="0"/>
                <a:sym typeface="Arial" panose="020B0604020202020204" pitchFamily="34" charset="0"/>
              </a:rPr>
              <a:t>Diversified Customers in over 50 Countries                   Flexible Production out of the U.S. (in-house) and Korea + China (OEM)</a:t>
            </a:r>
          </a:p>
        </p:txBody>
      </p:sp>
      <p:sp>
        <p:nvSpPr>
          <p:cNvPr id="2" name="Footer Placeholder 1">
            <a:extLst>
              <a:ext uri="{FF2B5EF4-FFF2-40B4-BE49-F238E27FC236}">
                <a16:creationId xmlns:a16="http://schemas.microsoft.com/office/drawing/2014/main" id="{3C4EC9FA-CC64-4EA1-8B48-B7BB792A93F9}"/>
              </a:ext>
            </a:extLst>
          </p:cNvPr>
          <p:cNvSpPr>
            <a:spLocks noGrp="1"/>
          </p:cNvSpPr>
          <p:nvPr>
            <p:ph type="ftr" sz="quarter" idx="3"/>
          </p:nvPr>
        </p:nvSpPr>
        <p:spPr/>
        <p:txBody>
          <a:bodyPr/>
          <a:lstStyle/>
          <a:p>
            <a:r>
              <a:rPr lang="en-US" altLang="en-US" dirty="0"/>
              <a:t>© 2018 DASAN Zhone Solutions – Proprietary and Confidential</a:t>
            </a:r>
          </a:p>
        </p:txBody>
      </p:sp>
      <p:sp>
        <p:nvSpPr>
          <p:cNvPr id="3" name="Slide Number Placeholder 2">
            <a:extLst>
              <a:ext uri="{FF2B5EF4-FFF2-40B4-BE49-F238E27FC236}">
                <a16:creationId xmlns:a16="http://schemas.microsoft.com/office/drawing/2014/main" id="{4C977AEA-7676-47B8-BE76-83513A3BB120}"/>
              </a:ext>
            </a:extLst>
          </p:cNvPr>
          <p:cNvSpPr>
            <a:spLocks noGrp="1"/>
          </p:cNvSpPr>
          <p:nvPr>
            <p:ph type="sldNum" sz="quarter" idx="4"/>
          </p:nvPr>
        </p:nvSpPr>
        <p:spPr/>
        <p:txBody>
          <a:bodyPr/>
          <a:lstStyle/>
          <a:p>
            <a:fld id="{2F4E5067-7697-45D7-A630-2CABF6CFB4FA}" type="slidenum">
              <a:rPr lang="en-US" smtClean="0"/>
              <a:pPr/>
              <a:t>6</a:t>
            </a:fld>
            <a:endParaRPr lang="en-US" dirty="0"/>
          </a:p>
        </p:txBody>
      </p:sp>
    </p:spTree>
    <p:extLst>
      <p:ext uri="{BB962C8B-B14F-4D97-AF65-F5344CB8AC3E}">
        <p14:creationId xmlns:p14="http://schemas.microsoft.com/office/powerpoint/2010/main" val="33096325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C1A2-345C-498F-8647-F4A3A1623AD7}"/>
              </a:ext>
            </a:extLst>
          </p:cNvPr>
          <p:cNvSpPr>
            <a:spLocks noGrp="1"/>
          </p:cNvSpPr>
          <p:nvPr>
            <p:ph type="title"/>
          </p:nvPr>
        </p:nvSpPr>
        <p:spPr/>
        <p:txBody>
          <a:bodyPr>
            <a:noAutofit/>
          </a:bodyPr>
          <a:lstStyle/>
          <a:p>
            <a:r>
              <a:rPr lang="en-US" altLang="en-US" dirty="0">
                <a:solidFill>
                  <a:srgbClr val="FFFFFF"/>
                </a:solidFill>
                <a:sym typeface="Montserrat-Regular" charset="0"/>
              </a:rPr>
              <a:t>Accelerated Network Bandwidth Demands</a:t>
            </a:r>
            <a:endParaRPr lang="en-US" dirty="0"/>
          </a:p>
        </p:txBody>
      </p:sp>
      <p:sp>
        <p:nvSpPr>
          <p:cNvPr id="5" name="Shape 526">
            <a:extLst>
              <a:ext uri="{FF2B5EF4-FFF2-40B4-BE49-F238E27FC236}">
                <a16:creationId xmlns:a16="http://schemas.microsoft.com/office/drawing/2014/main" id="{602F03A8-43F3-4733-9FDD-7391A0B1E44C}"/>
              </a:ext>
            </a:extLst>
          </p:cNvPr>
          <p:cNvSpPr txBox="1"/>
          <p:nvPr/>
        </p:nvSpPr>
        <p:spPr>
          <a:xfrm>
            <a:off x="374650" y="1066800"/>
            <a:ext cx="8229600" cy="5113338"/>
          </a:xfrm>
          <a:prstGeom prst="rect">
            <a:avLst/>
          </a:prstGeom>
          <a:noFill/>
          <a:ln>
            <a:noFill/>
          </a:ln>
        </p:spPr>
        <p:txBody>
          <a:bodyPr lIns="91425" tIns="45700" rIns="91425" bIns="45700"/>
          <a:lstStyle/>
          <a:p>
            <a:pPr indent="-127000" defTabSz="1219200" eaLnBrk="0" fontAlgn="base" hangingPunct="0">
              <a:buClr>
                <a:srgbClr val="404040"/>
              </a:buClr>
              <a:buSzPts val="2000"/>
              <a:defRPr/>
            </a:pPr>
            <a:r>
              <a:rPr lang="en-US" sz="2000" b="1" dirty="0">
                <a:solidFill>
                  <a:srgbClr val="404040"/>
                </a:solidFill>
                <a:latin typeface="Arial"/>
                <a:ea typeface="Arial"/>
                <a:cs typeface="Arial"/>
                <a:sym typeface="Arial"/>
              </a:rPr>
              <a:t>Network Demands of High Bandwidth as below</a:t>
            </a:r>
          </a:p>
          <a:p>
            <a:pPr defTabSz="1219200" eaLnBrk="0" fontAlgn="base" hangingPunct="0">
              <a:defRPr/>
            </a:pPr>
            <a:endParaRPr sz="2000" b="1" dirty="0">
              <a:solidFill>
                <a:srgbClr val="404040"/>
              </a:solidFill>
              <a:latin typeface="Arial"/>
              <a:ea typeface="Arial"/>
              <a:cs typeface="Arial"/>
              <a:sym typeface="Arial"/>
            </a:endParaRPr>
          </a:p>
        </p:txBody>
      </p:sp>
      <p:sp>
        <p:nvSpPr>
          <p:cNvPr id="6" name="Shape 528">
            <a:extLst>
              <a:ext uri="{FF2B5EF4-FFF2-40B4-BE49-F238E27FC236}">
                <a16:creationId xmlns:a16="http://schemas.microsoft.com/office/drawing/2014/main" id="{28368B34-7C10-4D03-BA7B-69AC3B15BDC0}"/>
              </a:ext>
            </a:extLst>
          </p:cNvPr>
          <p:cNvSpPr txBox="1">
            <a:spLocks noChangeArrowheads="1"/>
          </p:cNvSpPr>
          <p:nvPr/>
        </p:nvSpPr>
        <p:spPr bwMode="auto">
          <a:xfrm>
            <a:off x="9580563" y="6257582"/>
            <a:ext cx="224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indent="-1778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indent="-88900" defTabSz="1219200" eaLnBrk="0" fontAlgn="base" hangingPunct="0">
              <a:lnSpc>
                <a:spcPct val="100000"/>
              </a:lnSpc>
              <a:spcBef>
                <a:spcPct val="0"/>
              </a:spcBef>
              <a:spcAft>
                <a:spcPct val="0"/>
              </a:spcAft>
              <a:buClr>
                <a:srgbClr val="000000"/>
              </a:buClr>
              <a:buSzPts val="1400"/>
            </a:pPr>
            <a:r>
              <a:rPr lang="en-US" altLang="en-US" sz="1400" b="1" dirty="0">
                <a:solidFill>
                  <a:srgbClr val="000000"/>
                </a:solidFill>
                <a:latin typeface="Calibri" panose="020F0502020204030204" pitchFamily="34" charset="0"/>
                <a:cs typeface="Calibri" panose="020F0502020204030204" pitchFamily="34" charset="0"/>
                <a:sym typeface="Calibri" panose="020F0502020204030204" pitchFamily="34" charset="0"/>
              </a:rPr>
              <a:t>Source : Cisco VNI 2017</a:t>
            </a:r>
          </a:p>
        </p:txBody>
      </p:sp>
      <p:pic>
        <p:nvPicPr>
          <p:cNvPr id="7" name="Shape 529">
            <a:extLst>
              <a:ext uri="{FF2B5EF4-FFF2-40B4-BE49-F238E27FC236}">
                <a16:creationId xmlns:a16="http://schemas.microsoft.com/office/drawing/2014/main" id="{7AEAD7AE-E371-46BF-B1E3-47E14DE4BB4F}"/>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00" y="1476375"/>
            <a:ext cx="11176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530">
            <a:extLst>
              <a:ext uri="{FF2B5EF4-FFF2-40B4-BE49-F238E27FC236}">
                <a16:creationId xmlns:a16="http://schemas.microsoft.com/office/drawing/2014/main" id="{F8838481-DD0F-4A2C-B02D-606BED7CFA15}"/>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2463" y="3238500"/>
            <a:ext cx="77978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a:extLst>
              <a:ext uri="{FF2B5EF4-FFF2-40B4-BE49-F238E27FC236}">
                <a16:creationId xmlns:a16="http://schemas.microsoft.com/office/drawing/2014/main" id="{234B4A86-8E4C-4FF1-9CA5-2C59DD7AD0D0}"/>
              </a:ext>
            </a:extLst>
          </p:cNvPr>
          <p:cNvSpPr>
            <a:spLocks noGrp="1"/>
          </p:cNvSpPr>
          <p:nvPr>
            <p:ph type="ftr" sz="quarter" idx="3"/>
          </p:nvPr>
        </p:nvSpPr>
        <p:spPr/>
        <p:txBody>
          <a:bodyPr/>
          <a:lstStyle/>
          <a:p>
            <a:r>
              <a:rPr lang="en-US" altLang="en-US" dirty="0"/>
              <a:t>© 2018 DASAN Zhone Solutions – Proprietary and Confidential</a:t>
            </a:r>
          </a:p>
        </p:txBody>
      </p:sp>
      <p:sp>
        <p:nvSpPr>
          <p:cNvPr id="10" name="Slide Number Placeholder 9">
            <a:extLst>
              <a:ext uri="{FF2B5EF4-FFF2-40B4-BE49-F238E27FC236}">
                <a16:creationId xmlns:a16="http://schemas.microsoft.com/office/drawing/2014/main" id="{F0AC3AD3-B497-43BD-B65F-5D197683FBB8}"/>
              </a:ext>
            </a:extLst>
          </p:cNvPr>
          <p:cNvSpPr>
            <a:spLocks noGrp="1"/>
          </p:cNvSpPr>
          <p:nvPr>
            <p:ph type="sldNum" sz="quarter" idx="4"/>
          </p:nvPr>
        </p:nvSpPr>
        <p:spPr/>
        <p:txBody>
          <a:bodyPr/>
          <a:lstStyle/>
          <a:p>
            <a:fld id="{2F4E5067-7697-45D7-A630-2CABF6CFB4FA}" type="slidenum">
              <a:rPr lang="en-US" sz="1200" smtClean="0"/>
              <a:pPr/>
              <a:t>7</a:t>
            </a:fld>
            <a:endParaRPr lang="en-US" sz="1200" dirty="0"/>
          </a:p>
        </p:txBody>
      </p:sp>
    </p:spTree>
    <p:extLst>
      <p:ext uri="{BB962C8B-B14F-4D97-AF65-F5344CB8AC3E}">
        <p14:creationId xmlns:p14="http://schemas.microsoft.com/office/powerpoint/2010/main" val="112494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81322129-A286-450C-AB97-5BBC06F1F3FF}"/>
              </a:ext>
            </a:extLst>
          </p:cNvPr>
          <p:cNvSpPr>
            <a:spLocks noGrp="1"/>
          </p:cNvSpPr>
          <p:nvPr>
            <p:ph type="title"/>
          </p:nvPr>
        </p:nvSpPr>
        <p:spPr>
          <a:xfrm>
            <a:off x="838200" y="189706"/>
            <a:ext cx="11277600" cy="572294"/>
          </a:xfrm>
        </p:spPr>
        <p:txBody>
          <a:bodyPr>
            <a:normAutofit fontScale="90000"/>
          </a:bodyPr>
          <a:lstStyle/>
          <a:p>
            <a:r>
              <a:rPr lang="en-US" altLang="en-US" sz="3300" dirty="0"/>
              <a:t>What’s Driving the Global Demand for Fiber to the Home?</a:t>
            </a:r>
          </a:p>
        </p:txBody>
      </p:sp>
      <p:pic>
        <p:nvPicPr>
          <p:cNvPr id="7" name="Picture 6"/>
          <p:cNvPicPr>
            <a:picLocks noChangeAspect="1"/>
          </p:cNvPicPr>
          <p:nvPr/>
        </p:nvPicPr>
        <p:blipFill>
          <a:blip r:embed="rId3"/>
          <a:stretch>
            <a:fillRect/>
          </a:stretch>
        </p:blipFill>
        <p:spPr>
          <a:xfrm>
            <a:off x="5638800" y="1066800"/>
            <a:ext cx="5772897" cy="5334000"/>
          </a:xfrm>
          <a:prstGeom prst="rect">
            <a:avLst/>
          </a:prstGeom>
        </p:spPr>
      </p:pic>
      <p:sp>
        <p:nvSpPr>
          <p:cNvPr id="23" name="Rectangle 3">
            <a:extLst>
              <a:ext uri="{FF2B5EF4-FFF2-40B4-BE49-F238E27FC236}">
                <a16:creationId xmlns:a16="http://schemas.microsoft.com/office/drawing/2014/main" id="{7D3FF4D9-8BD7-46EC-91AB-C62F1B8AFA59}"/>
              </a:ext>
            </a:extLst>
          </p:cNvPr>
          <p:cNvSpPr txBox="1">
            <a:spLocks noChangeArrowheads="1"/>
          </p:cNvSpPr>
          <p:nvPr/>
        </p:nvSpPr>
        <p:spPr bwMode="auto">
          <a:xfrm>
            <a:off x="533400" y="1211262"/>
            <a:ext cx="52578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742950" indent="-28575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defTabSz="4572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4572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228600" eaLnBrk="0" fontAlgn="base" hangingPunct="0">
              <a:lnSpc>
                <a:spcPct val="100000"/>
              </a:lnSpc>
              <a:spcBef>
                <a:spcPct val="20000"/>
              </a:spcBef>
              <a:spcAft>
                <a:spcPts val="1200"/>
              </a:spcAft>
              <a:buClr>
                <a:srgbClr val="F5AA00"/>
              </a:buClr>
            </a:pPr>
            <a:r>
              <a:rPr lang="en-US" altLang="en-US" sz="1500" b="1" dirty="0">
                <a:solidFill>
                  <a:srgbClr val="1F417E"/>
                </a:solidFill>
                <a:cs typeface="Arial" panose="020B0604020202020204" pitchFamily="34" charset="0"/>
                <a:sym typeface="Arial" panose="020B0604020202020204" pitchFamily="34" charset="0"/>
              </a:rPr>
              <a:t>The global fiber to the home (FTTH) market is expected to grow from $9.5 billion in 2017 to $36.5 billion in 2027—a 14%+ CAGR</a:t>
            </a:r>
          </a:p>
          <a:p>
            <a:pPr defTabSz="228600" eaLnBrk="0" fontAlgn="base" hangingPunct="0">
              <a:lnSpc>
                <a:spcPct val="90000"/>
              </a:lnSpc>
              <a:spcBef>
                <a:spcPct val="20000"/>
              </a:spcBef>
              <a:spcAft>
                <a:spcPct val="0"/>
              </a:spcAft>
              <a:buClr>
                <a:srgbClr val="F5AA00"/>
              </a:buClr>
            </a:pPr>
            <a:endParaRPr lang="en-US" altLang="en-US" sz="1500" b="1" dirty="0">
              <a:solidFill>
                <a:srgbClr val="1F417E"/>
              </a:solidFill>
              <a:cs typeface="Arial" panose="020B0604020202020204" pitchFamily="34" charset="0"/>
              <a:sym typeface="Arial" panose="020B0604020202020204" pitchFamily="34" charset="0"/>
            </a:endParaRPr>
          </a:p>
          <a:p>
            <a:pPr marL="371475" lvl="1" indent="-142875" defTabSz="228600" eaLnBrk="0" fontAlgn="base" hangingPunct="0">
              <a:lnSpc>
                <a:spcPct val="90000"/>
              </a:lnSpc>
              <a:spcBef>
                <a:spcPct val="20000"/>
              </a:spcBef>
              <a:spcAft>
                <a:spcPts val="600"/>
              </a:spcAft>
              <a:buClr>
                <a:schemeClr val="tx2"/>
              </a:buClr>
              <a:buSzPct val="110000"/>
              <a:buFontTx/>
              <a:buChar char="•"/>
            </a:pPr>
            <a:r>
              <a:rPr lang="en-US" altLang="en-US" sz="1400" dirty="0">
                <a:solidFill>
                  <a:schemeClr val="tx2"/>
                </a:solidFill>
                <a:cs typeface="Arial" panose="020B0604020202020204" pitchFamily="34" charset="0"/>
                <a:sym typeface="Arial" panose="020B0604020202020204" pitchFamily="34" charset="0"/>
              </a:rPr>
              <a:t>  </a:t>
            </a:r>
            <a:r>
              <a:rPr lang="en-US" altLang="en-US" sz="1400" b="1" dirty="0">
                <a:solidFill>
                  <a:schemeClr val="tx2"/>
                </a:solidFill>
                <a:cs typeface="Arial" panose="020B0604020202020204" pitchFamily="34" charset="0"/>
                <a:sym typeface="Arial" panose="020B0604020202020204" pitchFamily="34" charset="0"/>
              </a:rPr>
              <a:t>Factors contributing to this strong growth include:</a:t>
            </a:r>
          </a:p>
          <a:p>
            <a:pPr marL="914400" lvl="2" indent="-285750" defTabSz="228600" eaLnBrk="0" fontAlgn="base" hangingPunct="0">
              <a:lnSpc>
                <a:spcPct val="90000"/>
              </a:lnSpc>
              <a:spcBef>
                <a:spcPct val="20000"/>
              </a:spcBef>
              <a:spcAft>
                <a:spcPts val="600"/>
              </a:spcAft>
              <a:buClr>
                <a:schemeClr val="tx2"/>
              </a:buClr>
              <a:buFont typeface="Arial" panose="020B0604020202020204" pitchFamily="34" charset="0"/>
              <a:buChar char="-"/>
            </a:pPr>
            <a:r>
              <a:rPr lang="en-US" altLang="en-US" sz="1400" dirty="0">
                <a:cs typeface="Arial" panose="020B0604020202020204" pitchFamily="34" charset="0"/>
                <a:sym typeface="Arial" panose="020B0604020202020204" pitchFamily="34" charset="0"/>
              </a:rPr>
              <a:t>Growing video and data usage needs</a:t>
            </a:r>
          </a:p>
          <a:p>
            <a:pPr marL="914400" lvl="2" indent="-285750" defTabSz="228600" eaLnBrk="0" fontAlgn="base" hangingPunct="0">
              <a:lnSpc>
                <a:spcPct val="90000"/>
              </a:lnSpc>
              <a:spcBef>
                <a:spcPct val="20000"/>
              </a:spcBef>
              <a:spcAft>
                <a:spcPts val="600"/>
              </a:spcAft>
              <a:buClr>
                <a:schemeClr val="tx2"/>
              </a:buClr>
              <a:buFont typeface="Arial" panose="020B0604020202020204" pitchFamily="34" charset="0"/>
              <a:buChar char="-"/>
            </a:pPr>
            <a:r>
              <a:rPr lang="en-US" altLang="en-US" sz="1400" dirty="0">
                <a:cs typeface="Arial" panose="020B0604020202020204" pitchFamily="34" charset="0"/>
                <a:sym typeface="Arial" panose="020B0604020202020204" pitchFamily="34" charset="0"/>
              </a:rPr>
              <a:t>Government initiatives in various regions</a:t>
            </a:r>
          </a:p>
          <a:p>
            <a:pPr marL="914400" lvl="2" indent="-285750" defTabSz="228600" eaLnBrk="0" fontAlgn="base" hangingPunct="0">
              <a:lnSpc>
                <a:spcPct val="90000"/>
              </a:lnSpc>
              <a:spcBef>
                <a:spcPct val="20000"/>
              </a:spcBef>
              <a:spcAft>
                <a:spcPts val="600"/>
              </a:spcAft>
              <a:buClr>
                <a:schemeClr val="tx2"/>
              </a:buClr>
              <a:buFont typeface="Arial" panose="020B0604020202020204" pitchFamily="34" charset="0"/>
              <a:buChar char="-"/>
            </a:pPr>
            <a:r>
              <a:rPr lang="en-US" altLang="en-US" sz="1400" dirty="0">
                <a:cs typeface="Arial" panose="020B0604020202020204" pitchFamily="34" charset="0"/>
                <a:sym typeface="Arial" panose="020B0604020202020204" pitchFamily="34" charset="0"/>
              </a:rPr>
              <a:t>Internet of Things (IoT)</a:t>
            </a:r>
          </a:p>
          <a:p>
            <a:pPr marL="914400" lvl="2" indent="-285750" defTabSz="228600" eaLnBrk="0" fontAlgn="base" hangingPunct="0">
              <a:lnSpc>
                <a:spcPct val="90000"/>
              </a:lnSpc>
              <a:spcBef>
                <a:spcPct val="20000"/>
              </a:spcBef>
              <a:spcAft>
                <a:spcPts val="600"/>
              </a:spcAft>
              <a:buClr>
                <a:schemeClr val="tx2"/>
              </a:buClr>
              <a:buFont typeface="Arial" panose="020B0604020202020204" pitchFamily="34" charset="0"/>
              <a:buChar char="-"/>
            </a:pPr>
            <a:r>
              <a:rPr lang="en-US" altLang="en-US" sz="1400" dirty="0">
                <a:cs typeface="Arial" panose="020B0604020202020204" pitchFamily="34" charset="0"/>
                <a:sym typeface="Arial" panose="020B0604020202020204" pitchFamily="34" charset="0"/>
              </a:rPr>
              <a:t>Rising construction in emerging economies</a:t>
            </a:r>
          </a:p>
          <a:p>
            <a:pPr marL="914400" lvl="2" indent="-285750" defTabSz="228600" eaLnBrk="0" fontAlgn="base" hangingPunct="0">
              <a:lnSpc>
                <a:spcPct val="90000"/>
              </a:lnSpc>
              <a:spcBef>
                <a:spcPct val="20000"/>
              </a:spcBef>
              <a:spcAft>
                <a:spcPts val="600"/>
              </a:spcAft>
              <a:buClr>
                <a:schemeClr val="tx2"/>
              </a:buClr>
              <a:buFont typeface="Arial" panose="020B0604020202020204" pitchFamily="34" charset="0"/>
              <a:buChar char="-"/>
            </a:pPr>
            <a:r>
              <a:rPr lang="en-US" altLang="en-US" sz="1400" dirty="0">
                <a:cs typeface="Arial" panose="020B0604020202020204" pitchFamily="34" charset="0"/>
                <a:sym typeface="Arial" panose="020B0604020202020204" pitchFamily="34" charset="0"/>
              </a:rPr>
              <a:t>Increasing telecom sector investments</a:t>
            </a:r>
          </a:p>
          <a:p>
            <a:pPr indent="-514350" defTabSz="228600" eaLnBrk="0" fontAlgn="base" hangingPunct="0">
              <a:lnSpc>
                <a:spcPct val="90000"/>
              </a:lnSpc>
              <a:spcBef>
                <a:spcPct val="20000"/>
              </a:spcBef>
              <a:spcAft>
                <a:spcPts val="600"/>
              </a:spcAft>
              <a:buClr>
                <a:schemeClr val="tx2"/>
              </a:buClr>
            </a:pPr>
            <a:endParaRPr lang="en-US" altLang="en-US" sz="1400" b="1" dirty="0">
              <a:solidFill>
                <a:srgbClr val="1F417E"/>
              </a:solidFill>
              <a:cs typeface="Arial" panose="020B0604020202020204" pitchFamily="34" charset="0"/>
              <a:sym typeface="Arial" panose="020B0604020202020204" pitchFamily="34" charset="0"/>
            </a:endParaRPr>
          </a:p>
          <a:p>
            <a:pPr indent="-514350" defTabSz="228600" eaLnBrk="0" fontAlgn="base" hangingPunct="0">
              <a:lnSpc>
                <a:spcPct val="100000"/>
              </a:lnSpc>
              <a:spcBef>
                <a:spcPct val="20000"/>
              </a:spcBef>
              <a:spcAft>
                <a:spcPts val="1200"/>
              </a:spcAft>
              <a:buClr>
                <a:schemeClr val="tx2"/>
              </a:buClr>
            </a:pPr>
            <a:r>
              <a:rPr lang="en-US" altLang="en-US" sz="1400" b="1" dirty="0">
                <a:solidFill>
                  <a:srgbClr val="1F417E"/>
                </a:solidFill>
                <a:cs typeface="Arial" panose="020B0604020202020204" pitchFamily="34" charset="0"/>
                <a:sym typeface="Arial" panose="020B0604020202020204" pitchFamily="34" charset="0"/>
              </a:rPr>
              <a:t>These strong growth drivers, along with our global presence and industry-leading solutions, position us to grow solidly over the next several years</a:t>
            </a:r>
          </a:p>
          <a:p>
            <a:pPr marL="628650" lvl="2" indent="0" defTabSz="228600" eaLnBrk="0" fontAlgn="base" hangingPunct="0">
              <a:lnSpc>
                <a:spcPct val="90000"/>
              </a:lnSpc>
              <a:spcBef>
                <a:spcPct val="20000"/>
              </a:spcBef>
              <a:spcAft>
                <a:spcPts val="600"/>
              </a:spcAft>
              <a:buClr>
                <a:schemeClr val="tx2"/>
              </a:buClr>
            </a:pPr>
            <a:endParaRPr lang="en-US" altLang="en-US" sz="1400" dirty="0">
              <a:cs typeface="Arial" panose="020B0604020202020204" pitchFamily="34" charset="0"/>
              <a:sym typeface="Arial" panose="020B0604020202020204" pitchFamily="34" charset="0"/>
            </a:endParaRPr>
          </a:p>
        </p:txBody>
      </p:sp>
      <p:sp>
        <p:nvSpPr>
          <p:cNvPr id="26" name="TextBox 13">
            <a:extLst>
              <a:ext uri="{FF2B5EF4-FFF2-40B4-BE49-F238E27FC236}">
                <a16:creationId xmlns:a16="http://schemas.microsoft.com/office/drawing/2014/main" id="{BA1B7EDD-9BD2-4C06-8954-85C4068077C8}"/>
              </a:ext>
            </a:extLst>
          </p:cNvPr>
          <p:cNvSpPr txBox="1">
            <a:spLocks noChangeArrowheads="1"/>
          </p:cNvSpPr>
          <p:nvPr/>
        </p:nvSpPr>
        <p:spPr bwMode="auto">
          <a:xfrm>
            <a:off x="304800" y="5972145"/>
            <a:ext cx="510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Arial" panose="020B0604020202020204" pitchFamily="34" charset="0"/>
                <a:sym typeface="Lato Regular" charset="0"/>
              </a:defRPr>
            </a:lvl1pPr>
            <a:lvl2pPr marL="742950" indent="-285750">
              <a:lnSpc>
                <a:spcPct val="115000"/>
              </a:lnSpc>
              <a:spcBef>
                <a:spcPts val="4200"/>
              </a:spcBef>
              <a:defRPr sz="3600">
                <a:solidFill>
                  <a:srgbClr val="595959"/>
                </a:solidFill>
                <a:latin typeface="Arial" panose="020B0604020202020204" pitchFamily="34" charset="0"/>
                <a:ea typeface="Lato Regular" charset="0"/>
                <a:cs typeface="Arial" panose="020B0604020202020204" pitchFamily="34"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Arial" panose="020B0604020202020204" pitchFamily="34"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Arial" panose="020B0604020202020204" pitchFamily="34"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Arial" panose="020B0604020202020204" pitchFamily="34"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Arial" panose="020B0604020202020204" pitchFamily="34"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Arial" panose="020B0604020202020204" pitchFamily="34"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Arial" panose="020B0604020202020204" pitchFamily="34"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Arial" panose="020B0604020202020204" pitchFamily="34" charset="0"/>
                <a:sym typeface="Lato Regular" charset="0"/>
              </a:defRPr>
            </a:lvl9pPr>
          </a:lstStyle>
          <a:p>
            <a:pPr>
              <a:lnSpc>
                <a:spcPct val="100000"/>
              </a:lnSpc>
              <a:spcBef>
                <a:spcPct val="0"/>
              </a:spcBef>
            </a:pPr>
            <a:r>
              <a:rPr lang="en-US" altLang="en-US" sz="1000" dirty="0">
                <a:solidFill>
                  <a:schemeClr val="tx1"/>
                </a:solidFill>
                <a:sym typeface="Arial" panose="020B0604020202020204" pitchFamily="34" charset="0"/>
              </a:rPr>
              <a:t>Source: Future Market Insights (FMI): “Fibre to the Home Market: Global Industry Analysis (2012-2016) and Opportunity Assessment (2017-2017)</a:t>
            </a:r>
          </a:p>
        </p:txBody>
      </p:sp>
      <p:sp>
        <p:nvSpPr>
          <p:cNvPr id="27" name="Slide Number Placeholder 2">
            <a:extLst>
              <a:ext uri="{FF2B5EF4-FFF2-40B4-BE49-F238E27FC236}">
                <a16:creationId xmlns:a16="http://schemas.microsoft.com/office/drawing/2014/main" id="{4C977AEA-7676-47B8-BE76-83513A3BB120}"/>
              </a:ext>
            </a:extLst>
          </p:cNvPr>
          <p:cNvSpPr>
            <a:spLocks noGrp="1"/>
          </p:cNvSpPr>
          <p:nvPr>
            <p:ph type="sldNum" sz="quarter" idx="4"/>
          </p:nvPr>
        </p:nvSpPr>
        <p:spPr>
          <a:xfrm>
            <a:off x="0" y="6395409"/>
            <a:ext cx="584200" cy="365125"/>
          </a:xfrm>
        </p:spPr>
        <p:txBody>
          <a:bodyPr/>
          <a:lstStyle/>
          <a:p>
            <a:r>
              <a:rPr lang="en-US" dirty="0"/>
              <a:t>14</a:t>
            </a:r>
          </a:p>
        </p:txBody>
      </p:sp>
      <p:sp>
        <p:nvSpPr>
          <p:cNvPr id="2" name="Footer Placeholder 1">
            <a:extLst>
              <a:ext uri="{FF2B5EF4-FFF2-40B4-BE49-F238E27FC236}">
                <a16:creationId xmlns:a16="http://schemas.microsoft.com/office/drawing/2014/main" id="{8F5B7D4D-7171-41FB-B8F6-A3F7E8039AB9}"/>
              </a:ext>
            </a:extLst>
          </p:cNvPr>
          <p:cNvSpPr>
            <a:spLocks noGrp="1"/>
          </p:cNvSpPr>
          <p:nvPr>
            <p:ph type="ftr" sz="quarter" idx="3"/>
          </p:nvPr>
        </p:nvSpPr>
        <p:spPr/>
        <p:txBody>
          <a:bodyPr/>
          <a:lstStyle/>
          <a:p>
            <a:r>
              <a:rPr lang="en-US" altLang="en-US" dirty="0"/>
              <a:t>© 2018 DASAN Zhone Solutions – Proprietary and Confidential</a:t>
            </a:r>
          </a:p>
        </p:txBody>
      </p:sp>
    </p:spTree>
    <p:extLst>
      <p:ext uri="{BB962C8B-B14F-4D97-AF65-F5344CB8AC3E}">
        <p14:creationId xmlns:p14="http://schemas.microsoft.com/office/powerpoint/2010/main" val="256730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0382-C926-4647-B993-B9790C582C4C}"/>
              </a:ext>
            </a:extLst>
          </p:cNvPr>
          <p:cNvSpPr>
            <a:spLocks noGrp="1"/>
          </p:cNvSpPr>
          <p:nvPr>
            <p:ph type="title"/>
          </p:nvPr>
        </p:nvSpPr>
        <p:spPr/>
        <p:txBody>
          <a:bodyPr/>
          <a:lstStyle/>
          <a:p>
            <a:r>
              <a:rPr lang="en-US" dirty="0"/>
              <a:t>Carrier Solutions</a:t>
            </a:r>
          </a:p>
        </p:txBody>
      </p:sp>
      <p:sp>
        <p:nvSpPr>
          <p:cNvPr id="3" name="Footer Placeholder 2">
            <a:extLst>
              <a:ext uri="{FF2B5EF4-FFF2-40B4-BE49-F238E27FC236}">
                <a16:creationId xmlns:a16="http://schemas.microsoft.com/office/drawing/2014/main" id="{9C5F03E4-A9F3-4F4E-892D-1C9BECCCA7FF}"/>
              </a:ext>
            </a:extLst>
          </p:cNvPr>
          <p:cNvSpPr>
            <a:spLocks noGrp="1"/>
          </p:cNvSpPr>
          <p:nvPr>
            <p:ph type="ftr" sz="quarter" idx="3"/>
          </p:nvPr>
        </p:nvSpPr>
        <p:spPr/>
        <p:txBody>
          <a:bodyPr/>
          <a:lstStyle/>
          <a:p>
            <a:r>
              <a:rPr lang="en-US" altLang="en-US" dirty="0"/>
              <a:t>© 2018 DASAN Zhone Solutions – Proprietary and Confidential</a:t>
            </a:r>
          </a:p>
        </p:txBody>
      </p:sp>
      <p:sp>
        <p:nvSpPr>
          <p:cNvPr id="4" name="Slide Number Placeholder 3">
            <a:extLst>
              <a:ext uri="{FF2B5EF4-FFF2-40B4-BE49-F238E27FC236}">
                <a16:creationId xmlns:a16="http://schemas.microsoft.com/office/drawing/2014/main" id="{13AD27FC-ADAA-4599-878E-BA582866321D}"/>
              </a:ext>
            </a:extLst>
          </p:cNvPr>
          <p:cNvSpPr>
            <a:spLocks noGrp="1"/>
          </p:cNvSpPr>
          <p:nvPr>
            <p:ph type="sldNum" sz="quarter" idx="4"/>
          </p:nvPr>
        </p:nvSpPr>
        <p:spPr/>
        <p:txBody>
          <a:bodyPr/>
          <a:lstStyle/>
          <a:p>
            <a:fld id="{2F4E5067-7697-45D7-A630-2CABF6CFB4FA}" type="slidenum">
              <a:rPr lang="en-US" sz="1200" smtClean="0"/>
              <a:pPr/>
              <a:t>9</a:t>
            </a:fld>
            <a:endParaRPr lang="en-US" sz="1200" dirty="0"/>
          </a:p>
        </p:txBody>
      </p:sp>
    </p:spTree>
    <p:extLst>
      <p:ext uri="{BB962C8B-B14F-4D97-AF65-F5344CB8AC3E}">
        <p14:creationId xmlns:p14="http://schemas.microsoft.com/office/powerpoint/2010/main" val="3152821241"/>
      </p:ext>
    </p:extLst>
  </p:cSld>
  <p:clrMapOvr>
    <a:masterClrMapping/>
  </p:clrMapOvr>
</p:sld>
</file>

<file path=ppt/theme/theme1.xml><?xml version="1.0" encoding="utf-8"?>
<a:theme xmlns:a="http://schemas.openxmlformats.org/drawingml/2006/main" name="DASAN Zhone Powerpoint Template">
  <a:themeElements>
    <a:clrScheme name="Custom 1">
      <a:dk1>
        <a:sysClr val="windowText" lastClr="000000"/>
      </a:dk1>
      <a:lt1>
        <a:sysClr val="window" lastClr="FFFFFF"/>
      </a:lt1>
      <a:dk2>
        <a:srgbClr val="44546A"/>
      </a:dk2>
      <a:lt2>
        <a:srgbClr val="E7E6E6"/>
      </a:lt2>
      <a:accent1>
        <a:srgbClr val="0563C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AN Zhone Template 2016.potx" id="{DEDFEC08-EEE7-4F9A-B003-E17DA1C91455}" vid="{9F7E8A7F-6B9D-4665-987D-2801663A5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DASAN Zhone Powerpoint Template</Template>
  <TotalTime>11694</TotalTime>
  <Words>2239</Words>
  <Application>Microsoft Macintosh PowerPoint</Application>
  <PresentationFormat>Widescreen</PresentationFormat>
  <Paragraphs>343</Paragraphs>
  <Slides>21</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굴림</vt:lpstr>
      <vt:lpstr>굴림</vt:lpstr>
      <vt:lpstr>맑은 고딕</vt:lpstr>
      <vt:lpstr>MS PGothic</vt:lpstr>
      <vt:lpstr>Arial</vt:lpstr>
      <vt:lpstr>Calibri</vt:lpstr>
      <vt:lpstr>Lato Hairline</vt:lpstr>
      <vt:lpstr>Lato Light</vt:lpstr>
      <vt:lpstr>Lato Regular</vt:lpstr>
      <vt:lpstr>Montserrat Semi</vt:lpstr>
      <vt:lpstr>Montserrat-Regular</vt:lpstr>
      <vt:lpstr>Source Sans Pro Semibold</vt:lpstr>
      <vt:lpstr>Tahoma</vt:lpstr>
      <vt:lpstr>DASAN Zhone Powerpoint Template</vt:lpstr>
      <vt:lpstr>PowerPoint Presentation</vt:lpstr>
      <vt:lpstr>Safe Harbor Statement</vt:lpstr>
      <vt:lpstr>Our Company History</vt:lpstr>
      <vt:lpstr>PowerPoint Presentation</vt:lpstr>
      <vt:lpstr>Our Business Segments</vt:lpstr>
      <vt:lpstr>PowerPoint Presentation</vt:lpstr>
      <vt:lpstr>Accelerated Network Bandwidth Demands</vt:lpstr>
      <vt:lpstr>What’s Driving the Global Demand for Fiber to the Home?</vt:lpstr>
      <vt:lpstr>Carrier Solutions</vt:lpstr>
      <vt:lpstr>PowerPoint Presentation</vt:lpstr>
      <vt:lpstr>Broadband Access (Optical Solutions – GPON / EPON)</vt:lpstr>
      <vt:lpstr>PowerPoint Presentation</vt:lpstr>
      <vt:lpstr>PowerPoint Presentation</vt:lpstr>
      <vt:lpstr>Enterprise Solutions, FiberLAN, &amp; “Smart Cities”</vt:lpstr>
      <vt:lpstr>Strong Passive Optical LAN Customer Base</vt:lpstr>
      <vt:lpstr>PowerPoint Presentation</vt:lpstr>
      <vt:lpstr>Before and the After of Copper LAN versus FiberLAN</vt:lpstr>
      <vt:lpstr>Select POL Customers</vt:lpstr>
      <vt:lpstr>POL in Hospitality</vt:lpstr>
      <vt:lpstr>Passive Optical LAN (POL) Versus Legacy Copper LAN</vt:lpstr>
      <vt:lpstr>PowerPoint Presentation</vt:lpstr>
    </vt:vector>
  </TitlesOfParts>
  <Company>HP</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creator>Keith Nauman</dc:creator>
  <cp:lastModifiedBy>Microsoft Office User</cp:lastModifiedBy>
  <cp:revision>835</cp:revision>
  <cp:lastPrinted>2018-04-23T03:42:53Z</cp:lastPrinted>
  <dcterms:created xsi:type="dcterms:W3CDTF">2017-01-09T23:11:36Z</dcterms:created>
  <dcterms:modified xsi:type="dcterms:W3CDTF">2018-08-20T22:21:40Z</dcterms:modified>
</cp:coreProperties>
</file>