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"/>
  </p:notesMasterIdLst>
  <p:sldIdLst>
    <p:sldId id="1539" r:id="rId2"/>
    <p:sldId id="1524" r:id="rId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009FDF"/>
    <a:srgbClr val="1F417E"/>
    <a:srgbClr val="5F5F5F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 autoAdjust="0"/>
    <p:restoredTop sz="90089" autoAdjust="0"/>
  </p:normalViewPr>
  <p:slideViewPr>
    <p:cSldViewPr>
      <p:cViewPr varScale="1">
        <p:scale>
          <a:sx n="105" d="100"/>
          <a:sy n="105" d="100"/>
        </p:scale>
        <p:origin x="536" y="184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-640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-11520"/>
    </p:cViewPr>
  </p:sorterViewPr>
  <p:notesViewPr>
    <p:cSldViewPr showGuides="1">
      <p:cViewPr varScale="1">
        <p:scale>
          <a:sx n="84" d="100"/>
          <a:sy n="84" d="100"/>
        </p:scale>
        <p:origin x="37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E6FB604-C294-4697-B194-31E7A8F7B538}" type="datetimeFigureOut">
              <a:rPr lang="en-US" smtClean="0"/>
              <a:t>8/27/18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5E3AB92-5F5D-4DB8-9728-76E068BF0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4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1800"/>
            <a:ext cx="9144000" cy="180816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0D34A3F1-BE42-421C-91F9-DE3EF849E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34" y="626891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45742" y="3962400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3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Every Connection Matters™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6324600"/>
            <a:ext cx="914400" cy="47625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1524000" y="1701800"/>
            <a:ext cx="9144000" cy="1808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5F5F"/>
              </a:buClr>
              <a:buFont typeface="Arial" panose="020B0604020202020204" pitchFamily="34" charset="0"/>
              <a:buNone/>
              <a:defRPr sz="20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23">
            <a:extLst>
              <a:ext uri="{FF2B5EF4-FFF2-40B4-BE49-F238E27FC236}">
                <a16:creationId xmlns:a16="http://schemas.microsoft.com/office/drawing/2014/main" id="{0D34A3F1-BE42-421C-91F9-DE3EF849E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70" y="160972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27"/>
            <a:ext cx="12192000" cy="685800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99D602-7DF8-4500-9741-555A404443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27440" y="-142613"/>
            <a:ext cx="12212782" cy="1143000"/>
          </a:xfrm>
          <a:prstGeom prst="rect">
            <a:avLst/>
          </a:prstGeom>
          <a:solidFill>
            <a:srgbClr val="009FD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 baseline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F5F5F"/>
              </a:buClr>
              <a:buFont typeface="Arial" panose="020B0604020202020204" pitchFamily="34" charset="0"/>
              <a:buNone/>
              <a:defRPr sz="20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ea typeface="굴림" panose="020B0600000101010101" pitchFamily="34" charset="-127"/>
                <a:sym typeface="Arial" panose="020B0604020202020204" pitchFamily="34" charset="0"/>
              </a:rPr>
              <a:t>DASAN Zhone Solutions, Inc. (NASDAQ:DZSI)</a:t>
            </a:r>
          </a:p>
          <a:p>
            <a:r>
              <a:rPr lang="en-US" altLang="ko-KR" i="1" dirty="0">
                <a:solidFill>
                  <a:srgbClr val="FF0000"/>
                </a:solidFill>
                <a:ea typeface="굴림" panose="020B0600000101010101" pitchFamily="34" charset="-127"/>
                <a:sym typeface="Arial" panose="020B0604020202020204" pitchFamily="34" charset="0"/>
              </a:rPr>
              <a:t>May 2018</a:t>
            </a:r>
            <a:endParaRPr lang="en-US" altLang="en-US" sz="2800" i="1" dirty="0">
              <a:solidFill>
                <a:srgbClr val="FF0000"/>
              </a:solidFill>
              <a:ea typeface="굴림" panose="020B0600000101010101" pitchFamily="34" charset="-127"/>
            </a:endParaRP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EE52C241-3CD1-49B8-BF94-8A493BC9C1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07369" y="6392174"/>
            <a:ext cx="8813031" cy="46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chemeClr val="bg1"/>
                </a:solidFill>
              </a:rPr>
              <a:t>© 2018 DASAN Zhone Solutions, Inc. – Proprietary and Confidential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685800" y="4200436"/>
            <a:ext cx="67906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spc="300" dirty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Every Connection Matters™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6324600"/>
            <a:ext cx="914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228600"/>
            <a:ext cx="10515600" cy="4572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D26334-C1CF-4D44-A328-09E15105E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029" y="6383222"/>
            <a:ext cx="443285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721838-3C94-4DDD-B00E-664A3270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5409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4E5067-7697-45D7-A630-2CABF6CF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0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80" y="228600"/>
            <a:ext cx="10515600" cy="4572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288D9E-809A-4C5B-A535-8BF5B95FC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029" y="6383222"/>
            <a:ext cx="443285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511257-7117-48B3-B11D-2BA862BE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5409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4E5067-7697-45D7-A630-2CABF6CF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0575" y="6484330"/>
            <a:ext cx="4432852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800" y="6480869"/>
            <a:ext cx="584200" cy="365125"/>
          </a:xfrm>
          <a:prstGeom prst="rect">
            <a:avLst/>
          </a:prstGeom>
        </p:spPr>
        <p:txBody>
          <a:bodyPr/>
          <a:lstStyle/>
          <a:p>
            <a:fld id="{2F4E5067-7697-45D7-A630-2CABF6CFB4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98141" y="6581700"/>
            <a:ext cx="3497593" cy="231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http://www.dasanzhone.com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8B0BED-24B8-4C17-8FE9-C2422C8DF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pic>
        <p:nvPicPr>
          <p:cNvPr id="11" name="Picture 5" descr="dzs-logo-lockup-cmyk-light.eps">
            <a:extLst>
              <a:ext uri="{FF2B5EF4-FFF2-40B4-BE49-F238E27FC236}">
                <a16:creationId xmlns:a16="http://schemas.microsoft.com/office/drawing/2014/main" id="{BF0DC882-297D-406C-96FD-4A105048E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1564177"/>
            <a:ext cx="8705850" cy="31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9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zs-logo-lockup-cmyk-dark.eps">
            <a:extLst>
              <a:ext uri="{FF2B5EF4-FFF2-40B4-BE49-F238E27FC236}">
                <a16:creationId xmlns:a16="http://schemas.microsoft.com/office/drawing/2014/main" id="{EC4C9AAC-3B92-4DCF-A969-0EFC22886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8610600" cy="31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C1BBC3B3-C140-4E86-8BF4-DEF9AAF7F5A8}"/>
              </a:ext>
            </a:extLst>
          </p:cNvPr>
          <p:cNvSpPr>
            <a:spLocks/>
          </p:cNvSpPr>
          <p:nvPr userDrawn="1"/>
        </p:nvSpPr>
        <p:spPr bwMode="auto">
          <a:xfrm>
            <a:off x="0" y="6400800"/>
            <a:ext cx="12192000" cy="45322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tIns="91440" bIns="9144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20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215FEF-63C4-44EA-9408-D34A693DD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230"/>
            <a:ext cx="9144000" cy="183873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D0BA95C8-8FEE-4357-8CE2-193327B13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34" y="626891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246263-05F3-4F05-9DF4-4FCFBA178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230"/>
            <a:ext cx="9144000" cy="183873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92297EFE-5008-493D-8B0E-82E4F171A8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34" y="626891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1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5BB54-CD0C-4013-83F5-5329161DD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230"/>
            <a:ext cx="9144000" cy="183873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2E119764-CFC3-4C99-AED0-D7370008D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34" y="626891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1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BC2598-6BDA-4E63-97CD-ED828AE5A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230"/>
            <a:ext cx="9144000" cy="183873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E9D5053A-6347-4C99-A468-62EFFDA8B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34" y="626891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7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798819-9180-4F49-A17F-FEF7FEC059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230"/>
            <a:ext cx="9144000" cy="183873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5492DE5D-A614-462C-BA8E-3F9244C31B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434" y="6268914"/>
            <a:ext cx="1981060" cy="4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32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1" y="2103438"/>
            <a:ext cx="10515600" cy="1325563"/>
          </a:xfrm>
        </p:spPr>
        <p:txBody>
          <a:bodyPr/>
          <a:lstStyle>
            <a:lvl1pPr algn="r"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E5260C-F834-4EB6-9C21-2920F13E9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029" y="6383222"/>
            <a:ext cx="443285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E8B509-EA51-4CCF-902A-57D423405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5409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4E5067-7697-45D7-A630-2CABF6CF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0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E32C85-FFD9-4B3E-B1B2-C8AD0DF4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029" y="6383222"/>
            <a:ext cx="443285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23C2DC-54D7-4260-AFA8-26FD74ABA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5409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4E5067-7697-45D7-A630-2CABF6CF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2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230442"/>
            <a:ext cx="10515600" cy="4572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D26334-C1CF-4D44-A328-09E15105E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029" y="6383222"/>
            <a:ext cx="443285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721838-3C94-4DDD-B00E-664A3270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5409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4E5067-7697-45D7-A630-2CABF6CFB4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127D5B-FC9F-4266-BADE-ACCF8F6930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" y="0"/>
            <a:ext cx="1218635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FDB33F-9ED2-4755-A3B0-A3BF263DECF0}"/>
              </a:ext>
            </a:extLst>
          </p:cNvPr>
          <p:cNvSpPr/>
          <p:nvPr userDrawn="1"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D6AA5A-9F9C-42C2-88D0-1FBB4FED70C4}"/>
              </a:ext>
            </a:extLst>
          </p:cNvPr>
          <p:cNvSpPr>
            <a:spLocks/>
          </p:cNvSpPr>
          <p:nvPr userDrawn="1"/>
        </p:nvSpPr>
        <p:spPr bwMode="auto">
          <a:xfrm>
            <a:off x="0" y="6400800"/>
            <a:ext cx="12192000" cy="45322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tIns="91440" bIns="91440" anchor="ctr"/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en-US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054" y="23923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3D0FDD-B271-47B5-B137-3565E8B74113}"/>
              </a:ext>
            </a:extLst>
          </p:cNvPr>
          <p:cNvGrpSpPr/>
          <p:nvPr userDrawn="1"/>
        </p:nvGrpSpPr>
        <p:grpSpPr>
          <a:xfrm>
            <a:off x="0" y="457200"/>
            <a:ext cx="844232" cy="3541920"/>
            <a:chOff x="0" y="618146"/>
            <a:chExt cx="844232" cy="35419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21B0B-CA10-49D7-8CED-B7200AA54A7B}"/>
                </a:ext>
              </a:extLst>
            </p:cNvPr>
            <p:cNvCxnSpPr/>
            <p:nvPr userDrawn="1"/>
          </p:nvCxnSpPr>
          <p:spPr bwMode="auto">
            <a:xfrm>
              <a:off x="0" y="4156240"/>
              <a:ext cx="357690" cy="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C72677-963C-44B5-83C2-C1B4C2E52CC9}"/>
                </a:ext>
              </a:extLst>
            </p:cNvPr>
            <p:cNvCxnSpPr>
              <a:cxnSpLocks/>
            </p:cNvCxnSpPr>
            <p:nvPr userDrawn="1"/>
          </p:nvCxnSpPr>
          <p:spPr bwMode="auto">
            <a:xfrm flipV="1">
              <a:off x="357690" y="625836"/>
              <a:ext cx="0" cy="353423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headEnd type="none" w="med" len="med"/>
              <a:tailEnd type="none" w="sm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13DF4F-2AE6-414B-94A5-B3914DA01A0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58352" y="618146"/>
              <a:ext cx="485880" cy="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CFCF79-9AA7-434C-9EB3-9ED5A1DD7B30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11430000" y="3276600"/>
            <a:ext cx="762000" cy="0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3AF6A7-DE96-4147-89E8-FFAC69654AEE}"/>
              </a:ext>
            </a:extLst>
          </p:cNvPr>
          <p:cNvSpPr/>
          <p:nvPr userDrawn="1"/>
        </p:nvSpPr>
        <p:spPr>
          <a:xfrm>
            <a:off x="838200" y="228600"/>
            <a:ext cx="3513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8D32CF-F573-4CEE-84F1-FFEC7914C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2029" y="6383222"/>
            <a:ext cx="443285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© 2018 DASAN Zhone Solutions – Proprietary and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E242F86-1437-4FBF-9390-A6D46F141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95409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4E5067-7697-45D7-A630-2CABF6CFB4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3">
            <a:extLst>
              <a:ext uri="{FF2B5EF4-FFF2-40B4-BE49-F238E27FC236}">
                <a16:creationId xmlns:a16="http://schemas.microsoft.com/office/drawing/2014/main" id="{2F2F3D92-8CAD-42B9-9F5A-FC31B04F34F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232" y="6406626"/>
            <a:ext cx="1676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1" r:id="rId2"/>
    <p:sldLayoutId id="2147483840" r:id="rId3"/>
    <p:sldLayoutId id="2147483841" r:id="rId4"/>
    <p:sldLayoutId id="2147483842" r:id="rId5"/>
    <p:sldLayoutId id="2147483843" r:id="rId6"/>
    <p:sldLayoutId id="2147483744" r:id="rId7"/>
    <p:sldLayoutId id="2147483745" r:id="rId8"/>
    <p:sldLayoutId id="2147483847" r:id="rId9"/>
    <p:sldLayoutId id="2147483740" r:id="rId10"/>
    <p:sldLayoutId id="2147483742" r:id="rId11"/>
    <p:sldLayoutId id="2147483752" r:id="rId12"/>
    <p:sldLayoutId id="214748384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1" kern="1200" baseline="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F5F5F"/>
        </a:buClr>
        <a:buFont typeface="Arial" panose="020B0604020202020204" pitchFamily="34" charset="0"/>
        <a:buChar char="•"/>
        <a:defRPr sz="2400" kern="1200" baseline="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 baseline="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D38D-C81A-449B-8D94-8A22C8EC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7B14CA-1570-46D8-AAE0-49ABE08BBD4D}"/>
              </a:ext>
            </a:extLst>
          </p:cNvPr>
          <p:cNvSpPr>
            <a:spLocks/>
          </p:cNvSpPr>
          <p:nvPr/>
        </p:nvSpPr>
        <p:spPr bwMode="auto">
          <a:xfrm>
            <a:off x="1152721" y="5867400"/>
            <a:ext cx="9884569" cy="57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1pPr>
            <a:lvl2pPr marL="37931725" indent="-37474525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2pPr>
            <a:lvl3pPr marL="1143000" indent="-228600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3pPr>
            <a:lvl4pPr marL="1600200" indent="-228600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4pPr>
            <a:lvl5pPr marL="2057400" indent="-228600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5pPr>
            <a:lvl6pPr marL="25146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6pPr>
            <a:lvl7pPr marL="29718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7pPr>
            <a:lvl8pPr marL="34290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8pPr>
            <a:lvl9pPr marL="38862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9pPr>
          </a:lstStyle>
          <a:p>
            <a:pPr algn="ctr" defTabSz="1219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chemeClr val="tx1"/>
                </a:solidFill>
                <a:sym typeface="Arial" panose="020B0604020202020204" pitchFamily="34" charset="0"/>
              </a:rPr>
              <a:t>Mobile Backhaul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98B6A-3265-4A5B-A2BF-86E1D0430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2018 DASAN Zhone Solutions – Proprietary and 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10FF7E3-2CDE-4A73-BD63-DB49562D9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5067-7697-45D7-A630-2CABF6CFB4FA}" type="slidenum">
              <a:rPr lang="en-US" sz="12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1</a:t>
            </a:fld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4" name="Group 21">
            <a:extLst>
              <a:ext uri="{FF2B5EF4-FFF2-40B4-BE49-F238E27FC236}">
                <a16:creationId xmlns:a16="http://schemas.microsoft.com/office/drawing/2014/main" id="{FB957E7C-9881-4BB0-926A-E241A2C77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68862"/>
              </p:ext>
            </p:extLst>
          </p:nvPr>
        </p:nvGraphicFramePr>
        <p:xfrm>
          <a:off x="685800" y="1343945"/>
          <a:ext cx="5867400" cy="4447255"/>
        </p:xfrm>
        <a:graphic>
          <a:graphicData uri="http://schemas.openxmlformats.org/drawingml/2006/table">
            <a:tbl>
              <a:tblPr/>
              <a:tblGrid>
                <a:gridCol w="3255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269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1pPr>
                      <a:lvl2pPr marL="37931725" indent="-37474525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2pPr>
                      <a:lvl3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3pPr>
                      <a:lvl4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4pPr>
                      <a:lvl5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5pPr>
                      <a:lvl6pPr marL="4572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6pPr>
                      <a:lvl7pPr marL="9144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7pPr>
                      <a:lvl8pPr marL="13716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8pPr>
                      <a:lvl9pPr marL="18288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Challenge</a:t>
                      </a:r>
                    </a:p>
                  </a:txBody>
                  <a:tcPr marL="45720" marR="45720" marT="22860" marB="228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1pPr>
                      <a:lvl2pPr marL="37931725" indent="-37474525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2pPr>
                      <a:lvl3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3pPr>
                      <a:lvl4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4pPr>
                      <a:lvl5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5pPr>
                      <a:lvl6pPr marL="4572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6pPr>
                      <a:lvl7pPr marL="9144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7pPr>
                      <a:lvl8pPr marL="13716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8pPr>
                      <a:lvl9pPr marL="18288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Results</a:t>
                      </a:r>
                    </a:p>
                  </a:txBody>
                  <a:tcPr marL="45720" marR="45720" marT="22860" marB="228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844">
                <a:tc>
                  <a:txBody>
                    <a:bodyPr/>
                    <a:lstStyle>
                      <a:lvl1pPr marL="231775" indent="-231775" defTabSz="457200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1pPr>
                      <a:lvl2pPr marL="37931725" indent="-37474525" defTabSz="457200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2pPr>
                      <a:lvl3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3pPr>
                      <a:lvl4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4pPr>
                      <a:lvl5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5pPr>
                      <a:lvl6pPr marL="4572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6pPr>
                      <a:lvl7pPr marL="9144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7pPr>
                      <a:lvl8pPr marL="13716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8pPr>
                      <a:lvl9pPr marL="18288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9pPr>
                    </a:lstStyle>
                    <a:p>
                      <a:pPr marL="231775" marR="0" lvl="0" indent="-231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Lato Regular"/>
                        <a:sym typeface="Arial" pitchFamily="34" charset="0"/>
                      </a:endParaRPr>
                    </a:p>
                    <a:p>
                      <a:pPr marL="231775" marR="0" lvl="0" indent="-231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Upgrade mobile backhaul network prepared for 3G / LTE with existing ATM network</a:t>
                      </a:r>
                    </a:p>
                    <a:p>
                      <a:pPr marL="231775" marR="0" lvl="0" indent="-231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Lato Regular"/>
                        <a:sym typeface="Arial" pitchFamily="34" charset="0"/>
                      </a:endParaRPr>
                    </a:p>
                    <a:p>
                      <a:pPr marL="231775" marR="0" lvl="0" indent="-231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 Limited fiber availability due to leasing fibers from incumbent carriers</a:t>
                      </a:r>
                    </a:p>
                    <a:p>
                      <a:pPr marL="231775" marR="0" lvl="0" indent="-231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Lato Regular"/>
                        <a:sym typeface="Arial" pitchFamily="34" charset="0"/>
                      </a:endParaRPr>
                    </a:p>
                  </a:txBody>
                  <a:tcPr marL="45720" marR="45720" marT="22860" marB="228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marL="228600" indent="-228600" defTabSz="457200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1pPr>
                      <a:lvl2pPr marL="37931725" indent="-37474525" defTabSz="457200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2pPr>
                      <a:lvl3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3pPr>
                      <a:lvl4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4pPr>
                      <a:lvl5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5pPr>
                      <a:lvl6pPr marL="4572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6pPr>
                      <a:lvl7pPr marL="9144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7pPr>
                      <a:lvl8pPr marL="13716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8pPr>
                      <a:lvl9pPr marL="18288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9pPr>
                    </a:lstStyle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Lato Regular"/>
                        <a:sym typeface="Arial" pitchFamily="34" charset="0"/>
                      </a:endParaRP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Softbank mobile business has grown dramatically becoming No. 3 to No. 1 in Japan. DZS’s mobile backhaul is one of the success factor of Softbank’s excellence</a:t>
                      </a: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Lato Regular"/>
                        <a:sym typeface="Arial" pitchFamily="34" charset="0"/>
                      </a:endParaRP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Lato Regular"/>
                        <a:sym typeface="Arial" pitchFamily="34" charset="0"/>
                      </a:endParaRPr>
                    </a:p>
                    <a:p>
                      <a:pPr marL="228600" marR="0" lvl="0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FTTH based mobile backhaul architecture demonstrated it’s viability with this reference</a:t>
                      </a:r>
                    </a:p>
                  </a:txBody>
                  <a:tcPr marL="45720" marR="45720" marT="22860" marB="228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>
                      <a:lvl1pPr marL="231775" indent="-231775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1pPr>
                      <a:lvl2pPr marL="37931725" indent="-37474525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2pPr>
                      <a:lvl3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3pPr>
                      <a:lvl4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4pPr>
                      <a:lvl5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5pPr>
                      <a:lvl6pPr marL="4572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6pPr>
                      <a:lvl7pPr marL="9144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7pPr>
                      <a:lvl8pPr marL="13716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8pPr>
                      <a:lvl9pPr marL="18288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9pPr>
                    </a:lstStyle>
                    <a:p>
                      <a:pPr marL="231775" marR="0" lvl="0" indent="-231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Solution</a:t>
                      </a:r>
                    </a:p>
                  </a:txBody>
                  <a:tcPr marL="45720" marR="45720" marT="22860" marB="228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025">
                <a:tc>
                  <a:txBody>
                    <a:bodyPr/>
                    <a:lstStyle>
                      <a:lvl1pPr marL="231775" indent="-231775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1pPr>
                      <a:lvl2pPr marL="37931725" indent="-37474525"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2pPr>
                      <a:lvl3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3pPr>
                      <a:lvl4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4pPr>
                      <a:lvl5pPr>
                        <a:lnSpc>
                          <a:spcPct val="115000"/>
                        </a:lnSpc>
                        <a:spcBef>
                          <a:spcPts val="4200"/>
                        </a:spcBef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5pPr>
                      <a:lvl6pPr marL="4572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6pPr>
                      <a:lvl7pPr marL="9144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7pPr>
                      <a:lvl8pPr marL="13716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8pPr>
                      <a:lvl9pPr marL="1828800" eaLnBrk="0" fontAlgn="base" hangingPunct="0">
                        <a:lnSpc>
                          <a:spcPct val="115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595959"/>
                          </a:solidFill>
                          <a:latin typeface="Arial" pitchFamily="34" charset="0"/>
                          <a:ea typeface="Lato Regular"/>
                          <a:cs typeface="Lato Regular"/>
                          <a:sym typeface="Lato Regular"/>
                        </a:defRPr>
                      </a:lvl9pPr>
                    </a:lstStyle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 DZS’ G-PON based mobile backhaul solution has provided excellent performance on cost, reliability, and future readiness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Lato Regular"/>
                          <a:sym typeface="Arial" pitchFamily="34" charset="0"/>
                        </a:rPr>
                        <a:t>Sole supplier for whole country coverage with thousands of OLTs</a:t>
                      </a:r>
                    </a:p>
                  </a:txBody>
                  <a:tcPr marL="45720" marR="45720" marT="22860" marB="228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36844F5A-4556-4706-AC2A-1FC62ABF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33900"/>
            <a:ext cx="3390900" cy="1104900"/>
          </a:xfrm>
          <a:prstGeom prst="roundRect">
            <a:avLst>
              <a:gd name="adj" fmla="val 1666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28575">
            <a:solidFill>
              <a:srgbClr val="00408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ko-KR" altLang="en-US" sz="900">
              <a:solidFill>
                <a:srgbClr val="FFFFFF"/>
              </a:solidFill>
              <a:latin typeface="Lato Regular" charset="0"/>
              <a:sym typeface="Arial" charset="0"/>
            </a:endParaRPr>
          </a:p>
        </p:txBody>
      </p:sp>
      <p:sp>
        <p:nvSpPr>
          <p:cNvPr id="16" name="Rectangle 142">
            <a:extLst>
              <a:ext uri="{FF2B5EF4-FFF2-40B4-BE49-F238E27FC236}">
                <a16:creationId xmlns:a16="http://schemas.microsoft.com/office/drawing/2014/main" id="{115CC728-64C3-4C8B-B3CA-9F360783B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76800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1pPr>
            <a:lvl2pPr marL="37931725" indent="-37474525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9pPr>
          </a:lstStyle>
          <a:p>
            <a:r>
              <a:rPr lang="en-US" altLang="en-US" sz="1800" dirty="0"/>
              <a:t>OLT  :  V5848G </a:t>
            </a:r>
          </a:p>
          <a:p>
            <a:r>
              <a:rPr lang="en-US" altLang="en-US" sz="1800" dirty="0"/>
              <a:t>ONT :   M1100, H650 Series</a:t>
            </a:r>
          </a:p>
        </p:txBody>
      </p:sp>
      <p:sp>
        <p:nvSpPr>
          <p:cNvPr id="17" name="TextBox 143">
            <a:extLst>
              <a:ext uri="{FF2B5EF4-FFF2-40B4-BE49-F238E27FC236}">
                <a16:creationId xmlns:a16="http://schemas.microsoft.com/office/drawing/2014/main" id="{8F50325E-D59D-4FEC-A842-8E89CBF48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45339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1pPr>
            <a:lvl2pPr marL="37931725" indent="-37474525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panose="020B0604020202020204" pitchFamily="34" charset="0"/>
                <a:ea typeface="Lato Regular"/>
                <a:cs typeface="Lato Regular"/>
                <a:sym typeface="Arial" panose="020B0604020202020204" pitchFamily="34" charset="0"/>
              </a:defRPr>
            </a:lvl9pPr>
          </a:lstStyle>
          <a:p>
            <a:r>
              <a:rPr lang="en-US" altLang="en-US" sz="1800" b="1" dirty="0"/>
              <a:t>Products: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1F0B97E2-DC84-456F-83ED-32901BB0F9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737" y="1295400"/>
            <a:ext cx="43862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EC4A5D8-96A9-4093-AFC6-A9A043220858}"/>
              </a:ext>
            </a:extLst>
          </p:cNvPr>
          <p:cNvSpPr/>
          <p:nvPr/>
        </p:nvSpPr>
        <p:spPr bwMode="auto">
          <a:xfrm>
            <a:off x="762000" y="152400"/>
            <a:ext cx="4038600" cy="9144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3597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400" dir="5400000" algn="ctr" rotWithShape="0">
              <a:srgbClr val="000000">
                <a:alpha val="34999"/>
              </a:srgbClr>
            </a:outerShdw>
          </a:effectLst>
        </p:spPr>
        <p:txBody>
          <a:bodyPr wrap="square" tIns="91440" bIns="91440" anchor="ctr">
            <a:spAutoFit/>
          </a:bodyPr>
          <a:lstStyle/>
          <a:p>
            <a:pPr eaLnBrk="1"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3" name="Picture 24">
            <a:extLst>
              <a:ext uri="{FF2B5EF4-FFF2-40B4-BE49-F238E27FC236}">
                <a16:creationId xmlns:a16="http://schemas.microsoft.com/office/drawing/2014/main" id="{6467DCCE-5055-449C-9ED4-BB6230CA2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73843"/>
            <a:ext cx="3743325" cy="6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442E-A289-427F-A930-60410756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Montserrat-Regular" charset="0"/>
              </a:rPr>
              <a:t>POL In Corporate Campuses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Diagram 29">
            <a:extLst>
              <a:ext uri="{FF2B5EF4-FFF2-40B4-BE49-F238E27FC236}">
                <a16:creationId xmlns:a16="http://schemas.microsoft.com/office/drawing/2014/main" id="{FBAB30D9-A50E-4D52-BE0B-088F3F8C1045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950" y="1447800"/>
            <a:ext cx="49593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B0968849-6566-44C0-9407-42796AAF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4572000" cy="3200400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solidFill>
              <a:srgbClr val="3366FF"/>
            </a:solidFill>
            <a:round/>
            <a:headEnd/>
            <a:tailEnd/>
          </a:ln>
          <a:effectLst>
            <a:outerShdw dist="25400" dir="5400000" algn="ctr" rotWithShape="0">
              <a:srgbClr val="808080">
                <a:alpha val="34998"/>
              </a:srgbClr>
            </a:outerShdw>
          </a:effectLst>
        </p:spPr>
        <p:txBody>
          <a:bodyPr tIns="45720" bIns="45720" anchor="ctr">
            <a:spAutoFit/>
          </a:bodyPr>
          <a:lstStyle>
            <a:lvl1pPr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1pPr>
            <a:lvl2pPr marL="37931725" indent="-37474525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2pPr>
            <a:lvl3pPr marL="1143000" indent="-228600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3pPr>
            <a:lvl4pPr marL="1600200" indent="-228600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4pPr>
            <a:lvl5pPr marL="2057400" indent="-228600">
              <a:lnSpc>
                <a:spcPct val="115000"/>
              </a:lnSpc>
              <a:spcBef>
                <a:spcPts val="4200"/>
              </a:spcBef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5pPr>
            <a:lvl6pPr marL="25146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6pPr>
            <a:lvl7pPr marL="29718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7pPr>
            <a:lvl8pPr marL="34290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8pPr>
            <a:lvl9pPr marL="3886200" indent="-228600" defTabSz="2438400" eaLnBrk="0" fontAlgn="base" hangingPunct="0">
              <a:lnSpc>
                <a:spcPct val="115000"/>
              </a:lnSpc>
              <a:spcBef>
                <a:spcPts val="420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Arial" panose="020B0604020202020204" pitchFamily="34" charset="0"/>
                <a:ea typeface="Lato Regular" charset="0"/>
                <a:cs typeface="Lato Regular" charset="0"/>
                <a:sym typeface="Lato Regular" charset="0"/>
              </a:defRPr>
            </a:lvl9pPr>
          </a:lstStyle>
          <a:p>
            <a:pPr defTabSz="121920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Shape 192">
            <a:extLst>
              <a:ext uri="{FF2B5EF4-FFF2-40B4-BE49-F238E27FC236}">
                <a16:creationId xmlns:a16="http://schemas.microsoft.com/office/drawing/2014/main" id="{1649FF29-0F13-4294-B523-E997689E5CC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00" y="1943100"/>
            <a:ext cx="936625" cy="32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3795D0C7-C60F-4D1E-AE70-8C33E9BEEF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600" y="2857500"/>
            <a:ext cx="7239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209">
            <a:extLst>
              <a:ext uri="{FF2B5EF4-FFF2-40B4-BE49-F238E27FC236}">
                <a16:creationId xmlns:a16="http://schemas.microsoft.com/office/drawing/2014/main" id="{F887C3B6-F0FD-455A-A930-6E7485DF45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1800" y="3733800"/>
            <a:ext cx="1312069" cy="29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191">
            <a:extLst>
              <a:ext uri="{FF2B5EF4-FFF2-40B4-BE49-F238E27FC236}">
                <a16:creationId xmlns:a16="http://schemas.microsoft.com/office/drawing/2014/main" id="{C7131AC9-8053-4736-8907-8228E34354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9400" y="1143000"/>
            <a:ext cx="1420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182">
            <a:extLst>
              <a:ext uri="{FF2B5EF4-FFF2-40B4-BE49-F238E27FC236}">
                <a16:creationId xmlns:a16="http://schemas.microsoft.com/office/drawing/2014/main" id="{7DE328EF-FA67-42C3-A948-92C05A4FDB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50" y="4457700"/>
            <a:ext cx="1238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ABD259-1F9E-4592-BB7C-A255C358324F}"/>
              </a:ext>
            </a:extLst>
          </p:cNvPr>
          <p:cNvGrpSpPr/>
          <p:nvPr/>
        </p:nvGrpSpPr>
        <p:grpSpPr>
          <a:xfrm>
            <a:off x="304800" y="1143000"/>
            <a:ext cx="1655379" cy="5019662"/>
            <a:chOff x="694853" y="1371600"/>
            <a:chExt cx="1655379" cy="5019662"/>
          </a:xfrm>
        </p:grpSpPr>
        <p:sp>
          <p:nvSpPr>
            <p:cNvPr id="14" name="TextBox 137">
              <a:extLst>
                <a:ext uri="{FF2B5EF4-FFF2-40B4-BE49-F238E27FC236}">
                  <a16:creationId xmlns:a16="http://schemas.microsoft.com/office/drawing/2014/main" id="{01B0C981-28A3-4CAE-A77E-576E35C4B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247" y="2115979"/>
              <a:ext cx="13335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algn="ctr" defTabSz="12192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A10000"/>
                  </a:solidFill>
                  <a:sym typeface="Arial" panose="020B0604020202020204" pitchFamily="34" charset="0"/>
                </a:rPr>
                <a:t>Security Cameras</a:t>
              </a:r>
            </a:p>
          </p:txBody>
        </p:sp>
        <p:sp>
          <p:nvSpPr>
            <p:cNvPr id="15" name="TextBox 137">
              <a:extLst>
                <a:ext uri="{FF2B5EF4-FFF2-40B4-BE49-F238E27FC236}">
                  <a16:creationId xmlns:a16="http://schemas.microsoft.com/office/drawing/2014/main" id="{0328719C-BB11-42FF-B827-675B361FB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453" y="6145041"/>
              <a:ext cx="11955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algn="ctr" defTabSz="12192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A10000"/>
                  </a:solidFill>
                  <a:sym typeface="Arial" panose="020B0604020202020204" pitchFamily="34" charset="0"/>
                </a:rPr>
                <a:t>TV, Video</a:t>
              </a:r>
            </a:p>
          </p:txBody>
        </p:sp>
        <p:sp>
          <p:nvSpPr>
            <p:cNvPr id="16" name="TextBox 137">
              <a:extLst>
                <a:ext uri="{FF2B5EF4-FFF2-40B4-BE49-F238E27FC236}">
                  <a16:creationId xmlns:a16="http://schemas.microsoft.com/office/drawing/2014/main" id="{B35BFA8C-73E6-4969-A0A6-3C700CBDC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173379"/>
              <a:ext cx="1219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algn="ctr" defTabSz="12192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A10000"/>
                  </a:solidFill>
                  <a:sym typeface="Arial" panose="020B0604020202020204" pitchFamily="34" charset="0"/>
                </a:rPr>
                <a:t>Hi Capacity Wi-Fi</a:t>
              </a: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87DD519D-E1B3-4431-B6F3-CF9557674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3248"/>
              <a:ext cx="762000" cy="758952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rgbClr val="3366F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4998"/>
                </a:srgbClr>
              </a:outerShdw>
            </a:effectLst>
          </p:spPr>
          <p:txBody>
            <a:bodyPr tIns="45720" bIns="45720" anchor="ctr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defTabSz="121920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8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C4ABADDD-E9BC-4305-8F36-D4C3EB0D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429000"/>
              <a:ext cx="762000" cy="758952"/>
            </a:xfrm>
            <a:prstGeom prst="ellipse">
              <a:avLst/>
            </a:prstGeom>
            <a:blipFill dpi="0"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rgbClr val="3366F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4998"/>
                </a:srgbClr>
              </a:outerShdw>
            </a:effectLst>
          </p:spPr>
          <p:txBody>
            <a:bodyPr tIns="45720" bIns="45720" anchor="ctr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defTabSz="121920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8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89D1285C-E72B-4F06-8211-03EC6F51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22648"/>
              <a:ext cx="762000" cy="758952"/>
            </a:xfrm>
            <a:prstGeom prst="ellipse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rgbClr val="3366F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4998"/>
                </a:srgbClr>
              </a:outerShdw>
            </a:effectLst>
          </p:spPr>
          <p:txBody>
            <a:bodyPr tIns="45720" bIns="45720" anchor="ctr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defTabSz="121920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8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37">
              <a:extLst>
                <a:ext uri="{FF2B5EF4-FFF2-40B4-BE49-F238E27FC236}">
                  <a16:creationId xmlns:a16="http://schemas.microsoft.com/office/drawing/2014/main" id="{1CBC4D45-43FF-45FD-8F73-0BD894DF1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194" y="5163979"/>
              <a:ext cx="13335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algn="ctr" defTabSz="12192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A10000"/>
                  </a:solidFill>
                  <a:sym typeface="Arial" panose="020B0604020202020204" pitchFamily="34" charset="0"/>
                </a:rPr>
                <a:t>Back Office</a:t>
              </a:r>
            </a:p>
          </p:txBody>
        </p: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3E7F7C55-47E8-43F6-AED7-B7F13B719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1371600"/>
              <a:ext cx="762000" cy="758952"/>
            </a:xfrm>
            <a:prstGeom prst="ellipse">
              <a:avLst/>
            </a:pr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rgbClr val="3366F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4998"/>
                </a:srgbClr>
              </a:outerShdw>
            </a:effectLst>
          </p:spPr>
          <p:txBody>
            <a:bodyPr tIns="45720" bIns="45720" anchor="ctr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defTabSz="121920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8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C8240703-E055-4778-A69D-C3451F51F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403348"/>
              <a:ext cx="762000" cy="758952"/>
            </a:xfrm>
            <a:prstGeom prst="ellipse">
              <a:avLst/>
            </a:pr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rgbClr val="3366F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4998"/>
                </a:srgbClr>
              </a:outerShdw>
            </a:effectLst>
          </p:spPr>
          <p:txBody>
            <a:bodyPr tIns="45720" bIns="45720" anchor="ctr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defTabSz="121920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800" dirty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TextBox 137">
              <a:extLst>
                <a:ext uri="{FF2B5EF4-FFF2-40B4-BE49-F238E27FC236}">
                  <a16:creationId xmlns:a16="http://schemas.microsoft.com/office/drawing/2014/main" id="{5C7F78FC-F6FA-41A9-BE9E-ED38BCA35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53" y="3124200"/>
              <a:ext cx="16553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1pPr>
              <a:lvl2pPr marL="37931725" indent="-37474525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2pPr>
              <a:lvl3pPr marL="11430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3pPr>
              <a:lvl4pPr marL="16002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4pPr>
              <a:lvl5pPr marL="2057400" indent="-228600">
                <a:lnSpc>
                  <a:spcPct val="115000"/>
                </a:lnSpc>
                <a:spcBef>
                  <a:spcPts val="4200"/>
                </a:spcBef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5pPr>
              <a:lvl6pPr marL="25146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6pPr>
              <a:lvl7pPr marL="29718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7pPr>
              <a:lvl8pPr marL="34290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8pPr>
              <a:lvl9pPr marL="3886200" indent="-228600" defTabSz="2438400" eaLnBrk="0" fontAlgn="base" hangingPunct="0">
                <a:lnSpc>
                  <a:spcPct val="115000"/>
                </a:lnSpc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Arial" panose="020B0604020202020204" pitchFamily="34" charset="0"/>
                  <a:ea typeface="Lato Regular" charset="0"/>
                  <a:cs typeface="Lato Regular" charset="0"/>
                  <a:sym typeface="Lato Regular" charset="0"/>
                </a:defRPr>
              </a:lvl9pPr>
            </a:lstStyle>
            <a:p>
              <a:pPr algn="ctr" defTabSz="12192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A10000"/>
                  </a:solidFill>
                  <a:sym typeface="Arial" panose="020B0604020202020204" pitchFamily="34" charset="0"/>
                </a:rPr>
                <a:t>Access Control / BMS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3589FC2-08C2-45D4-8EAD-2DFE3CF2C1C2}"/>
              </a:ext>
            </a:extLst>
          </p:cNvPr>
          <p:cNvSpPr txBox="1"/>
          <p:nvPr/>
        </p:nvSpPr>
        <p:spPr>
          <a:xfrm>
            <a:off x="6477000" y="5181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solidFill>
                  <a:srgbClr val="5F5F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altLang="en-US" sz="1600" b="1" dirty="0">
                <a:solidFill>
                  <a:srgbClr val="5F5F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needed a broadband network with screaming speeds.  DZS provided the key access solutions to make it happen.”</a:t>
            </a:r>
          </a:p>
          <a:p>
            <a:r>
              <a:rPr lang="en-US" altLang="en-US" sz="1600" i="1" dirty="0">
                <a:solidFill>
                  <a:srgbClr val="5F5F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Cheri Beranek, CEO and President, Clearfield, Inc.</a:t>
            </a:r>
            <a:endParaRPr lang="en-US" sz="1600" dirty="0">
              <a:solidFill>
                <a:srgbClr val="5F5F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4FEDC-7531-4AE7-8898-D0B13F300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2018 DASAN Zhone Solutions – Proprietary and Confidential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4B9EF19-DB11-437E-AC82-5A3945A7A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4E5067-7697-45D7-A630-2CABF6CFB4FA}" type="slidenum">
              <a:rPr lang="en-US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2</a:t>
            </a:fld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21577"/>
      </p:ext>
    </p:extLst>
  </p:cSld>
  <p:clrMapOvr>
    <a:masterClrMapping/>
  </p:clrMapOvr>
</p:sld>
</file>

<file path=ppt/theme/theme1.xml><?xml version="1.0" encoding="utf-8"?>
<a:theme xmlns:a="http://schemas.openxmlformats.org/drawingml/2006/main" name="DASAN Zhone Powerpoint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AN Zhone Template 2016.potx" id="{DEDFEC08-EEE7-4F9A-B003-E17DA1C91455}" vid="{9F7E8A7F-6B9D-4665-987D-2801663A5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DASAN Zhone Powerpoint Template</Template>
  <TotalTime>11704</TotalTime>
  <Words>169</Words>
  <Application>Microsoft Macintosh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굴림</vt:lpstr>
      <vt:lpstr>맑은 고딕</vt:lpstr>
      <vt:lpstr>SimSun</vt:lpstr>
      <vt:lpstr>Arial</vt:lpstr>
      <vt:lpstr>Calibri</vt:lpstr>
      <vt:lpstr>Lato</vt:lpstr>
      <vt:lpstr>Lato Regular</vt:lpstr>
      <vt:lpstr>Montserrat-Regular</vt:lpstr>
      <vt:lpstr>Source Sans Pro Semibold</vt:lpstr>
      <vt:lpstr>DASAN Zhone Powerpoint Template</vt:lpstr>
      <vt:lpstr>PowerPoint Presentation</vt:lpstr>
      <vt:lpstr>POL In Corporate Campuses</vt:lpstr>
    </vt:vector>
  </TitlesOfParts>
  <Company>HP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Keith Nauman</dc:creator>
  <cp:lastModifiedBy>Microsoft Office User</cp:lastModifiedBy>
  <cp:revision>838</cp:revision>
  <cp:lastPrinted>2018-04-23T03:42:53Z</cp:lastPrinted>
  <dcterms:created xsi:type="dcterms:W3CDTF">2017-01-09T23:11:36Z</dcterms:created>
  <dcterms:modified xsi:type="dcterms:W3CDTF">2018-08-28T03:45:00Z</dcterms:modified>
</cp:coreProperties>
</file>