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57" r:id="rId3"/>
    <p:sldId id="258" r:id="rId4"/>
    <p:sldId id="269" r:id="rId5"/>
    <p:sldId id="268" r:id="rId6"/>
    <p:sldId id="267" r:id="rId7"/>
    <p:sldId id="259" r:id="rId8"/>
    <p:sldId id="260" r:id="rId9"/>
    <p:sldId id="263" r:id="rId1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88">
          <p15:clr>
            <a:srgbClr val="A4A3A4"/>
          </p15:clr>
        </p15:guide>
        <p15:guide id="3" orient="horz" pos="432">
          <p15:clr>
            <a:srgbClr val="A4A3A4"/>
          </p15:clr>
        </p15:guide>
        <p15:guide id="4" orient="horz" pos="3072">
          <p15:clr>
            <a:srgbClr val="A4A3A4"/>
          </p15:clr>
        </p15:guide>
        <p15:guide id="5" orient="horz" pos="3408">
          <p15:clr>
            <a:srgbClr val="A4A3A4"/>
          </p15:clr>
        </p15:guide>
        <p15:guide id="6" pos="3839">
          <p15:clr>
            <a:srgbClr val="A4A3A4"/>
          </p15:clr>
        </p15:guide>
        <p15:guide id="7" pos="383">
          <p15:clr>
            <a:srgbClr val="A4A3A4"/>
          </p15:clr>
        </p15:guide>
        <p15:guide id="8" pos="7295">
          <p15:clr>
            <a:srgbClr val="A4A3A4"/>
          </p15:clr>
        </p15:guide>
        <p15:guide id="9" pos="815">
          <p15:clr>
            <a:srgbClr val="A4A3A4"/>
          </p15:clr>
        </p15:guide>
        <p15:guide id="10" pos="2879">
          <p15:clr>
            <a:srgbClr val="A4A3A4"/>
          </p15:clr>
        </p15:guide>
        <p15:guide id="11" pos="30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4660"/>
  </p:normalViewPr>
  <p:slideViewPr>
    <p:cSldViewPr>
      <p:cViewPr varScale="1">
        <p:scale>
          <a:sx n="108" d="100"/>
          <a:sy n="108" d="100"/>
        </p:scale>
        <p:origin x="426" y="108"/>
      </p:cViewPr>
      <p:guideLst>
        <p:guide orient="horz" pos="2160"/>
        <p:guide orient="horz" pos="3888"/>
        <p:guide orient="horz" pos="432"/>
        <p:guide orient="horz" pos="3072"/>
        <p:guide orient="horz" pos="3408"/>
        <p:guide pos="3839"/>
        <p:guide pos="383"/>
        <p:guide pos="7295"/>
        <p:guide pos="815"/>
        <p:guide pos="2879"/>
        <p:guide pos="3071"/>
      </p:guideLst>
    </p:cSldViewPr>
  </p:slideViewPr>
  <p:notesTextViewPr>
    <p:cViewPr>
      <p:scale>
        <a:sx n="1" d="1"/>
        <a:sy n="1" d="1"/>
      </p:scale>
      <p:origin x="0" y="0"/>
    </p:cViewPr>
  </p:notesTextViewPr>
  <p:notesViewPr>
    <p:cSldViewPr showGuides="1">
      <p:cViewPr varScale="1">
        <p:scale>
          <a:sx n="87" d="100"/>
          <a:sy n="87" d="100"/>
        </p:scale>
        <p:origin x="38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8CEC3D-96F7-401F-9673-3EE7F75C9C5B}" type="datetimeFigureOut">
              <a:rPr lang="en-US"/>
              <a:t>8/16/2018</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8ED8CD-4E4C-49AC-BDC6-2963BA49E54F}" type="slidenum">
              <a:rPr/>
              <a:t>‹#›</a:t>
            </a:fld>
            <a:endParaRPr dirty="0"/>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2BCF4-D26D-4DAF-9F57-FE1E61FE7935}" type="datetimeFigureOut">
              <a:rPr lang="en-US"/>
              <a:t>8/16/2018</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91549-43BF-425A-AF25-75262019208C}" type="slidenum">
              <a:rPr/>
              <a:t>‹#›</a:t>
            </a:fld>
            <a:endParaRPr dirty="0"/>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smtClean="0"/>
              <a:t>1</a:t>
            </a:fld>
            <a:endParaRPr lang="en-US" dirty="0"/>
          </a:p>
        </p:txBody>
      </p:sp>
    </p:spTree>
    <p:extLst>
      <p:ext uri="{BB962C8B-B14F-4D97-AF65-F5344CB8AC3E}">
        <p14:creationId xmlns:p14="http://schemas.microsoft.com/office/powerpoint/2010/main" val="35317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2</a:t>
            </a:fld>
            <a:endParaRPr lang="en-US" dirty="0"/>
          </a:p>
        </p:txBody>
      </p:sp>
    </p:spTree>
    <p:extLst>
      <p:ext uri="{BB962C8B-B14F-4D97-AF65-F5344CB8AC3E}">
        <p14:creationId xmlns:p14="http://schemas.microsoft.com/office/powerpoint/2010/main" val="1131171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3"/>
          <p:cNvGrpSpPr/>
          <p:nvPr/>
        </p:nvGrpSpPr>
        <p:grpSpPr>
          <a:xfrm>
            <a:off x="31542" y="-1"/>
            <a:ext cx="12190413" cy="6858001"/>
            <a:chOff x="-1588" y="0"/>
            <a:chExt cx="12190413" cy="6858001"/>
          </a:xfrm>
        </p:grpSpPr>
        <p:sp>
          <p:nvSpPr>
            <p:cNvPr id="11" name="Rectangle 10"/>
            <p:cNvSpPr/>
            <p:nvPr/>
          </p:nvSpPr>
          <p:spPr>
            <a:xfrm>
              <a:off x="-1588" y="0"/>
              <a:ext cx="12188952"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grpSp>
      <p:sp>
        <p:nvSpPr>
          <p:cNvPr id="2" name="Title 1"/>
          <p:cNvSpPr>
            <a:spLocks noGrp="1"/>
          </p:cNvSpPr>
          <p:nvPr>
            <p:ph type="ctrTitle"/>
          </p:nvPr>
        </p:nvSpPr>
        <p:spPr>
          <a:xfrm>
            <a:off x="608013" y="609600"/>
            <a:ext cx="3962400" cy="4724399"/>
          </a:xfrm>
        </p:spPr>
        <p:txBody>
          <a:bodyPr>
            <a:normAutofit/>
          </a:bodyPr>
          <a:lstStyle>
            <a:lvl1pPr>
              <a:defRPr sz="4800"/>
            </a:lvl1pPr>
          </a:lstStyle>
          <a:p>
            <a:r>
              <a:rPr lang="en-US"/>
              <a:t>Click to edit Master title style</a:t>
            </a:r>
            <a:endParaRPr dirty="0"/>
          </a:p>
        </p:txBody>
      </p:sp>
      <p:sp>
        <p:nvSpPr>
          <p:cNvPr id="3" name="Subtitle 2"/>
          <p:cNvSpPr>
            <a:spLocks noGrp="1"/>
          </p:cNvSpPr>
          <p:nvPr>
            <p:ph type="subTitle" idx="1"/>
          </p:nvPr>
        </p:nvSpPr>
        <p:spPr>
          <a:xfrm>
            <a:off x="608013" y="5410200"/>
            <a:ext cx="3962400" cy="7620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8" name="Date Placeholder 7"/>
          <p:cNvSpPr>
            <a:spLocks noGrp="1"/>
          </p:cNvSpPr>
          <p:nvPr>
            <p:ph type="dt" sz="half" idx="10"/>
          </p:nvPr>
        </p:nvSpPr>
        <p:spPr/>
        <p:txBody>
          <a:bodyPr/>
          <a:lstStyle>
            <a:lvl1pPr>
              <a:defRPr>
                <a:solidFill>
                  <a:schemeClr val="tx1"/>
                </a:solidFill>
              </a:defRPr>
            </a:lvl1pPr>
          </a:lstStyle>
          <a:p>
            <a:fld id="{DAD2365B-5397-4552-89D2-3C31D6B894C4}" type="datetime1">
              <a:rPr lang="en-US" smtClean="0"/>
              <a:t>8/16/2018</a:t>
            </a:fld>
            <a:endParaRPr lang="en-US" dirty="0"/>
          </a:p>
        </p:txBody>
      </p:sp>
      <p:sp>
        <p:nvSpPr>
          <p:cNvPr id="9" name="Footer Placeholder 8"/>
          <p:cNvSpPr>
            <a:spLocks noGrp="1"/>
          </p:cNvSpPr>
          <p:nvPr>
            <p:ph type="ftr" sz="quarter" idx="11"/>
          </p:nvPr>
        </p:nvSpPr>
        <p:spPr bwMode="ltGray"/>
        <p:txBody>
          <a:bodyPr/>
          <a:lstStyle>
            <a:lvl1pPr>
              <a:defRPr>
                <a:solidFill>
                  <a:schemeClr val="bg1"/>
                </a:solidFill>
              </a:defRPr>
            </a:lvl1pPr>
          </a:lstStyle>
          <a:p>
            <a:r>
              <a:rPr lang="en-US" dirty="0"/>
              <a:t>Add a footer</a:t>
            </a:r>
          </a:p>
        </p:txBody>
      </p:sp>
      <p:sp>
        <p:nvSpPr>
          <p:cNvPr id="10" name="Slide Number Placeholder 9"/>
          <p:cNvSpPr>
            <a:spLocks noGrp="1"/>
          </p:cNvSpPr>
          <p:nvPr>
            <p:ph type="sldNum" sz="quarter" idx="12"/>
          </p:nvPr>
        </p:nvSpPr>
        <p:spPr bwMode="ltGray"/>
        <p:txBody>
          <a:bodyPr/>
          <a:lstStyle>
            <a:lvl1pPr>
              <a:defRPr>
                <a:solidFill>
                  <a:schemeClr val="bg1"/>
                </a:solidFill>
              </a:defRPr>
            </a:lvl1pPr>
          </a:lstStyle>
          <a:p>
            <a:fld id="{A3F31473-23EB-4724-8B59-FE6D21D89FA4}" type="slidenum">
              <a:rPr lang="en-US" smtClean="0"/>
              <a:pPr/>
              <a:t>‹#›</a:t>
            </a:fld>
            <a:endParaRPr lang="en-US" dirty="0"/>
          </a:p>
        </p:txBody>
      </p:sp>
    </p:spTree>
    <p:extLst>
      <p:ext uri="{BB962C8B-B14F-4D97-AF65-F5344CB8AC3E}">
        <p14:creationId xmlns:p14="http://schemas.microsoft.com/office/powerpoint/2010/main" val="178942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1pPr>
              <a:defRPr/>
            </a:lvl1pPr>
            <a:lvl2pPr>
              <a:defRPr/>
            </a:lvl2pPr>
            <a:lvl3pPr>
              <a:defRPr/>
            </a:lvl3pPr>
            <a:lvl4pPr>
              <a:defRPr/>
            </a:lvl4pPr>
            <a:lvl5pPr>
              <a:defRPr/>
            </a:lvl5pPr>
            <a:lvl6pPr>
              <a:defRPr/>
            </a:lvl6pPr>
            <a:lvl7pPr>
              <a:defRPr/>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718D474-84CF-40A5-B032-DFFDE135438A}" type="datetime1">
              <a:rPr lang="en-US" smtClean="0"/>
              <a:t>8/16/2018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289343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2"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608012" y="685800"/>
            <a:ext cx="9474253" cy="5486400"/>
          </a:xfrm>
        </p:spPr>
        <p:txBody>
          <a:bodyPr vert="eaVert"/>
          <a:lstStyle>
            <a:lvl1pPr>
              <a:defRPr/>
            </a:lvl1pPr>
            <a:lvl2pPr>
              <a:defRPr/>
            </a:lvl2pPr>
            <a:lvl3pPr>
              <a:defRPr/>
            </a:lvl3pPr>
            <a:lvl4pPr>
              <a:defRPr/>
            </a:lvl4pPr>
            <a:lvl5pPr>
              <a:defRPr/>
            </a:lvl5pPr>
            <a:lvl6pPr>
              <a:defRPr/>
            </a:lvl6pPr>
            <a:lvl7pPr>
              <a:defRPr/>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067C6EF-6B90-465F-AC36-47BDECADBD65}" type="datetime1">
              <a:rPr lang="en-US" smtClean="0"/>
              <a:t>8/16/2018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187056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7" name="Content Placeholder 2"/>
          <p:cNvSpPr>
            <a:spLocks noGrp="1"/>
          </p:cNvSpPr>
          <p:nvPr>
            <p:ph idx="13" hasCustomPrompt="1"/>
          </p:nvPr>
        </p:nvSpPr>
        <p:spPr>
          <a:xfrm>
            <a:off x="1293812" y="685801"/>
            <a:ext cx="10287000" cy="4190999"/>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D1E4A86-2703-4937-ABF7-D8FBDB5C3D3E}" type="datetime1">
              <a:rPr lang="en-US" smtClean="0"/>
              <a:t>8/16/2018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424241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14600"/>
            <a:ext cx="8229599" cy="28194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606425" y="5410200"/>
            <a:ext cx="8231187" cy="762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2E02F23-BD92-4B7B-9DFF-42EEC8F21ED4}" type="datetime1">
              <a:rPr lang="en-US" smtClean="0"/>
              <a:t>8/16/2018</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A3F31473-23EB-4724-8B59-FE6D21D89FA4}" type="slidenum">
              <a:rPr lang="en-US" smtClean="0"/>
              <a:pPr/>
              <a:t>‹#›</a:t>
            </a:fld>
            <a:endParaRPr lang="en-US" dirty="0"/>
          </a:p>
        </p:txBody>
      </p:sp>
    </p:spTree>
    <p:extLst>
      <p:ext uri="{BB962C8B-B14F-4D97-AF65-F5344CB8AC3E}">
        <p14:creationId xmlns:p14="http://schemas.microsoft.com/office/powerpoint/2010/main" val="250470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sz="half" idx="1" hasCustomPrompt="1"/>
          </p:nvPr>
        </p:nvSpPr>
        <p:spPr>
          <a:xfrm>
            <a:off x="1293813" y="685800"/>
            <a:ext cx="5029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551614" y="685800"/>
            <a:ext cx="5029199"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814B7EA-8738-442B-ADC7-3A7E6F5C49CD}" type="datetime1">
              <a:rPr lang="en-US" smtClean="0"/>
              <a:t>8/16/2018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112207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05400"/>
            <a:ext cx="10971372" cy="10668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664"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1293664" y="17526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51613"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6550025" y="17526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FE5692D-78A6-499F-901A-E660774CC8EE}" type="datetime1">
              <a:rPr lang="en-US" smtClean="0"/>
              <a:t>8/16/2018</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356480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776F355-F21B-43C0-ABBD-B5AEBBE279A6}" type="datetime1">
              <a:rPr lang="en-US" smtClean="0"/>
              <a:t>8/16/2018</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308236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B95E7-F437-40FB-91EE-0B08B57CB523}" type="datetime1">
              <a:rPr lang="en-US" smtClean="0"/>
              <a:t>8/16/2018</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24484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648200"/>
          </a:xfrm>
        </p:spPr>
        <p:txBody>
          <a:bodyPr anchor="b">
            <a:noAutofit/>
          </a:bodyPr>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hasCustomPrompt="1"/>
          </p:nvPr>
        </p:nvSpPr>
        <p:spPr>
          <a:xfrm>
            <a:off x="4875212" y="685800"/>
            <a:ext cx="6704171" cy="5486400"/>
          </a:xfrm>
        </p:spPr>
        <p:txBody>
          <a:bodyPr>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7709EEF-87D9-4049-9A5D-A2B5E4C83A85}" type="datetime1">
              <a:rPr lang="en-US" smtClean="0"/>
              <a:t>8/16/2018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35069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648200"/>
          </a:xfrm>
        </p:spPr>
        <p:txBody>
          <a:bodyPr anchor="b">
            <a:normAutofit/>
          </a:bodyPr>
          <a:lstStyle>
            <a:lvl1pPr algn="l">
              <a:defRPr sz="3600" b="0"/>
            </a:lvl1pPr>
          </a:lstStyle>
          <a:p>
            <a:r>
              <a:rPr lang="en-US"/>
              <a:t>Click to edit Master title style</a:t>
            </a:r>
            <a:endParaRPr dirty="0"/>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875213" y="685800"/>
            <a:ext cx="6705600" cy="5486400"/>
          </a:xfrm>
          <a:ln w="63500">
            <a:solidFill>
              <a:schemeClr val="bg1"/>
            </a:solidFill>
            <a:miter lim="800000"/>
          </a:ln>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5" name="Date Placeholder 4"/>
          <p:cNvSpPr>
            <a:spLocks noGrp="1"/>
          </p:cNvSpPr>
          <p:nvPr>
            <p:ph type="dt" sz="half" idx="10"/>
          </p:nvPr>
        </p:nvSpPr>
        <p:spPr/>
        <p:txBody>
          <a:bodyPr/>
          <a:lstStyle/>
          <a:p>
            <a:fld id="{CAEBD992-82F2-4752-BCD7-4BDCCFA26099}" type="datetime1">
              <a:rPr lang="en-US" smtClean="0"/>
              <a:t>8/16/2018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162742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7" name="Rectangle 6"/>
          <p:cNvSpPr/>
          <p:nvPr/>
        </p:nvSpPr>
        <p:spPr>
          <a:xfrm>
            <a:off x="-1588" y="0"/>
            <a:ext cx="12188952"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r>
              <a:rPr lang="en-US"/>
              <a:t>Click to edit Master title style</a:t>
            </a:r>
            <a:endParaRP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solidFill>
              </a:defRPr>
            </a:lvl1pPr>
          </a:lstStyle>
          <a:p>
            <a:fld id="{7590C4DA-EDE6-465C-B91D-0B6D7078AFBA}" type="datetime1">
              <a:rPr lang="en-US" smtClean="0"/>
              <a:pPr/>
              <a:t>8/16/2018</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solidFill>
              </a:defRPr>
            </a:lvl1pPr>
          </a:lstStyle>
          <a:p>
            <a:fld id="{A3F31473-23EB-4724-8B59-FE6D21D89FA4}" type="slidenum">
              <a:rPr lang="en-US" smtClean="0"/>
              <a:pPr/>
              <a:t>‹#›</a:t>
            </a:fld>
            <a:endParaRPr lang="en-US" dirty="0"/>
          </a:p>
        </p:txBody>
      </p:sp>
    </p:spTree>
    <p:extLst>
      <p:ext uri="{BB962C8B-B14F-4D97-AF65-F5344CB8AC3E}">
        <p14:creationId xmlns:p14="http://schemas.microsoft.com/office/powerpoint/2010/main" val="184353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58134" indent="-285750" algn="l" defTabSz="914400" rtl="0" eaLnBrk="1" latinLnBrk="0" hangingPunct="1">
        <a:lnSpc>
          <a:spcPct val="90000"/>
        </a:lnSpc>
        <a:spcBef>
          <a:spcPts val="600"/>
        </a:spcBef>
        <a:buSzPct val="80000"/>
        <a:buFont typeface="Arial" panose="020B0604020202020204"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sabir.dayib@ankcorp.com.au" TargetMode="External"/><Relationship Id="rId2" Type="http://schemas.openxmlformats.org/officeDocument/2006/relationships/hyperlink" Target="mailto:Steve.pham@ankcorp.com.au" TargetMode="External"/><Relationship Id="rId1" Type="http://schemas.openxmlformats.org/officeDocument/2006/relationships/slideLayout" Target="../slideLayouts/slideLayout2.xml"/><Relationship Id="rId4" Type="http://schemas.openxmlformats.org/officeDocument/2006/relationships/hyperlink" Target="http://www.ankcorp.com.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International Education Industry  Snapshot</a:t>
            </a:r>
          </a:p>
        </p:txBody>
      </p:sp>
      <p:sp>
        <p:nvSpPr>
          <p:cNvPr id="3" name="Subtitle 2"/>
          <p:cNvSpPr>
            <a:spLocks noGrp="1"/>
          </p:cNvSpPr>
          <p:nvPr>
            <p:ph type="subTitle" idx="1"/>
          </p:nvPr>
        </p:nvSpPr>
        <p:spPr/>
        <p:txBody>
          <a:bodyPr/>
          <a:lstStyle/>
          <a:p>
            <a:r>
              <a:rPr lang="en-US" dirty="0"/>
              <a:t>ANK CORP</a:t>
            </a:r>
          </a:p>
        </p:txBody>
      </p:sp>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7029400"/>
            <a:ext cx="10971372" cy="1066800"/>
          </a:xfrm>
        </p:spPr>
        <p:txBody>
          <a:bodyPr/>
          <a:lstStyle/>
          <a:p>
            <a:br>
              <a:rPr lang="en-US" dirty="0"/>
            </a:br>
            <a:endParaRPr lang="en-US" dirty="0"/>
          </a:p>
        </p:txBody>
      </p:sp>
      <p:sp>
        <p:nvSpPr>
          <p:cNvPr id="3" name="Content Placeholder 2"/>
          <p:cNvSpPr>
            <a:spLocks noGrp="1"/>
          </p:cNvSpPr>
          <p:nvPr>
            <p:ph idx="13"/>
          </p:nvPr>
        </p:nvSpPr>
        <p:spPr/>
        <p:txBody>
          <a:bodyPr>
            <a:normAutofit fontScale="77500" lnSpcReduction="20000"/>
          </a:bodyPr>
          <a:lstStyle/>
          <a:p>
            <a:r>
              <a:rPr lang="en-AU" dirty="0"/>
              <a:t>ANK CORP is an independent and Australian owned agency providing premium specialist services to investors, buyers and sellers across the private education markets.</a:t>
            </a:r>
            <a:br>
              <a:rPr lang="en-AU" dirty="0"/>
            </a:br>
            <a:br>
              <a:rPr lang="en-AU" dirty="0"/>
            </a:br>
            <a:r>
              <a:rPr lang="en-AU" dirty="0"/>
              <a:t>Our team consists of people with a long-term successful career in the education industry. The team is a knowledgeable and informed group of professionals with a strong commitment and attitude which allows us to professionally drive negotiations.</a:t>
            </a:r>
            <a:br>
              <a:rPr lang="en-AU" dirty="0"/>
            </a:br>
            <a:br>
              <a:rPr lang="en-AU" dirty="0"/>
            </a:br>
            <a:r>
              <a:rPr lang="en-AU" dirty="0"/>
              <a:t>In the first six months of 2018, we have successfully completed many transactions in the sale of international education institutes. We currently have investment and acquisition opportunities from $1m to $15m.</a:t>
            </a:r>
            <a:br>
              <a:rPr lang="en-AU" dirty="0"/>
            </a:br>
            <a:endParaRPr lang="en-AU" dirty="0"/>
          </a:p>
          <a:p>
            <a:r>
              <a:rPr lang="en-US" dirty="0"/>
              <a:t>Throughout this presentation, prospective investors will have an insight knowledge of:</a:t>
            </a:r>
          </a:p>
          <a:p>
            <a:pPr lvl="1"/>
            <a:r>
              <a:rPr lang="en-US" dirty="0"/>
              <a:t>The outlook and growth of International Education Industry in Australia</a:t>
            </a:r>
          </a:p>
          <a:p>
            <a:pPr lvl="1"/>
            <a:r>
              <a:rPr lang="en-US" dirty="0"/>
              <a:t>Investment opportunity of International Education Industry in Australia</a:t>
            </a:r>
          </a:p>
          <a:p>
            <a:pPr lvl="1"/>
            <a:r>
              <a:rPr lang="en-US" dirty="0"/>
              <a:t>Investment return and risks</a:t>
            </a:r>
          </a:p>
        </p:txBody>
      </p:sp>
    </p:spTree>
    <p:extLst>
      <p:ext uri="{BB962C8B-B14F-4D97-AF65-F5344CB8AC3E}">
        <p14:creationId xmlns:p14="http://schemas.microsoft.com/office/powerpoint/2010/main" val="37934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726" y="5667052"/>
            <a:ext cx="10971372" cy="1066800"/>
          </a:xfrm>
        </p:spPr>
        <p:txBody>
          <a:bodyPr/>
          <a:lstStyle/>
          <a:p>
            <a:r>
              <a:rPr lang="en-US" b="1" dirty="0"/>
              <a:t>Business Opportunities</a:t>
            </a:r>
          </a:p>
        </p:txBody>
      </p:sp>
      <p:sp>
        <p:nvSpPr>
          <p:cNvPr id="3" name="Content Placeholder 2"/>
          <p:cNvSpPr>
            <a:spLocks noGrp="1"/>
          </p:cNvSpPr>
          <p:nvPr>
            <p:ph idx="13"/>
          </p:nvPr>
        </p:nvSpPr>
        <p:spPr>
          <a:xfrm>
            <a:off x="608726" y="116632"/>
            <a:ext cx="5485686" cy="6048672"/>
          </a:xfrm>
        </p:spPr>
        <p:txBody>
          <a:bodyPr>
            <a:normAutofit fontScale="85000" lnSpcReduction="10000"/>
          </a:bodyPr>
          <a:lstStyle/>
          <a:p>
            <a:pPr marL="0" indent="0">
              <a:buNone/>
            </a:pPr>
            <a:r>
              <a:rPr lang="en-US" b="1" dirty="0"/>
              <a:t>International Education Industry in Australia</a:t>
            </a:r>
          </a:p>
          <a:p>
            <a:pPr marL="0" indent="0">
              <a:buNone/>
            </a:pPr>
            <a:r>
              <a:rPr lang="en-US" dirty="0"/>
              <a:t>In 2016-2017, the Education Industry generated $28.6 Billion to the Australian Economy and was the third largest source of export income for Australia after Iron and Coal. It increased 16.1% compared to 2015-2016 Financial Year which was $24.145 Billion. The growth in Education Export has been very sustainable with the average growth of 11% in the last 5 years.</a:t>
            </a:r>
          </a:p>
          <a:p>
            <a:pPr marL="0" indent="0">
              <a:buNone/>
            </a:pPr>
            <a:r>
              <a:rPr lang="en-AU" dirty="0"/>
              <a:t>The higher education sector generated $19.1 billion in export income (68.1% of total on-shore earnings). The VET sector generated $4.8 billion in earnings (17.3% of total), ELICOS was $1.4 billion (5.2%); schools was $1.2 billion (4.4%); and non-award was $981 million (3.5%). </a:t>
            </a:r>
            <a:endParaRPr lang="en-US" dirty="0"/>
          </a:p>
        </p:txBody>
      </p:sp>
      <p:pic>
        <p:nvPicPr>
          <p:cNvPr id="4" name="Picture 3">
            <a:extLst>
              <a:ext uri="{FF2B5EF4-FFF2-40B4-BE49-F238E27FC236}">
                <a16:creationId xmlns:a16="http://schemas.microsoft.com/office/drawing/2014/main" id="{9690FBF7-806A-433E-B94E-E08B7D0DB4DB}"/>
              </a:ext>
            </a:extLst>
          </p:cNvPr>
          <p:cNvPicPr>
            <a:picLocks noChangeAspect="1"/>
          </p:cNvPicPr>
          <p:nvPr/>
        </p:nvPicPr>
        <p:blipFill>
          <a:blip r:embed="rId2"/>
          <a:stretch>
            <a:fillRect/>
          </a:stretch>
        </p:blipFill>
        <p:spPr>
          <a:xfrm>
            <a:off x="6094413" y="188640"/>
            <a:ext cx="5485686" cy="5904656"/>
          </a:xfrm>
          <a:prstGeom prst="rect">
            <a:avLst/>
          </a:prstGeom>
        </p:spPr>
      </p:pic>
      <p:sp>
        <p:nvSpPr>
          <p:cNvPr id="5" name="TextBox 4">
            <a:extLst>
              <a:ext uri="{FF2B5EF4-FFF2-40B4-BE49-F238E27FC236}">
                <a16:creationId xmlns:a16="http://schemas.microsoft.com/office/drawing/2014/main" id="{541CA6C3-78AC-4A34-9094-20FF348CF247}"/>
              </a:ext>
            </a:extLst>
          </p:cNvPr>
          <p:cNvSpPr txBox="1"/>
          <p:nvPr/>
        </p:nvSpPr>
        <p:spPr>
          <a:xfrm>
            <a:off x="6454452" y="6579014"/>
            <a:ext cx="4608512" cy="369332"/>
          </a:xfrm>
          <a:prstGeom prst="rect">
            <a:avLst/>
          </a:prstGeom>
          <a:noFill/>
          <a:ln>
            <a:solidFill>
              <a:schemeClr val="bg2"/>
            </a:solidFill>
          </a:ln>
        </p:spPr>
        <p:txBody>
          <a:bodyPr wrap="square" rtlCol="0" anchor="ctr" anchorCtr="1">
            <a:spAutoFit/>
          </a:bodyPr>
          <a:lstStyle/>
          <a:p>
            <a:endParaRPr lang="en-AU" dirty="0"/>
          </a:p>
        </p:txBody>
      </p:sp>
      <p:sp>
        <p:nvSpPr>
          <p:cNvPr id="6" name="TextBox 5">
            <a:extLst>
              <a:ext uri="{FF2B5EF4-FFF2-40B4-BE49-F238E27FC236}">
                <a16:creationId xmlns:a16="http://schemas.microsoft.com/office/drawing/2014/main" id="{AF5D2906-36B9-4A3C-8187-7C5232540C5F}"/>
              </a:ext>
            </a:extLst>
          </p:cNvPr>
          <p:cNvSpPr txBox="1"/>
          <p:nvPr/>
        </p:nvSpPr>
        <p:spPr>
          <a:xfrm>
            <a:off x="6814492" y="6250523"/>
            <a:ext cx="4392488" cy="261610"/>
          </a:xfrm>
          <a:prstGeom prst="rect">
            <a:avLst/>
          </a:prstGeom>
          <a:noFill/>
          <a:ln>
            <a:solidFill>
              <a:schemeClr val="bg2"/>
            </a:solidFill>
          </a:ln>
        </p:spPr>
        <p:txBody>
          <a:bodyPr wrap="square" rtlCol="0" anchor="ctr" anchorCtr="1">
            <a:spAutoFit/>
          </a:bodyPr>
          <a:lstStyle/>
          <a:p>
            <a:r>
              <a:rPr lang="en-AU" sz="1100" dirty="0"/>
              <a:t>Sourced from The Department of Education and Training Australia</a:t>
            </a:r>
          </a:p>
        </p:txBody>
      </p:sp>
    </p:spTree>
    <p:extLst>
      <p:ext uri="{BB962C8B-B14F-4D97-AF65-F5344CB8AC3E}">
        <p14:creationId xmlns:p14="http://schemas.microsoft.com/office/powerpoint/2010/main" val="422158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428" y="5949280"/>
            <a:ext cx="5341670" cy="784572"/>
          </a:xfrm>
        </p:spPr>
        <p:txBody>
          <a:bodyPr/>
          <a:lstStyle/>
          <a:p>
            <a:r>
              <a:rPr lang="en-US" b="1" dirty="0"/>
              <a:t>Business Opportunities</a:t>
            </a:r>
          </a:p>
        </p:txBody>
      </p:sp>
      <p:sp>
        <p:nvSpPr>
          <p:cNvPr id="3" name="Content Placeholder 2"/>
          <p:cNvSpPr>
            <a:spLocks noGrp="1"/>
          </p:cNvSpPr>
          <p:nvPr>
            <p:ph idx="13"/>
          </p:nvPr>
        </p:nvSpPr>
        <p:spPr>
          <a:xfrm>
            <a:off x="6059288" y="297756"/>
            <a:ext cx="5485686" cy="6048672"/>
          </a:xfrm>
        </p:spPr>
        <p:txBody>
          <a:bodyPr>
            <a:normAutofit/>
          </a:bodyPr>
          <a:lstStyle/>
          <a:p>
            <a:pPr marL="0" indent="0">
              <a:buNone/>
            </a:pPr>
            <a:r>
              <a:rPr lang="en-US" dirty="0"/>
              <a:t>The International Education Industry is non arguably one of the key forces to drive the Australian Economy for now and in the future.</a:t>
            </a:r>
          </a:p>
          <a:p>
            <a:pPr marL="0" indent="0">
              <a:buNone/>
            </a:pPr>
            <a:r>
              <a:rPr lang="en-AU" dirty="0"/>
              <a:t>Australia has established itself as the global leader in the provision of international education. Its comparative strength – that is, the ‘Australian Advantage’ – has been integral to our performance to this point, and will be key to the sector’s future successes. </a:t>
            </a:r>
            <a:r>
              <a:rPr lang="en-US" dirty="0"/>
              <a:t> </a:t>
            </a:r>
          </a:p>
        </p:txBody>
      </p:sp>
      <p:pic>
        <p:nvPicPr>
          <p:cNvPr id="7" name="Picture 6">
            <a:extLst>
              <a:ext uri="{FF2B5EF4-FFF2-40B4-BE49-F238E27FC236}">
                <a16:creationId xmlns:a16="http://schemas.microsoft.com/office/drawing/2014/main" id="{144979D0-932C-45D6-8561-9919578D47CB}"/>
              </a:ext>
            </a:extLst>
          </p:cNvPr>
          <p:cNvPicPr>
            <a:picLocks noChangeAspect="1"/>
          </p:cNvPicPr>
          <p:nvPr/>
        </p:nvPicPr>
        <p:blipFill>
          <a:blip r:embed="rId2"/>
          <a:stretch>
            <a:fillRect/>
          </a:stretch>
        </p:blipFill>
        <p:spPr>
          <a:xfrm>
            <a:off x="444801" y="251892"/>
            <a:ext cx="5145555" cy="2968714"/>
          </a:xfrm>
          <a:prstGeom prst="rect">
            <a:avLst/>
          </a:prstGeom>
        </p:spPr>
      </p:pic>
      <p:pic>
        <p:nvPicPr>
          <p:cNvPr id="8" name="Picture 7">
            <a:extLst>
              <a:ext uri="{FF2B5EF4-FFF2-40B4-BE49-F238E27FC236}">
                <a16:creationId xmlns:a16="http://schemas.microsoft.com/office/drawing/2014/main" id="{6732F4EE-0488-4AFD-9D9D-6C4CEA964791}"/>
              </a:ext>
            </a:extLst>
          </p:cNvPr>
          <p:cNvPicPr>
            <a:picLocks noChangeAspect="1"/>
          </p:cNvPicPr>
          <p:nvPr/>
        </p:nvPicPr>
        <p:blipFill>
          <a:blip r:embed="rId3"/>
          <a:stretch>
            <a:fillRect/>
          </a:stretch>
        </p:blipFill>
        <p:spPr>
          <a:xfrm>
            <a:off x="444801" y="3220606"/>
            <a:ext cx="5145555" cy="2968714"/>
          </a:xfrm>
          <a:prstGeom prst="rect">
            <a:avLst/>
          </a:prstGeom>
        </p:spPr>
      </p:pic>
      <p:sp>
        <p:nvSpPr>
          <p:cNvPr id="9" name="TextBox 8">
            <a:extLst>
              <a:ext uri="{FF2B5EF4-FFF2-40B4-BE49-F238E27FC236}">
                <a16:creationId xmlns:a16="http://schemas.microsoft.com/office/drawing/2014/main" id="{EB43CED2-F794-42C0-93BF-7654C9797260}"/>
              </a:ext>
            </a:extLst>
          </p:cNvPr>
          <p:cNvSpPr txBox="1"/>
          <p:nvPr/>
        </p:nvSpPr>
        <p:spPr>
          <a:xfrm>
            <a:off x="45740" y="6309320"/>
            <a:ext cx="5145555" cy="261610"/>
          </a:xfrm>
          <a:prstGeom prst="rect">
            <a:avLst/>
          </a:prstGeom>
          <a:noFill/>
          <a:ln>
            <a:solidFill>
              <a:schemeClr val="bg2"/>
            </a:solidFill>
          </a:ln>
        </p:spPr>
        <p:txBody>
          <a:bodyPr wrap="square" rtlCol="0" anchor="ctr" anchorCtr="1">
            <a:spAutoFit/>
          </a:bodyPr>
          <a:lstStyle/>
          <a:p>
            <a:r>
              <a:rPr lang="en-AU" sz="1100" dirty="0"/>
              <a:t>Sourced from the Australian Bureau of Statistics</a:t>
            </a:r>
          </a:p>
        </p:txBody>
      </p:sp>
    </p:spTree>
    <p:extLst>
      <p:ext uri="{BB962C8B-B14F-4D97-AF65-F5344CB8AC3E}">
        <p14:creationId xmlns:p14="http://schemas.microsoft.com/office/powerpoint/2010/main" val="367547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75BDF-6B64-4111-B66E-41A7AE30C51C}"/>
              </a:ext>
            </a:extLst>
          </p:cNvPr>
          <p:cNvSpPr>
            <a:spLocks noGrp="1"/>
          </p:cNvSpPr>
          <p:nvPr>
            <p:ph type="title"/>
          </p:nvPr>
        </p:nvSpPr>
        <p:spPr/>
        <p:txBody>
          <a:bodyPr/>
          <a:lstStyle/>
          <a:p>
            <a:r>
              <a:rPr lang="en-AU" dirty="0"/>
              <a:t>‘Australian Advantage’ - Australia Ranked Third Most Popular Destination for International Students </a:t>
            </a:r>
          </a:p>
        </p:txBody>
      </p:sp>
      <p:sp>
        <p:nvSpPr>
          <p:cNvPr id="3" name="Content Placeholder 2">
            <a:extLst>
              <a:ext uri="{FF2B5EF4-FFF2-40B4-BE49-F238E27FC236}">
                <a16:creationId xmlns:a16="http://schemas.microsoft.com/office/drawing/2014/main" id="{7D5088E8-267E-4D2A-A74D-65C86289B39C}"/>
              </a:ext>
            </a:extLst>
          </p:cNvPr>
          <p:cNvSpPr>
            <a:spLocks noGrp="1"/>
          </p:cNvSpPr>
          <p:nvPr>
            <p:ph idx="13"/>
          </p:nvPr>
        </p:nvSpPr>
        <p:spPr>
          <a:xfrm>
            <a:off x="1293812" y="260649"/>
            <a:ext cx="10287000" cy="4844752"/>
          </a:xfrm>
        </p:spPr>
        <p:txBody>
          <a:bodyPr>
            <a:normAutofit fontScale="47500" lnSpcReduction="20000"/>
          </a:bodyPr>
          <a:lstStyle/>
          <a:p>
            <a:pPr marL="0" indent="0">
              <a:buNone/>
            </a:pPr>
            <a:r>
              <a:rPr lang="en-AU" b="1" dirty="0"/>
              <a:t>Growing Destination</a:t>
            </a:r>
            <a:endParaRPr lang="en-AU" dirty="0"/>
          </a:p>
          <a:p>
            <a:pPr marL="0" indent="0">
              <a:buNone/>
            </a:pPr>
            <a:r>
              <a:rPr lang="en-AU" dirty="0"/>
              <a:t>Australia is currently the third most popular destination for international students in the English-speaking world, behind the United States and the UK. Many international students choose to study there because of the cultural diversity, friendly natives, and high quality of education.</a:t>
            </a:r>
          </a:p>
          <a:p>
            <a:pPr marL="0" indent="0">
              <a:buNone/>
            </a:pPr>
            <a:r>
              <a:rPr lang="en-AU" b="1" dirty="0"/>
              <a:t>Global Recognition</a:t>
            </a:r>
            <a:endParaRPr lang="en-AU" dirty="0"/>
          </a:p>
          <a:p>
            <a:pPr marL="0" indent="0">
              <a:buNone/>
            </a:pPr>
            <a:r>
              <a:rPr lang="en-AU" dirty="0"/>
              <a:t>Schools and employers all over the world recognize degrees from Australian schools. Graduates from Australian schools are highly sought after due to the impressive international reputation of the Australian education system. </a:t>
            </a:r>
          </a:p>
          <a:p>
            <a:pPr marL="0" indent="0">
              <a:buNone/>
            </a:pPr>
            <a:r>
              <a:rPr lang="en-AU" b="1" dirty="0"/>
              <a:t>Cost of Living</a:t>
            </a:r>
            <a:endParaRPr lang="en-AU" dirty="0"/>
          </a:p>
          <a:p>
            <a:pPr marL="0" indent="0">
              <a:buNone/>
            </a:pPr>
            <a:r>
              <a:rPr lang="en-AU" dirty="0"/>
              <a:t>Living expenses and tuition costs are considerably lower in Australia than they are in the United States and United Kingdom. International students are able to work part time while they study, allowing them to offset their living costs. </a:t>
            </a:r>
          </a:p>
          <a:p>
            <a:pPr marL="0" indent="0">
              <a:buNone/>
            </a:pPr>
            <a:r>
              <a:rPr lang="en-AU" b="1" dirty="0"/>
              <a:t>Diversity of Education</a:t>
            </a:r>
            <a:endParaRPr lang="en-AU" dirty="0"/>
          </a:p>
          <a:p>
            <a:pPr marL="0" indent="0">
              <a:buNone/>
            </a:pPr>
            <a:r>
              <a:rPr lang="en-AU" dirty="0"/>
              <a:t>Institutions in Australia offer a wide variety of courses and degrees, so international students can easily find the school and field that are right for them. Students can choose between Universities, Vocational Education, and English language training. If necessary, it is easy for students to move between one qualification levels and from one institution to another.</a:t>
            </a:r>
          </a:p>
          <a:p>
            <a:pPr marL="0" indent="0">
              <a:buNone/>
            </a:pPr>
            <a:r>
              <a:rPr lang="en-AU" b="1" dirty="0"/>
              <a:t>Work</a:t>
            </a:r>
            <a:endParaRPr lang="en-AU" dirty="0"/>
          </a:p>
          <a:p>
            <a:pPr marL="0" indent="0">
              <a:buNone/>
            </a:pPr>
            <a:r>
              <a:rPr lang="en-AU" dirty="0"/>
              <a:t>Students visiting the country are allowed to work up to 20 hours per week while they are studying in Australia. This is a great opportunity for students who want to earn money to help with living expenses during their stay, and for students who want to gain work experience in their field of interest while they study.</a:t>
            </a:r>
          </a:p>
        </p:txBody>
      </p:sp>
    </p:spTree>
    <p:extLst>
      <p:ext uri="{BB962C8B-B14F-4D97-AF65-F5344CB8AC3E}">
        <p14:creationId xmlns:p14="http://schemas.microsoft.com/office/powerpoint/2010/main" val="319109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5F3B8-C4CB-4519-AF5C-37EFC67FF4BB}"/>
              </a:ext>
            </a:extLst>
          </p:cNvPr>
          <p:cNvSpPr>
            <a:spLocks noGrp="1"/>
          </p:cNvSpPr>
          <p:nvPr>
            <p:ph type="title"/>
          </p:nvPr>
        </p:nvSpPr>
        <p:spPr>
          <a:xfrm>
            <a:off x="405780" y="5736909"/>
            <a:ext cx="10971372" cy="1066800"/>
          </a:xfrm>
        </p:spPr>
        <p:txBody>
          <a:bodyPr/>
          <a:lstStyle/>
          <a:p>
            <a:r>
              <a:rPr lang="en-AU" dirty="0"/>
              <a:t>International Student Data</a:t>
            </a:r>
          </a:p>
        </p:txBody>
      </p:sp>
      <p:pic>
        <p:nvPicPr>
          <p:cNvPr id="7" name="Picture 6">
            <a:extLst>
              <a:ext uri="{FF2B5EF4-FFF2-40B4-BE49-F238E27FC236}">
                <a16:creationId xmlns:a16="http://schemas.microsoft.com/office/drawing/2014/main" id="{B2799AA4-19AC-455F-A4C9-D2C1512764A6}"/>
              </a:ext>
            </a:extLst>
          </p:cNvPr>
          <p:cNvPicPr>
            <a:picLocks noChangeAspect="1"/>
          </p:cNvPicPr>
          <p:nvPr/>
        </p:nvPicPr>
        <p:blipFill>
          <a:blip r:embed="rId2"/>
          <a:stretch>
            <a:fillRect/>
          </a:stretch>
        </p:blipFill>
        <p:spPr>
          <a:xfrm>
            <a:off x="393834" y="116632"/>
            <a:ext cx="5844594" cy="6048672"/>
          </a:xfrm>
          <a:prstGeom prst="rect">
            <a:avLst/>
          </a:prstGeom>
        </p:spPr>
      </p:pic>
      <p:sp>
        <p:nvSpPr>
          <p:cNvPr id="9" name="TextBox 8">
            <a:extLst>
              <a:ext uri="{FF2B5EF4-FFF2-40B4-BE49-F238E27FC236}">
                <a16:creationId xmlns:a16="http://schemas.microsoft.com/office/drawing/2014/main" id="{4B1E69AE-757F-478A-B37A-A6610C9BCC8C}"/>
              </a:ext>
            </a:extLst>
          </p:cNvPr>
          <p:cNvSpPr txBox="1"/>
          <p:nvPr/>
        </p:nvSpPr>
        <p:spPr>
          <a:xfrm>
            <a:off x="6211913" y="0"/>
            <a:ext cx="5921575" cy="1754326"/>
          </a:xfrm>
          <a:prstGeom prst="rect">
            <a:avLst/>
          </a:prstGeom>
          <a:noFill/>
          <a:ln>
            <a:solidFill>
              <a:schemeClr val="bg2"/>
            </a:solidFill>
          </a:ln>
        </p:spPr>
        <p:txBody>
          <a:bodyPr wrap="square" rtlCol="0" anchor="ctr" anchorCtr="1">
            <a:spAutoFit/>
          </a:bodyPr>
          <a:lstStyle/>
          <a:p>
            <a:r>
              <a:rPr lang="en-AU" dirty="0"/>
              <a:t>In 2017, there were 799,371 enrolments generated by 624,001 full-fee paying international students in Australia on a student visa. This represented a 12.7% increase on 2016 and compared with an average annual enrolments growth rate of 4.4% per year over the preceding ten years. </a:t>
            </a:r>
          </a:p>
          <a:p>
            <a:endParaRPr lang="en-AU" dirty="0"/>
          </a:p>
        </p:txBody>
      </p:sp>
      <p:pic>
        <p:nvPicPr>
          <p:cNvPr id="12" name="Picture 11">
            <a:extLst>
              <a:ext uri="{FF2B5EF4-FFF2-40B4-BE49-F238E27FC236}">
                <a16:creationId xmlns:a16="http://schemas.microsoft.com/office/drawing/2014/main" id="{56E50748-87B8-4AE2-B6BC-795A193482CA}"/>
              </a:ext>
            </a:extLst>
          </p:cNvPr>
          <p:cNvPicPr>
            <a:picLocks noChangeAspect="1"/>
          </p:cNvPicPr>
          <p:nvPr/>
        </p:nvPicPr>
        <p:blipFill>
          <a:blip r:embed="rId3"/>
          <a:stretch>
            <a:fillRect/>
          </a:stretch>
        </p:blipFill>
        <p:spPr>
          <a:xfrm>
            <a:off x="6211913" y="1700808"/>
            <a:ext cx="5856843" cy="4464496"/>
          </a:xfrm>
          <a:prstGeom prst="rect">
            <a:avLst/>
          </a:prstGeom>
        </p:spPr>
      </p:pic>
      <p:sp>
        <p:nvSpPr>
          <p:cNvPr id="13" name="TextBox 12">
            <a:extLst>
              <a:ext uri="{FF2B5EF4-FFF2-40B4-BE49-F238E27FC236}">
                <a16:creationId xmlns:a16="http://schemas.microsoft.com/office/drawing/2014/main" id="{8AD9250E-F574-48A3-B896-D19D5DFC819E}"/>
              </a:ext>
            </a:extLst>
          </p:cNvPr>
          <p:cNvSpPr txBox="1"/>
          <p:nvPr/>
        </p:nvSpPr>
        <p:spPr>
          <a:xfrm>
            <a:off x="6814492" y="6250523"/>
            <a:ext cx="4392488" cy="261610"/>
          </a:xfrm>
          <a:prstGeom prst="rect">
            <a:avLst/>
          </a:prstGeom>
          <a:noFill/>
          <a:ln>
            <a:solidFill>
              <a:schemeClr val="bg2"/>
            </a:solidFill>
          </a:ln>
        </p:spPr>
        <p:txBody>
          <a:bodyPr wrap="square" rtlCol="0" anchor="ctr" anchorCtr="1">
            <a:spAutoFit/>
          </a:bodyPr>
          <a:lstStyle/>
          <a:p>
            <a:r>
              <a:rPr lang="en-AU" sz="1100" dirty="0"/>
              <a:t>Sourced from The Department of Education and Training Australia</a:t>
            </a:r>
          </a:p>
        </p:txBody>
      </p:sp>
    </p:spTree>
    <p:extLst>
      <p:ext uri="{BB962C8B-B14F-4D97-AF65-F5344CB8AC3E}">
        <p14:creationId xmlns:p14="http://schemas.microsoft.com/office/powerpoint/2010/main" val="325331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53" y="5628084"/>
            <a:ext cx="10971372" cy="1066800"/>
          </a:xfrm>
        </p:spPr>
        <p:txBody>
          <a:bodyPr/>
          <a:lstStyle/>
          <a:p>
            <a:r>
              <a:rPr lang="en-AU" dirty="0"/>
              <a:t>International Student Data</a:t>
            </a:r>
            <a:endParaRPr lang="en-US" dirty="0"/>
          </a:p>
        </p:txBody>
      </p:sp>
      <p:sp>
        <p:nvSpPr>
          <p:cNvPr id="3" name="Content Placeholder 2"/>
          <p:cNvSpPr>
            <a:spLocks noGrp="1"/>
          </p:cNvSpPr>
          <p:nvPr>
            <p:ph sz="half" idx="1"/>
          </p:nvPr>
        </p:nvSpPr>
        <p:spPr>
          <a:xfrm>
            <a:off x="1293813" y="685800"/>
            <a:ext cx="5029200" cy="5047456"/>
          </a:xfrm>
        </p:spPr>
        <p:txBody>
          <a:bodyPr>
            <a:normAutofit fontScale="62500" lnSpcReduction="20000"/>
          </a:bodyPr>
          <a:lstStyle/>
          <a:p>
            <a:r>
              <a:rPr lang="en-AU" dirty="0"/>
              <a:t>In 2017, The Higher education sector had the largest share of enrolments and commencements (43.8% and 32.9% respectively) in 2017.</a:t>
            </a:r>
          </a:p>
          <a:p>
            <a:r>
              <a:rPr lang="en-AU" dirty="0"/>
              <a:t>The VET sector accounted for 27.2% of total enrolments and 30.2% of total commencements in 2017. Enrolments and commencements in the sector increased by 16.7% and 16.1% respectively. China was the next largest source country for enrolments with 8.5%, followed by the Republic of Korea (8.1%) and Thailand (8.0%). </a:t>
            </a:r>
          </a:p>
          <a:p>
            <a:r>
              <a:rPr lang="en-AU" dirty="0"/>
              <a:t>The English Language Intensive Courses for Overseas Students (ELICOS) sector accounted for 19.4% of total enrolments and 25.9% of total commencements in 2017. Enrolments and commencements grew by 3.4% and 2.9% respectively. China was the largest ELICOS market in the period with 29.3% share of enrolments. Brazil with 11.7% was the second largest nationality for ELICOS enrolments followed by Colombia (8.3%) and Thailand (6.6%). </a:t>
            </a:r>
          </a:p>
        </p:txBody>
      </p:sp>
      <p:sp>
        <p:nvSpPr>
          <p:cNvPr id="4" name="Content Placeholder 3">
            <a:extLst>
              <a:ext uri="{FF2B5EF4-FFF2-40B4-BE49-F238E27FC236}">
                <a16:creationId xmlns:a16="http://schemas.microsoft.com/office/drawing/2014/main" id="{F2E78CF7-DC7D-4077-B09F-F6B2EF9B5E00}"/>
              </a:ext>
            </a:extLst>
          </p:cNvPr>
          <p:cNvSpPr>
            <a:spLocks noGrp="1"/>
          </p:cNvSpPr>
          <p:nvPr>
            <p:ph sz="half" idx="2"/>
          </p:nvPr>
        </p:nvSpPr>
        <p:spPr/>
        <p:txBody>
          <a:bodyPr>
            <a:normAutofit fontScale="62500" lnSpcReduction="20000"/>
          </a:bodyPr>
          <a:lstStyle/>
          <a:p>
            <a:endParaRPr lang="en-AU"/>
          </a:p>
        </p:txBody>
      </p:sp>
      <p:pic>
        <p:nvPicPr>
          <p:cNvPr id="6" name="Content Placeholder 7">
            <a:extLst>
              <a:ext uri="{FF2B5EF4-FFF2-40B4-BE49-F238E27FC236}">
                <a16:creationId xmlns:a16="http://schemas.microsoft.com/office/drawing/2014/main" id="{27E197C7-CDDA-4044-A428-684679D8C7A0}"/>
              </a:ext>
            </a:extLst>
          </p:cNvPr>
          <p:cNvPicPr>
            <a:picLocks noChangeAspect="1"/>
          </p:cNvPicPr>
          <p:nvPr/>
        </p:nvPicPr>
        <p:blipFill>
          <a:blip r:embed="rId2"/>
          <a:stretch>
            <a:fillRect/>
          </a:stretch>
        </p:blipFill>
        <p:spPr>
          <a:xfrm>
            <a:off x="6323014" y="332656"/>
            <a:ext cx="5460030" cy="5400600"/>
          </a:xfrm>
          <a:prstGeom prst="rect">
            <a:avLst/>
          </a:prstGeom>
        </p:spPr>
      </p:pic>
      <p:sp>
        <p:nvSpPr>
          <p:cNvPr id="7" name="TextBox 6">
            <a:extLst>
              <a:ext uri="{FF2B5EF4-FFF2-40B4-BE49-F238E27FC236}">
                <a16:creationId xmlns:a16="http://schemas.microsoft.com/office/drawing/2014/main" id="{A1D5B956-B3D1-4E9F-8123-069ECCF6FF8D}"/>
              </a:ext>
            </a:extLst>
          </p:cNvPr>
          <p:cNvSpPr txBox="1"/>
          <p:nvPr/>
        </p:nvSpPr>
        <p:spPr>
          <a:xfrm>
            <a:off x="6856785" y="5872490"/>
            <a:ext cx="4392488" cy="261610"/>
          </a:xfrm>
          <a:prstGeom prst="rect">
            <a:avLst/>
          </a:prstGeom>
          <a:noFill/>
          <a:ln>
            <a:solidFill>
              <a:schemeClr val="bg2"/>
            </a:solidFill>
          </a:ln>
        </p:spPr>
        <p:txBody>
          <a:bodyPr wrap="square" rtlCol="0" anchor="ctr" anchorCtr="1">
            <a:spAutoFit/>
          </a:bodyPr>
          <a:lstStyle/>
          <a:p>
            <a:r>
              <a:rPr lang="en-AU" sz="1100" dirty="0"/>
              <a:t>Sourced from The Department of Education and Training Australia</a:t>
            </a:r>
          </a:p>
        </p:txBody>
      </p:sp>
    </p:spTree>
    <p:extLst>
      <p:ext uri="{BB962C8B-B14F-4D97-AF65-F5344CB8AC3E}">
        <p14:creationId xmlns:p14="http://schemas.microsoft.com/office/powerpoint/2010/main" val="309861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5517232"/>
            <a:ext cx="10971372" cy="1066800"/>
          </a:xfrm>
        </p:spPr>
        <p:txBody>
          <a:bodyPr/>
          <a:lstStyle/>
          <a:p>
            <a:r>
              <a:rPr lang="en-US" dirty="0"/>
              <a:t>International Education Industry Outlook by 2025</a:t>
            </a:r>
          </a:p>
        </p:txBody>
      </p:sp>
      <p:sp>
        <p:nvSpPr>
          <p:cNvPr id="9" name="Content Placeholder 2">
            <a:extLst>
              <a:ext uri="{FF2B5EF4-FFF2-40B4-BE49-F238E27FC236}">
                <a16:creationId xmlns:a16="http://schemas.microsoft.com/office/drawing/2014/main" id="{C0C1E5BE-C67B-4186-89A8-5A7C44FF388F}"/>
              </a:ext>
            </a:extLst>
          </p:cNvPr>
          <p:cNvSpPr>
            <a:spLocks noGrp="1"/>
          </p:cNvSpPr>
          <p:nvPr>
            <p:ph sz="half" idx="1"/>
          </p:nvPr>
        </p:nvSpPr>
        <p:spPr>
          <a:xfrm>
            <a:off x="1293812" y="685800"/>
            <a:ext cx="10057183" cy="5335488"/>
          </a:xfrm>
        </p:spPr>
        <p:txBody>
          <a:bodyPr>
            <a:normAutofit fontScale="77500" lnSpcReduction="20000"/>
          </a:bodyPr>
          <a:lstStyle/>
          <a:p>
            <a:r>
              <a:rPr lang="en-AU" dirty="0"/>
              <a:t>Australia’s onshore international education sector is forecast to grow from 650,000 enrolments today to 940,000 by 2025 (which equates to a compounding annual growth rate of 3.8 per cent).</a:t>
            </a:r>
          </a:p>
          <a:p>
            <a:r>
              <a:rPr lang="en-AU" dirty="0"/>
              <a:t>The international education sector’s contribution to export earnings is expected to almost double to in excess of $33 billion by 2025.</a:t>
            </a:r>
          </a:p>
          <a:p>
            <a:r>
              <a:rPr lang="en-AU" dirty="0"/>
              <a:t>The top eight source markets for onshore international learner enrolments across all sectors in 2025 are expected to be China, India, Vietnam, Thailand, Nepal, Malaysia, Brazil and South Korea. Much of the growth in onshore learner enrolments will be driven by Asia – in particular China, India, Nepal, Vietnam and Thailand.</a:t>
            </a:r>
          </a:p>
          <a:p>
            <a:r>
              <a:rPr lang="en-AU" dirty="0"/>
              <a:t>Over the period to 2025, the fastest growing sectors in onshore international education are expected to be higher education and VET (in percentage terms). By 2025, these two sectors are expected to account for 72 per cent of all onshore international learner enrolments.</a:t>
            </a:r>
          </a:p>
          <a:p>
            <a:r>
              <a:rPr lang="en-AU" dirty="0"/>
              <a:t>China is set to remain Australia’s largest source market for onshore enrolments in 2025 and is expected to occupy the largest number of higher education, schooling and ELICOS enrolments. The largest number of VET onshore enrolments in 2025 are forecasted to come from India (16 per cent), Thailand (eight per cent) and South Korea (seven per cent).</a:t>
            </a:r>
          </a:p>
        </p:txBody>
      </p:sp>
    </p:spTree>
    <p:extLst>
      <p:ext uri="{BB962C8B-B14F-4D97-AF65-F5344CB8AC3E}">
        <p14:creationId xmlns:p14="http://schemas.microsoft.com/office/powerpoint/2010/main" val="38154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normAutofit fontScale="77500" lnSpcReduction="20000"/>
          </a:bodyPr>
          <a:lstStyle/>
          <a:p>
            <a:pPr marL="0" indent="0">
              <a:buNone/>
            </a:pPr>
            <a:r>
              <a:rPr lang="en-US" dirty="0"/>
              <a:t>ANK Corp has a range of private International Education Colleges for sale delivering qualifications in the Hospitality, Building and Construction, IT, Accounting, Management, Health Services and English Language which have returns from 20-25% per annum.</a:t>
            </a:r>
          </a:p>
          <a:p>
            <a:pPr marL="0" indent="0">
              <a:buNone/>
            </a:pPr>
            <a:r>
              <a:rPr lang="en-US" dirty="0"/>
              <a:t>Please contact us for further information </a:t>
            </a:r>
          </a:p>
          <a:p>
            <a:pPr marL="0" indent="0">
              <a:buNone/>
            </a:pPr>
            <a:r>
              <a:rPr lang="en-US" dirty="0"/>
              <a:t>Steve Pham</a:t>
            </a:r>
            <a:br>
              <a:rPr lang="en-US" dirty="0"/>
            </a:br>
            <a:r>
              <a:rPr lang="en-US" dirty="0"/>
              <a:t>+61 415 629 999</a:t>
            </a:r>
            <a:br>
              <a:rPr lang="en-US" dirty="0"/>
            </a:br>
            <a:r>
              <a:rPr lang="en-US" dirty="0">
                <a:hlinkClick r:id="rId2"/>
              </a:rPr>
              <a:t>Steve.pham@ankcorp.com.au</a:t>
            </a:r>
            <a:endParaRPr lang="en-US" dirty="0"/>
          </a:p>
          <a:p>
            <a:pPr marL="0" indent="0">
              <a:buNone/>
            </a:pPr>
            <a:r>
              <a:rPr lang="en-US" dirty="0"/>
              <a:t>Sabir Dayib</a:t>
            </a:r>
            <a:br>
              <a:rPr lang="en-US" dirty="0"/>
            </a:br>
            <a:r>
              <a:rPr lang="en-AU" dirty="0"/>
              <a:t>+ 61 41011 0329</a:t>
            </a:r>
            <a:br>
              <a:rPr lang="en-US" dirty="0"/>
            </a:br>
            <a:r>
              <a:rPr lang="en-AU" u="sng" dirty="0">
                <a:hlinkClick r:id="rId3"/>
              </a:rPr>
              <a:t>sabir.dayib@ankcorp.com.a</a:t>
            </a:r>
            <a:r>
              <a:rPr lang="en-AU" dirty="0">
                <a:hlinkClick r:id="rId3"/>
              </a:rPr>
              <a:t>u</a:t>
            </a:r>
            <a:br>
              <a:rPr lang="en-AU" dirty="0"/>
            </a:br>
            <a:br>
              <a:rPr lang="en-AU" dirty="0"/>
            </a:br>
            <a:r>
              <a:rPr lang="en-AU" dirty="0">
                <a:hlinkClick r:id="rId4"/>
              </a:rPr>
              <a:t>www.ankcorp.com.au</a:t>
            </a:r>
            <a:endParaRPr lang="en-AU" dirty="0"/>
          </a:p>
          <a:p>
            <a:pPr marL="0" indent="0">
              <a:buNone/>
            </a:pPr>
            <a:r>
              <a:rPr lang="en-US" dirty="0"/>
              <a:t>Level 7, 175 Collins </a:t>
            </a:r>
            <a:r>
              <a:rPr lang="en-US"/>
              <a:t>Street Melbourne</a:t>
            </a:r>
            <a:endParaRPr lang="en-US" dirty="0"/>
          </a:p>
        </p:txBody>
      </p:sp>
    </p:spTree>
    <p:extLst>
      <p:ext uri="{BB962C8B-B14F-4D97-AF65-F5344CB8AC3E}">
        <p14:creationId xmlns:p14="http://schemas.microsoft.com/office/powerpoint/2010/main" val="341567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presentation on product or servic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spDef>
      <a:spPr>
        <a:ln>
          <a:noFill/>
        </a:ln>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sales presentation on product or service.potx" id="{BB6578FA-E30D-45EC-B849-CACB373ADC90}" vid="{5A523E24-2D1D-4F75-BD91-64E0BBADB4AA}"/>
    </a:ext>
  </a:extLst>
</a:theme>
</file>

<file path=ppt/theme/theme2.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tf03460555</Template>
  <TotalTime>279</TotalTime>
  <Words>1048</Words>
  <Application>Microsoft Office PowerPoint</Application>
  <PresentationFormat>Custom</PresentationFormat>
  <Paragraphs>49</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Cambria</vt:lpstr>
      <vt:lpstr>Corbel</vt:lpstr>
      <vt:lpstr>Sales presentation on product or service</vt:lpstr>
      <vt:lpstr>The International Education Industry  Snapshot</vt:lpstr>
      <vt:lpstr> </vt:lpstr>
      <vt:lpstr>Business Opportunities</vt:lpstr>
      <vt:lpstr>Business Opportunities</vt:lpstr>
      <vt:lpstr>‘Australian Advantage’ - Australia Ranked Third Most Popular Destination for International Students </vt:lpstr>
      <vt:lpstr>International Student Data</vt:lpstr>
      <vt:lpstr>International Student Data</vt:lpstr>
      <vt:lpstr>International Education Industry Outlook by 2025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College Provider in Melbourne - Australia</dc:title>
  <dc:creator>Steve Pham</dc:creator>
  <cp:lastModifiedBy>Alex Singh</cp:lastModifiedBy>
  <cp:revision>35</cp:revision>
  <dcterms:created xsi:type="dcterms:W3CDTF">2018-03-26T22:54:42Z</dcterms:created>
  <dcterms:modified xsi:type="dcterms:W3CDTF">2018-08-16T00:29:37Z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