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2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F77C3-D41E-4BD5-9C45-787121280A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45C368-8E90-490A-AFB5-BE2CFF3332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D963A-2497-4C7A-A112-222AC21FE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EB4-F871-4E1B-801D-70E2B03A55A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7AD01-2DE8-4646-A888-92DF355D8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D5C6AC-91B5-43BB-9DE7-F8F20162B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2BC2-7A49-4F91-98D7-CB889561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0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E6129-4FB4-4E1E-83E4-B47375558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50DA98-93FC-4FAF-A0F2-012E6DFB8E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3539D-C39C-407A-A07F-5608844AF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EB4-F871-4E1B-801D-70E2B03A55A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346269-D4AE-4838-9CAC-D47EA79C2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A6576-BE78-4789-95F2-55617A763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2BC2-7A49-4F91-98D7-CB889561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76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F103F4-0062-425A-893A-836057A6D2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C43730-6E0B-4378-9BDE-95FD4B8B97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382C22-9AD4-4DA6-B227-3CC16F23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EB4-F871-4E1B-801D-70E2B03A55A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59F13-9C20-4E66-8874-27D71331F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F24300-DE41-4404-BE06-1B48B2680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2BC2-7A49-4F91-98D7-CB889561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232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313D9-90B2-47D5-89B4-00D0D838A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D631E-4B85-46E4-B8A1-E0A2E9791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3944E-A96B-48FE-81E0-F1FF74735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EB4-F871-4E1B-801D-70E2B03A55A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0AF18-11A2-42A7-97CD-9088D4694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9E50D-7940-4449-B372-11416B236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2BC2-7A49-4F91-98D7-CB889561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957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EC649-A1FB-40B3-927E-45A4A5544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4A8856-9059-4FBD-A5E9-C416ED75E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0E2F11-ACCB-4189-A894-E2F83B8CD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EB4-F871-4E1B-801D-70E2B03A55A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3DD7C-6F95-4859-A63E-20BE038B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979B0-E5F4-48F2-9465-F0D688690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2BC2-7A49-4F91-98D7-CB889561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033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1831-FC5A-495D-90C2-FF3515B9A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0E2EB-E4C3-4AFC-8477-9D33B53B7E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7E9718-90DC-4D0E-831C-0815A6C193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8BE30-65CC-49D7-9CF7-5A177CEAE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EB4-F871-4E1B-801D-70E2B03A55A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10A184-61E8-42A5-8784-8354441EA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CFFFFB-5281-4B2F-8FED-74DD0D48C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2BC2-7A49-4F91-98D7-CB889561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69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29610-A703-443C-ACE5-FD9CCBDE7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FEC71F-9FB6-4988-9A52-50CF1D880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6CE94D-C3D5-4863-B444-DBD573C58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A7A404-5373-482F-9411-ED87215F34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AA1CB4-B062-42BB-96E1-3FD9FEA72B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CB829E-8C2E-4F3B-AA85-A2F2D91A6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EB4-F871-4E1B-801D-70E2B03A55A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ABE831-4B66-479F-8EEA-9DA9969C7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5EF8C0-D63E-4787-9E95-6765B78AE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2BC2-7A49-4F91-98D7-CB889561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77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F92DC-7338-48DC-AC31-1890C245F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178F6A-3283-48E4-8C28-529D02C37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EB4-F871-4E1B-801D-70E2B03A55A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871FB4-631A-4F74-84BB-F8B202122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57B8AC-56AE-4FDB-BBCC-84742DF55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2BC2-7A49-4F91-98D7-CB889561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402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5A93FF-0822-4398-B841-EA68F47C2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EB4-F871-4E1B-801D-70E2B03A55A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3E9FD5-9F5E-4245-8815-199AA2B51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19521-13B5-4FD3-8482-0BCF0663B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2BC2-7A49-4F91-98D7-CB889561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A9870-30FA-43EB-8B20-AE57F996C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2D237-A118-4655-A3E7-D118FDBB9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3FD33F-2D50-4D50-B758-25DDCED33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9DF7F-6DF8-458A-95EE-C364B68C0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EB4-F871-4E1B-801D-70E2B03A55A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623111-E05E-46C6-B6A0-7E00B8D11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1DC9F0-AB85-48D5-BCD1-CD7415D47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2BC2-7A49-4F91-98D7-CB889561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443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11F6E-4DB1-415F-AD3E-2BE447636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CC863F-824D-4556-9C90-728811AD8F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15AB16-0A08-4545-86D2-F14699999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C177E7-C8E6-4286-ADD9-0F07A67EF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EB4-F871-4E1B-801D-70E2B03A55A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CA220A-FEFC-4526-B842-25B401FE2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565FC7-52EA-4138-A8D6-08469F8DA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82BC2-7A49-4F91-98D7-CB889561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72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053E03-03C0-45A2-8B9D-8FA1E9D3D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32638-C34D-415B-AFEE-DE1521121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680C4-53F7-44C8-BD22-3E114DD6F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29EB4-F871-4E1B-801D-70E2B03A55A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2D4FF-7415-4994-A546-E67DC12923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586F6-748A-4D48-AE91-267C736AC8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82BC2-7A49-4F91-98D7-CB889561F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809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13" Type="http://schemas.openxmlformats.org/officeDocument/2006/relationships/image" Target="../media/image18.png"/><Relationship Id="rId18" Type="http://schemas.openxmlformats.org/officeDocument/2006/relationships/image" Target="../media/image21.svg"/><Relationship Id="rId3" Type="http://schemas.openxmlformats.org/officeDocument/2006/relationships/image" Target="../media/image7.png"/><Relationship Id="rId21" Type="http://schemas.openxmlformats.org/officeDocument/2006/relationships/image" Target="../media/image24.png"/><Relationship Id="rId7" Type="http://schemas.openxmlformats.org/officeDocument/2006/relationships/image" Target="../media/image11.svg"/><Relationship Id="rId12" Type="http://schemas.openxmlformats.org/officeDocument/2006/relationships/image" Target="../media/image17.svg"/><Relationship Id="rId17" Type="http://schemas.openxmlformats.org/officeDocument/2006/relationships/image" Target="../media/image20.png"/><Relationship Id="rId2" Type="http://schemas.openxmlformats.org/officeDocument/2006/relationships/image" Target="../media/image15.jpg"/><Relationship Id="rId16" Type="http://schemas.openxmlformats.org/officeDocument/2006/relationships/image" Target="../media/image3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6.png"/><Relationship Id="rId24" Type="http://schemas.openxmlformats.org/officeDocument/2006/relationships/image" Target="../media/image4.jpeg"/><Relationship Id="rId5" Type="http://schemas.openxmlformats.org/officeDocument/2006/relationships/image" Target="../media/image9.png"/><Relationship Id="rId15" Type="http://schemas.openxmlformats.org/officeDocument/2006/relationships/image" Target="../media/image2.png"/><Relationship Id="rId23" Type="http://schemas.openxmlformats.org/officeDocument/2006/relationships/image" Target="../media/image5.jpeg"/><Relationship Id="rId10" Type="http://schemas.openxmlformats.org/officeDocument/2006/relationships/image" Target="../media/image14.svg"/><Relationship Id="rId19" Type="http://schemas.openxmlformats.org/officeDocument/2006/relationships/image" Target="../media/image22.jpeg"/><Relationship Id="rId4" Type="http://schemas.openxmlformats.org/officeDocument/2006/relationships/image" Target="../media/image8.svg"/><Relationship Id="rId9" Type="http://schemas.openxmlformats.org/officeDocument/2006/relationships/image" Target="../media/image13.png"/><Relationship Id="rId14" Type="http://schemas.openxmlformats.org/officeDocument/2006/relationships/image" Target="../media/image19.svg"/><Relationship Id="rId22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Down 3">
            <a:extLst>
              <a:ext uri="{FF2B5EF4-FFF2-40B4-BE49-F238E27FC236}">
                <a16:creationId xmlns:a16="http://schemas.microsoft.com/office/drawing/2014/main" id="{367709F0-8DC4-4CA1-85C8-0C914DFE223B}"/>
              </a:ext>
            </a:extLst>
          </p:cNvPr>
          <p:cNvSpPr/>
          <p:nvPr/>
        </p:nvSpPr>
        <p:spPr>
          <a:xfrm rot="16200000">
            <a:off x="6131259" y="643329"/>
            <a:ext cx="842512" cy="1194217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DE7F683-337C-4476-9BE8-EE53F2C72B7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81358" y="538484"/>
            <a:ext cx="3165014" cy="1210962"/>
          </a:xfrm>
          <a:prstGeom prst="rect">
            <a:avLst/>
          </a:prstGeom>
        </p:spPr>
      </p:pic>
      <p:sp>
        <p:nvSpPr>
          <p:cNvPr id="7" name="object 4">
            <a:extLst>
              <a:ext uri="{FF2B5EF4-FFF2-40B4-BE49-F238E27FC236}">
                <a16:creationId xmlns:a16="http://schemas.microsoft.com/office/drawing/2014/main" id="{97ED2F5D-09A4-43F7-A801-A8209937D637}"/>
              </a:ext>
            </a:extLst>
          </p:cNvPr>
          <p:cNvSpPr/>
          <p:nvPr/>
        </p:nvSpPr>
        <p:spPr>
          <a:xfrm>
            <a:off x="136478" y="542406"/>
            <a:ext cx="1344305" cy="1119288"/>
          </a:xfrm>
          <a:custGeom>
            <a:avLst/>
            <a:gdLst/>
            <a:ahLst/>
            <a:cxnLst/>
            <a:rect l="l" t="t" r="r" b="b"/>
            <a:pathLst>
              <a:path w="535305" h="483870">
                <a:moveTo>
                  <a:pt x="206057" y="450253"/>
                </a:moveTo>
                <a:lnTo>
                  <a:pt x="0" y="450253"/>
                </a:lnTo>
                <a:lnTo>
                  <a:pt x="0" y="483400"/>
                </a:lnTo>
                <a:lnTo>
                  <a:pt x="206057" y="483400"/>
                </a:lnTo>
                <a:lnTo>
                  <a:pt x="206057" y="450253"/>
                </a:lnTo>
                <a:close/>
              </a:path>
              <a:path w="535305" h="483870">
                <a:moveTo>
                  <a:pt x="535190" y="450253"/>
                </a:moveTo>
                <a:lnTo>
                  <a:pt x="301091" y="450253"/>
                </a:lnTo>
                <a:lnTo>
                  <a:pt x="301091" y="483400"/>
                </a:lnTo>
                <a:lnTo>
                  <a:pt x="535190" y="483400"/>
                </a:lnTo>
                <a:lnTo>
                  <a:pt x="535190" y="450253"/>
                </a:lnTo>
                <a:close/>
              </a:path>
              <a:path w="535305" h="483870">
                <a:moveTo>
                  <a:pt x="177368" y="33146"/>
                </a:moveTo>
                <a:lnTo>
                  <a:pt x="141719" y="33146"/>
                </a:lnTo>
                <a:lnTo>
                  <a:pt x="141719" y="250659"/>
                </a:lnTo>
                <a:lnTo>
                  <a:pt x="36906" y="250659"/>
                </a:lnTo>
                <a:lnTo>
                  <a:pt x="36906" y="283108"/>
                </a:lnTo>
                <a:lnTo>
                  <a:pt x="62153" y="283108"/>
                </a:lnTo>
                <a:lnTo>
                  <a:pt x="62153" y="450253"/>
                </a:lnTo>
                <a:lnTo>
                  <a:pt x="97802" y="450253"/>
                </a:lnTo>
                <a:lnTo>
                  <a:pt x="97802" y="283133"/>
                </a:lnTo>
                <a:lnTo>
                  <a:pt x="378827" y="283133"/>
                </a:lnTo>
                <a:lnTo>
                  <a:pt x="374065" y="276923"/>
                </a:lnTo>
                <a:lnTo>
                  <a:pt x="389428" y="274347"/>
                </a:lnTo>
                <a:lnTo>
                  <a:pt x="404200" y="270895"/>
                </a:lnTo>
                <a:lnTo>
                  <a:pt x="418319" y="266566"/>
                </a:lnTo>
                <a:lnTo>
                  <a:pt x="431723" y="261363"/>
                </a:lnTo>
                <a:lnTo>
                  <a:pt x="444351" y="255286"/>
                </a:lnTo>
                <a:lnTo>
                  <a:pt x="452178" y="250672"/>
                </a:lnTo>
                <a:lnTo>
                  <a:pt x="177368" y="250659"/>
                </a:lnTo>
                <a:lnTo>
                  <a:pt x="177368" y="33146"/>
                </a:lnTo>
                <a:close/>
              </a:path>
              <a:path w="535305" h="483870">
                <a:moveTo>
                  <a:pt x="177368" y="283133"/>
                </a:moveTo>
                <a:lnTo>
                  <a:pt x="141719" y="283133"/>
                </a:lnTo>
                <a:lnTo>
                  <a:pt x="141719" y="450253"/>
                </a:lnTo>
                <a:lnTo>
                  <a:pt x="177368" y="450253"/>
                </a:lnTo>
                <a:lnTo>
                  <a:pt x="177368" y="283133"/>
                </a:lnTo>
                <a:close/>
              </a:path>
              <a:path w="535305" h="483870">
                <a:moveTo>
                  <a:pt x="278828" y="283133"/>
                </a:moveTo>
                <a:lnTo>
                  <a:pt x="234314" y="283133"/>
                </a:lnTo>
                <a:lnTo>
                  <a:pt x="361861" y="450253"/>
                </a:lnTo>
                <a:lnTo>
                  <a:pt x="406971" y="450253"/>
                </a:lnTo>
                <a:lnTo>
                  <a:pt x="278828" y="283133"/>
                </a:lnTo>
                <a:close/>
              </a:path>
              <a:path w="535305" h="483870">
                <a:moveTo>
                  <a:pt x="378827" y="283133"/>
                </a:moveTo>
                <a:lnTo>
                  <a:pt x="334314" y="283133"/>
                </a:lnTo>
                <a:lnTo>
                  <a:pt x="461848" y="450253"/>
                </a:lnTo>
                <a:lnTo>
                  <a:pt x="506958" y="450253"/>
                </a:lnTo>
                <a:lnTo>
                  <a:pt x="378827" y="283133"/>
                </a:lnTo>
                <a:close/>
              </a:path>
              <a:path w="535305" h="483870">
                <a:moveTo>
                  <a:pt x="459407" y="33146"/>
                </a:moveTo>
                <a:lnTo>
                  <a:pt x="261594" y="33146"/>
                </a:lnTo>
                <a:lnTo>
                  <a:pt x="280110" y="33794"/>
                </a:lnTo>
                <a:lnTo>
                  <a:pt x="297425" y="35711"/>
                </a:lnTo>
                <a:lnTo>
                  <a:pt x="341826" y="48690"/>
                </a:lnTo>
                <a:lnTo>
                  <a:pt x="374206" y="71691"/>
                </a:lnTo>
                <a:lnTo>
                  <a:pt x="397106" y="116129"/>
                </a:lnTo>
                <a:lnTo>
                  <a:pt x="398441" y="154740"/>
                </a:lnTo>
                <a:lnTo>
                  <a:pt x="385718" y="192495"/>
                </a:lnTo>
                <a:lnTo>
                  <a:pt x="359680" y="221459"/>
                </a:lnTo>
                <a:lnTo>
                  <a:pt x="322632" y="240862"/>
                </a:lnTo>
                <a:lnTo>
                  <a:pt x="276866" y="250017"/>
                </a:lnTo>
                <a:lnTo>
                  <a:pt x="196710" y="250672"/>
                </a:lnTo>
                <a:lnTo>
                  <a:pt x="452200" y="250659"/>
                </a:lnTo>
                <a:lnTo>
                  <a:pt x="456142" y="248336"/>
                </a:lnTo>
                <a:lnTo>
                  <a:pt x="460463" y="245233"/>
                </a:lnTo>
                <a:lnTo>
                  <a:pt x="386784" y="245233"/>
                </a:lnTo>
                <a:lnTo>
                  <a:pt x="395218" y="237667"/>
                </a:lnTo>
                <a:lnTo>
                  <a:pt x="423007" y="197448"/>
                </a:lnTo>
                <a:lnTo>
                  <a:pt x="433915" y="157214"/>
                </a:lnTo>
                <a:lnTo>
                  <a:pt x="434987" y="137426"/>
                </a:lnTo>
                <a:lnTo>
                  <a:pt x="434291" y="123965"/>
                </a:lnTo>
                <a:lnTo>
                  <a:pt x="424368" y="85896"/>
                </a:lnTo>
                <a:lnTo>
                  <a:pt x="403997" y="53385"/>
                </a:lnTo>
                <a:lnTo>
                  <a:pt x="387426" y="37630"/>
                </a:lnTo>
                <a:lnTo>
                  <a:pt x="465701" y="37630"/>
                </a:lnTo>
                <a:lnTo>
                  <a:pt x="465173" y="37197"/>
                </a:lnTo>
                <a:lnTo>
                  <a:pt x="459407" y="33146"/>
                </a:lnTo>
                <a:close/>
              </a:path>
              <a:path w="535305" h="483870">
                <a:moveTo>
                  <a:pt x="263651" y="0"/>
                </a:moveTo>
                <a:lnTo>
                  <a:pt x="0" y="38"/>
                </a:lnTo>
                <a:lnTo>
                  <a:pt x="0" y="33172"/>
                </a:lnTo>
                <a:lnTo>
                  <a:pt x="62153" y="33172"/>
                </a:lnTo>
                <a:lnTo>
                  <a:pt x="62153" y="250659"/>
                </a:lnTo>
                <a:lnTo>
                  <a:pt x="97802" y="250659"/>
                </a:lnTo>
                <a:lnTo>
                  <a:pt x="97802" y="33146"/>
                </a:lnTo>
                <a:lnTo>
                  <a:pt x="459407" y="33146"/>
                </a:lnTo>
                <a:lnTo>
                  <a:pt x="421692" y="13290"/>
                </a:lnTo>
                <a:lnTo>
                  <a:pt x="383492" y="3167"/>
                </a:lnTo>
                <a:lnTo>
                  <a:pt x="355443" y="274"/>
                </a:lnTo>
                <a:lnTo>
                  <a:pt x="263651" y="0"/>
                </a:lnTo>
                <a:close/>
              </a:path>
              <a:path w="535305" h="483870">
                <a:moveTo>
                  <a:pt x="465701" y="37630"/>
                </a:moveTo>
                <a:lnTo>
                  <a:pt x="387426" y="37630"/>
                </a:lnTo>
                <a:lnTo>
                  <a:pt x="403086" y="41669"/>
                </a:lnTo>
                <a:lnTo>
                  <a:pt x="417387" y="46935"/>
                </a:lnTo>
                <a:lnTo>
                  <a:pt x="451767" y="69673"/>
                </a:lnTo>
                <a:lnTo>
                  <a:pt x="472589" y="101945"/>
                </a:lnTo>
                <a:lnTo>
                  <a:pt x="478855" y="137426"/>
                </a:lnTo>
                <a:lnTo>
                  <a:pt x="478807" y="141957"/>
                </a:lnTo>
                <a:lnTo>
                  <a:pt x="471022" y="181035"/>
                </a:lnTo>
                <a:lnTo>
                  <a:pt x="448901" y="213110"/>
                </a:lnTo>
                <a:lnTo>
                  <a:pt x="414898" y="235736"/>
                </a:lnTo>
                <a:lnTo>
                  <a:pt x="386784" y="245233"/>
                </a:lnTo>
                <a:lnTo>
                  <a:pt x="460463" y="245233"/>
                </a:lnTo>
                <a:lnTo>
                  <a:pt x="493687" y="211833"/>
                </a:lnTo>
                <a:lnTo>
                  <a:pt x="510024" y="175348"/>
                </a:lnTo>
                <a:lnTo>
                  <a:pt x="514553" y="137426"/>
                </a:lnTo>
                <a:lnTo>
                  <a:pt x="513856" y="123965"/>
                </a:lnTo>
                <a:lnTo>
                  <a:pt x="503933" y="85896"/>
                </a:lnTo>
                <a:lnTo>
                  <a:pt x="483622" y="53448"/>
                </a:lnTo>
                <a:lnTo>
                  <a:pt x="474676" y="44972"/>
                </a:lnTo>
                <a:lnTo>
                  <a:pt x="465701" y="37630"/>
                </a:lnTo>
                <a:close/>
              </a:path>
            </a:pathLst>
          </a:custGeom>
          <a:solidFill>
            <a:srgbClr val="EF432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35862BF6-11AC-4987-95B0-BEC429F9F1C3}"/>
              </a:ext>
            </a:extLst>
          </p:cNvPr>
          <p:cNvSpPr/>
          <p:nvPr/>
        </p:nvSpPr>
        <p:spPr>
          <a:xfrm rot="16200000">
            <a:off x="1712935" y="755665"/>
            <a:ext cx="721133" cy="1099715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AA1C9EF-E751-4503-BEC9-0870B23764B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12424" y="673282"/>
            <a:ext cx="1884642" cy="1264482"/>
          </a:xfrm>
          <a:prstGeom prst="rect">
            <a:avLst/>
          </a:prstGeom>
        </p:spPr>
      </p:pic>
      <p:sp>
        <p:nvSpPr>
          <p:cNvPr id="10" name="Arrow: Down 9">
            <a:extLst>
              <a:ext uri="{FF2B5EF4-FFF2-40B4-BE49-F238E27FC236}">
                <a16:creationId xmlns:a16="http://schemas.microsoft.com/office/drawing/2014/main" id="{7FF81C81-DC5F-4438-9A17-D8AAA6CD0046}"/>
              </a:ext>
            </a:extLst>
          </p:cNvPr>
          <p:cNvSpPr/>
          <p:nvPr/>
        </p:nvSpPr>
        <p:spPr>
          <a:xfrm rot="16200000">
            <a:off x="8528085" y="647897"/>
            <a:ext cx="990124" cy="1281039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789120C-9A48-47D1-8FC1-DD6195378BA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49227" y="894117"/>
            <a:ext cx="1931496" cy="952872"/>
          </a:xfrm>
          <a:prstGeom prst="rect">
            <a:avLst/>
          </a:prstGeom>
        </p:spPr>
      </p:pic>
      <p:pic>
        <p:nvPicPr>
          <p:cNvPr id="16" name="Picture 15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8E33813C-FD1B-4CCD-BD3D-5E1082A2230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0" y="2406992"/>
            <a:ext cx="3200400" cy="1210962"/>
          </a:xfrm>
          <a:prstGeom prst="rect">
            <a:avLst/>
          </a:prstGeom>
        </p:spPr>
      </p:pic>
      <p:sp>
        <p:nvSpPr>
          <p:cNvPr id="17" name="Arrow: Down 16">
            <a:extLst>
              <a:ext uri="{FF2B5EF4-FFF2-40B4-BE49-F238E27FC236}">
                <a16:creationId xmlns:a16="http://schemas.microsoft.com/office/drawing/2014/main" id="{F6DFD086-5FF9-40FD-BF33-A7F6469B2134}"/>
              </a:ext>
            </a:extLst>
          </p:cNvPr>
          <p:cNvSpPr/>
          <p:nvPr/>
        </p:nvSpPr>
        <p:spPr>
          <a:xfrm rot="16200000">
            <a:off x="3357501" y="2401848"/>
            <a:ext cx="1105168" cy="1282889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4984220-3A31-4D16-8F3C-5302108DEC8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60209" y="2490709"/>
            <a:ext cx="1884642" cy="1264482"/>
          </a:xfrm>
          <a:prstGeom prst="rect">
            <a:avLst/>
          </a:prstGeom>
        </p:spPr>
      </p:pic>
      <p:sp>
        <p:nvSpPr>
          <p:cNvPr id="19" name="Arrow: Down 18">
            <a:extLst>
              <a:ext uri="{FF2B5EF4-FFF2-40B4-BE49-F238E27FC236}">
                <a16:creationId xmlns:a16="http://schemas.microsoft.com/office/drawing/2014/main" id="{E4F367D7-2511-4CC6-B12A-4F6FCD3B5962}"/>
              </a:ext>
            </a:extLst>
          </p:cNvPr>
          <p:cNvSpPr/>
          <p:nvPr/>
        </p:nvSpPr>
        <p:spPr>
          <a:xfrm rot="16200000">
            <a:off x="5923322" y="2402092"/>
            <a:ext cx="1009271" cy="1378298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AC6CDA4-C3D0-4ACF-B5AF-423A4D7419B1}"/>
              </a:ext>
            </a:extLst>
          </p:cNvPr>
          <p:cNvSpPr/>
          <p:nvPr/>
        </p:nvSpPr>
        <p:spPr>
          <a:xfrm>
            <a:off x="6632962" y="3500026"/>
            <a:ext cx="23720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EMPOWERMENT</a:t>
            </a:r>
          </a:p>
        </p:txBody>
      </p:sp>
      <p:pic>
        <p:nvPicPr>
          <p:cNvPr id="21" name="7A0FDBCA-15D4-4B16-9C40-934E1D96912A" descr="7A0FDBCA-15D4-4B16-9C40-934E1D96912A">
            <a:extLst>
              <a:ext uri="{FF2B5EF4-FFF2-40B4-BE49-F238E27FC236}">
                <a16:creationId xmlns:a16="http://schemas.microsoft.com/office/drawing/2014/main" id="{EFB7E718-4A3A-4065-9F0D-CEFED4B5AE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4629" y="2419728"/>
            <a:ext cx="681586" cy="1009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Arrow: Down 21">
            <a:extLst>
              <a:ext uri="{FF2B5EF4-FFF2-40B4-BE49-F238E27FC236}">
                <a16:creationId xmlns:a16="http://schemas.microsoft.com/office/drawing/2014/main" id="{F29B01B6-DD54-4F88-8ADC-1E6FAB556971}"/>
              </a:ext>
            </a:extLst>
          </p:cNvPr>
          <p:cNvSpPr/>
          <p:nvPr/>
        </p:nvSpPr>
        <p:spPr>
          <a:xfrm rot="16200000">
            <a:off x="8397332" y="2351619"/>
            <a:ext cx="1031349" cy="1501321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3" name="Content Placeholder 3">
            <a:extLst>
              <a:ext uri="{FF2B5EF4-FFF2-40B4-BE49-F238E27FC236}">
                <a16:creationId xmlns:a16="http://schemas.microsoft.com/office/drawing/2014/main" id="{7C02BCB2-CA16-4B1E-A7AF-7D9AC9BD4BE7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75153" y="2618020"/>
            <a:ext cx="1006075" cy="894288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49269896-7FC7-482A-BFD9-D11095AE2A77}"/>
              </a:ext>
            </a:extLst>
          </p:cNvPr>
          <p:cNvSpPr/>
          <p:nvPr/>
        </p:nvSpPr>
        <p:spPr>
          <a:xfrm>
            <a:off x="9500699" y="3500026"/>
            <a:ext cx="36017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3E4658"/>
                </a:solidFill>
                <a:latin typeface="Engravers MT" panose="02090707080505020304" pitchFamily="18" charset="0"/>
              </a:rPr>
              <a:t>FUND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D8E7824-A1A5-426C-B6F8-9DF93C7231F3}"/>
              </a:ext>
            </a:extLst>
          </p:cNvPr>
          <p:cNvCxnSpPr>
            <a:cxnSpLocks/>
          </p:cNvCxnSpPr>
          <p:nvPr/>
        </p:nvCxnSpPr>
        <p:spPr>
          <a:xfrm>
            <a:off x="9296646" y="3568423"/>
            <a:ext cx="1763088" cy="10623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3948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">
            <a:extLst>
              <a:ext uri="{FF2B5EF4-FFF2-40B4-BE49-F238E27FC236}">
                <a16:creationId xmlns:a16="http://schemas.microsoft.com/office/drawing/2014/main" id="{0006F92C-A6F2-4363-A4AF-DC182A81073B}"/>
              </a:ext>
            </a:extLst>
          </p:cNvPr>
          <p:cNvSpPr/>
          <p:nvPr/>
        </p:nvSpPr>
        <p:spPr>
          <a:xfrm>
            <a:off x="5076967" y="330866"/>
            <a:ext cx="1344305" cy="1119288"/>
          </a:xfrm>
          <a:custGeom>
            <a:avLst/>
            <a:gdLst/>
            <a:ahLst/>
            <a:cxnLst/>
            <a:rect l="l" t="t" r="r" b="b"/>
            <a:pathLst>
              <a:path w="535305" h="483870">
                <a:moveTo>
                  <a:pt x="206057" y="450253"/>
                </a:moveTo>
                <a:lnTo>
                  <a:pt x="0" y="450253"/>
                </a:lnTo>
                <a:lnTo>
                  <a:pt x="0" y="483400"/>
                </a:lnTo>
                <a:lnTo>
                  <a:pt x="206057" y="483400"/>
                </a:lnTo>
                <a:lnTo>
                  <a:pt x="206057" y="450253"/>
                </a:lnTo>
                <a:close/>
              </a:path>
              <a:path w="535305" h="483870">
                <a:moveTo>
                  <a:pt x="535190" y="450253"/>
                </a:moveTo>
                <a:lnTo>
                  <a:pt x="301091" y="450253"/>
                </a:lnTo>
                <a:lnTo>
                  <a:pt x="301091" y="483400"/>
                </a:lnTo>
                <a:lnTo>
                  <a:pt x="535190" y="483400"/>
                </a:lnTo>
                <a:lnTo>
                  <a:pt x="535190" y="450253"/>
                </a:lnTo>
                <a:close/>
              </a:path>
              <a:path w="535305" h="483870">
                <a:moveTo>
                  <a:pt x="177368" y="33146"/>
                </a:moveTo>
                <a:lnTo>
                  <a:pt x="141719" y="33146"/>
                </a:lnTo>
                <a:lnTo>
                  <a:pt x="141719" y="250659"/>
                </a:lnTo>
                <a:lnTo>
                  <a:pt x="36906" y="250659"/>
                </a:lnTo>
                <a:lnTo>
                  <a:pt x="36906" y="283108"/>
                </a:lnTo>
                <a:lnTo>
                  <a:pt x="62153" y="283108"/>
                </a:lnTo>
                <a:lnTo>
                  <a:pt x="62153" y="450253"/>
                </a:lnTo>
                <a:lnTo>
                  <a:pt x="97802" y="450253"/>
                </a:lnTo>
                <a:lnTo>
                  <a:pt x="97802" y="283133"/>
                </a:lnTo>
                <a:lnTo>
                  <a:pt x="378827" y="283133"/>
                </a:lnTo>
                <a:lnTo>
                  <a:pt x="374065" y="276923"/>
                </a:lnTo>
                <a:lnTo>
                  <a:pt x="389428" y="274347"/>
                </a:lnTo>
                <a:lnTo>
                  <a:pt x="404200" y="270895"/>
                </a:lnTo>
                <a:lnTo>
                  <a:pt x="418319" y="266566"/>
                </a:lnTo>
                <a:lnTo>
                  <a:pt x="431723" y="261363"/>
                </a:lnTo>
                <a:lnTo>
                  <a:pt x="444351" y="255286"/>
                </a:lnTo>
                <a:lnTo>
                  <a:pt x="452178" y="250672"/>
                </a:lnTo>
                <a:lnTo>
                  <a:pt x="177368" y="250659"/>
                </a:lnTo>
                <a:lnTo>
                  <a:pt x="177368" y="33146"/>
                </a:lnTo>
                <a:close/>
              </a:path>
              <a:path w="535305" h="483870">
                <a:moveTo>
                  <a:pt x="177368" y="283133"/>
                </a:moveTo>
                <a:lnTo>
                  <a:pt x="141719" y="283133"/>
                </a:lnTo>
                <a:lnTo>
                  <a:pt x="141719" y="450253"/>
                </a:lnTo>
                <a:lnTo>
                  <a:pt x="177368" y="450253"/>
                </a:lnTo>
                <a:lnTo>
                  <a:pt x="177368" y="283133"/>
                </a:lnTo>
                <a:close/>
              </a:path>
              <a:path w="535305" h="483870">
                <a:moveTo>
                  <a:pt x="278828" y="283133"/>
                </a:moveTo>
                <a:lnTo>
                  <a:pt x="234314" y="283133"/>
                </a:lnTo>
                <a:lnTo>
                  <a:pt x="361861" y="450253"/>
                </a:lnTo>
                <a:lnTo>
                  <a:pt x="406971" y="450253"/>
                </a:lnTo>
                <a:lnTo>
                  <a:pt x="278828" y="283133"/>
                </a:lnTo>
                <a:close/>
              </a:path>
              <a:path w="535305" h="483870">
                <a:moveTo>
                  <a:pt x="378827" y="283133"/>
                </a:moveTo>
                <a:lnTo>
                  <a:pt x="334314" y="283133"/>
                </a:lnTo>
                <a:lnTo>
                  <a:pt x="461848" y="450253"/>
                </a:lnTo>
                <a:lnTo>
                  <a:pt x="506958" y="450253"/>
                </a:lnTo>
                <a:lnTo>
                  <a:pt x="378827" y="283133"/>
                </a:lnTo>
                <a:close/>
              </a:path>
              <a:path w="535305" h="483870">
                <a:moveTo>
                  <a:pt x="459407" y="33146"/>
                </a:moveTo>
                <a:lnTo>
                  <a:pt x="261594" y="33146"/>
                </a:lnTo>
                <a:lnTo>
                  <a:pt x="280110" y="33794"/>
                </a:lnTo>
                <a:lnTo>
                  <a:pt x="297425" y="35711"/>
                </a:lnTo>
                <a:lnTo>
                  <a:pt x="341826" y="48690"/>
                </a:lnTo>
                <a:lnTo>
                  <a:pt x="374206" y="71691"/>
                </a:lnTo>
                <a:lnTo>
                  <a:pt x="397106" y="116129"/>
                </a:lnTo>
                <a:lnTo>
                  <a:pt x="398441" y="154740"/>
                </a:lnTo>
                <a:lnTo>
                  <a:pt x="385718" y="192495"/>
                </a:lnTo>
                <a:lnTo>
                  <a:pt x="359680" y="221459"/>
                </a:lnTo>
                <a:lnTo>
                  <a:pt x="322632" y="240862"/>
                </a:lnTo>
                <a:lnTo>
                  <a:pt x="276866" y="250017"/>
                </a:lnTo>
                <a:lnTo>
                  <a:pt x="196710" y="250672"/>
                </a:lnTo>
                <a:lnTo>
                  <a:pt x="452200" y="250659"/>
                </a:lnTo>
                <a:lnTo>
                  <a:pt x="456142" y="248336"/>
                </a:lnTo>
                <a:lnTo>
                  <a:pt x="460463" y="245233"/>
                </a:lnTo>
                <a:lnTo>
                  <a:pt x="386784" y="245233"/>
                </a:lnTo>
                <a:lnTo>
                  <a:pt x="395218" y="237667"/>
                </a:lnTo>
                <a:lnTo>
                  <a:pt x="423007" y="197448"/>
                </a:lnTo>
                <a:lnTo>
                  <a:pt x="433915" y="157214"/>
                </a:lnTo>
                <a:lnTo>
                  <a:pt x="434987" y="137426"/>
                </a:lnTo>
                <a:lnTo>
                  <a:pt x="434291" y="123965"/>
                </a:lnTo>
                <a:lnTo>
                  <a:pt x="424368" y="85896"/>
                </a:lnTo>
                <a:lnTo>
                  <a:pt x="403997" y="53385"/>
                </a:lnTo>
                <a:lnTo>
                  <a:pt x="387426" y="37630"/>
                </a:lnTo>
                <a:lnTo>
                  <a:pt x="465701" y="37630"/>
                </a:lnTo>
                <a:lnTo>
                  <a:pt x="465173" y="37197"/>
                </a:lnTo>
                <a:lnTo>
                  <a:pt x="459407" y="33146"/>
                </a:lnTo>
                <a:close/>
              </a:path>
              <a:path w="535305" h="483870">
                <a:moveTo>
                  <a:pt x="263651" y="0"/>
                </a:moveTo>
                <a:lnTo>
                  <a:pt x="0" y="38"/>
                </a:lnTo>
                <a:lnTo>
                  <a:pt x="0" y="33172"/>
                </a:lnTo>
                <a:lnTo>
                  <a:pt x="62153" y="33172"/>
                </a:lnTo>
                <a:lnTo>
                  <a:pt x="62153" y="250659"/>
                </a:lnTo>
                <a:lnTo>
                  <a:pt x="97802" y="250659"/>
                </a:lnTo>
                <a:lnTo>
                  <a:pt x="97802" y="33146"/>
                </a:lnTo>
                <a:lnTo>
                  <a:pt x="459407" y="33146"/>
                </a:lnTo>
                <a:lnTo>
                  <a:pt x="421692" y="13290"/>
                </a:lnTo>
                <a:lnTo>
                  <a:pt x="383492" y="3167"/>
                </a:lnTo>
                <a:lnTo>
                  <a:pt x="355443" y="274"/>
                </a:lnTo>
                <a:lnTo>
                  <a:pt x="263651" y="0"/>
                </a:lnTo>
                <a:close/>
              </a:path>
              <a:path w="535305" h="483870">
                <a:moveTo>
                  <a:pt x="465701" y="37630"/>
                </a:moveTo>
                <a:lnTo>
                  <a:pt x="387426" y="37630"/>
                </a:lnTo>
                <a:lnTo>
                  <a:pt x="403086" y="41669"/>
                </a:lnTo>
                <a:lnTo>
                  <a:pt x="417387" y="46935"/>
                </a:lnTo>
                <a:lnTo>
                  <a:pt x="451767" y="69673"/>
                </a:lnTo>
                <a:lnTo>
                  <a:pt x="472589" y="101945"/>
                </a:lnTo>
                <a:lnTo>
                  <a:pt x="478855" y="137426"/>
                </a:lnTo>
                <a:lnTo>
                  <a:pt x="478807" y="141957"/>
                </a:lnTo>
                <a:lnTo>
                  <a:pt x="471022" y="181035"/>
                </a:lnTo>
                <a:lnTo>
                  <a:pt x="448901" y="213110"/>
                </a:lnTo>
                <a:lnTo>
                  <a:pt x="414898" y="235736"/>
                </a:lnTo>
                <a:lnTo>
                  <a:pt x="386784" y="245233"/>
                </a:lnTo>
                <a:lnTo>
                  <a:pt x="460463" y="245233"/>
                </a:lnTo>
                <a:lnTo>
                  <a:pt x="493687" y="211833"/>
                </a:lnTo>
                <a:lnTo>
                  <a:pt x="510024" y="175348"/>
                </a:lnTo>
                <a:lnTo>
                  <a:pt x="514553" y="137426"/>
                </a:lnTo>
                <a:lnTo>
                  <a:pt x="513856" y="123965"/>
                </a:lnTo>
                <a:lnTo>
                  <a:pt x="503933" y="85896"/>
                </a:lnTo>
                <a:lnTo>
                  <a:pt x="483622" y="53448"/>
                </a:lnTo>
                <a:lnTo>
                  <a:pt x="474676" y="44972"/>
                </a:lnTo>
                <a:lnTo>
                  <a:pt x="465701" y="37630"/>
                </a:lnTo>
                <a:close/>
              </a:path>
            </a:pathLst>
          </a:custGeom>
          <a:solidFill>
            <a:srgbClr val="EF432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Arrow: Curved Left 2">
            <a:extLst>
              <a:ext uri="{FF2B5EF4-FFF2-40B4-BE49-F238E27FC236}">
                <a16:creationId xmlns:a16="http://schemas.microsoft.com/office/drawing/2014/main" id="{4646E1D2-7A0A-4496-BD0E-41DA220F7683}"/>
              </a:ext>
            </a:extLst>
          </p:cNvPr>
          <p:cNvSpPr/>
          <p:nvPr/>
        </p:nvSpPr>
        <p:spPr>
          <a:xfrm>
            <a:off x="6673755" y="890509"/>
            <a:ext cx="1705969" cy="5094033"/>
          </a:xfrm>
          <a:prstGeom prst="curvedLeftArrow">
            <a:avLst>
              <a:gd name="adj1" fmla="val 22361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Graphic 4" descr="House">
            <a:extLst>
              <a:ext uri="{FF2B5EF4-FFF2-40B4-BE49-F238E27FC236}">
                <a16:creationId xmlns:a16="http://schemas.microsoft.com/office/drawing/2014/main" id="{B7597AFB-88D1-4812-BE61-B929711E7D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639398">
            <a:off x="7313162" y="606623"/>
            <a:ext cx="567771" cy="567771"/>
          </a:xfrm>
          <a:prstGeom prst="rect">
            <a:avLst/>
          </a:prstGeom>
        </p:spPr>
      </p:pic>
      <p:pic>
        <p:nvPicPr>
          <p:cNvPr id="6" name="Graphic 5" descr="House">
            <a:extLst>
              <a:ext uri="{FF2B5EF4-FFF2-40B4-BE49-F238E27FC236}">
                <a16:creationId xmlns:a16="http://schemas.microsoft.com/office/drawing/2014/main" id="{1FE27E70-7AD0-4E09-835B-0ADA3D5CDD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3030907">
            <a:off x="7665647" y="997200"/>
            <a:ext cx="624570" cy="567771"/>
          </a:xfrm>
          <a:prstGeom prst="rect">
            <a:avLst/>
          </a:prstGeom>
        </p:spPr>
      </p:pic>
      <p:pic>
        <p:nvPicPr>
          <p:cNvPr id="7" name="Graphic 6" descr="House">
            <a:extLst>
              <a:ext uri="{FF2B5EF4-FFF2-40B4-BE49-F238E27FC236}">
                <a16:creationId xmlns:a16="http://schemas.microsoft.com/office/drawing/2014/main" id="{541BA062-62F7-4565-8E25-48AAB697D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3715639">
            <a:off x="8022818" y="1543193"/>
            <a:ext cx="624570" cy="567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241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">
            <a:extLst>
              <a:ext uri="{FF2B5EF4-FFF2-40B4-BE49-F238E27FC236}">
                <a16:creationId xmlns:a16="http://schemas.microsoft.com/office/drawing/2014/main" id="{B304D6EB-6788-44A3-A3BE-3A850D704FAA}"/>
              </a:ext>
            </a:extLst>
          </p:cNvPr>
          <p:cNvSpPr/>
          <p:nvPr/>
        </p:nvSpPr>
        <p:spPr>
          <a:xfrm>
            <a:off x="3197128" y="2709296"/>
            <a:ext cx="1415674" cy="1139797"/>
          </a:xfrm>
          <a:custGeom>
            <a:avLst/>
            <a:gdLst/>
            <a:ahLst/>
            <a:cxnLst/>
            <a:rect l="l" t="t" r="r" b="b"/>
            <a:pathLst>
              <a:path w="535305" h="483870">
                <a:moveTo>
                  <a:pt x="206057" y="450253"/>
                </a:moveTo>
                <a:lnTo>
                  <a:pt x="0" y="450253"/>
                </a:lnTo>
                <a:lnTo>
                  <a:pt x="0" y="483400"/>
                </a:lnTo>
                <a:lnTo>
                  <a:pt x="206057" y="483400"/>
                </a:lnTo>
                <a:lnTo>
                  <a:pt x="206057" y="450253"/>
                </a:lnTo>
                <a:close/>
              </a:path>
              <a:path w="535305" h="483870">
                <a:moveTo>
                  <a:pt x="535190" y="450253"/>
                </a:moveTo>
                <a:lnTo>
                  <a:pt x="301091" y="450253"/>
                </a:lnTo>
                <a:lnTo>
                  <a:pt x="301091" y="483400"/>
                </a:lnTo>
                <a:lnTo>
                  <a:pt x="535190" y="483400"/>
                </a:lnTo>
                <a:lnTo>
                  <a:pt x="535190" y="450253"/>
                </a:lnTo>
                <a:close/>
              </a:path>
              <a:path w="535305" h="483870">
                <a:moveTo>
                  <a:pt x="177368" y="33146"/>
                </a:moveTo>
                <a:lnTo>
                  <a:pt x="141719" y="33146"/>
                </a:lnTo>
                <a:lnTo>
                  <a:pt x="141719" y="250659"/>
                </a:lnTo>
                <a:lnTo>
                  <a:pt x="36906" y="250659"/>
                </a:lnTo>
                <a:lnTo>
                  <a:pt x="36906" y="283108"/>
                </a:lnTo>
                <a:lnTo>
                  <a:pt x="62153" y="283108"/>
                </a:lnTo>
                <a:lnTo>
                  <a:pt x="62153" y="450253"/>
                </a:lnTo>
                <a:lnTo>
                  <a:pt x="97802" y="450253"/>
                </a:lnTo>
                <a:lnTo>
                  <a:pt x="97802" y="283133"/>
                </a:lnTo>
                <a:lnTo>
                  <a:pt x="378827" y="283133"/>
                </a:lnTo>
                <a:lnTo>
                  <a:pt x="374065" y="276923"/>
                </a:lnTo>
                <a:lnTo>
                  <a:pt x="389428" y="274347"/>
                </a:lnTo>
                <a:lnTo>
                  <a:pt x="404200" y="270895"/>
                </a:lnTo>
                <a:lnTo>
                  <a:pt x="418319" y="266566"/>
                </a:lnTo>
                <a:lnTo>
                  <a:pt x="431723" y="261363"/>
                </a:lnTo>
                <a:lnTo>
                  <a:pt x="444351" y="255286"/>
                </a:lnTo>
                <a:lnTo>
                  <a:pt x="452178" y="250672"/>
                </a:lnTo>
                <a:lnTo>
                  <a:pt x="177368" y="250659"/>
                </a:lnTo>
                <a:lnTo>
                  <a:pt x="177368" y="33146"/>
                </a:lnTo>
                <a:close/>
              </a:path>
              <a:path w="535305" h="483870">
                <a:moveTo>
                  <a:pt x="177368" y="283133"/>
                </a:moveTo>
                <a:lnTo>
                  <a:pt x="141719" y="283133"/>
                </a:lnTo>
                <a:lnTo>
                  <a:pt x="141719" y="450253"/>
                </a:lnTo>
                <a:lnTo>
                  <a:pt x="177368" y="450253"/>
                </a:lnTo>
                <a:lnTo>
                  <a:pt x="177368" y="283133"/>
                </a:lnTo>
                <a:close/>
              </a:path>
              <a:path w="535305" h="483870">
                <a:moveTo>
                  <a:pt x="278828" y="283133"/>
                </a:moveTo>
                <a:lnTo>
                  <a:pt x="234314" y="283133"/>
                </a:lnTo>
                <a:lnTo>
                  <a:pt x="361861" y="450253"/>
                </a:lnTo>
                <a:lnTo>
                  <a:pt x="406971" y="450253"/>
                </a:lnTo>
                <a:lnTo>
                  <a:pt x="278828" y="283133"/>
                </a:lnTo>
                <a:close/>
              </a:path>
              <a:path w="535305" h="483870">
                <a:moveTo>
                  <a:pt x="378827" y="283133"/>
                </a:moveTo>
                <a:lnTo>
                  <a:pt x="334314" y="283133"/>
                </a:lnTo>
                <a:lnTo>
                  <a:pt x="461848" y="450253"/>
                </a:lnTo>
                <a:lnTo>
                  <a:pt x="506958" y="450253"/>
                </a:lnTo>
                <a:lnTo>
                  <a:pt x="378827" y="283133"/>
                </a:lnTo>
                <a:close/>
              </a:path>
              <a:path w="535305" h="483870">
                <a:moveTo>
                  <a:pt x="459407" y="33146"/>
                </a:moveTo>
                <a:lnTo>
                  <a:pt x="261594" y="33146"/>
                </a:lnTo>
                <a:lnTo>
                  <a:pt x="280110" y="33794"/>
                </a:lnTo>
                <a:lnTo>
                  <a:pt x="297425" y="35711"/>
                </a:lnTo>
                <a:lnTo>
                  <a:pt x="341826" y="48690"/>
                </a:lnTo>
                <a:lnTo>
                  <a:pt x="374206" y="71691"/>
                </a:lnTo>
                <a:lnTo>
                  <a:pt x="397106" y="116129"/>
                </a:lnTo>
                <a:lnTo>
                  <a:pt x="398441" y="154740"/>
                </a:lnTo>
                <a:lnTo>
                  <a:pt x="385718" y="192495"/>
                </a:lnTo>
                <a:lnTo>
                  <a:pt x="359680" y="221459"/>
                </a:lnTo>
                <a:lnTo>
                  <a:pt x="322632" y="240862"/>
                </a:lnTo>
                <a:lnTo>
                  <a:pt x="276866" y="250017"/>
                </a:lnTo>
                <a:lnTo>
                  <a:pt x="196710" y="250672"/>
                </a:lnTo>
                <a:lnTo>
                  <a:pt x="452200" y="250659"/>
                </a:lnTo>
                <a:lnTo>
                  <a:pt x="456142" y="248336"/>
                </a:lnTo>
                <a:lnTo>
                  <a:pt x="460463" y="245233"/>
                </a:lnTo>
                <a:lnTo>
                  <a:pt x="386784" y="245233"/>
                </a:lnTo>
                <a:lnTo>
                  <a:pt x="395218" y="237667"/>
                </a:lnTo>
                <a:lnTo>
                  <a:pt x="423007" y="197448"/>
                </a:lnTo>
                <a:lnTo>
                  <a:pt x="433915" y="157214"/>
                </a:lnTo>
                <a:lnTo>
                  <a:pt x="434987" y="137426"/>
                </a:lnTo>
                <a:lnTo>
                  <a:pt x="434291" y="123965"/>
                </a:lnTo>
                <a:lnTo>
                  <a:pt x="424368" y="85896"/>
                </a:lnTo>
                <a:lnTo>
                  <a:pt x="403997" y="53385"/>
                </a:lnTo>
                <a:lnTo>
                  <a:pt x="387426" y="37630"/>
                </a:lnTo>
                <a:lnTo>
                  <a:pt x="465701" y="37630"/>
                </a:lnTo>
                <a:lnTo>
                  <a:pt x="465173" y="37197"/>
                </a:lnTo>
                <a:lnTo>
                  <a:pt x="459407" y="33146"/>
                </a:lnTo>
                <a:close/>
              </a:path>
              <a:path w="535305" h="483870">
                <a:moveTo>
                  <a:pt x="263651" y="0"/>
                </a:moveTo>
                <a:lnTo>
                  <a:pt x="0" y="38"/>
                </a:lnTo>
                <a:lnTo>
                  <a:pt x="0" y="33172"/>
                </a:lnTo>
                <a:lnTo>
                  <a:pt x="62153" y="33172"/>
                </a:lnTo>
                <a:lnTo>
                  <a:pt x="62153" y="250659"/>
                </a:lnTo>
                <a:lnTo>
                  <a:pt x="97802" y="250659"/>
                </a:lnTo>
                <a:lnTo>
                  <a:pt x="97802" y="33146"/>
                </a:lnTo>
                <a:lnTo>
                  <a:pt x="459407" y="33146"/>
                </a:lnTo>
                <a:lnTo>
                  <a:pt x="421692" y="13290"/>
                </a:lnTo>
                <a:lnTo>
                  <a:pt x="383492" y="3167"/>
                </a:lnTo>
                <a:lnTo>
                  <a:pt x="355443" y="274"/>
                </a:lnTo>
                <a:lnTo>
                  <a:pt x="263651" y="0"/>
                </a:lnTo>
                <a:close/>
              </a:path>
              <a:path w="535305" h="483870">
                <a:moveTo>
                  <a:pt x="465701" y="37630"/>
                </a:moveTo>
                <a:lnTo>
                  <a:pt x="387426" y="37630"/>
                </a:lnTo>
                <a:lnTo>
                  <a:pt x="403086" y="41669"/>
                </a:lnTo>
                <a:lnTo>
                  <a:pt x="417387" y="46935"/>
                </a:lnTo>
                <a:lnTo>
                  <a:pt x="451767" y="69673"/>
                </a:lnTo>
                <a:lnTo>
                  <a:pt x="472589" y="101945"/>
                </a:lnTo>
                <a:lnTo>
                  <a:pt x="478855" y="137426"/>
                </a:lnTo>
                <a:lnTo>
                  <a:pt x="478807" y="141957"/>
                </a:lnTo>
                <a:lnTo>
                  <a:pt x="471022" y="181035"/>
                </a:lnTo>
                <a:lnTo>
                  <a:pt x="448901" y="213110"/>
                </a:lnTo>
                <a:lnTo>
                  <a:pt x="414898" y="235736"/>
                </a:lnTo>
                <a:lnTo>
                  <a:pt x="386784" y="245233"/>
                </a:lnTo>
                <a:lnTo>
                  <a:pt x="460463" y="245233"/>
                </a:lnTo>
                <a:lnTo>
                  <a:pt x="493687" y="211833"/>
                </a:lnTo>
                <a:lnTo>
                  <a:pt x="510024" y="175348"/>
                </a:lnTo>
                <a:lnTo>
                  <a:pt x="514553" y="137426"/>
                </a:lnTo>
                <a:lnTo>
                  <a:pt x="513856" y="123965"/>
                </a:lnTo>
                <a:lnTo>
                  <a:pt x="503933" y="85896"/>
                </a:lnTo>
                <a:lnTo>
                  <a:pt x="483622" y="53448"/>
                </a:lnTo>
                <a:lnTo>
                  <a:pt x="474676" y="44972"/>
                </a:lnTo>
                <a:lnTo>
                  <a:pt x="465701" y="37630"/>
                </a:lnTo>
                <a:close/>
              </a:path>
            </a:pathLst>
          </a:custGeom>
          <a:solidFill>
            <a:srgbClr val="EF432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B59296-7849-4A2E-AAD3-700BE326CA33}"/>
              </a:ext>
            </a:extLst>
          </p:cNvPr>
          <p:cNvCxnSpPr>
            <a:cxnSpLocks/>
          </p:cNvCxnSpPr>
          <p:nvPr/>
        </p:nvCxnSpPr>
        <p:spPr>
          <a:xfrm flipV="1">
            <a:off x="1501254" y="3330755"/>
            <a:ext cx="1787856" cy="129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phic 5" descr="House">
            <a:extLst>
              <a:ext uri="{FF2B5EF4-FFF2-40B4-BE49-F238E27FC236}">
                <a16:creationId xmlns:a16="http://schemas.microsoft.com/office/drawing/2014/main" id="{4736B2A3-7E0C-4CB3-805F-2960EE8B3D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46060">
            <a:off x="1604354" y="2632183"/>
            <a:ext cx="426575" cy="426575"/>
          </a:xfrm>
          <a:prstGeom prst="rect">
            <a:avLst/>
          </a:prstGeom>
        </p:spPr>
      </p:pic>
      <p:pic>
        <p:nvPicPr>
          <p:cNvPr id="7" name="Graphic 6" descr="House">
            <a:extLst>
              <a:ext uri="{FF2B5EF4-FFF2-40B4-BE49-F238E27FC236}">
                <a16:creationId xmlns:a16="http://schemas.microsoft.com/office/drawing/2014/main" id="{3F8EA868-179E-4C4D-A193-4765A9AFA1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745966">
            <a:off x="1884840" y="2346875"/>
            <a:ext cx="426575" cy="426575"/>
          </a:xfrm>
          <a:prstGeom prst="rect">
            <a:avLst/>
          </a:prstGeom>
        </p:spPr>
      </p:pic>
      <p:pic>
        <p:nvPicPr>
          <p:cNvPr id="8" name="Graphic 7" descr="House">
            <a:extLst>
              <a:ext uri="{FF2B5EF4-FFF2-40B4-BE49-F238E27FC236}">
                <a16:creationId xmlns:a16="http://schemas.microsoft.com/office/drawing/2014/main" id="{13C655E7-E319-4908-B675-3B64BA9DE8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653427">
            <a:off x="2144264" y="2060803"/>
            <a:ext cx="426575" cy="426575"/>
          </a:xfrm>
          <a:prstGeom prst="rect">
            <a:avLst/>
          </a:prstGeom>
        </p:spPr>
      </p:pic>
      <p:pic>
        <p:nvPicPr>
          <p:cNvPr id="9" name="Graphic 8" descr="House">
            <a:extLst>
              <a:ext uri="{FF2B5EF4-FFF2-40B4-BE49-F238E27FC236}">
                <a16:creationId xmlns:a16="http://schemas.microsoft.com/office/drawing/2014/main" id="{DF4A94C2-4AFF-49A5-A3E1-57F65D1469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9134498">
            <a:off x="2395590" y="1782362"/>
            <a:ext cx="426575" cy="4265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D810BD8-57DD-413E-AE25-B732AC89C8D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86" y="2640531"/>
            <a:ext cx="1125683" cy="113979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7F3E728-D06A-4B77-BDF0-9BD5B16896CE}"/>
              </a:ext>
            </a:extLst>
          </p:cNvPr>
          <p:cNvSpPr txBox="1"/>
          <p:nvPr/>
        </p:nvSpPr>
        <p:spPr>
          <a:xfrm>
            <a:off x="337396" y="3747450"/>
            <a:ext cx="9416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2006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FD983B-6742-4FEE-817C-90A3A044A7BE}"/>
              </a:ext>
            </a:extLst>
          </p:cNvPr>
          <p:cNvSpPr txBox="1"/>
          <p:nvPr/>
        </p:nvSpPr>
        <p:spPr>
          <a:xfrm rot="18698055">
            <a:off x="1747323" y="2318796"/>
            <a:ext cx="16104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Flipped nearly 400 single-family homes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B4BBF7-CD0A-4E87-B1CA-6E649105EB35}"/>
              </a:ext>
            </a:extLst>
          </p:cNvPr>
          <p:cNvSpPr txBox="1"/>
          <p:nvPr/>
        </p:nvSpPr>
        <p:spPr>
          <a:xfrm>
            <a:off x="3587163" y="3757116"/>
            <a:ext cx="1221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2011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28006B3-60AE-444F-8AE7-1E67F733A14E}"/>
              </a:ext>
            </a:extLst>
          </p:cNvPr>
          <p:cNvCxnSpPr>
            <a:cxnSpLocks/>
          </p:cNvCxnSpPr>
          <p:nvPr/>
        </p:nvCxnSpPr>
        <p:spPr>
          <a:xfrm flipV="1">
            <a:off x="4339281" y="3349110"/>
            <a:ext cx="226552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Graphic 15" descr="City">
            <a:extLst>
              <a:ext uri="{FF2B5EF4-FFF2-40B4-BE49-F238E27FC236}">
                <a16:creationId xmlns:a16="http://schemas.microsoft.com/office/drawing/2014/main" id="{FF605F5F-9692-4CFF-906F-9B5AC6D34C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7937657">
            <a:off x="4528823" y="2094415"/>
            <a:ext cx="1092232" cy="10922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DE98C63-C5CB-4FE6-AC91-85A9479E5BBF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rot="18220963">
            <a:off x="5725829" y="2332183"/>
            <a:ext cx="1207698" cy="70517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1637B14E-B538-47D0-AB2C-8191B160C45C}"/>
              </a:ext>
            </a:extLst>
          </p:cNvPr>
          <p:cNvSpPr txBox="1"/>
          <p:nvPr/>
        </p:nvSpPr>
        <p:spPr>
          <a:xfrm rot="17931538">
            <a:off x="4910955" y="2471497"/>
            <a:ext cx="1547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Started Multi Family in Denver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A71134F-9B2D-40C0-BED9-3F63900CF1F7}"/>
              </a:ext>
            </a:extLst>
          </p:cNvPr>
          <p:cNvSpPr txBox="1"/>
          <p:nvPr/>
        </p:nvSpPr>
        <p:spPr>
          <a:xfrm rot="18178991">
            <a:off x="6040803" y="2611691"/>
            <a:ext cx="1562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Started </a:t>
            </a:r>
            <a:r>
              <a:rPr lang="en-US" sz="1400" dirty="0" err="1"/>
              <a:t>GRASPnp</a:t>
            </a:r>
            <a:endParaRPr lang="en-US" sz="1400" dirty="0"/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8E259118-2B25-4894-9509-0439B1989208}"/>
              </a:ext>
            </a:extLst>
          </p:cNvPr>
          <p:cNvSpPr/>
          <p:nvPr/>
        </p:nvSpPr>
        <p:spPr>
          <a:xfrm>
            <a:off x="6871363" y="2765579"/>
            <a:ext cx="1415674" cy="1139797"/>
          </a:xfrm>
          <a:custGeom>
            <a:avLst/>
            <a:gdLst/>
            <a:ahLst/>
            <a:cxnLst/>
            <a:rect l="l" t="t" r="r" b="b"/>
            <a:pathLst>
              <a:path w="535305" h="483870">
                <a:moveTo>
                  <a:pt x="206057" y="450253"/>
                </a:moveTo>
                <a:lnTo>
                  <a:pt x="0" y="450253"/>
                </a:lnTo>
                <a:lnTo>
                  <a:pt x="0" y="483400"/>
                </a:lnTo>
                <a:lnTo>
                  <a:pt x="206057" y="483400"/>
                </a:lnTo>
                <a:lnTo>
                  <a:pt x="206057" y="450253"/>
                </a:lnTo>
                <a:close/>
              </a:path>
              <a:path w="535305" h="483870">
                <a:moveTo>
                  <a:pt x="535190" y="450253"/>
                </a:moveTo>
                <a:lnTo>
                  <a:pt x="301091" y="450253"/>
                </a:lnTo>
                <a:lnTo>
                  <a:pt x="301091" y="483400"/>
                </a:lnTo>
                <a:lnTo>
                  <a:pt x="535190" y="483400"/>
                </a:lnTo>
                <a:lnTo>
                  <a:pt x="535190" y="450253"/>
                </a:lnTo>
                <a:close/>
              </a:path>
              <a:path w="535305" h="483870">
                <a:moveTo>
                  <a:pt x="177368" y="33146"/>
                </a:moveTo>
                <a:lnTo>
                  <a:pt x="141719" y="33146"/>
                </a:lnTo>
                <a:lnTo>
                  <a:pt x="141719" y="250659"/>
                </a:lnTo>
                <a:lnTo>
                  <a:pt x="36906" y="250659"/>
                </a:lnTo>
                <a:lnTo>
                  <a:pt x="36906" y="283108"/>
                </a:lnTo>
                <a:lnTo>
                  <a:pt x="62153" y="283108"/>
                </a:lnTo>
                <a:lnTo>
                  <a:pt x="62153" y="450253"/>
                </a:lnTo>
                <a:lnTo>
                  <a:pt x="97802" y="450253"/>
                </a:lnTo>
                <a:lnTo>
                  <a:pt x="97802" y="283133"/>
                </a:lnTo>
                <a:lnTo>
                  <a:pt x="378827" y="283133"/>
                </a:lnTo>
                <a:lnTo>
                  <a:pt x="374065" y="276923"/>
                </a:lnTo>
                <a:lnTo>
                  <a:pt x="389428" y="274347"/>
                </a:lnTo>
                <a:lnTo>
                  <a:pt x="404200" y="270895"/>
                </a:lnTo>
                <a:lnTo>
                  <a:pt x="418319" y="266566"/>
                </a:lnTo>
                <a:lnTo>
                  <a:pt x="431723" y="261363"/>
                </a:lnTo>
                <a:lnTo>
                  <a:pt x="444351" y="255286"/>
                </a:lnTo>
                <a:lnTo>
                  <a:pt x="452178" y="250672"/>
                </a:lnTo>
                <a:lnTo>
                  <a:pt x="177368" y="250659"/>
                </a:lnTo>
                <a:lnTo>
                  <a:pt x="177368" y="33146"/>
                </a:lnTo>
                <a:close/>
              </a:path>
              <a:path w="535305" h="483870">
                <a:moveTo>
                  <a:pt x="177368" y="283133"/>
                </a:moveTo>
                <a:lnTo>
                  <a:pt x="141719" y="283133"/>
                </a:lnTo>
                <a:lnTo>
                  <a:pt x="141719" y="450253"/>
                </a:lnTo>
                <a:lnTo>
                  <a:pt x="177368" y="450253"/>
                </a:lnTo>
                <a:lnTo>
                  <a:pt x="177368" y="283133"/>
                </a:lnTo>
                <a:close/>
              </a:path>
              <a:path w="535305" h="483870">
                <a:moveTo>
                  <a:pt x="278828" y="283133"/>
                </a:moveTo>
                <a:lnTo>
                  <a:pt x="234314" y="283133"/>
                </a:lnTo>
                <a:lnTo>
                  <a:pt x="361861" y="450253"/>
                </a:lnTo>
                <a:lnTo>
                  <a:pt x="406971" y="450253"/>
                </a:lnTo>
                <a:lnTo>
                  <a:pt x="278828" y="283133"/>
                </a:lnTo>
                <a:close/>
              </a:path>
              <a:path w="535305" h="483870">
                <a:moveTo>
                  <a:pt x="378827" y="283133"/>
                </a:moveTo>
                <a:lnTo>
                  <a:pt x="334314" y="283133"/>
                </a:lnTo>
                <a:lnTo>
                  <a:pt x="461848" y="450253"/>
                </a:lnTo>
                <a:lnTo>
                  <a:pt x="506958" y="450253"/>
                </a:lnTo>
                <a:lnTo>
                  <a:pt x="378827" y="283133"/>
                </a:lnTo>
                <a:close/>
              </a:path>
              <a:path w="535305" h="483870">
                <a:moveTo>
                  <a:pt x="459407" y="33146"/>
                </a:moveTo>
                <a:lnTo>
                  <a:pt x="261594" y="33146"/>
                </a:lnTo>
                <a:lnTo>
                  <a:pt x="280110" y="33794"/>
                </a:lnTo>
                <a:lnTo>
                  <a:pt x="297425" y="35711"/>
                </a:lnTo>
                <a:lnTo>
                  <a:pt x="341826" y="48690"/>
                </a:lnTo>
                <a:lnTo>
                  <a:pt x="374206" y="71691"/>
                </a:lnTo>
                <a:lnTo>
                  <a:pt x="397106" y="116129"/>
                </a:lnTo>
                <a:lnTo>
                  <a:pt x="398441" y="154740"/>
                </a:lnTo>
                <a:lnTo>
                  <a:pt x="385718" y="192495"/>
                </a:lnTo>
                <a:lnTo>
                  <a:pt x="359680" y="221459"/>
                </a:lnTo>
                <a:lnTo>
                  <a:pt x="322632" y="240862"/>
                </a:lnTo>
                <a:lnTo>
                  <a:pt x="276866" y="250017"/>
                </a:lnTo>
                <a:lnTo>
                  <a:pt x="196710" y="250672"/>
                </a:lnTo>
                <a:lnTo>
                  <a:pt x="452200" y="250659"/>
                </a:lnTo>
                <a:lnTo>
                  <a:pt x="456142" y="248336"/>
                </a:lnTo>
                <a:lnTo>
                  <a:pt x="460463" y="245233"/>
                </a:lnTo>
                <a:lnTo>
                  <a:pt x="386784" y="245233"/>
                </a:lnTo>
                <a:lnTo>
                  <a:pt x="395218" y="237667"/>
                </a:lnTo>
                <a:lnTo>
                  <a:pt x="423007" y="197448"/>
                </a:lnTo>
                <a:lnTo>
                  <a:pt x="433915" y="157214"/>
                </a:lnTo>
                <a:lnTo>
                  <a:pt x="434987" y="137426"/>
                </a:lnTo>
                <a:lnTo>
                  <a:pt x="434291" y="123965"/>
                </a:lnTo>
                <a:lnTo>
                  <a:pt x="424368" y="85896"/>
                </a:lnTo>
                <a:lnTo>
                  <a:pt x="403997" y="53385"/>
                </a:lnTo>
                <a:lnTo>
                  <a:pt x="387426" y="37630"/>
                </a:lnTo>
                <a:lnTo>
                  <a:pt x="465701" y="37630"/>
                </a:lnTo>
                <a:lnTo>
                  <a:pt x="465173" y="37197"/>
                </a:lnTo>
                <a:lnTo>
                  <a:pt x="459407" y="33146"/>
                </a:lnTo>
                <a:close/>
              </a:path>
              <a:path w="535305" h="483870">
                <a:moveTo>
                  <a:pt x="263651" y="0"/>
                </a:moveTo>
                <a:lnTo>
                  <a:pt x="0" y="38"/>
                </a:lnTo>
                <a:lnTo>
                  <a:pt x="0" y="33172"/>
                </a:lnTo>
                <a:lnTo>
                  <a:pt x="62153" y="33172"/>
                </a:lnTo>
                <a:lnTo>
                  <a:pt x="62153" y="250659"/>
                </a:lnTo>
                <a:lnTo>
                  <a:pt x="97802" y="250659"/>
                </a:lnTo>
                <a:lnTo>
                  <a:pt x="97802" y="33146"/>
                </a:lnTo>
                <a:lnTo>
                  <a:pt x="459407" y="33146"/>
                </a:lnTo>
                <a:lnTo>
                  <a:pt x="421692" y="13290"/>
                </a:lnTo>
                <a:lnTo>
                  <a:pt x="383492" y="3167"/>
                </a:lnTo>
                <a:lnTo>
                  <a:pt x="355443" y="274"/>
                </a:lnTo>
                <a:lnTo>
                  <a:pt x="263651" y="0"/>
                </a:lnTo>
                <a:close/>
              </a:path>
              <a:path w="535305" h="483870">
                <a:moveTo>
                  <a:pt x="465701" y="37630"/>
                </a:moveTo>
                <a:lnTo>
                  <a:pt x="387426" y="37630"/>
                </a:lnTo>
                <a:lnTo>
                  <a:pt x="403086" y="41669"/>
                </a:lnTo>
                <a:lnTo>
                  <a:pt x="417387" y="46935"/>
                </a:lnTo>
                <a:lnTo>
                  <a:pt x="451767" y="69673"/>
                </a:lnTo>
                <a:lnTo>
                  <a:pt x="472589" y="101945"/>
                </a:lnTo>
                <a:lnTo>
                  <a:pt x="478855" y="137426"/>
                </a:lnTo>
                <a:lnTo>
                  <a:pt x="478807" y="141957"/>
                </a:lnTo>
                <a:lnTo>
                  <a:pt x="471022" y="181035"/>
                </a:lnTo>
                <a:lnTo>
                  <a:pt x="448901" y="213110"/>
                </a:lnTo>
                <a:lnTo>
                  <a:pt x="414898" y="235736"/>
                </a:lnTo>
                <a:lnTo>
                  <a:pt x="386784" y="245233"/>
                </a:lnTo>
                <a:lnTo>
                  <a:pt x="460463" y="245233"/>
                </a:lnTo>
                <a:lnTo>
                  <a:pt x="493687" y="211833"/>
                </a:lnTo>
                <a:lnTo>
                  <a:pt x="510024" y="175348"/>
                </a:lnTo>
                <a:lnTo>
                  <a:pt x="514553" y="137426"/>
                </a:lnTo>
                <a:lnTo>
                  <a:pt x="513856" y="123965"/>
                </a:lnTo>
                <a:lnTo>
                  <a:pt x="503933" y="85896"/>
                </a:lnTo>
                <a:lnTo>
                  <a:pt x="483622" y="53448"/>
                </a:lnTo>
                <a:lnTo>
                  <a:pt x="474676" y="44972"/>
                </a:lnTo>
                <a:lnTo>
                  <a:pt x="465701" y="37630"/>
                </a:lnTo>
                <a:close/>
              </a:path>
            </a:pathLst>
          </a:custGeom>
          <a:solidFill>
            <a:srgbClr val="EF432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7F29EAD-3A10-4DF2-B758-9F0BE46906BD}"/>
              </a:ext>
            </a:extLst>
          </p:cNvPr>
          <p:cNvSpPr txBox="1"/>
          <p:nvPr/>
        </p:nvSpPr>
        <p:spPr>
          <a:xfrm>
            <a:off x="7090726" y="3901338"/>
            <a:ext cx="1221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2014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BFD10DE-1299-4B69-B1FE-5A74C80A2DDE}"/>
              </a:ext>
            </a:extLst>
          </p:cNvPr>
          <p:cNvCxnSpPr>
            <a:cxnSpLocks/>
          </p:cNvCxnSpPr>
          <p:nvPr/>
        </p:nvCxnSpPr>
        <p:spPr>
          <a:xfrm flipV="1">
            <a:off x="8084234" y="3428999"/>
            <a:ext cx="226552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Graphic 25" descr="City">
            <a:extLst>
              <a:ext uri="{FF2B5EF4-FFF2-40B4-BE49-F238E27FC236}">
                <a16:creationId xmlns:a16="http://schemas.microsoft.com/office/drawing/2014/main" id="{98D744F1-29A9-4005-B3BF-3154F3EEAD1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7937657">
            <a:off x="8511985" y="2204444"/>
            <a:ext cx="1092232" cy="109223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4D90237E-B550-4115-94F4-53B11F37742F}"/>
              </a:ext>
            </a:extLst>
          </p:cNvPr>
          <p:cNvSpPr txBox="1"/>
          <p:nvPr/>
        </p:nvSpPr>
        <p:spPr>
          <a:xfrm rot="17931538">
            <a:off x="8835150" y="2529850"/>
            <a:ext cx="1547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Purchased 780 units in Arizona</a:t>
            </a:r>
          </a:p>
        </p:txBody>
      </p:sp>
      <p:sp>
        <p:nvSpPr>
          <p:cNvPr id="28" name="object 4">
            <a:extLst>
              <a:ext uri="{FF2B5EF4-FFF2-40B4-BE49-F238E27FC236}">
                <a16:creationId xmlns:a16="http://schemas.microsoft.com/office/drawing/2014/main" id="{67ADB42D-893A-4C17-8490-847DBC764901}"/>
              </a:ext>
            </a:extLst>
          </p:cNvPr>
          <p:cNvSpPr/>
          <p:nvPr/>
        </p:nvSpPr>
        <p:spPr>
          <a:xfrm>
            <a:off x="10236421" y="2750560"/>
            <a:ext cx="1415674" cy="1139797"/>
          </a:xfrm>
          <a:custGeom>
            <a:avLst/>
            <a:gdLst/>
            <a:ahLst/>
            <a:cxnLst/>
            <a:rect l="l" t="t" r="r" b="b"/>
            <a:pathLst>
              <a:path w="535305" h="483870">
                <a:moveTo>
                  <a:pt x="206057" y="450253"/>
                </a:moveTo>
                <a:lnTo>
                  <a:pt x="0" y="450253"/>
                </a:lnTo>
                <a:lnTo>
                  <a:pt x="0" y="483400"/>
                </a:lnTo>
                <a:lnTo>
                  <a:pt x="206057" y="483400"/>
                </a:lnTo>
                <a:lnTo>
                  <a:pt x="206057" y="450253"/>
                </a:lnTo>
                <a:close/>
              </a:path>
              <a:path w="535305" h="483870">
                <a:moveTo>
                  <a:pt x="535190" y="450253"/>
                </a:moveTo>
                <a:lnTo>
                  <a:pt x="301091" y="450253"/>
                </a:lnTo>
                <a:lnTo>
                  <a:pt x="301091" y="483400"/>
                </a:lnTo>
                <a:lnTo>
                  <a:pt x="535190" y="483400"/>
                </a:lnTo>
                <a:lnTo>
                  <a:pt x="535190" y="450253"/>
                </a:lnTo>
                <a:close/>
              </a:path>
              <a:path w="535305" h="483870">
                <a:moveTo>
                  <a:pt x="177368" y="33146"/>
                </a:moveTo>
                <a:lnTo>
                  <a:pt x="141719" y="33146"/>
                </a:lnTo>
                <a:lnTo>
                  <a:pt x="141719" y="250659"/>
                </a:lnTo>
                <a:lnTo>
                  <a:pt x="36906" y="250659"/>
                </a:lnTo>
                <a:lnTo>
                  <a:pt x="36906" y="283108"/>
                </a:lnTo>
                <a:lnTo>
                  <a:pt x="62153" y="283108"/>
                </a:lnTo>
                <a:lnTo>
                  <a:pt x="62153" y="450253"/>
                </a:lnTo>
                <a:lnTo>
                  <a:pt x="97802" y="450253"/>
                </a:lnTo>
                <a:lnTo>
                  <a:pt x="97802" y="283133"/>
                </a:lnTo>
                <a:lnTo>
                  <a:pt x="378827" y="283133"/>
                </a:lnTo>
                <a:lnTo>
                  <a:pt x="374065" y="276923"/>
                </a:lnTo>
                <a:lnTo>
                  <a:pt x="389428" y="274347"/>
                </a:lnTo>
                <a:lnTo>
                  <a:pt x="404200" y="270895"/>
                </a:lnTo>
                <a:lnTo>
                  <a:pt x="418319" y="266566"/>
                </a:lnTo>
                <a:lnTo>
                  <a:pt x="431723" y="261363"/>
                </a:lnTo>
                <a:lnTo>
                  <a:pt x="444351" y="255286"/>
                </a:lnTo>
                <a:lnTo>
                  <a:pt x="452178" y="250672"/>
                </a:lnTo>
                <a:lnTo>
                  <a:pt x="177368" y="250659"/>
                </a:lnTo>
                <a:lnTo>
                  <a:pt x="177368" y="33146"/>
                </a:lnTo>
                <a:close/>
              </a:path>
              <a:path w="535305" h="483870">
                <a:moveTo>
                  <a:pt x="177368" y="283133"/>
                </a:moveTo>
                <a:lnTo>
                  <a:pt x="141719" y="283133"/>
                </a:lnTo>
                <a:lnTo>
                  <a:pt x="141719" y="450253"/>
                </a:lnTo>
                <a:lnTo>
                  <a:pt x="177368" y="450253"/>
                </a:lnTo>
                <a:lnTo>
                  <a:pt x="177368" y="283133"/>
                </a:lnTo>
                <a:close/>
              </a:path>
              <a:path w="535305" h="483870">
                <a:moveTo>
                  <a:pt x="278828" y="283133"/>
                </a:moveTo>
                <a:lnTo>
                  <a:pt x="234314" y="283133"/>
                </a:lnTo>
                <a:lnTo>
                  <a:pt x="361861" y="450253"/>
                </a:lnTo>
                <a:lnTo>
                  <a:pt x="406971" y="450253"/>
                </a:lnTo>
                <a:lnTo>
                  <a:pt x="278828" y="283133"/>
                </a:lnTo>
                <a:close/>
              </a:path>
              <a:path w="535305" h="483870">
                <a:moveTo>
                  <a:pt x="378827" y="283133"/>
                </a:moveTo>
                <a:lnTo>
                  <a:pt x="334314" y="283133"/>
                </a:lnTo>
                <a:lnTo>
                  <a:pt x="461848" y="450253"/>
                </a:lnTo>
                <a:lnTo>
                  <a:pt x="506958" y="450253"/>
                </a:lnTo>
                <a:lnTo>
                  <a:pt x="378827" y="283133"/>
                </a:lnTo>
                <a:close/>
              </a:path>
              <a:path w="535305" h="483870">
                <a:moveTo>
                  <a:pt x="459407" y="33146"/>
                </a:moveTo>
                <a:lnTo>
                  <a:pt x="261594" y="33146"/>
                </a:lnTo>
                <a:lnTo>
                  <a:pt x="280110" y="33794"/>
                </a:lnTo>
                <a:lnTo>
                  <a:pt x="297425" y="35711"/>
                </a:lnTo>
                <a:lnTo>
                  <a:pt x="341826" y="48690"/>
                </a:lnTo>
                <a:lnTo>
                  <a:pt x="374206" y="71691"/>
                </a:lnTo>
                <a:lnTo>
                  <a:pt x="397106" y="116129"/>
                </a:lnTo>
                <a:lnTo>
                  <a:pt x="398441" y="154740"/>
                </a:lnTo>
                <a:lnTo>
                  <a:pt x="385718" y="192495"/>
                </a:lnTo>
                <a:lnTo>
                  <a:pt x="359680" y="221459"/>
                </a:lnTo>
                <a:lnTo>
                  <a:pt x="322632" y="240862"/>
                </a:lnTo>
                <a:lnTo>
                  <a:pt x="276866" y="250017"/>
                </a:lnTo>
                <a:lnTo>
                  <a:pt x="196710" y="250672"/>
                </a:lnTo>
                <a:lnTo>
                  <a:pt x="452200" y="250659"/>
                </a:lnTo>
                <a:lnTo>
                  <a:pt x="456142" y="248336"/>
                </a:lnTo>
                <a:lnTo>
                  <a:pt x="460463" y="245233"/>
                </a:lnTo>
                <a:lnTo>
                  <a:pt x="386784" y="245233"/>
                </a:lnTo>
                <a:lnTo>
                  <a:pt x="395218" y="237667"/>
                </a:lnTo>
                <a:lnTo>
                  <a:pt x="423007" y="197448"/>
                </a:lnTo>
                <a:lnTo>
                  <a:pt x="433915" y="157214"/>
                </a:lnTo>
                <a:lnTo>
                  <a:pt x="434987" y="137426"/>
                </a:lnTo>
                <a:lnTo>
                  <a:pt x="434291" y="123965"/>
                </a:lnTo>
                <a:lnTo>
                  <a:pt x="424368" y="85896"/>
                </a:lnTo>
                <a:lnTo>
                  <a:pt x="403997" y="53385"/>
                </a:lnTo>
                <a:lnTo>
                  <a:pt x="387426" y="37630"/>
                </a:lnTo>
                <a:lnTo>
                  <a:pt x="465701" y="37630"/>
                </a:lnTo>
                <a:lnTo>
                  <a:pt x="465173" y="37197"/>
                </a:lnTo>
                <a:lnTo>
                  <a:pt x="459407" y="33146"/>
                </a:lnTo>
                <a:close/>
              </a:path>
              <a:path w="535305" h="483870">
                <a:moveTo>
                  <a:pt x="263651" y="0"/>
                </a:moveTo>
                <a:lnTo>
                  <a:pt x="0" y="38"/>
                </a:lnTo>
                <a:lnTo>
                  <a:pt x="0" y="33172"/>
                </a:lnTo>
                <a:lnTo>
                  <a:pt x="62153" y="33172"/>
                </a:lnTo>
                <a:lnTo>
                  <a:pt x="62153" y="250659"/>
                </a:lnTo>
                <a:lnTo>
                  <a:pt x="97802" y="250659"/>
                </a:lnTo>
                <a:lnTo>
                  <a:pt x="97802" y="33146"/>
                </a:lnTo>
                <a:lnTo>
                  <a:pt x="459407" y="33146"/>
                </a:lnTo>
                <a:lnTo>
                  <a:pt x="421692" y="13290"/>
                </a:lnTo>
                <a:lnTo>
                  <a:pt x="383492" y="3167"/>
                </a:lnTo>
                <a:lnTo>
                  <a:pt x="355443" y="274"/>
                </a:lnTo>
                <a:lnTo>
                  <a:pt x="263651" y="0"/>
                </a:lnTo>
                <a:close/>
              </a:path>
              <a:path w="535305" h="483870">
                <a:moveTo>
                  <a:pt x="465701" y="37630"/>
                </a:moveTo>
                <a:lnTo>
                  <a:pt x="387426" y="37630"/>
                </a:lnTo>
                <a:lnTo>
                  <a:pt x="403086" y="41669"/>
                </a:lnTo>
                <a:lnTo>
                  <a:pt x="417387" y="46935"/>
                </a:lnTo>
                <a:lnTo>
                  <a:pt x="451767" y="69673"/>
                </a:lnTo>
                <a:lnTo>
                  <a:pt x="472589" y="101945"/>
                </a:lnTo>
                <a:lnTo>
                  <a:pt x="478855" y="137426"/>
                </a:lnTo>
                <a:lnTo>
                  <a:pt x="478807" y="141957"/>
                </a:lnTo>
                <a:lnTo>
                  <a:pt x="471022" y="181035"/>
                </a:lnTo>
                <a:lnTo>
                  <a:pt x="448901" y="213110"/>
                </a:lnTo>
                <a:lnTo>
                  <a:pt x="414898" y="235736"/>
                </a:lnTo>
                <a:lnTo>
                  <a:pt x="386784" y="245233"/>
                </a:lnTo>
                <a:lnTo>
                  <a:pt x="460463" y="245233"/>
                </a:lnTo>
                <a:lnTo>
                  <a:pt x="493687" y="211833"/>
                </a:lnTo>
                <a:lnTo>
                  <a:pt x="510024" y="175348"/>
                </a:lnTo>
                <a:lnTo>
                  <a:pt x="514553" y="137426"/>
                </a:lnTo>
                <a:lnTo>
                  <a:pt x="513856" y="123965"/>
                </a:lnTo>
                <a:lnTo>
                  <a:pt x="503933" y="85896"/>
                </a:lnTo>
                <a:lnTo>
                  <a:pt x="483622" y="53448"/>
                </a:lnTo>
                <a:lnTo>
                  <a:pt x="474676" y="44972"/>
                </a:lnTo>
                <a:lnTo>
                  <a:pt x="465701" y="37630"/>
                </a:lnTo>
                <a:close/>
              </a:path>
            </a:pathLst>
          </a:custGeom>
          <a:solidFill>
            <a:srgbClr val="EF432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FA7291A-04BF-450E-969E-10D5BD44A80F}"/>
              </a:ext>
            </a:extLst>
          </p:cNvPr>
          <p:cNvSpPr txBox="1"/>
          <p:nvPr/>
        </p:nvSpPr>
        <p:spPr>
          <a:xfrm>
            <a:off x="10435379" y="3901338"/>
            <a:ext cx="1221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2015</a:t>
            </a:r>
          </a:p>
        </p:txBody>
      </p:sp>
    </p:spTree>
    <p:extLst>
      <p:ext uri="{BB962C8B-B14F-4D97-AF65-F5344CB8AC3E}">
        <p14:creationId xmlns:p14="http://schemas.microsoft.com/office/powerpoint/2010/main" val="3233828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50">
            <a:extLst>
              <a:ext uri="{FF2B5EF4-FFF2-40B4-BE49-F238E27FC236}">
                <a16:creationId xmlns:a16="http://schemas.microsoft.com/office/drawing/2014/main" id="{DB83CC0B-835B-4F03-A3E5-9C17ACB23AF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44331">
            <a:off x="1662705" y="4218525"/>
            <a:ext cx="3778529" cy="2361581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B59296-7849-4A2E-AAD3-700BE326CA33}"/>
              </a:ext>
            </a:extLst>
          </p:cNvPr>
          <p:cNvCxnSpPr>
            <a:cxnSpLocks/>
          </p:cNvCxnSpPr>
          <p:nvPr/>
        </p:nvCxnSpPr>
        <p:spPr>
          <a:xfrm flipV="1">
            <a:off x="1501254" y="1822667"/>
            <a:ext cx="1787856" cy="129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phic 5" descr="House">
            <a:extLst>
              <a:ext uri="{FF2B5EF4-FFF2-40B4-BE49-F238E27FC236}">
                <a16:creationId xmlns:a16="http://schemas.microsoft.com/office/drawing/2014/main" id="{4736B2A3-7E0C-4CB3-805F-2960EE8B3D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8946060">
            <a:off x="1740834" y="1178687"/>
            <a:ext cx="426575" cy="426575"/>
          </a:xfrm>
          <a:prstGeom prst="rect">
            <a:avLst/>
          </a:prstGeom>
        </p:spPr>
      </p:pic>
      <p:pic>
        <p:nvPicPr>
          <p:cNvPr id="7" name="Graphic 6" descr="House">
            <a:extLst>
              <a:ext uri="{FF2B5EF4-FFF2-40B4-BE49-F238E27FC236}">
                <a16:creationId xmlns:a16="http://schemas.microsoft.com/office/drawing/2014/main" id="{3F8EA868-179E-4C4D-A193-4765A9AFA1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8745966">
            <a:off x="2021320" y="893379"/>
            <a:ext cx="426575" cy="426575"/>
          </a:xfrm>
          <a:prstGeom prst="rect">
            <a:avLst/>
          </a:prstGeom>
        </p:spPr>
      </p:pic>
      <p:pic>
        <p:nvPicPr>
          <p:cNvPr id="8" name="Graphic 7" descr="House">
            <a:extLst>
              <a:ext uri="{FF2B5EF4-FFF2-40B4-BE49-F238E27FC236}">
                <a16:creationId xmlns:a16="http://schemas.microsoft.com/office/drawing/2014/main" id="{13C655E7-E319-4908-B675-3B64BA9DE8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8653427">
            <a:off x="2280744" y="607307"/>
            <a:ext cx="426575" cy="426575"/>
          </a:xfrm>
          <a:prstGeom prst="rect">
            <a:avLst/>
          </a:prstGeom>
        </p:spPr>
      </p:pic>
      <p:pic>
        <p:nvPicPr>
          <p:cNvPr id="9" name="Graphic 8" descr="House">
            <a:extLst>
              <a:ext uri="{FF2B5EF4-FFF2-40B4-BE49-F238E27FC236}">
                <a16:creationId xmlns:a16="http://schemas.microsoft.com/office/drawing/2014/main" id="{DF4A94C2-4AFF-49A5-A3E1-57F65D146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8694151">
            <a:off x="2532070" y="328866"/>
            <a:ext cx="426575" cy="4265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D810BD8-57DD-413E-AE25-B732AC89C8D4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52397">
            <a:off x="409934" y="715972"/>
            <a:ext cx="824301" cy="83294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7F3E728-D06A-4B77-BDF0-9BD5B16896CE}"/>
              </a:ext>
            </a:extLst>
          </p:cNvPr>
          <p:cNvSpPr txBox="1"/>
          <p:nvPr/>
        </p:nvSpPr>
        <p:spPr>
          <a:xfrm>
            <a:off x="194037" y="1526920"/>
            <a:ext cx="18940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2006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FD983B-6742-4FEE-817C-90A3A044A7BE}"/>
              </a:ext>
            </a:extLst>
          </p:cNvPr>
          <p:cNvSpPr txBox="1"/>
          <p:nvPr/>
        </p:nvSpPr>
        <p:spPr>
          <a:xfrm rot="18698055">
            <a:off x="1883803" y="865300"/>
            <a:ext cx="16104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Flipped nearly 400 single-family homes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B4BBF7-CD0A-4E87-B1CA-6E649105EB35}"/>
              </a:ext>
            </a:extLst>
          </p:cNvPr>
          <p:cNvSpPr txBox="1"/>
          <p:nvPr/>
        </p:nvSpPr>
        <p:spPr>
          <a:xfrm>
            <a:off x="3208559" y="1475198"/>
            <a:ext cx="12214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2011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28006B3-60AE-444F-8AE7-1E67F733A14E}"/>
              </a:ext>
            </a:extLst>
          </p:cNvPr>
          <p:cNvCxnSpPr>
            <a:cxnSpLocks/>
          </p:cNvCxnSpPr>
          <p:nvPr/>
        </p:nvCxnSpPr>
        <p:spPr>
          <a:xfrm flipV="1">
            <a:off x="4339281" y="1841022"/>
            <a:ext cx="226552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Graphic 15" descr="City">
            <a:extLst>
              <a:ext uri="{FF2B5EF4-FFF2-40B4-BE49-F238E27FC236}">
                <a16:creationId xmlns:a16="http://schemas.microsoft.com/office/drawing/2014/main" id="{FF605F5F-9692-4CFF-906F-9B5AC6D34C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7937657">
            <a:off x="4301840" y="491028"/>
            <a:ext cx="1092232" cy="10922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DE98C63-C5CB-4FE6-AC91-85A9479E5BBF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rot="18220963">
            <a:off x="5678171" y="824093"/>
            <a:ext cx="1207698" cy="70517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1637B14E-B538-47D0-AB2C-8191B160C45C}"/>
              </a:ext>
            </a:extLst>
          </p:cNvPr>
          <p:cNvSpPr txBox="1"/>
          <p:nvPr/>
        </p:nvSpPr>
        <p:spPr>
          <a:xfrm rot="17931538">
            <a:off x="4688301" y="922370"/>
            <a:ext cx="1547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Started Multi Family in Denver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A71134F-9B2D-40C0-BED9-3F63900CF1F7}"/>
              </a:ext>
            </a:extLst>
          </p:cNvPr>
          <p:cNvSpPr txBox="1"/>
          <p:nvPr/>
        </p:nvSpPr>
        <p:spPr>
          <a:xfrm rot="18178991">
            <a:off x="6054451" y="1069483"/>
            <a:ext cx="1562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Started </a:t>
            </a:r>
            <a:r>
              <a:rPr lang="en-US" sz="1400" dirty="0" err="1"/>
              <a:t>GRASPnp</a:t>
            </a:r>
            <a:endParaRPr lang="en-US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7F29EAD-3A10-4DF2-B758-9F0BE46906BD}"/>
              </a:ext>
            </a:extLst>
          </p:cNvPr>
          <p:cNvSpPr txBox="1"/>
          <p:nvPr/>
        </p:nvSpPr>
        <p:spPr>
          <a:xfrm>
            <a:off x="6540493" y="1481672"/>
            <a:ext cx="12214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2014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BFD10DE-1299-4B69-B1FE-5A74C80A2DDE}"/>
              </a:ext>
            </a:extLst>
          </p:cNvPr>
          <p:cNvCxnSpPr>
            <a:cxnSpLocks/>
          </p:cNvCxnSpPr>
          <p:nvPr/>
        </p:nvCxnSpPr>
        <p:spPr>
          <a:xfrm flipV="1">
            <a:off x="7749713" y="1874703"/>
            <a:ext cx="226552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Graphic 25" descr="City">
            <a:extLst>
              <a:ext uri="{FF2B5EF4-FFF2-40B4-BE49-F238E27FC236}">
                <a16:creationId xmlns:a16="http://schemas.microsoft.com/office/drawing/2014/main" id="{98D744F1-29A9-4005-B3BF-3154F3EEAD1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17937657">
            <a:off x="8123803" y="520746"/>
            <a:ext cx="1092232" cy="109223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4D90237E-B550-4115-94F4-53B11F37742F}"/>
              </a:ext>
            </a:extLst>
          </p:cNvPr>
          <p:cNvSpPr txBox="1"/>
          <p:nvPr/>
        </p:nvSpPr>
        <p:spPr>
          <a:xfrm rot="17931538">
            <a:off x="8450713" y="956491"/>
            <a:ext cx="1547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Purchased 780 units in Arizona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FA7291A-04BF-450E-969E-10D5BD44A80F}"/>
              </a:ext>
            </a:extLst>
          </p:cNvPr>
          <p:cNvSpPr txBox="1"/>
          <p:nvPr/>
        </p:nvSpPr>
        <p:spPr>
          <a:xfrm>
            <a:off x="9872427" y="1507349"/>
            <a:ext cx="12214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2015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BBDD0CF-54B2-4CFB-99F4-0D65CE455800}"/>
              </a:ext>
            </a:extLst>
          </p:cNvPr>
          <p:cNvCxnSpPr>
            <a:cxnSpLocks/>
          </p:cNvCxnSpPr>
          <p:nvPr/>
        </p:nvCxnSpPr>
        <p:spPr>
          <a:xfrm>
            <a:off x="725206" y="4244860"/>
            <a:ext cx="193250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Graphic 30" descr="City">
            <a:extLst>
              <a:ext uri="{FF2B5EF4-FFF2-40B4-BE49-F238E27FC236}">
                <a16:creationId xmlns:a16="http://schemas.microsoft.com/office/drawing/2014/main" id="{997D4877-04DF-41AB-B3D8-84B83348279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7937657">
            <a:off x="589131" y="3046651"/>
            <a:ext cx="1092232" cy="1092232"/>
          </a:xfrm>
          <a:prstGeom prst="rect">
            <a:avLst/>
          </a:prstGeom>
        </p:spPr>
      </p:pic>
      <p:pic>
        <p:nvPicPr>
          <p:cNvPr id="32" name="Graphic 31" descr="City">
            <a:extLst>
              <a:ext uri="{FF2B5EF4-FFF2-40B4-BE49-F238E27FC236}">
                <a16:creationId xmlns:a16="http://schemas.microsoft.com/office/drawing/2014/main" id="{0F0473C3-5C6A-42BC-B4BC-26C813B23A3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 rot="17937657">
            <a:off x="1848527" y="3104993"/>
            <a:ext cx="1092232" cy="109223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DD58E2FB-37E0-4C2D-8335-F4D2E9B7754D}"/>
              </a:ext>
            </a:extLst>
          </p:cNvPr>
          <p:cNvSpPr txBox="1"/>
          <p:nvPr/>
        </p:nvSpPr>
        <p:spPr>
          <a:xfrm rot="17931538">
            <a:off x="1022078" y="3318382"/>
            <a:ext cx="1547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Purchased units in MO, KY, OH,FL, IN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12B49D-4B72-4D6C-BC94-60A1FFD49AD9}"/>
              </a:ext>
            </a:extLst>
          </p:cNvPr>
          <p:cNvSpPr/>
          <p:nvPr/>
        </p:nvSpPr>
        <p:spPr>
          <a:xfrm>
            <a:off x="2657712" y="3886549"/>
            <a:ext cx="12234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2016</a:t>
            </a:r>
            <a:endParaRPr lang="en-US" sz="4000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A301FEE-CF67-4C7B-836F-0ED7BB4B209F}"/>
              </a:ext>
            </a:extLst>
          </p:cNvPr>
          <p:cNvCxnSpPr>
            <a:cxnSpLocks/>
          </p:cNvCxnSpPr>
          <p:nvPr/>
        </p:nvCxnSpPr>
        <p:spPr>
          <a:xfrm>
            <a:off x="3813186" y="4263830"/>
            <a:ext cx="193250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5">
            <a:extLst>
              <a:ext uri="{FF2B5EF4-FFF2-40B4-BE49-F238E27FC236}">
                <a16:creationId xmlns:a16="http://schemas.microsoft.com/office/drawing/2014/main" id="{1A4BAA72-B271-41F6-B737-AB0307E332AC}"/>
              </a:ext>
            </a:extLst>
          </p:cNvPr>
          <p:cNvPicPr>
            <a:picLocks noChangeAspect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8500561">
            <a:off x="3619064" y="2973963"/>
            <a:ext cx="1346382" cy="90334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B343424E-BC2C-407B-A1C6-BB488C085E09}"/>
              </a:ext>
            </a:extLst>
          </p:cNvPr>
          <p:cNvPicPr>
            <a:picLocks noChangeAspect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8521066">
            <a:off x="4718501" y="2969951"/>
            <a:ext cx="1694890" cy="836146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03F02F94-98F4-40D4-977F-EDCFA16FBF3B}"/>
              </a:ext>
            </a:extLst>
          </p:cNvPr>
          <p:cNvSpPr/>
          <p:nvPr/>
        </p:nvSpPr>
        <p:spPr>
          <a:xfrm>
            <a:off x="5653732" y="3858209"/>
            <a:ext cx="12234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2017</a:t>
            </a:r>
            <a:endParaRPr lang="en-US" sz="4000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4E8ECA4-471C-4C7D-AE8C-E372B1200B89}"/>
              </a:ext>
            </a:extLst>
          </p:cNvPr>
          <p:cNvCxnSpPr>
            <a:cxnSpLocks/>
          </p:cNvCxnSpPr>
          <p:nvPr/>
        </p:nvCxnSpPr>
        <p:spPr>
          <a:xfrm flipV="1">
            <a:off x="6835785" y="4222990"/>
            <a:ext cx="2669007" cy="21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Graphic 39" descr="City">
            <a:extLst>
              <a:ext uri="{FF2B5EF4-FFF2-40B4-BE49-F238E27FC236}">
                <a16:creationId xmlns:a16="http://schemas.microsoft.com/office/drawing/2014/main" id="{688B1308-75BF-4027-898A-F1D812C5D757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 rot="17937657">
            <a:off x="6639514" y="3046650"/>
            <a:ext cx="1092232" cy="1092232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58600C51-FFC7-47B4-A3C5-872F89B370AE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8350">
            <a:off x="7805276" y="2964684"/>
            <a:ext cx="1214494" cy="103997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16F80CC6-44F6-4919-A686-1EA9154D7B6B}"/>
              </a:ext>
            </a:extLst>
          </p:cNvPr>
          <p:cNvPicPr>
            <a:picLocks noChangeAspect="1"/>
          </p:cNvPicPr>
          <p:nvPr/>
        </p:nvPicPr>
        <p:blipFill>
          <a:blip r:embed="rId2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9191632">
            <a:off x="9024810" y="3252116"/>
            <a:ext cx="1886210" cy="417759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2374B083-0898-4763-8C3D-8E9FD91CF5B6}"/>
              </a:ext>
            </a:extLst>
          </p:cNvPr>
          <p:cNvPicPr>
            <a:picLocks noChangeAspect="1"/>
          </p:cNvPicPr>
          <p:nvPr/>
        </p:nvPicPr>
        <p:blipFill>
          <a:blip r:embed="rId2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9227919">
            <a:off x="9294192" y="3486612"/>
            <a:ext cx="1806103" cy="199361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882CD8F2-D91B-4897-A176-484A74DCE0DE}"/>
              </a:ext>
            </a:extLst>
          </p:cNvPr>
          <p:cNvPicPr>
            <a:picLocks noChangeAspect="1"/>
          </p:cNvPicPr>
          <p:nvPr/>
        </p:nvPicPr>
        <p:blipFill>
          <a:blip r:embed="rId2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9273496">
            <a:off x="8778358" y="2581531"/>
            <a:ext cx="1778611" cy="820172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9AC64878-7B5B-4740-922E-8D03EC11751F}"/>
              </a:ext>
            </a:extLst>
          </p:cNvPr>
          <p:cNvSpPr/>
          <p:nvPr/>
        </p:nvSpPr>
        <p:spPr>
          <a:xfrm>
            <a:off x="555950" y="5763653"/>
            <a:ext cx="12234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2018</a:t>
            </a:r>
            <a:endParaRPr lang="en-US" sz="4000" dirty="0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8A06C80-2C9C-400F-8FDE-89752FB6CE46}"/>
              </a:ext>
            </a:extLst>
          </p:cNvPr>
          <p:cNvCxnSpPr>
            <a:cxnSpLocks/>
          </p:cNvCxnSpPr>
          <p:nvPr/>
        </p:nvCxnSpPr>
        <p:spPr>
          <a:xfrm flipV="1">
            <a:off x="1722768" y="6120705"/>
            <a:ext cx="3269115" cy="23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58EBC44A-0B6A-493E-B94B-E76B6E8FB825}"/>
              </a:ext>
            </a:extLst>
          </p:cNvPr>
          <p:cNvSpPr/>
          <p:nvPr/>
        </p:nvSpPr>
        <p:spPr>
          <a:xfrm rot="19519422">
            <a:off x="1601008" y="5489303"/>
            <a:ext cx="19542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EMPOWERMENT</a:t>
            </a:r>
            <a:endParaRPr lang="en-US" sz="1600" b="1" dirty="0"/>
          </a:p>
        </p:txBody>
      </p:sp>
      <p:pic>
        <p:nvPicPr>
          <p:cNvPr id="48" name="7A0FDBCA-15D4-4B16-9C40-934E1D96912A" descr="7A0FDBCA-15D4-4B16-9C40-934E1D96912A">
            <a:extLst>
              <a:ext uri="{FF2B5EF4-FFF2-40B4-BE49-F238E27FC236}">
                <a16:creationId xmlns:a16="http://schemas.microsoft.com/office/drawing/2014/main" id="{C2EAC227-333E-42A1-BAEC-C6A94F879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802292">
            <a:off x="1744270" y="4846912"/>
            <a:ext cx="681586" cy="1009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E51E929-2753-46C8-8A75-03703D060E63}"/>
              </a:ext>
            </a:extLst>
          </p:cNvPr>
          <p:cNvCxnSpPr>
            <a:cxnSpLocks/>
          </p:cNvCxnSpPr>
          <p:nvPr/>
        </p:nvCxnSpPr>
        <p:spPr>
          <a:xfrm flipV="1">
            <a:off x="1873110" y="5223981"/>
            <a:ext cx="1142308" cy="7359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53" name="Picture 52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227D579B-232F-499B-80C1-592131D1C3F4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77385">
            <a:off x="3845711" y="5107674"/>
            <a:ext cx="1541530" cy="583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26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">
            <a:extLst>
              <a:ext uri="{FF2B5EF4-FFF2-40B4-BE49-F238E27FC236}">
                <a16:creationId xmlns:a16="http://schemas.microsoft.com/office/drawing/2014/main" id="{C7F0DB43-230B-4D4B-97B8-71751F1CE06A}"/>
              </a:ext>
            </a:extLst>
          </p:cNvPr>
          <p:cNvSpPr/>
          <p:nvPr/>
        </p:nvSpPr>
        <p:spPr>
          <a:xfrm>
            <a:off x="4838132" y="153445"/>
            <a:ext cx="1344305" cy="1119288"/>
          </a:xfrm>
          <a:custGeom>
            <a:avLst/>
            <a:gdLst/>
            <a:ahLst/>
            <a:cxnLst/>
            <a:rect l="l" t="t" r="r" b="b"/>
            <a:pathLst>
              <a:path w="535305" h="483870">
                <a:moveTo>
                  <a:pt x="206057" y="450253"/>
                </a:moveTo>
                <a:lnTo>
                  <a:pt x="0" y="450253"/>
                </a:lnTo>
                <a:lnTo>
                  <a:pt x="0" y="483400"/>
                </a:lnTo>
                <a:lnTo>
                  <a:pt x="206057" y="483400"/>
                </a:lnTo>
                <a:lnTo>
                  <a:pt x="206057" y="450253"/>
                </a:lnTo>
                <a:close/>
              </a:path>
              <a:path w="535305" h="483870">
                <a:moveTo>
                  <a:pt x="535190" y="450253"/>
                </a:moveTo>
                <a:lnTo>
                  <a:pt x="301091" y="450253"/>
                </a:lnTo>
                <a:lnTo>
                  <a:pt x="301091" y="483400"/>
                </a:lnTo>
                <a:lnTo>
                  <a:pt x="535190" y="483400"/>
                </a:lnTo>
                <a:lnTo>
                  <a:pt x="535190" y="450253"/>
                </a:lnTo>
                <a:close/>
              </a:path>
              <a:path w="535305" h="483870">
                <a:moveTo>
                  <a:pt x="177368" y="33146"/>
                </a:moveTo>
                <a:lnTo>
                  <a:pt x="141719" y="33146"/>
                </a:lnTo>
                <a:lnTo>
                  <a:pt x="141719" y="250659"/>
                </a:lnTo>
                <a:lnTo>
                  <a:pt x="36906" y="250659"/>
                </a:lnTo>
                <a:lnTo>
                  <a:pt x="36906" y="283108"/>
                </a:lnTo>
                <a:lnTo>
                  <a:pt x="62153" y="283108"/>
                </a:lnTo>
                <a:lnTo>
                  <a:pt x="62153" y="450253"/>
                </a:lnTo>
                <a:lnTo>
                  <a:pt x="97802" y="450253"/>
                </a:lnTo>
                <a:lnTo>
                  <a:pt x="97802" y="283133"/>
                </a:lnTo>
                <a:lnTo>
                  <a:pt x="378827" y="283133"/>
                </a:lnTo>
                <a:lnTo>
                  <a:pt x="374065" y="276923"/>
                </a:lnTo>
                <a:lnTo>
                  <a:pt x="389428" y="274347"/>
                </a:lnTo>
                <a:lnTo>
                  <a:pt x="404200" y="270895"/>
                </a:lnTo>
                <a:lnTo>
                  <a:pt x="418319" y="266566"/>
                </a:lnTo>
                <a:lnTo>
                  <a:pt x="431723" y="261363"/>
                </a:lnTo>
                <a:lnTo>
                  <a:pt x="444351" y="255286"/>
                </a:lnTo>
                <a:lnTo>
                  <a:pt x="452178" y="250672"/>
                </a:lnTo>
                <a:lnTo>
                  <a:pt x="177368" y="250659"/>
                </a:lnTo>
                <a:lnTo>
                  <a:pt x="177368" y="33146"/>
                </a:lnTo>
                <a:close/>
              </a:path>
              <a:path w="535305" h="483870">
                <a:moveTo>
                  <a:pt x="177368" y="283133"/>
                </a:moveTo>
                <a:lnTo>
                  <a:pt x="141719" y="283133"/>
                </a:lnTo>
                <a:lnTo>
                  <a:pt x="141719" y="450253"/>
                </a:lnTo>
                <a:lnTo>
                  <a:pt x="177368" y="450253"/>
                </a:lnTo>
                <a:lnTo>
                  <a:pt x="177368" y="283133"/>
                </a:lnTo>
                <a:close/>
              </a:path>
              <a:path w="535305" h="483870">
                <a:moveTo>
                  <a:pt x="278828" y="283133"/>
                </a:moveTo>
                <a:lnTo>
                  <a:pt x="234314" y="283133"/>
                </a:lnTo>
                <a:lnTo>
                  <a:pt x="361861" y="450253"/>
                </a:lnTo>
                <a:lnTo>
                  <a:pt x="406971" y="450253"/>
                </a:lnTo>
                <a:lnTo>
                  <a:pt x="278828" y="283133"/>
                </a:lnTo>
                <a:close/>
              </a:path>
              <a:path w="535305" h="483870">
                <a:moveTo>
                  <a:pt x="378827" y="283133"/>
                </a:moveTo>
                <a:lnTo>
                  <a:pt x="334314" y="283133"/>
                </a:lnTo>
                <a:lnTo>
                  <a:pt x="461848" y="450253"/>
                </a:lnTo>
                <a:lnTo>
                  <a:pt x="506958" y="450253"/>
                </a:lnTo>
                <a:lnTo>
                  <a:pt x="378827" y="283133"/>
                </a:lnTo>
                <a:close/>
              </a:path>
              <a:path w="535305" h="483870">
                <a:moveTo>
                  <a:pt x="459407" y="33146"/>
                </a:moveTo>
                <a:lnTo>
                  <a:pt x="261594" y="33146"/>
                </a:lnTo>
                <a:lnTo>
                  <a:pt x="280110" y="33794"/>
                </a:lnTo>
                <a:lnTo>
                  <a:pt x="297425" y="35711"/>
                </a:lnTo>
                <a:lnTo>
                  <a:pt x="341826" y="48690"/>
                </a:lnTo>
                <a:lnTo>
                  <a:pt x="374206" y="71691"/>
                </a:lnTo>
                <a:lnTo>
                  <a:pt x="397106" y="116129"/>
                </a:lnTo>
                <a:lnTo>
                  <a:pt x="398441" y="154740"/>
                </a:lnTo>
                <a:lnTo>
                  <a:pt x="385718" y="192495"/>
                </a:lnTo>
                <a:lnTo>
                  <a:pt x="359680" y="221459"/>
                </a:lnTo>
                <a:lnTo>
                  <a:pt x="322632" y="240862"/>
                </a:lnTo>
                <a:lnTo>
                  <a:pt x="276866" y="250017"/>
                </a:lnTo>
                <a:lnTo>
                  <a:pt x="196710" y="250672"/>
                </a:lnTo>
                <a:lnTo>
                  <a:pt x="452200" y="250659"/>
                </a:lnTo>
                <a:lnTo>
                  <a:pt x="456142" y="248336"/>
                </a:lnTo>
                <a:lnTo>
                  <a:pt x="460463" y="245233"/>
                </a:lnTo>
                <a:lnTo>
                  <a:pt x="386784" y="245233"/>
                </a:lnTo>
                <a:lnTo>
                  <a:pt x="395218" y="237667"/>
                </a:lnTo>
                <a:lnTo>
                  <a:pt x="423007" y="197448"/>
                </a:lnTo>
                <a:lnTo>
                  <a:pt x="433915" y="157214"/>
                </a:lnTo>
                <a:lnTo>
                  <a:pt x="434987" y="137426"/>
                </a:lnTo>
                <a:lnTo>
                  <a:pt x="434291" y="123965"/>
                </a:lnTo>
                <a:lnTo>
                  <a:pt x="424368" y="85896"/>
                </a:lnTo>
                <a:lnTo>
                  <a:pt x="403997" y="53385"/>
                </a:lnTo>
                <a:lnTo>
                  <a:pt x="387426" y="37630"/>
                </a:lnTo>
                <a:lnTo>
                  <a:pt x="465701" y="37630"/>
                </a:lnTo>
                <a:lnTo>
                  <a:pt x="465173" y="37197"/>
                </a:lnTo>
                <a:lnTo>
                  <a:pt x="459407" y="33146"/>
                </a:lnTo>
                <a:close/>
              </a:path>
              <a:path w="535305" h="483870">
                <a:moveTo>
                  <a:pt x="263651" y="0"/>
                </a:moveTo>
                <a:lnTo>
                  <a:pt x="0" y="38"/>
                </a:lnTo>
                <a:lnTo>
                  <a:pt x="0" y="33172"/>
                </a:lnTo>
                <a:lnTo>
                  <a:pt x="62153" y="33172"/>
                </a:lnTo>
                <a:lnTo>
                  <a:pt x="62153" y="250659"/>
                </a:lnTo>
                <a:lnTo>
                  <a:pt x="97802" y="250659"/>
                </a:lnTo>
                <a:lnTo>
                  <a:pt x="97802" y="33146"/>
                </a:lnTo>
                <a:lnTo>
                  <a:pt x="459407" y="33146"/>
                </a:lnTo>
                <a:lnTo>
                  <a:pt x="421692" y="13290"/>
                </a:lnTo>
                <a:lnTo>
                  <a:pt x="383492" y="3167"/>
                </a:lnTo>
                <a:lnTo>
                  <a:pt x="355443" y="274"/>
                </a:lnTo>
                <a:lnTo>
                  <a:pt x="263651" y="0"/>
                </a:lnTo>
                <a:close/>
              </a:path>
              <a:path w="535305" h="483870">
                <a:moveTo>
                  <a:pt x="465701" y="37630"/>
                </a:moveTo>
                <a:lnTo>
                  <a:pt x="387426" y="37630"/>
                </a:lnTo>
                <a:lnTo>
                  <a:pt x="403086" y="41669"/>
                </a:lnTo>
                <a:lnTo>
                  <a:pt x="417387" y="46935"/>
                </a:lnTo>
                <a:lnTo>
                  <a:pt x="451767" y="69673"/>
                </a:lnTo>
                <a:lnTo>
                  <a:pt x="472589" y="101945"/>
                </a:lnTo>
                <a:lnTo>
                  <a:pt x="478855" y="137426"/>
                </a:lnTo>
                <a:lnTo>
                  <a:pt x="478807" y="141957"/>
                </a:lnTo>
                <a:lnTo>
                  <a:pt x="471022" y="181035"/>
                </a:lnTo>
                <a:lnTo>
                  <a:pt x="448901" y="213110"/>
                </a:lnTo>
                <a:lnTo>
                  <a:pt x="414898" y="235736"/>
                </a:lnTo>
                <a:lnTo>
                  <a:pt x="386784" y="245233"/>
                </a:lnTo>
                <a:lnTo>
                  <a:pt x="460463" y="245233"/>
                </a:lnTo>
                <a:lnTo>
                  <a:pt x="493687" y="211833"/>
                </a:lnTo>
                <a:lnTo>
                  <a:pt x="510024" y="175348"/>
                </a:lnTo>
                <a:lnTo>
                  <a:pt x="514553" y="137426"/>
                </a:lnTo>
                <a:lnTo>
                  <a:pt x="513856" y="123965"/>
                </a:lnTo>
                <a:lnTo>
                  <a:pt x="503933" y="85896"/>
                </a:lnTo>
                <a:lnTo>
                  <a:pt x="483622" y="53448"/>
                </a:lnTo>
                <a:lnTo>
                  <a:pt x="474676" y="44972"/>
                </a:lnTo>
                <a:lnTo>
                  <a:pt x="465701" y="37630"/>
                </a:lnTo>
                <a:close/>
              </a:path>
            </a:pathLst>
          </a:custGeom>
          <a:solidFill>
            <a:srgbClr val="EF432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04357B-7201-47D5-B7A4-A7BB2059EE0C}"/>
              </a:ext>
            </a:extLst>
          </p:cNvPr>
          <p:cNvSpPr txBox="1"/>
          <p:nvPr/>
        </p:nvSpPr>
        <p:spPr>
          <a:xfrm rot="1579979">
            <a:off x="6098286" y="782357"/>
            <a:ext cx="398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_ </a:t>
            </a:r>
          </a:p>
        </p:txBody>
      </p:sp>
      <p:pic>
        <p:nvPicPr>
          <p:cNvPr id="6" name="Graphic 5" descr="City">
            <a:extLst>
              <a:ext uri="{FF2B5EF4-FFF2-40B4-BE49-F238E27FC236}">
                <a16:creationId xmlns:a16="http://schemas.microsoft.com/office/drawing/2014/main" id="{35C3A185-B6DF-433B-8337-243472283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91663" y="1359650"/>
            <a:ext cx="1092232" cy="10922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E6C57F5-CA5B-4073-A81E-BD7AC6B0DD7A}"/>
              </a:ext>
            </a:extLst>
          </p:cNvPr>
          <p:cNvSpPr txBox="1"/>
          <p:nvPr/>
        </p:nvSpPr>
        <p:spPr>
          <a:xfrm>
            <a:off x="6778849" y="2201406"/>
            <a:ext cx="11873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Qualified Distressed Asset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FF33D5-59D6-4338-B0D3-4EAA2FA091A2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44603" y="3053509"/>
            <a:ext cx="1130095" cy="7582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69D09EE-59BF-40F8-8702-3860EB9B4344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74698" y="3030704"/>
            <a:ext cx="1583170" cy="78103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3733FCF-85AA-42D2-AFD8-96CB7CFAED6C}"/>
              </a:ext>
            </a:extLst>
          </p:cNvPr>
          <p:cNvSpPr txBox="1"/>
          <p:nvPr/>
        </p:nvSpPr>
        <p:spPr>
          <a:xfrm rot="2699424">
            <a:off x="7734356" y="2545022"/>
            <a:ext cx="1130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_ _ _ _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DD1571-7EA0-4C69-B80F-EEBA49465267}"/>
              </a:ext>
            </a:extLst>
          </p:cNvPr>
          <p:cNvSpPr txBox="1"/>
          <p:nvPr/>
        </p:nvSpPr>
        <p:spPr>
          <a:xfrm>
            <a:off x="7226490" y="3801255"/>
            <a:ext cx="2297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Perform Tactical Due Diligence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E7B002D-3A21-487A-950E-4C7D7E7B1D2C}"/>
              </a:ext>
            </a:extLst>
          </p:cNvPr>
          <p:cNvSpPr txBox="1"/>
          <p:nvPr/>
        </p:nvSpPr>
        <p:spPr>
          <a:xfrm rot="2042480">
            <a:off x="6392487" y="924753"/>
            <a:ext cx="236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_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94D69EB-F70B-489A-B386-FF0646B06455}"/>
              </a:ext>
            </a:extLst>
          </p:cNvPr>
          <p:cNvSpPr txBox="1"/>
          <p:nvPr/>
        </p:nvSpPr>
        <p:spPr>
          <a:xfrm rot="1959764">
            <a:off x="6231468" y="857025"/>
            <a:ext cx="398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_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F26F5B-82F3-4B2B-8346-01DFDC464D8A}"/>
              </a:ext>
            </a:extLst>
          </p:cNvPr>
          <p:cNvSpPr txBox="1"/>
          <p:nvPr/>
        </p:nvSpPr>
        <p:spPr>
          <a:xfrm rot="2256510">
            <a:off x="6522319" y="1074548"/>
            <a:ext cx="398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_ </a:t>
            </a:r>
          </a:p>
        </p:txBody>
      </p:sp>
    </p:spTree>
    <p:extLst>
      <p:ext uri="{BB962C8B-B14F-4D97-AF65-F5344CB8AC3E}">
        <p14:creationId xmlns:p14="http://schemas.microsoft.com/office/powerpoint/2010/main" val="2887938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856FCA17-D5FB-4D21-8A9F-B99288C10D53}"/>
              </a:ext>
            </a:extLst>
          </p:cNvPr>
          <p:cNvGrpSpPr/>
          <p:nvPr/>
        </p:nvGrpSpPr>
        <p:grpSpPr>
          <a:xfrm>
            <a:off x="713840" y="381400"/>
            <a:ext cx="1784820" cy="1911939"/>
            <a:chOff x="0" y="3395"/>
            <a:chExt cx="2138061" cy="3054373"/>
          </a:xfrm>
        </p:grpSpPr>
        <p:sp>
          <p:nvSpPr>
            <p:cNvPr id="21" name="Arrow: Chevron 20">
              <a:extLst>
                <a:ext uri="{FF2B5EF4-FFF2-40B4-BE49-F238E27FC236}">
                  <a16:creationId xmlns:a16="http://schemas.microsoft.com/office/drawing/2014/main" id="{A45DB663-8305-4E96-9A2C-39451A023209}"/>
                </a:ext>
              </a:extLst>
            </p:cNvPr>
            <p:cNvSpPr/>
            <p:nvPr/>
          </p:nvSpPr>
          <p:spPr>
            <a:xfrm rot="5400000">
              <a:off x="-458156" y="461551"/>
              <a:ext cx="3054373" cy="2138061"/>
            </a:xfrm>
            <a:prstGeom prst="chevron">
              <a:avLst/>
            </a:prstGeom>
            <a:solidFill>
              <a:schemeClr val="accent1"/>
            </a:solidFill>
          </p:spPr>
          <p:style>
            <a:lnRef idx="1">
              <a:schemeClr val="accent6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2" name="Arrow: Chevron 4">
              <a:extLst>
                <a:ext uri="{FF2B5EF4-FFF2-40B4-BE49-F238E27FC236}">
                  <a16:creationId xmlns:a16="http://schemas.microsoft.com/office/drawing/2014/main" id="{7B8FCF9A-4621-43B9-B1EC-BCEBC522F484}"/>
                </a:ext>
              </a:extLst>
            </p:cNvPr>
            <p:cNvSpPr txBox="1"/>
            <p:nvPr/>
          </p:nvSpPr>
          <p:spPr>
            <a:xfrm>
              <a:off x="1" y="748935"/>
              <a:ext cx="1997753" cy="127613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000" kern="120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ADFF9F3-2CB4-4C61-B4EE-146CD5A974EE}"/>
              </a:ext>
            </a:extLst>
          </p:cNvPr>
          <p:cNvGrpSpPr/>
          <p:nvPr/>
        </p:nvGrpSpPr>
        <p:grpSpPr>
          <a:xfrm>
            <a:off x="2727153" y="395594"/>
            <a:ext cx="7952221" cy="1138958"/>
            <a:chOff x="2048711" y="245078"/>
            <a:chExt cx="8582942" cy="1985341"/>
          </a:xfrm>
        </p:grpSpPr>
        <p:sp>
          <p:nvSpPr>
            <p:cNvPr id="19" name="Rectangle: Top Corners Rounded 18">
              <a:extLst>
                <a:ext uri="{FF2B5EF4-FFF2-40B4-BE49-F238E27FC236}">
                  <a16:creationId xmlns:a16="http://schemas.microsoft.com/office/drawing/2014/main" id="{A636897A-F5A9-4566-99EB-AF41D75D8477}"/>
                </a:ext>
              </a:extLst>
            </p:cNvPr>
            <p:cNvSpPr/>
            <p:nvPr/>
          </p:nvSpPr>
          <p:spPr>
            <a:xfrm rot="5400000">
              <a:off x="5365178" y="-3036055"/>
              <a:ext cx="1985341" cy="8547608"/>
            </a:xfrm>
            <a:prstGeom prst="round2SameRect">
              <a:avLst/>
            </a:prstGeom>
            <a:solidFill>
              <a:schemeClr val="accent5">
                <a:lumMod val="60000"/>
                <a:lumOff val="40000"/>
                <a:alpha val="90000"/>
              </a:schemeClr>
            </a:solidFill>
          </p:spPr>
          <p:style>
            <a:lnRef idx="1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Rectangle: Top Corners Rounded 6">
              <a:extLst>
                <a:ext uri="{FF2B5EF4-FFF2-40B4-BE49-F238E27FC236}">
                  <a16:creationId xmlns:a16="http://schemas.microsoft.com/office/drawing/2014/main" id="{470393C4-4085-499F-BDBF-F22129C9FB47}"/>
                </a:ext>
              </a:extLst>
            </p:cNvPr>
            <p:cNvSpPr txBox="1"/>
            <p:nvPr/>
          </p:nvSpPr>
          <p:spPr>
            <a:xfrm>
              <a:off x="2048711" y="334537"/>
              <a:ext cx="8450692" cy="17915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6032" tIns="22860" rIns="22860" bIns="22860" numCol="1" spcCol="1270" anchor="ctr" anchorCtr="0">
              <a:noAutofit/>
            </a:bodyPr>
            <a:lstStyle/>
            <a:p>
              <a:pPr marL="285750" lvl="1" indent="-28575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3600" kern="1200" dirty="0"/>
                <a:t>R Investments finds a qualified, distressed multifamily property 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05ADF8F-864E-4FD7-8B57-9B0F13FBED97}"/>
              </a:ext>
            </a:extLst>
          </p:cNvPr>
          <p:cNvGrpSpPr/>
          <p:nvPr/>
        </p:nvGrpSpPr>
        <p:grpSpPr>
          <a:xfrm>
            <a:off x="2762512" y="1689842"/>
            <a:ext cx="7916861" cy="1053358"/>
            <a:chOff x="2138061" y="2871799"/>
            <a:chExt cx="8547608" cy="1985342"/>
          </a:xfrm>
        </p:grpSpPr>
        <p:sp>
          <p:nvSpPr>
            <p:cNvPr id="15" name="Rectangle: Top Corners Rounded 14">
              <a:extLst>
                <a:ext uri="{FF2B5EF4-FFF2-40B4-BE49-F238E27FC236}">
                  <a16:creationId xmlns:a16="http://schemas.microsoft.com/office/drawing/2014/main" id="{1FC64375-39C2-4F58-9DDF-4D89BC13AE42}"/>
                </a:ext>
              </a:extLst>
            </p:cNvPr>
            <p:cNvSpPr/>
            <p:nvPr/>
          </p:nvSpPr>
          <p:spPr>
            <a:xfrm rot="5400000">
              <a:off x="5419194" y="-409334"/>
              <a:ext cx="1985342" cy="8547608"/>
            </a:xfrm>
            <a:prstGeom prst="round2SameRect">
              <a:avLst/>
            </a:prstGeom>
          </p:spPr>
          <p:style>
            <a:lnRef idx="1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Rectangle: Top Corners Rounded 10">
              <a:extLst>
                <a:ext uri="{FF2B5EF4-FFF2-40B4-BE49-F238E27FC236}">
                  <a16:creationId xmlns:a16="http://schemas.microsoft.com/office/drawing/2014/main" id="{58092469-47E9-40CF-8740-8B1DC93DC561}"/>
                </a:ext>
              </a:extLst>
            </p:cNvPr>
            <p:cNvSpPr txBox="1"/>
            <p:nvPr/>
          </p:nvSpPr>
          <p:spPr>
            <a:xfrm>
              <a:off x="2138061" y="2968715"/>
              <a:ext cx="8450692" cy="17915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6032" tIns="22860" rIns="22860" bIns="22860" numCol="1" spcCol="1270" anchor="ctr" anchorCtr="0">
              <a:noAutofit/>
            </a:bodyPr>
            <a:lstStyle/>
            <a:p>
              <a:pPr marL="285750" lvl="1" indent="-28575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360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imes New Roman"/>
                <a:ea typeface="Times New Roman"/>
                <a:cs typeface="Times New Roman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2DDE4D0-DA81-46D4-85CB-02FAB27725DB}"/>
              </a:ext>
            </a:extLst>
          </p:cNvPr>
          <p:cNvGrpSpPr/>
          <p:nvPr/>
        </p:nvGrpSpPr>
        <p:grpSpPr>
          <a:xfrm>
            <a:off x="658653" y="2675463"/>
            <a:ext cx="2101237" cy="4299874"/>
            <a:chOff x="-80697" y="1430235"/>
            <a:chExt cx="2218759" cy="6295308"/>
          </a:xfrm>
        </p:grpSpPr>
        <p:sp>
          <p:nvSpPr>
            <p:cNvPr id="13" name="Arrow: Chevron 12">
              <a:extLst>
                <a:ext uri="{FF2B5EF4-FFF2-40B4-BE49-F238E27FC236}">
                  <a16:creationId xmlns:a16="http://schemas.microsoft.com/office/drawing/2014/main" id="{45A20397-D4B7-4FD0-AECC-6922E6372BEE}"/>
                </a:ext>
              </a:extLst>
            </p:cNvPr>
            <p:cNvSpPr/>
            <p:nvPr/>
          </p:nvSpPr>
          <p:spPr>
            <a:xfrm rot="5400000">
              <a:off x="-541310" y="1890848"/>
              <a:ext cx="2894538" cy="1973311"/>
            </a:xfrm>
            <a:prstGeom prst="chevron">
              <a:avLst/>
            </a:prstGeom>
          </p:spPr>
          <p:style>
            <a:lnRef idx="1">
              <a:schemeClr val="accent6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4" name="Arrow: Chevron 12">
              <a:extLst>
                <a:ext uri="{FF2B5EF4-FFF2-40B4-BE49-F238E27FC236}">
                  <a16:creationId xmlns:a16="http://schemas.microsoft.com/office/drawing/2014/main" id="{DE239BC6-79F1-4592-A36E-B55B201AD3F7}"/>
                </a:ext>
              </a:extLst>
            </p:cNvPr>
            <p:cNvSpPr txBox="1"/>
            <p:nvPr/>
          </p:nvSpPr>
          <p:spPr>
            <a:xfrm>
              <a:off x="1" y="6809231"/>
              <a:ext cx="2138061" cy="9163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/>
                <a:t>SIMPLE SOPHISTICATION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6E74702-74E2-4DFC-AFC2-65C1E54A9573}"/>
              </a:ext>
            </a:extLst>
          </p:cNvPr>
          <p:cNvGrpSpPr/>
          <p:nvPr/>
        </p:nvGrpSpPr>
        <p:grpSpPr>
          <a:xfrm>
            <a:off x="2505789" y="3387322"/>
            <a:ext cx="8678216" cy="1410925"/>
            <a:chOff x="1876395" y="2907851"/>
            <a:chExt cx="8845314" cy="2018090"/>
          </a:xfrm>
        </p:grpSpPr>
        <p:sp>
          <p:nvSpPr>
            <p:cNvPr id="11" name="Rectangle: Top Corners Rounded 10">
              <a:extLst>
                <a:ext uri="{FF2B5EF4-FFF2-40B4-BE49-F238E27FC236}">
                  <a16:creationId xmlns:a16="http://schemas.microsoft.com/office/drawing/2014/main" id="{5C4A06AE-B3EF-4120-9F83-F763777F7339}"/>
                </a:ext>
              </a:extLst>
            </p:cNvPr>
            <p:cNvSpPr/>
            <p:nvPr/>
          </p:nvSpPr>
          <p:spPr>
            <a:xfrm rot="5400000">
              <a:off x="5455234" y="-373282"/>
              <a:ext cx="1985342" cy="8547608"/>
            </a:xfrm>
            <a:prstGeom prst="round2SameRect">
              <a:avLst/>
            </a:prstGeom>
          </p:spPr>
          <p:style>
            <a:lnRef idx="1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ectangle: Top Corners Rounded 14">
              <a:extLst>
                <a:ext uri="{FF2B5EF4-FFF2-40B4-BE49-F238E27FC236}">
                  <a16:creationId xmlns:a16="http://schemas.microsoft.com/office/drawing/2014/main" id="{30299FC9-89F7-45CE-BF94-34910250A8BC}"/>
                </a:ext>
              </a:extLst>
            </p:cNvPr>
            <p:cNvSpPr txBox="1"/>
            <p:nvPr/>
          </p:nvSpPr>
          <p:spPr>
            <a:xfrm>
              <a:off x="1876395" y="3134432"/>
              <a:ext cx="8450692" cy="17915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6032" tIns="22860" rIns="22860" bIns="22860" numCol="1" spcCol="1270" anchor="ctr" anchorCtr="0">
              <a:noAutofit/>
            </a:bodyPr>
            <a:lstStyle/>
            <a:p>
              <a:pPr marL="285750" lvl="1" indent="-28575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3600" kern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imes New Roman"/>
                  <a:ea typeface="Times New Roman"/>
                  <a:cs typeface="Times New Roman"/>
                </a:rPr>
                <a:t>Advancing the company and the vision by pursuing and installing simple yet sophisticated systems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418A786-B9D0-4902-9EC2-D4C4775D81E6}"/>
              </a:ext>
            </a:extLst>
          </p:cNvPr>
          <p:cNvGrpSpPr/>
          <p:nvPr/>
        </p:nvGrpSpPr>
        <p:grpSpPr>
          <a:xfrm>
            <a:off x="717404" y="1534552"/>
            <a:ext cx="1788385" cy="1911939"/>
            <a:chOff x="-4269" y="-351044"/>
            <a:chExt cx="2142331" cy="3054373"/>
          </a:xfrm>
        </p:grpSpPr>
        <p:sp>
          <p:nvSpPr>
            <p:cNvPr id="24" name="Arrow: Chevron 23">
              <a:extLst>
                <a:ext uri="{FF2B5EF4-FFF2-40B4-BE49-F238E27FC236}">
                  <a16:creationId xmlns:a16="http://schemas.microsoft.com/office/drawing/2014/main" id="{49FB53C6-510F-48F3-84CE-5D3B804A8A95}"/>
                </a:ext>
              </a:extLst>
            </p:cNvPr>
            <p:cNvSpPr/>
            <p:nvPr/>
          </p:nvSpPr>
          <p:spPr>
            <a:xfrm rot="5400000">
              <a:off x="-462425" y="107112"/>
              <a:ext cx="3054373" cy="2138061"/>
            </a:xfrm>
            <a:prstGeom prst="chevron">
              <a:avLst/>
            </a:prstGeom>
            <a:solidFill>
              <a:schemeClr val="accent1"/>
            </a:solidFill>
          </p:spPr>
          <p:style>
            <a:lnRef idx="1">
              <a:schemeClr val="accent6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5" name="Arrow: Chevron 4">
              <a:extLst>
                <a:ext uri="{FF2B5EF4-FFF2-40B4-BE49-F238E27FC236}">
                  <a16:creationId xmlns:a16="http://schemas.microsoft.com/office/drawing/2014/main" id="{98A4166B-C3EF-449A-82F7-486A14DB82ED}"/>
                </a:ext>
              </a:extLst>
            </p:cNvPr>
            <p:cNvSpPr txBox="1"/>
            <p:nvPr/>
          </p:nvSpPr>
          <p:spPr>
            <a:xfrm>
              <a:off x="1" y="748936"/>
              <a:ext cx="2138061" cy="1239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000" kern="1200" dirty="0"/>
            </a:p>
          </p:txBody>
        </p:sp>
      </p:grpSp>
      <p:sp>
        <p:nvSpPr>
          <p:cNvPr id="26" name="object 4">
            <a:extLst>
              <a:ext uri="{FF2B5EF4-FFF2-40B4-BE49-F238E27FC236}">
                <a16:creationId xmlns:a16="http://schemas.microsoft.com/office/drawing/2014/main" id="{01084DBB-BB9C-4E5A-BC4D-BC56ADDD7A97}"/>
              </a:ext>
            </a:extLst>
          </p:cNvPr>
          <p:cNvSpPr/>
          <p:nvPr/>
        </p:nvSpPr>
        <p:spPr>
          <a:xfrm>
            <a:off x="1273453" y="1260959"/>
            <a:ext cx="723410" cy="739949"/>
          </a:xfrm>
          <a:custGeom>
            <a:avLst/>
            <a:gdLst/>
            <a:ahLst/>
            <a:cxnLst/>
            <a:rect l="l" t="t" r="r" b="b"/>
            <a:pathLst>
              <a:path w="535305" h="483870">
                <a:moveTo>
                  <a:pt x="206057" y="450253"/>
                </a:moveTo>
                <a:lnTo>
                  <a:pt x="0" y="450253"/>
                </a:lnTo>
                <a:lnTo>
                  <a:pt x="0" y="483400"/>
                </a:lnTo>
                <a:lnTo>
                  <a:pt x="206057" y="483400"/>
                </a:lnTo>
                <a:lnTo>
                  <a:pt x="206057" y="450253"/>
                </a:lnTo>
                <a:close/>
              </a:path>
              <a:path w="535305" h="483870">
                <a:moveTo>
                  <a:pt x="535190" y="450253"/>
                </a:moveTo>
                <a:lnTo>
                  <a:pt x="301091" y="450253"/>
                </a:lnTo>
                <a:lnTo>
                  <a:pt x="301091" y="483400"/>
                </a:lnTo>
                <a:lnTo>
                  <a:pt x="535190" y="483400"/>
                </a:lnTo>
                <a:lnTo>
                  <a:pt x="535190" y="450253"/>
                </a:lnTo>
                <a:close/>
              </a:path>
              <a:path w="535305" h="483870">
                <a:moveTo>
                  <a:pt x="177368" y="33146"/>
                </a:moveTo>
                <a:lnTo>
                  <a:pt x="141719" y="33146"/>
                </a:lnTo>
                <a:lnTo>
                  <a:pt x="141719" y="250659"/>
                </a:lnTo>
                <a:lnTo>
                  <a:pt x="36906" y="250659"/>
                </a:lnTo>
                <a:lnTo>
                  <a:pt x="36906" y="283108"/>
                </a:lnTo>
                <a:lnTo>
                  <a:pt x="62153" y="283108"/>
                </a:lnTo>
                <a:lnTo>
                  <a:pt x="62153" y="450253"/>
                </a:lnTo>
                <a:lnTo>
                  <a:pt x="97802" y="450253"/>
                </a:lnTo>
                <a:lnTo>
                  <a:pt x="97802" y="283133"/>
                </a:lnTo>
                <a:lnTo>
                  <a:pt x="378827" y="283133"/>
                </a:lnTo>
                <a:lnTo>
                  <a:pt x="374065" y="276923"/>
                </a:lnTo>
                <a:lnTo>
                  <a:pt x="389428" y="274347"/>
                </a:lnTo>
                <a:lnTo>
                  <a:pt x="404200" y="270895"/>
                </a:lnTo>
                <a:lnTo>
                  <a:pt x="418319" y="266566"/>
                </a:lnTo>
                <a:lnTo>
                  <a:pt x="431723" y="261363"/>
                </a:lnTo>
                <a:lnTo>
                  <a:pt x="444351" y="255286"/>
                </a:lnTo>
                <a:lnTo>
                  <a:pt x="452178" y="250672"/>
                </a:lnTo>
                <a:lnTo>
                  <a:pt x="177368" y="250659"/>
                </a:lnTo>
                <a:lnTo>
                  <a:pt x="177368" y="33146"/>
                </a:lnTo>
                <a:close/>
              </a:path>
              <a:path w="535305" h="483870">
                <a:moveTo>
                  <a:pt x="177368" y="283133"/>
                </a:moveTo>
                <a:lnTo>
                  <a:pt x="141719" y="283133"/>
                </a:lnTo>
                <a:lnTo>
                  <a:pt x="141719" y="450253"/>
                </a:lnTo>
                <a:lnTo>
                  <a:pt x="177368" y="450253"/>
                </a:lnTo>
                <a:lnTo>
                  <a:pt x="177368" y="283133"/>
                </a:lnTo>
                <a:close/>
              </a:path>
              <a:path w="535305" h="483870">
                <a:moveTo>
                  <a:pt x="278828" y="283133"/>
                </a:moveTo>
                <a:lnTo>
                  <a:pt x="234314" y="283133"/>
                </a:lnTo>
                <a:lnTo>
                  <a:pt x="361861" y="450253"/>
                </a:lnTo>
                <a:lnTo>
                  <a:pt x="406971" y="450253"/>
                </a:lnTo>
                <a:lnTo>
                  <a:pt x="278828" y="283133"/>
                </a:lnTo>
                <a:close/>
              </a:path>
              <a:path w="535305" h="483870">
                <a:moveTo>
                  <a:pt x="378827" y="283133"/>
                </a:moveTo>
                <a:lnTo>
                  <a:pt x="334314" y="283133"/>
                </a:lnTo>
                <a:lnTo>
                  <a:pt x="461848" y="450253"/>
                </a:lnTo>
                <a:lnTo>
                  <a:pt x="506958" y="450253"/>
                </a:lnTo>
                <a:lnTo>
                  <a:pt x="378827" y="283133"/>
                </a:lnTo>
                <a:close/>
              </a:path>
              <a:path w="535305" h="483870">
                <a:moveTo>
                  <a:pt x="459407" y="33146"/>
                </a:moveTo>
                <a:lnTo>
                  <a:pt x="261594" y="33146"/>
                </a:lnTo>
                <a:lnTo>
                  <a:pt x="280110" y="33794"/>
                </a:lnTo>
                <a:lnTo>
                  <a:pt x="297425" y="35711"/>
                </a:lnTo>
                <a:lnTo>
                  <a:pt x="341826" y="48690"/>
                </a:lnTo>
                <a:lnTo>
                  <a:pt x="374206" y="71691"/>
                </a:lnTo>
                <a:lnTo>
                  <a:pt x="397106" y="116129"/>
                </a:lnTo>
                <a:lnTo>
                  <a:pt x="398441" y="154740"/>
                </a:lnTo>
                <a:lnTo>
                  <a:pt x="385718" y="192495"/>
                </a:lnTo>
                <a:lnTo>
                  <a:pt x="359680" y="221459"/>
                </a:lnTo>
                <a:lnTo>
                  <a:pt x="322632" y="240862"/>
                </a:lnTo>
                <a:lnTo>
                  <a:pt x="276866" y="250017"/>
                </a:lnTo>
                <a:lnTo>
                  <a:pt x="196710" y="250672"/>
                </a:lnTo>
                <a:lnTo>
                  <a:pt x="452200" y="250659"/>
                </a:lnTo>
                <a:lnTo>
                  <a:pt x="456142" y="248336"/>
                </a:lnTo>
                <a:lnTo>
                  <a:pt x="460463" y="245233"/>
                </a:lnTo>
                <a:lnTo>
                  <a:pt x="386784" y="245233"/>
                </a:lnTo>
                <a:lnTo>
                  <a:pt x="395218" y="237667"/>
                </a:lnTo>
                <a:lnTo>
                  <a:pt x="423007" y="197448"/>
                </a:lnTo>
                <a:lnTo>
                  <a:pt x="433915" y="157214"/>
                </a:lnTo>
                <a:lnTo>
                  <a:pt x="434987" y="137426"/>
                </a:lnTo>
                <a:lnTo>
                  <a:pt x="434291" y="123965"/>
                </a:lnTo>
                <a:lnTo>
                  <a:pt x="424368" y="85896"/>
                </a:lnTo>
                <a:lnTo>
                  <a:pt x="403997" y="53385"/>
                </a:lnTo>
                <a:lnTo>
                  <a:pt x="387426" y="37630"/>
                </a:lnTo>
                <a:lnTo>
                  <a:pt x="465701" y="37630"/>
                </a:lnTo>
                <a:lnTo>
                  <a:pt x="465173" y="37197"/>
                </a:lnTo>
                <a:lnTo>
                  <a:pt x="459407" y="33146"/>
                </a:lnTo>
                <a:close/>
              </a:path>
              <a:path w="535305" h="483870">
                <a:moveTo>
                  <a:pt x="263651" y="0"/>
                </a:moveTo>
                <a:lnTo>
                  <a:pt x="0" y="38"/>
                </a:lnTo>
                <a:lnTo>
                  <a:pt x="0" y="33172"/>
                </a:lnTo>
                <a:lnTo>
                  <a:pt x="62153" y="33172"/>
                </a:lnTo>
                <a:lnTo>
                  <a:pt x="62153" y="250659"/>
                </a:lnTo>
                <a:lnTo>
                  <a:pt x="97802" y="250659"/>
                </a:lnTo>
                <a:lnTo>
                  <a:pt x="97802" y="33146"/>
                </a:lnTo>
                <a:lnTo>
                  <a:pt x="459407" y="33146"/>
                </a:lnTo>
                <a:lnTo>
                  <a:pt x="421692" y="13290"/>
                </a:lnTo>
                <a:lnTo>
                  <a:pt x="383492" y="3167"/>
                </a:lnTo>
                <a:lnTo>
                  <a:pt x="355443" y="274"/>
                </a:lnTo>
                <a:lnTo>
                  <a:pt x="263651" y="0"/>
                </a:lnTo>
                <a:close/>
              </a:path>
              <a:path w="535305" h="483870">
                <a:moveTo>
                  <a:pt x="465701" y="37630"/>
                </a:moveTo>
                <a:lnTo>
                  <a:pt x="387426" y="37630"/>
                </a:lnTo>
                <a:lnTo>
                  <a:pt x="403086" y="41669"/>
                </a:lnTo>
                <a:lnTo>
                  <a:pt x="417387" y="46935"/>
                </a:lnTo>
                <a:lnTo>
                  <a:pt x="451767" y="69673"/>
                </a:lnTo>
                <a:lnTo>
                  <a:pt x="472589" y="101945"/>
                </a:lnTo>
                <a:lnTo>
                  <a:pt x="478855" y="137426"/>
                </a:lnTo>
                <a:lnTo>
                  <a:pt x="478807" y="141957"/>
                </a:lnTo>
                <a:lnTo>
                  <a:pt x="471022" y="181035"/>
                </a:lnTo>
                <a:lnTo>
                  <a:pt x="448901" y="213110"/>
                </a:lnTo>
                <a:lnTo>
                  <a:pt x="414898" y="235736"/>
                </a:lnTo>
                <a:lnTo>
                  <a:pt x="386784" y="245233"/>
                </a:lnTo>
                <a:lnTo>
                  <a:pt x="460463" y="245233"/>
                </a:lnTo>
                <a:lnTo>
                  <a:pt x="493687" y="211833"/>
                </a:lnTo>
                <a:lnTo>
                  <a:pt x="510024" y="175348"/>
                </a:lnTo>
                <a:lnTo>
                  <a:pt x="514553" y="137426"/>
                </a:lnTo>
                <a:lnTo>
                  <a:pt x="513856" y="123965"/>
                </a:lnTo>
                <a:lnTo>
                  <a:pt x="503933" y="85896"/>
                </a:lnTo>
                <a:lnTo>
                  <a:pt x="483622" y="53448"/>
                </a:lnTo>
                <a:lnTo>
                  <a:pt x="474676" y="44972"/>
                </a:lnTo>
                <a:lnTo>
                  <a:pt x="465701" y="37630"/>
                </a:lnTo>
                <a:close/>
              </a:path>
            </a:pathLst>
          </a:custGeom>
          <a:solidFill>
            <a:srgbClr val="EF432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8178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100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Engravers MT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Gina Milano</dc:creator>
  <cp:lastModifiedBy>Gina Milano</cp:lastModifiedBy>
  <cp:revision>14</cp:revision>
  <dcterms:created xsi:type="dcterms:W3CDTF">2018-08-15T19:06:05Z</dcterms:created>
  <dcterms:modified xsi:type="dcterms:W3CDTF">2018-08-15T22:14:44Z</dcterms:modified>
</cp:coreProperties>
</file>