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43" autoAdjust="0"/>
    <p:restoredTop sz="94660"/>
  </p:normalViewPr>
  <p:slideViewPr>
    <p:cSldViewPr snapToGrid="0">
      <p:cViewPr varScale="1">
        <p:scale>
          <a:sx n="114" d="100"/>
          <a:sy n="114" d="100"/>
        </p:scale>
        <p:origin x="100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42C1B4-DBC9-4344-9AB5-F46BECD47B8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9170FAE8-2C52-41E2-A064-1800E2F956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CC5C7A5E-A8BF-4DF3-B16D-C5131AB70B78}"/>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E9BD786F-F507-459D-8CAF-68F4B2F1A4CC}"/>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C4DAD76-C61C-4FD7-8120-A7A65355E022}"/>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3605749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3665E7-192B-4249-BCF0-64925692348E}"/>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101262FD-FC8D-4388-9BB5-F4FACDF855A0}"/>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7FE850E-C004-4546-A975-AFCE593F2BE2}"/>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6D746266-314D-427A-998A-56A53F46A581}"/>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C8D9540-DFE8-48ED-828F-2AFB19E28840}"/>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2585221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C421F4D-D424-4F92-A026-59E507CBFB4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E8177621-A7A9-4602-982F-6073C0AE8A4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736405A9-D909-4764-B7E3-D3C36A774FD2}"/>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C57BA34E-C279-45DB-9A64-3372AE2EBC07}"/>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42C38BBA-8342-4D89-9E27-0A20C5131BA2}"/>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4211966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57F5F1-08BE-470D-8787-3136FCC8526A}"/>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77A2E3A1-E53B-4C3A-AC3E-311A8B33FA4D}"/>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3EF7ACA4-9EC7-4B7D-AFAD-80990A1D837E}"/>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31ED3261-8C05-457F-BB56-F45AF9686561}"/>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04F1ACF9-A6E8-4D63-8B82-25824FC6A3FE}"/>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851643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023314-8F6D-434A-B0E1-22C3CD9F850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C406056F-2E54-4E50-A983-6C6344440D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47F74290-288C-425D-8FB1-6C2385933D71}"/>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BC0605AF-0675-4A6E-A589-E38A8C860FA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1583D592-FE8E-4567-8C45-13A0A8ADD571}"/>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394602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C06AD0-470A-4539-89C8-93820A748394}"/>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DD1E6B3D-4DC7-45BD-99DF-8242DC1BB786}"/>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0D5951BC-419F-48CD-90B7-85DCEF3913EF}"/>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F989DD4F-4B60-449D-A902-8B55F7888C93}"/>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6" name="Espace réservé du pied de page 5">
            <a:extLst>
              <a:ext uri="{FF2B5EF4-FFF2-40B4-BE49-F238E27FC236}">
                <a16:creationId xmlns:a16="http://schemas.microsoft.com/office/drawing/2014/main" id="{9C3FD348-0D83-4D97-B9ED-15B3C6A2F70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8AAAC24E-EA96-44E2-8A5F-C6359026F0F8}"/>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273573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3DF344-1F2F-4DAE-A1C2-F69775DE4F4A}"/>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D1F6FBA2-2EB1-49B8-BD43-77E06DEB28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D411FAEF-685D-42D5-ACF8-47DB6A5425CE}"/>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BF1E1407-F640-4502-9B1C-3E78FA9D73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A994585B-3F89-4E2E-AFA0-CB923F1B21D4}"/>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1A7E7A64-9A0B-4FD1-8ECE-967947E8F787}"/>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8" name="Espace réservé du pied de page 7">
            <a:extLst>
              <a:ext uri="{FF2B5EF4-FFF2-40B4-BE49-F238E27FC236}">
                <a16:creationId xmlns:a16="http://schemas.microsoft.com/office/drawing/2014/main" id="{C12B19E3-8B0E-4C30-8DEE-2A6BFF8EC9B7}"/>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6BBFC997-EFC9-4B3A-8726-E09F3FCDA7A1}"/>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3460838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4273FE-559A-42D2-86F0-75FEBCCB8377}"/>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92C64853-4658-413D-A8C0-53A6FBA61691}"/>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4" name="Espace réservé du pied de page 3">
            <a:extLst>
              <a:ext uri="{FF2B5EF4-FFF2-40B4-BE49-F238E27FC236}">
                <a16:creationId xmlns:a16="http://schemas.microsoft.com/office/drawing/2014/main" id="{91DA1AF1-B9DB-4777-85B3-0989C96D1D76}"/>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C3851B1F-E935-402B-A435-635844BD5A15}"/>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1729702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3329E33-4D58-400F-87BB-65969CB6AC12}"/>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3" name="Espace réservé du pied de page 2">
            <a:extLst>
              <a:ext uri="{FF2B5EF4-FFF2-40B4-BE49-F238E27FC236}">
                <a16:creationId xmlns:a16="http://schemas.microsoft.com/office/drawing/2014/main" id="{072AA821-6E87-4F8C-B87F-A177B22AF1DB}"/>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1BE1C292-95CC-42F2-94C9-092777A2B7B4}"/>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1025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DC5AAC-2CB6-47C1-9807-FD6B8F6E12E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1EB9D5C-DF8B-4A3F-8EF7-216CD2035E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671146AD-07C4-4C13-B322-B09BD6CB11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DC1B549-9BA3-4B8D-B18D-084A3C3304A3}"/>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6" name="Espace réservé du pied de page 5">
            <a:extLst>
              <a:ext uri="{FF2B5EF4-FFF2-40B4-BE49-F238E27FC236}">
                <a16:creationId xmlns:a16="http://schemas.microsoft.com/office/drawing/2014/main" id="{2741E471-06EA-4429-98AA-9D90157B980C}"/>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0068464F-2756-4C06-8A2B-FD24C371CAD7}"/>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189743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051380-BED1-442B-A1A3-316CA36873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C3A116E-AACC-4BA3-BC58-1609429C3B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67521EB5-8F1B-42DE-AD76-74BC783B20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C518D98-026A-4390-8E5C-007F32BEF2A7}"/>
              </a:ext>
            </a:extLst>
          </p:cNvPr>
          <p:cNvSpPr>
            <a:spLocks noGrp="1"/>
          </p:cNvSpPr>
          <p:nvPr>
            <p:ph type="dt" sz="half" idx="10"/>
          </p:nvPr>
        </p:nvSpPr>
        <p:spPr/>
        <p:txBody>
          <a:bodyPr/>
          <a:lstStyle/>
          <a:p>
            <a:fld id="{1945CC56-D27D-4D99-A38A-E7EE8330AB8E}" type="datetimeFigureOut">
              <a:rPr lang="fr-CH" smtClean="0"/>
              <a:t>31.07.2018</a:t>
            </a:fld>
            <a:endParaRPr lang="fr-CH"/>
          </a:p>
        </p:txBody>
      </p:sp>
      <p:sp>
        <p:nvSpPr>
          <p:cNvPr id="6" name="Espace réservé du pied de page 5">
            <a:extLst>
              <a:ext uri="{FF2B5EF4-FFF2-40B4-BE49-F238E27FC236}">
                <a16:creationId xmlns:a16="http://schemas.microsoft.com/office/drawing/2014/main" id="{28ED4902-B657-4948-83D8-09B6C6CFFC37}"/>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6D39B006-DB0E-48FC-B3FA-FBB96397E826}"/>
              </a:ext>
            </a:extLst>
          </p:cNvPr>
          <p:cNvSpPr>
            <a:spLocks noGrp="1"/>
          </p:cNvSpPr>
          <p:nvPr>
            <p:ph type="sldNum" sz="quarter" idx="12"/>
          </p:nvPr>
        </p:nvSpPr>
        <p:spPr/>
        <p:txBody>
          <a:bodyPr/>
          <a:lstStyle/>
          <a:p>
            <a:fld id="{18592386-3EA4-4323-9B57-9635833B80C4}" type="slidenum">
              <a:rPr lang="fr-CH" smtClean="0"/>
              <a:t>‹N°›</a:t>
            </a:fld>
            <a:endParaRPr lang="fr-CH"/>
          </a:p>
        </p:txBody>
      </p:sp>
    </p:spTree>
    <p:extLst>
      <p:ext uri="{BB962C8B-B14F-4D97-AF65-F5344CB8AC3E}">
        <p14:creationId xmlns:p14="http://schemas.microsoft.com/office/powerpoint/2010/main" val="527551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F06D4F9-119C-400A-949F-BAB0AE388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887346A2-48E0-4B1E-810A-4BF6BC641C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A0B5E3D4-B708-4197-B045-27C077CB02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45CC56-D27D-4D99-A38A-E7EE8330AB8E}" type="datetimeFigureOut">
              <a:rPr lang="fr-CH" smtClean="0"/>
              <a:t>31.07.2018</a:t>
            </a:fld>
            <a:endParaRPr lang="fr-CH"/>
          </a:p>
        </p:txBody>
      </p:sp>
      <p:sp>
        <p:nvSpPr>
          <p:cNvPr id="5" name="Espace réservé du pied de page 4">
            <a:extLst>
              <a:ext uri="{FF2B5EF4-FFF2-40B4-BE49-F238E27FC236}">
                <a16:creationId xmlns:a16="http://schemas.microsoft.com/office/drawing/2014/main" id="{CEF8E706-203E-47A4-92AC-033D6162C0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E14BC296-3C6A-4D9E-911F-2275A47661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92386-3EA4-4323-9B57-9635833B80C4}" type="slidenum">
              <a:rPr lang="fr-CH" smtClean="0"/>
              <a:t>‹N°›</a:t>
            </a:fld>
            <a:endParaRPr lang="fr-CH"/>
          </a:p>
        </p:txBody>
      </p:sp>
    </p:spTree>
    <p:extLst>
      <p:ext uri="{BB962C8B-B14F-4D97-AF65-F5344CB8AC3E}">
        <p14:creationId xmlns:p14="http://schemas.microsoft.com/office/powerpoint/2010/main" val="4109794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F061DC71-48C6-4323-BB56-0BE3E9558DA2}"/>
              </a:ext>
            </a:extLst>
          </p:cNvPr>
          <p:cNvPicPr>
            <a:picLocks noChangeAspect="1"/>
          </p:cNvPicPr>
          <p:nvPr/>
        </p:nvPicPr>
        <p:blipFill>
          <a:blip r:embed="rId2"/>
          <a:stretch>
            <a:fillRect/>
          </a:stretch>
        </p:blipFill>
        <p:spPr>
          <a:xfrm>
            <a:off x="164100" y="1027754"/>
            <a:ext cx="1037061" cy="400535"/>
          </a:xfrm>
          <a:prstGeom prst="rect">
            <a:avLst/>
          </a:prstGeom>
        </p:spPr>
      </p:pic>
      <p:pic>
        <p:nvPicPr>
          <p:cNvPr id="11" name="Image 10">
            <a:extLst>
              <a:ext uri="{FF2B5EF4-FFF2-40B4-BE49-F238E27FC236}">
                <a16:creationId xmlns:a16="http://schemas.microsoft.com/office/drawing/2014/main" id="{C92C1FE7-7E6A-48C9-B252-7D87B0EC5A6E}"/>
              </a:ext>
            </a:extLst>
          </p:cNvPr>
          <p:cNvPicPr>
            <a:picLocks noChangeAspect="1"/>
          </p:cNvPicPr>
          <p:nvPr/>
        </p:nvPicPr>
        <p:blipFill>
          <a:blip r:embed="rId3"/>
          <a:stretch>
            <a:fillRect/>
          </a:stretch>
        </p:blipFill>
        <p:spPr>
          <a:xfrm>
            <a:off x="680859" y="1448973"/>
            <a:ext cx="1233373" cy="387706"/>
          </a:xfrm>
          <a:prstGeom prst="rect">
            <a:avLst/>
          </a:prstGeom>
        </p:spPr>
      </p:pic>
      <p:pic>
        <p:nvPicPr>
          <p:cNvPr id="12" name="Image 11">
            <a:extLst>
              <a:ext uri="{FF2B5EF4-FFF2-40B4-BE49-F238E27FC236}">
                <a16:creationId xmlns:a16="http://schemas.microsoft.com/office/drawing/2014/main" id="{2F4CD126-2084-4511-AE28-4884C4CF6678}"/>
              </a:ext>
            </a:extLst>
          </p:cNvPr>
          <p:cNvPicPr>
            <a:picLocks noChangeAspect="1"/>
          </p:cNvPicPr>
          <p:nvPr/>
        </p:nvPicPr>
        <p:blipFill>
          <a:blip r:embed="rId4"/>
          <a:stretch>
            <a:fillRect/>
          </a:stretch>
        </p:blipFill>
        <p:spPr>
          <a:xfrm>
            <a:off x="1244478" y="1036906"/>
            <a:ext cx="1233373" cy="391383"/>
          </a:xfrm>
          <a:prstGeom prst="rect">
            <a:avLst/>
          </a:prstGeom>
        </p:spPr>
      </p:pic>
      <p:pic>
        <p:nvPicPr>
          <p:cNvPr id="13" name="Image 12">
            <a:extLst>
              <a:ext uri="{FF2B5EF4-FFF2-40B4-BE49-F238E27FC236}">
                <a16:creationId xmlns:a16="http://schemas.microsoft.com/office/drawing/2014/main" id="{0E028731-13C7-435B-A662-361CBA6A0519}"/>
              </a:ext>
            </a:extLst>
          </p:cNvPr>
          <p:cNvPicPr>
            <a:picLocks noChangeAspect="1"/>
          </p:cNvPicPr>
          <p:nvPr/>
        </p:nvPicPr>
        <p:blipFill>
          <a:blip r:embed="rId5"/>
          <a:stretch>
            <a:fillRect/>
          </a:stretch>
        </p:blipFill>
        <p:spPr>
          <a:xfrm>
            <a:off x="2521168" y="1038071"/>
            <a:ext cx="1233373" cy="379899"/>
          </a:xfrm>
          <a:prstGeom prst="rect">
            <a:avLst/>
          </a:prstGeom>
        </p:spPr>
      </p:pic>
      <p:pic>
        <p:nvPicPr>
          <p:cNvPr id="14" name="Image 13">
            <a:extLst>
              <a:ext uri="{FF2B5EF4-FFF2-40B4-BE49-F238E27FC236}">
                <a16:creationId xmlns:a16="http://schemas.microsoft.com/office/drawing/2014/main" id="{2F9D99B9-830B-4C76-A49F-B0BF8455B198}"/>
              </a:ext>
            </a:extLst>
          </p:cNvPr>
          <p:cNvPicPr>
            <a:picLocks noChangeAspect="1"/>
          </p:cNvPicPr>
          <p:nvPr/>
        </p:nvPicPr>
        <p:blipFill>
          <a:blip r:embed="rId6"/>
          <a:stretch>
            <a:fillRect/>
          </a:stretch>
        </p:blipFill>
        <p:spPr>
          <a:xfrm>
            <a:off x="3137854" y="1448973"/>
            <a:ext cx="912804" cy="401169"/>
          </a:xfrm>
          <a:prstGeom prst="rect">
            <a:avLst/>
          </a:prstGeom>
        </p:spPr>
      </p:pic>
      <p:pic>
        <p:nvPicPr>
          <p:cNvPr id="15" name="Image 14">
            <a:extLst>
              <a:ext uri="{FF2B5EF4-FFF2-40B4-BE49-F238E27FC236}">
                <a16:creationId xmlns:a16="http://schemas.microsoft.com/office/drawing/2014/main" id="{621E92A4-187D-40A5-AFC1-D5B39AF950DA}"/>
              </a:ext>
            </a:extLst>
          </p:cNvPr>
          <p:cNvPicPr>
            <a:picLocks noChangeAspect="1"/>
          </p:cNvPicPr>
          <p:nvPr/>
        </p:nvPicPr>
        <p:blipFill>
          <a:blip r:embed="rId7"/>
          <a:stretch>
            <a:fillRect/>
          </a:stretch>
        </p:blipFill>
        <p:spPr>
          <a:xfrm>
            <a:off x="3797858" y="1054490"/>
            <a:ext cx="1194151" cy="373799"/>
          </a:xfrm>
          <a:prstGeom prst="rect">
            <a:avLst/>
          </a:prstGeom>
        </p:spPr>
      </p:pic>
      <p:pic>
        <p:nvPicPr>
          <p:cNvPr id="16" name="Image 15">
            <a:extLst>
              <a:ext uri="{FF2B5EF4-FFF2-40B4-BE49-F238E27FC236}">
                <a16:creationId xmlns:a16="http://schemas.microsoft.com/office/drawing/2014/main" id="{0036AA5E-B374-42E3-8C76-6C0CEAB3AEDE}"/>
              </a:ext>
            </a:extLst>
          </p:cNvPr>
          <p:cNvPicPr>
            <a:picLocks noChangeAspect="1"/>
          </p:cNvPicPr>
          <p:nvPr/>
        </p:nvPicPr>
        <p:blipFill>
          <a:blip r:embed="rId8"/>
          <a:stretch>
            <a:fillRect/>
          </a:stretch>
        </p:blipFill>
        <p:spPr>
          <a:xfrm>
            <a:off x="5035326" y="1036906"/>
            <a:ext cx="1021837" cy="397978"/>
          </a:xfrm>
          <a:prstGeom prst="rect">
            <a:avLst/>
          </a:prstGeom>
        </p:spPr>
      </p:pic>
      <p:pic>
        <p:nvPicPr>
          <p:cNvPr id="17" name="Image 16">
            <a:extLst>
              <a:ext uri="{FF2B5EF4-FFF2-40B4-BE49-F238E27FC236}">
                <a16:creationId xmlns:a16="http://schemas.microsoft.com/office/drawing/2014/main" id="{2012BA07-CB97-4905-8DCE-D24DDD2F9770}"/>
              </a:ext>
            </a:extLst>
          </p:cNvPr>
          <p:cNvPicPr>
            <a:picLocks noChangeAspect="1"/>
          </p:cNvPicPr>
          <p:nvPr/>
        </p:nvPicPr>
        <p:blipFill>
          <a:blip r:embed="rId9"/>
          <a:stretch>
            <a:fillRect/>
          </a:stretch>
        </p:blipFill>
        <p:spPr>
          <a:xfrm>
            <a:off x="4308608" y="1448973"/>
            <a:ext cx="1037061" cy="388346"/>
          </a:xfrm>
          <a:prstGeom prst="rect">
            <a:avLst/>
          </a:prstGeom>
        </p:spPr>
      </p:pic>
      <p:pic>
        <p:nvPicPr>
          <p:cNvPr id="18" name="Image 17">
            <a:extLst>
              <a:ext uri="{FF2B5EF4-FFF2-40B4-BE49-F238E27FC236}">
                <a16:creationId xmlns:a16="http://schemas.microsoft.com/office/drawing/2014/main" id="{8AE3326F-0CDB-414B-A701-4DD5108F9989}"/>
              </a:ext>
            </a:extLst>
          </p:cNvPr>
          <p:cNvPicPr>
            <a:picLocks noChangeAspect="1"/>
          </p:cNvPicPr>
          <p:nvPr/>
        </p:nvPicPr>
        <p:blipFill>
          <a:blip r:embed="rId10"/>
          <a:stretch>
            <a:fillRect/>
          </a:stretch>
        </p:blipFill>
        <p:spPr>
          <a:xfrm>
            <a:off x="5546244" y="1462436"/>
            <a:ext cx="1021837" cy="393516"/>
          </a:xfrm>
          <a:prstGeom prst="rect">
            <a:avLst/>
          </a:prstGeom>
        </p:spPr>
      </p:pic>
      <p:pic>
        <p:nvPicPr>
          <p:cNvPr id="19" name="Image 18">
            <a:extLst>
              <a:ext uri="{FF2B5EF4-FFF2-40B4-BE49-F238E27FC236}">
                <a16:creationId xmlns:a16="http://schemas.microsoft.com/office/drawing/2014/main" id="{9CDED676-4D8F-4470-9C0E-649D09692C43}"/>
              </a:ext>
            </a:extLst>
          </p:cNvPr>
          <p:cNvPicPr>
            <a:picLocks noChangeAspect="1"/>
          </p:cNvPicPr>
          <p:nvPr/>
        </p:nvPicPr>
        <p:blipFill>
          <a:blip r:embed="rId11"/>
          <a:stretch>
            <a:fillRect/>
          </a:stretch>
        </p:blipFill>
        <p:spPr>
          <a:xfrm>
            <a:off x="6095919" y="1037886"/>
            <a:ext cx="1242029" cy="396998"/>
          </a:xfrm>
          <a:prstGeom prst="rect">
            <a:avLst/>
          </a:prstGeom>
        </p:spPr>
      </p:pic>
      <p:pic>
        <p:nvPicPr>
          <p:cNvPr id="20" name="Image 19">
            <a:extLst>
              <a:ext uri="{FF2B5EF4-FFF2-40B4-BE49-F238E27FC236}">
                <a16:creationId xmlns:a16="http://schemas.microsoft.com/office/drawing/2014/main" id="{E59F4BF6-488E-4DBC-A8FE-9E7F41C86AA7}"/>
              </a:ext>
            </a:extLst>
          </p:cNvPr>
          <p:cNvPicPr>
            <a:picLocks noChangeAspect="1"/>
          </p:cNvPicPr>
          <p:nvPr/>
        </p:nvPicPr>
        <p:blipFill>
          <a:blip r:embed="rId12"/>
          <a:stretch>
            <a:fillRect/>
          </a:stretch>
        </p:blipFill>
        <p:spPr>
          <a:xfrm>
            <a:off x="6716933" y="1458996"/>
            <a:ext cx="861090" cy="392582"/>
          </a:xfrm>
          <a:prstGeom prst="rect">
            <a:avLst/>
          </a:prstGeom>
        </p:spPr>
      </p:pic>
      <p:pic>
        <p:nvPicPr>
          <p:cNvPr id="23" name="Image 22">
            <a:extLst>
              <a:ext uri="{FF2B5EF4-FFF2-40B4-BE49-F238E27FC236}">
                <a16:creationId xmlns:a16="http://schemas.microsoft.com/office/drawing/2014/main" id="{9C0FC039-2250-4587-B85B-054D7F0D6D9E}"/>
              </a:ext>
            </a:extLst>
          </p:cNvPr>
          <p:cNvPicPr>
            <a:picLocks noChangeAspect="1"/>
          </p:cNvPicPr>
          <p:nvPr/>
        </p:nvPicPr>
        <p:blipFill>
          <a:blip r:embed="rId13"/>
          <a:stretch>
            <a:fillRect/>
          </a:stretch>
        </p:blipFill>
        <p:spPr>
          <a:xfrm>
            <a:off x="8632209" y="1024132"/>
            <a:ext cx="877513" cy="410752"/>
          </a:xfrm>
          <a:prstGeom prst="rect">
            <a:avLst/>
          </a:prstGeom>
        </p:spPr>
      </p:pic>
      <p:pic>
        <p:nvPicPr>
          <p:cNvPr id="24" name="Image 23">
            <a:extLst>
              <a:ext uri="{FF2B5EF4-FFF2-40B4-BE49-F238E27FC236}">
                <a16:creationId xmlns:a16="http://schemas.microsoft.com/office/drawing/2014/main" id="{C3C62BD3-7FCD-40E8-8F91-BF5BB90DDAF0}"/>
              </a:ext>
            </a:extLst>
          </p:cNvPr>
          <p:cNvPicPr>
            <a:picLocks noChangeAspect="1"/>
          </p:cNvPicPr>
          <p:nvPr/>
        </p:nvPicPr>
        <p:blipFill>
          <a:blip r:embed="rId14"/>
          <a:stretch>
            <a:fillRect/>
          </a:stretch>
        </p:blipFill>
        <p:spPr>
          <a:xfrm>
            <a:off x="7387406" y="1021517"/>
            <a:ext cx="1122107" cy="405869"/>
          </a:xfrm>
          <a:prstGeom prst="rect">
            <a:avLst/>
          </a:prstGeom>
        </p:spPr>
      </p:pic>
      <p:pic>
        <p:nvPicPr>
          <p:cNvPr id="25" name="Image 24">
            <a:extLst>
              <a:ext uri="{FF2B5EF4-FFF2-40B4-BE49-F238E27FC236}">
                <a16:creationId xmlns:a16="http://schemas.microsoft.com/office/drawing/2014/main" id="{6493D4AE-B30F-4BB7-A975-A37E36487BF2}"/>
              </a:ext>
            </a:extLst>
          </p:cNvPr>
          <p:cNvPicPr>
            <a:picLocks noChangeAspect="1"/>
          </p:cNvPicPr>
          <p:nvPr/>
        </p:nvPicPr>
        <p:blipFill>
          <a:blip r:embed="rId15"/>
          <a:stretch>
            <a:fillRect/>
          </a:stretch>
        </p:blipFill>
        <p:spPr>
          <a:xfrm>
            <a:off x="7948459" y="1455529"/>
            <a:ext cx="1121343" cy="401170"/>
          </a:xfrm>
          <a:prstGeom prst="rect">
            <a:avLst/>
          </a:prstGeom>
        </p:spPr>
      </p:pic>
      <p:pic>
        <p:nvPicPr>
          <p:cNvPr id="27" name="Image 26">
            <a:extLst>
              <a:ext uri="{FF2B5EF4-FFF2-40B4-BE49-F238E27FC236}">
                <a16:creationId xmlns:a16="http://schemas.microsoft.com/office/drawing/2014/main" id="{57D41177-49DE-4F25-92FB-E16D373F976B}"/>
              </a:ext>
            </a:extLst>
          </p:cNvPr>
          <p:cNvPicPr>
            <a:picLocks noChangeAspect="1"/>
          </p:cNvPicPr>
          <p:nvPr/>
        </p:nvPicPr>
        <p:blipFill>
          <a:blip r:embed="rId16"/>
          <a:stretch>
            <a:fillRect/>
          </a:stretch>
        </p:blipFill>
        <p:spPr>
          <a:xfrm>
            <a:off x="9189123" y="1463866"/>
            <a:ext cx="1055175" cy="372813"/>
          </a:xfrm>
          <a:prstGeom prst="rect">
            <a:avLst/>
          </a:prstGeom>
        </p:spPr>
      </p:pic>
      <p:pic>
        <p:nvPicPr>
          <p:cNvPr id="28" name="Image 27">
            <a:extLst>
              <a:ext uri="{FF2B5EF4-FFF2-40B4-BE49-F238E27FC236}">
                <a16:creationId xmlns:a16="http://schemas.microsoft.com/office/drawing/2014/main" id="{BE0FE6F0-A1CD-4C99-A890-D38A7B085637}"/>
              </a:ext>
            </a:extLst>
          </p:cNvPr>
          <p:cNvPicPr>
            <a:picLocks noChangeAspect="1"/>
          </p:cNvPicPr>
          <p:nvPr/>
        </p:nvPicPr>
        <p:blipFill>
          <a:blip r:embed="rId17"/>
          <a:stretch>
            <a:fillRect/>
          </a:stretch>
        </p:blipFill>
        <p:spPr>
          <a:xfrm>
            <a:off x="9632418" y="1021517"/>
            <a:ext cx="940006" cy="405575"/>
          </a:xfrm>
          <a:prstGeom prst="rect">
            <a:avLst/>
          </a:prstGeom>
        </p:spPr>
      </p:pic>
      <p:pic>
        <p:nvPicPr>
          <p:cNvPr id="29" name="Image 28">
            <a:extLst>
              <a:ext uri="{FF2B5EF4-FFF2-40B4-BE49-F238E27FC236}">
                <a16:creationId xmlns:a16="http://schemas.microsoft.com/office/drawing/2014/main" id="{AE543E80-2827-476A-BEA8-63ECC8611ECC}"/>
              </a:ext>
            </a:extLst>
          </p:cNvPr>
          <p:cNvPicPr>
            <a:picLocks noChangeAspect="1"/>
          </p:cNvPicPr>
          <p:nvPr/>
        </p:nvPicPr>
        <p:blipFill>
          <a:blip r:embed="rId18"/>
          <a:stretch>
            <a:fillRect/>
          </a:stretch>
        </p:blipFill>
        <p:spPr>
          <a:xfrm>
            <a:off x="10320550" y="1451124"/>
            <a:ext cx="1155274" cy="405575"/>
          </a:xfrm>
          <a:prstGeom prst="rect">
            <a:avLst/>
          </a:prstGeom>
        </p:spPr>
      </p:pic>
      <p:pic>
        <p:nvPicPr>
          <p:cNvPr id="30" name="Image 29">
            <a:extLst>
              <a:ext uri="{FF2B5EF4-FFF2-40B4-BE49-F238E27FC236}">
                <a16:creationId xmlns:a16="http://schemas.microsoft.com/office/drawing/2014/main" id="{BEBC7BE3-4140-4C86-9B52-28A4136E0ECB}"/>
              </a:ext>
            </a:extLst>
          </p:cNvPr>
          <p:cNvPicPr>
            <a:picLocks noChangeAspect="1"/>
          </p:cNvPicPr>
          <p:nvPr/>
        </p:nvPicPr>
        <p:blipFill>
          <a:blip r:embed="rId19"/>
          <a:stretch>
            <a:fillRect/>
          </a:stretch>
        </p:blipFill>
        <p:spPr>
          <a:xfrm>
            <a:off x="10803983" y="1006080"/>
            <a:ext cx="1106357" cy="411890"/>
          </a:xfrm>
          <a:prstGeom prst="rect">
            <a:avLst/>
          </a:prstGeom>
        </p:spPr>
      </p:pic>
      <p:sp>
        <p:nvSpPr>
          <p:cNvPr id="32" name="ZoneTexte 31">
            <a:extLst>
              <a:ext uri="{FF2B5EF4-FFF2-40B4-BE49-F238E27FC236}">
                <a16:creationId xmlns:a16="http://schemas.microsoft.com/office/drawing/2014/main" id="{A6AC0C10-EBAD-41D9-BCEF-DDEBBA58AADA}"/>
              </a:ext>
            </a:extLst>
          </p:cNvPr>
          <p:cNvSpPr txBox="1"/>
          <p:nvPr/>
        </p:nvSpPr>
        <p:spPr>
          <a:xfrm>
            <a:off x="92720" y="68258"/>
            <a:ext cx="2303515" cy="307777"/>
          </a:xfrm>
          <a:prstGeom prst="rect">
            <a:avLst/>
          </a:prstGeom>
          <a:noFill/>
        </p:spPr>
        <p:txBody>
          <a:bodyPr wrap="square" rtlCol="0">
            <a:spAutoFit/>
          </a:bodyPr>
          <a:lstStyle/>
          <a:p>
            <a:r>
              <a:rPr lang="fr-CH" sz="1400" dirty="0"/>
              <a:t>L’éclosion de Groupe Home</a:t>
            </a:r>
          </a:p>
        </p:txBody>
      </p:sp>
      <p:sp>
        <p:nvSpPr>
          <p:cNvPr id="35" name="ZoneTexte 34">
            <a:extLst>
              <a:ext uri="{FF2B5EF4-FFF2-40B4-BE49-F238E27FC236}">
                <a16:creationId xmlns:a16="http://schemas.microsoft.com/office/drawing/2014/main" id="{F2BEE8D1-6DAA-4919-BDAB-14393F725DC6}"/>
              </a:ext>
            </a:extLst>
          </p:cNvPr>
          <p:cNvSpPr txBox="1"/>
          <p:nvPr/>
        </p:nvSpPr>
        <p:spPr>
          <a:xfrm>
            <a:off x="164099" y="2543124"/>
            <a:ext cx="2087036" cy="307777"/>
          </a:xfrm>
          <a:prstGeom prst="rect">
            <a:avLst/>
          </a:prstGeom>
          <a:noFill/>
        </p:spPr>
        <p:txBody>
          <a:bodyPr wrap="square" rtlCol="0">
            <a:spAutoFit/>
          </a:bodyPr>
          <a:lstStyle/>
          <a:p>
            <a:pPr algn="ctr"/>
            <a:r>
              <a:rPr lang="fr-CH" sz="1400" dirty="0">
                <a:latin typeface="Akzidenz-Grotesk BQ Super" pitchFamily="50" charset="0"/>
              </a:rPr>
              <a:t>Qui sommes nous ? </a:t>
            </a:r>
          </a:p>
        </p:txBody>
      </p:sp>
      <p:sp>
        <p:nvSpPr>
          <p:cNvPr id="38" name="ZoneTexte 37">
            <a:extLst>
              <a:ext uri="{FF2B5EF4-FFF2-40B4-BE49-F238E27FC236}">
                <a16:creationId xmlns:a16="http://schemas.microsoft.com/office/drawing/2014/main" id="{0DDC908E-2DB5-492B-8ADD-C117825EFDF1}"/>
              </a:ext>
            </a:extLst>
          </p:cNvPr>
          <p:cNvSpPr txBox="1"/>
          <p:nvPr/>
        </p:nvSpPr>
        <p:spPr>
          <a:xfrm>
            <a:off x="494510" y="2984990"/>
            <a:ext cx="1161434" cy="400110"/>
          </a:xfrm>
          <a:prstGeom prst="rect">
            <a:avLst/>
          </a:prstGeom>
          <a:noFill/>
        </p:spPr>
        <p:txBody>
          <a:bodyPr wrap="square" rtlCol="0">
            <a:spAutoFit/>
          </a:bodyPr>
          <a:lstStyle/>
          <a:p>
            <a:pPr algn="ctr"/>
            <a:r>
              <a:rPr lang="fr-CH" sz="1000" dirty="0"/>
              <a:t>45 collaborateurs : </a:t>
            </a:r>
            <a:br>
              <a:rPr lang="fr-CH" sz="1000" dirty="0"/>
            </a:br>
            <a:r>
              <a:rPr lang="fr-CH" sz="1000" dirty="0"/>
              <a:t>les </a:t>
            </a:r>
            <a:r>
              <a:rPr lang="fr-CH" sz="1000" dirty="0" err="1"/>
              <a:t>Homies</a:t>
            </a:r>
            <a:r>
              <a:rPr lang="fr-CH" sz="1000" dirty="0"/>
              <a:t> !</a:t>
            </a:r>
          </a:p>
        </p:txBody>
      </p:sp>
      <p:pic>
        <p:nvPicPr>
          <p:cNvPr id="39" name="Image 38">
            <a:extLst>
              <a:ext uri="{FF2B5EF4-FFF2-40B4-BE49-F238E27FC236}">
                <a16:creationId xmlns:a16="http://schemas.microsoft.com/office/drawing/2014/main" id="{580FA564-5CFA-45D9-B886-C4DFF26477E6}"/>
              </a:ext>
            </a:extLst>
          </p:cNvPr>
          <p:cNvPicPr>
            <a:picLocks noChangeAspect="1"/>
          </p:cNvPicPr>
          <p:nvPr/>
        </p:nvPicPr>
        <p:blipFill rotWithShape="1">
          <a:blip r:embed="rId20"/>
          <a:srcRect t="41419" b="30205"/>
          <a:stretch/>
        </p:blipFill>
        <p:spPr>
          <a:xfrm>
            <a:off x="3204209" y="5383516"/>
            <a:ext cx="912804" cy="245660"/>
          </a:xfrm>
          <a:prstGeom prst="rect">
            <a:avLst/>
          </a:prstGeom>
        </p:spPr>
      </p:pic>
      <p:sp>
        <p:nvSpPr>
          <p:cNvPr id="40" name="ZoneTexte 39">
            <a:extLst>
              <a:ext uri="{FF2B5EF4-FFF2-40B4-BE49-F238E27FC236}">
                <a16:creationId xmlns:a16="http://schemas.microsoft.com/office/drawing/2014/main" id="{3462FE52-DD41-45DE-98E4-438C372F58B6}"/>
              </a:ext>
            </a:extLst>
          </p:cNvPr>
          <p:cNvSpPr txBox="1"/>
          <p:nvPr/>
        </p:nvSpPr>
        <p:spPr>
          <a:xfrm>
            <a:off x="3983085" y="5075738"/>
            <a:ext cx="2625371" cy="307777"/>
          </a:xfrm>
          <a:prstGeom prst="rect">
            <a:avLst/>
          </a:prstGeom>
          <a:noFill/>
        </p:spPr>
        <p:txBody>
          <a:bodyPr wrap="square" rtlCol="0">
            <a:spAutoFit/>
          </a:bodyPr>
          <a:lstStyle/>
          <a:p>
            <a:r>
              <a:rPr lang="fr-CH" sz="1400" dirty="0">
                <a:latin typeface="Akzidenz-Grotesk BQ Super" pitchFamily="50" charset="0"/>
              </a:rPr>
              <a:t>4 concepts à votre service</a:t>
            </a:r>
          </a:p>
        </p:txBody>
      </p:sp>
      <p:pic>
        <p:nvPicPr>
          <p:cNvPr id="41" name="Image 40">
            <a:extLst>
              <a:ext uri="{FF2B5EF4-FFF2-40B4-BE49-F238E27FC236}">
                <a16:creationId xmlns:a16="http://schemas.microsoft.com/office/drawing/2014/main" id="{995499ED-B4DA-46AD-8518-8961EE31E74B}"/>
              </a:ext>
            </a:extLst>
          </p:cNvPr>
          <p:cNvPicPr>
            <a:picLocks noChangeAspect="1"/>
          </p:cNvPicPr>
          <p:nvPr/>
        </p:nvPicPr>
        <p:blipFill rotWithShape="1">
          <a:blip r:embed="rId21"/>
          <a:srcRect l="23798" t="12598" r="23615" b="16363"/>
          <a:stretch/>
        </p:blipFill>
        <p:spPr>
          <a:xfrm>
            <a:off x="4687960" y="5481232"/>
            <a:ext cx="509144" cy="829384"/>
          </a:xfrm>
          <a:prstGeom prst="rect">
            <a:avLst/>
          </a:prstGeom>
        </p:spPr>
      </p:pic>
      <p:pic>
        <p:nvPicPr>
          <p:cNvPr id="42" name="Image 41">
            <a:extLst>
              <a:ext uri="{FF2B5EF4-FFF2-40B4-BE49-F238E27FC236}">
                <a16:creationId xmlns:a16="http://schemas.microsoft.com/office/drawing/2014/main" id="{A3A9159D-2895-41E8-8ECC-5D946EACCF3D}"/>
              </a:ext>
            </a:extLst>
          </p:cNvPr>
          <p:cNvPicPr>
            <a:picLocks noChangeAspect="1"/>
          </p:cNvPicPr>
          <p:nvPr/>
        </p:nvPicPr>
        <p:blipFill rotWithShape="1">
          <a:blip r:embed="rId22"/>
          <a:srcRect l="7784" t="11992" r="4955" b="11592"/>
          <a:stretch/>
        </p:blipFill>
        <p:spPr>
          <a:xfrm>
            <a:off x="5563275" y="5383516"/>
            <a:ext cx="634947" cy="474343"/>
          </a:xfrm>
          <a:prstGeom prst="rect">
            <a:avLst/>
          </a:prstGeom>
        </p:spPr>
      </p:pic>
      <p:pic>
        <p:nvPicPr>
          <p:cNvPr id="43" name="Image 42">
            <a:extLst>
              <a:ext uri="{FF2B5EF4-FFF2-40B4-BE49-F238E27FC236}">
                <a16:creationId xmlns:a16="http://schemas.microsoft.com/office/drawing/2014/main" id="{82D18B51-D683-47AF-B4E8-9E04D171E3F9}"/>
              </a:ext>
            </a:extLst>
          </p:cNvPr>
          <p:cNvPicPr>
            <a:picLocks noChangeAspect="1"/>
          </p:cNvPicPr>
          <p:nvPr/>
        </p:nvPicPr>
        <p:blipFill rotWithShape="1">
          <a:blip r:embed="rId23"/>
          <a:srcRect l="4667" t="23909" r="3655" b="12978"/>
          <a:stretch/>
        </p:blipFill>
        <p:spPr>
          <a:xfrm>
            <a:off x="6838122" y="5281423"/>
            <a:ext cx="850260" cy="384440"/>
          </a:xfrm>
          <a:prstGeom prst="rect">
            <a:avLst/>
          </a:prstGeom>
        </p:spPr>
      </p:pic>
      <p:sp>
        <p:nvSpPr>
          <p:cNvPr id="48" name="Légende : flèche courbée encadrée à une bordure 47">
            <a:extLst>
              <a:ext uri="{FF2B5EF4-FFF2-40B4-BE49-F238E27FC236}">
                <a16:creationId xmlns:a16="http://schemas.microsoft.com/office/drawing/2014/main" id="{37055DB1-B81F-4FBF-8707-BA66D4E4F823}"/>
              </a:ext>
            </a:extLst>
          </p:cNvPr>
          <p:cNvSpPr/>
          <p:nvPr/>
        </p:nvSpPr>
        <p:spPr>
          <a:xfrm>
            <a:off x="6922313" y="5670984"/>
            <a:ext cx="1003110" cy="414890"/>
          </a:xfrm>
          <a:prstGeom prst="accentBorderCallout2">
            <a:avLst>
              <a:gd name="adj1" fmla="val 18750"/>
              <a:gd name="adj2" fmla="val -8333"/>
              <a:gd name="adj3" fmla="val 18750"/>
              <a:gd name="adj4" fmla="val -16667"/>
              <a:gd name="adj5" fmla="val -43751"/>
              <a:gd name="adj6" fmla="val -16054"/>
            </a:avLst>
          </a:prstGeom>
        </p:spPr>
        <p:style>
          <a:lnRef idx="2">
            <a:schemeClr val="dk1"/>
          </a:lnRef>
          <a:fillRef idx="1">
            <a:schemeClr val="lt1"/>
          </a:fillRef>
          <a:effectRef idx="0">
            <a:schemeClr val="dk1"/>
          </a:effectRef>
          <a:fontRef idx="minor">
            <a:schemeClr val="dk1"/>
          </a:fontRef>
        </p:style>
        <p:txBody>
          <a:bodyPr rtlCol="0" anchor="ctr"/>
          <a:lstStyle/>
          <a:p>
            <a:r>
              <a:rPr lang="fr-CH" sz="600" b="1" dirty="0">
                <a:solidFill>
                  <a:srgbClr val="E7BC5F"/>
                </a:solidFill>
                <a:latin typeface="Montserrat"/>
              </a:rPr>
              <a:t>Salle d’évènementiel &amp; bar à cocktail éphémères </a:t>
            </a:r>
          </a:p>
        </p:txBody>
      </p:sp>
      <p:sp>
        <p:nvSpPr>
          <p:cNvPr id="49" name="Légende : flèche courbée encadrée à une bordure 48">
            <a:extLst>
              <a:ext uri="{FF2B5EF4-FFF2-40B4-BE49-F238E27FC236}">
                <a16:creationId xmlns:a16="http://schemas.microsoft.com/office/drawing/2014/main" id="{32397687-1766-4435-96EE-9E3B93636808}"/>
              </a:ext>
            </a:extLst>
          </p:cNvPr>
          <p:cNvSpPr/>
          <p:nvPr/>
        </p:nvSpPr>
        <p:spPr>
          <a:xfrm>
            <a:off x="5655091" y="5928666"/>
            <a:ext cx="1003110" cy="439772"/>
          </a:xfrm>
          <a:prstGeom prst="accentBorderCallout2">
            <a:avLst>
              <a:gd name="adj1" fmla="val 18750"/>
              <a:gd name="adj2" fmla="val -8333"/>
              <a:gd name="adj3" fmla="val 18750"/>
              <a:gd name="adj4" fmla="val -16667"/>
              <a:gd name="adj5" fmla="val -49845"/>
              <a:gd name="adj6" fmla="val -15842"/>
            </a:avLst>
          </a:prstGeom>
        </p:spPr>
        <p:style>
          <a:lnRef idx="2">
            <a:schemeClr val="dk1"/>
          </a:lnRef>
          <a:fillRef idx="1">
            <a:schemeClr val="lt1"/>
          </a:fillRef>
          <a:effectRef idx="0">
            <a:schemeClr val="dk1"/>
          </a:effectRef>
          <a:fontRef idx="minor">
            <a:schemeClr val="dk1"/>
          </a:fontRef>
        </p:style>
        <p:txBody>
          <a:bodyPr rtlCol="0" anchor="ctr"/>
          <a:lstStyle/>
          <a:p>
            <a:r>
              <a:rPr lang="fr-CH" sz="600" b="1" dirty="0">
                <a:solidFill>
                  <a:srgbClr val="E7BC5F"/>
                </a:solidFill>
                <a:latin typeface="Montserrat"/>
              </a:rPr>
              <a:t>Havre de paix niché en plein cœur de Lausanne, dispose de l’une des plus belles terrasses de la ville!</a:t>
            </a:r>
          </a:p>
        </p:txBody>
      </p:sp>
      <p:sp>
        <p:nvSpPr>
          <p:cNvPr id="51" name="Légende : flèche courbée encadrée à une bordure 50">
            <a:extLst>
              <a:ext uri="{FF2B5EF4-FFF2-40B4-BE49-F238E27FC236}">
                <a16:creationId xmlns:a16="http://schemas.microsoft.com/office/drawing/2014/main" id="{2E735D29-6AEA-4A64-A205-BF7396EA8E99}"/>
              </a:ext>
            </a:extLst>
          </p:cNvPr>
          <p:cNvSpPr/>
          <p:nvPr/>
        </p:nvSpPr>
        <p:spPr>
          <a:xfrm>
            <a:off x="2813945" y="5705975"/>
            <a:ext cx="1115733" cy="379899"/>
          </a:xfrm>
          <a:prstGeom prst="accentBorderCallout2">
            <a:avLst>
              <a:gd name="adj1" fmla="val 13647"/>
              <a:gd name="adj2" fmla="val 108162"/>
              <a:gd name="adj3" fmla="val 13647"/>
              <a:gd name="adj4" fmla="val 120446"/>
              <a:gd name="adj5" fmla="val -60036"/>
              <a:gd name="adj6" fmla="val 120440"/>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CH" sz="600" b="1" dirty="0">
                <a:solidFill>
                  <a:srgbClr val="E7BC5F"/>
                </a:solidFill>
                <a:latin typeface="Montserrat"/>
              </a:rPr>
              <a:t>Le premier traiteur au monde à cuisiner un repas gastronomique dans la nacelle d’une montgolfière! </a:t>
            </a:r>
          </a:p>
        </p:txBody>
      </p:sp>
      <p:sp>
        <p:nvSpPr>
          <p:cNvPr id="55" name="Légende : flèche courbée encadrée à une bordure 54">
            <a:extLst>
              <a:ext uri="{FF2B5EF4-FFF2-40B4-BE49-F238E27FC236}">
                <a16:creationId xmlns:a16="http://schemas.microsoft.com/office/drawing/2014/main" id="{1FA44710-0644-45F5-8802-B8984CDE1C87}"/>
              </a:ext>
            </a:extLst>
          </p:cNvPr>
          <p:cNvSpPr/>
          <p:nvPr/>
        </p:nvSpPr>
        <p:spPr>
          <a:xfrm>
            <a:off x="3343233" y="6209677"/>
            <a:ext cx="1115733" cy="379899"/>
          </a:xfrm>
          <a:prstGeom prst="accentBorderCallout2">
            <a:avLst>
              <a:gd name="adj1" fmla="val 13647"/>
              <a:gd name="adj2" fmla="val 108162"/>
              <a:gd name="adj3" fmla="val 13647"/>
              <a:gd name="adj4" fmla="val 120446"/>
              <a:gd name="adj5" fmla="val -60036"/>
              <a:gd name="adj6" fmla="val 120440"/>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CH" sz="600" b="1" dirty="0">
                <a:solidFill>
                  <a:srgbClr val="E7BC5F"/>
                </a:solidFill>
                <a:latin typeface="Montserrat"/>
              </a:rPr>
              <a:t>Seul restaurateur d’entreprise de Suisse à avoir reçu le label « Fait Maison »</a:t>
            </a:r>
          </a:p>
        </p:txBody>
      </p:sp>
      <p:sp>
        <p:nvSpPr>
          <p:cNvPr id="4" name="Rectangle 3">
            <a:extLst>
              <a:ext uri="{FF2B5EF4-FFF2-40B4-BE49-F238E27FC236}">
                <a16:creationId xmlns:a16="http://schemas.microsoft.com/office/drawing/2014/main" id="{6D4312F6-F84F-460B-95B7-A568DF3E48B0}"/>
              </a:ext>
            </a:extLst>
          </p:cNvPr>
          <p:cNvSpPr/>
          <p:nvPr/>
        </p:nvSpPr>
        <p:spPr>
          <a:xfrm>
            <a:off x="8951793" y="3442521"/>
            <a:ext cx="1313355" cy="1015663"/>
          </a:xfrm>
          <a:prstGeom prst="rect">
            <a:avLst/>
          </a:prstGeom>
        </p:spPr>
        <p:txBody>
          <a:bodyPr wrap="square">
            <a:spAutoFit/>
          </a:bodyPr>
          <a:lstStyle/>
          <a:p>
            <a:pPr algn="ctr"/>
            <a:r>
              <a:rPr lang="en-GB" sz="1000" dirty="0"/>
              <a:t>Nous </a:t>
            </a:r>
            <a:r>
              <a:rPr lang="en-GB" sz="1000" dirty="0" err="1"/>
              <a:t>sommes</a:t>
            </a:r>
            <a:r>
              <a:rPr lang="en-GB" sz="1000" dirty="0"/>
              <a:t> le </a:t>
            </a:r>
            <a:r>
              <a:rPr lang="en-GB" sz="1000" dirty="0" err="1"/>
              <a:t>seul</a:t>
            </a:r>
            <a:r>
              <a:rPr lang="en-GB" sz="1000" dirty="0"/>
              <a:t> restaurateur </a:t>
            </a:r>
            <a:r>
              <a:rPr lang="en-GB" sz="1000" dirty="0" err="1"/>
              <a:t>d’entreprise</a:t>
            </a:r>
            <a:r>
              <a:rPr lang="en-GB" sz="1000" dirty="0"/>
              <a:t> </a:t>
            </a:r>
            <a:r>
              <a:rPr lang="en-GB" sz="1000" dirty="0" err="1"/>
              <a:t>labellisé</a:t>
            </a:r>
            <a:r>
              <a:rPr lang="en-GB" sz="1000" dirty="0"/>
              <a:t> “Fait Maison”: </a:t>
            </a:r>
            <a:r>
              <a:rPr lang="en-GB" sz="1000" dirty="0" err="1"/>
              <a:t>même</a:t>
            </a:r>
            <a:r>
              <a:rPr lang="en-GB" sz="1000" dirty="0"/>
              <a:t> la mayonnaise </a:t>
            </a:r>
            <a:r>
              <a:rPr lang="en-GB" sz="1000" dirty="0" err="1"/>
              <a:t>est</a:t>
            </a:r>
            <a:r>
              <a:rPr lang="en-GB" sz="1000" dirty="0"/>
              <a:t> </a:t>
            </a:r>
            <a:r>
              <a:rPr lang="en-GB" sz="1000" dirty="0" err="1"/>
              <a:t>artisanale</a:t>
            </a:r>
            <a:r>
              <a:rPr lang="en-GB" sz="1000" dirty="0"/>
              <a:t>.</a:t>
            </a:r>
            <a:endParaRPr lang="fr-FR" sz="1000" dirty="0"/>
          </a:p>
        </p:txBody>
      </p:sp>
      <p:pic>
        <p:nvPicPr>
          <p:cNvPr id="6" name="Image 5">
            <a:extLst>
              <a:ext uri="{FF2B5EF4-FFF2-40B4-BE49-F238E27FC236}">
                <a16:creationId xmlns:a16="http://schemas.microsoft.com/office/drawing/2014/main" id="{6A62EA13-98BC-4762-B7D1-823A3CBEE179}"/>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0636281" y="3556638"/>
            <a:ext cx="468207" cy="825396"/>
          </a:xfrm>
          <a:prstGeom prst="rect">
            <a:avLst/>
          </a:prstGeom>
        </p:spPr>
      </p:pic>
      <p:pic>
        <p:nvPicPr>
          <p:cNvPr id="31" name="Image 30" descr="Une image contenant accessoire, parapluie&#10;&#10;Description générée avec un niveau de confiance très élevé">
            <a:extLst>
              <a:ext uri="{FF2B5EF4-FFF2-40B4-BE49-F238E27FC236}">
                <a16:creationId xmlns:a16="http://schemas.microsoft.com/office/drawing/2014/main" id="{8BFEBBAE-E5E8-41D0-8BD8-C4518A459C68}"/>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0552874" y="5975971"/>
            <a:ext cx="696048" cy="692265"/>
          </a:xfrm>
          <a:prstGeom prst="rect">
            <a:avLst/>
          </a:prstGeom>
        </p:spPr>
      </p:pic>
      <p:sp>
        <p:nvSpPr>
          <p:cNvPr id="33" name="Rectangle 32">
            <a:extLst>
              <a:ext uri="{FF2B5EF4-FFF2-40B4-BE49-F238E27FC236}">
                <a16:creationId xmlns:a16="http://schemas.microsoft.com/office/drawing/2014/main" id="{256D4778-C793-45F2-BC1E-372BDDACABF9}"/>
              </a:ext>
            </a:extLst>
          </p:cNvPr>
          <p:cNvSpPr/>
          <p:nvPr/>
        </p:nvSpPr>
        <p:spPr>
          <a:xfrm>
            <a:off x="8547041" y="5887354"/>
            <a:ext cx="2089240" cy="707886"/>
          </a:xfrm>
          <a:prstGeom prst="rect">
            <a:avLst/>
          </a:prstGeom>
        </p:spPr>
        <p:txBody>
          <a:bodyPr wrap="square">
            <a:spAutoFit/>
          </a:bodyPr>
          <a:lstStyle/>
          <a:p>
            <a:pPr algn="ctr"/>
            <a:r>
              <a:rPr lang="fr-FR" sz="1000" dirty="0"/>
              <a:t>Chaque solution est pensée en détail pour chaque client: logistique, type de menus, budgets, etc… </a:t>
            </a:r>
            <a:br>
              <a:rPr lang="fr-FR" sz="1000" dirty="0"/>
            </a:br>
            <a:r>
              <a:rPr lang="fr-FR" sz="1000" dirty="0"/>
              <a:t>Reprenez le contrôle! </a:t>
            </a:r>
          </a:p>
        </p:txBody>
      </p:sp>
      <p:sp>
        <p:nvSpPr>
          <p:cNvPr id="47" name="ZoneTexte 46">
            <a:extLst>
              <a:ext uri="{FF2B5EF4-FFF2-40B4-BE49-F238E27FC236}">
                <a16:creationId xmlns:a16="http://schemas.microsoft.com/office/drawing/2014/main" id="{6DFB2858-F104-4649-9506-F59289AE640A}"/>
              </a:ext>
            </a:extLst>
          </p:cNvPr>
          <p:cNvSpPr txBox="1"/>
          <p:nvPr/>
        </p:nvSpPr>
        <p:spPr>
          <a:xfrm>
            <a:off x="8609106" y="2954213"/>
            <a:ext cx="3054873" cy="307777"/>
          </a:xfrm>
          <a:prstGeom prst="rect">
            <a:avLst/>
          </a:prstGeom>
          <a:noFill/>
        </p:spPr>
        <p:txBody>
          <a:bodyPr wrap="square" rtlCol="0">
            <a:spAutoFit/>
          </a:bodyPr>
          <a:lstStyle/>
          <a:p>
            <a:pPr algn="ctr"/>
            <a:r>
              <a:rPr lang="fr-CH" sz="1400" dirty="0">
                <a:latin typeface="Akzidenz-Grotesk BQ Super" pitchFamily="50" charset="0"/>
              </a:rPr>
              <a:t>Pourquoi </a:t>
            </a:r>
            <a:r>
              <a:rPr lang="fr-CH" sz="1400" dirty="0" err="1">
                <a:latin typeface="Akzidenz-Grotesk BQ Super" pitchFamily="50" charset="0"/>
              </a:rPr>
              <a:t>HomeBistrot</a:t>
            </a:r>
            <a:r>
              <a:rPr lang="fr-CH" sz="1400" dirty="0">
                <a:latin typeface="Akzidenz-Grotesk BQ Super" pitchFamily="50" charset="0"/>
              </a:rPr>
              <a:t>?</a:t>
            </a:r>
          </a:p>
        </p:txBody>
      </p:sp>
      <p:pic>
        <p:nvPicPr>
          <p:cNvPr id="58" name="Image 57">
            <a:extLst>
              <a:ext uri="{FF2B5EF4-FFF2-40B4-BE49-F238E27FC236}">
                <a16:creationId xmlns:a16="http://schemas.microsoft.com/office/drawing/2014/main" id="{DE0AF1CE-6710-4B64-8B7A-471960440F02}"/>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499262" y="3421186"/>
            <a:ext cx="1058331" cy="1058331"/>
          </a:xfrm>
          <a:prstGeom prst="rect">
            <a:avLst/>
          </a:prstGeom>
        </p:spPr>
      </p:pic>
      <p:sp>
        <p:nvSpPr>
          <p:cNvPr id="67" name="ZoneTexte 66">
            <a:extLst>
              <a:ext uri="{FF2B5EF4-FFF2-40B4-BE49-F238E27FC236}">
                <a16:creationId xmlns:a16="http://schemas.microsoft.com/office/drawing/2014/main" id="{853254BC-4BBE-472B-A91F-8BE776F88356}"/>
              </a:ext>
            </a:extLst>
          </p:cNvPr>
          <p:cNvSpPr txBox="1"/>
          <p:nvPr/>
        </p:nvSpPr>
        <p:spPr>
          <a:xfrm>
            <a:off x="2051041" y="3044972"/>
            <a:ext cx="1161434" cy="553998"/>
          </a:xfrm>
          <a:prstGeom prst="rect">
            <a:avLst/>
          </a:prstGeom>
          <a:noFill/>
        </p:spPr>
        <p:txBody>
          <a:bodyPr wrap="square" rtlCol="0">
            <a:spAutoFit/>
          </a:bodyPr>
          <a:lstStyle/>
          <a:p>
            <a:pPr algn="ctr"/>
            <a:r>
              <a:rPr lang="fr-CH" sz="1000" dirty="0"/>
              <a:t>A nous tous , </a:t>
            </a:r>
          </a:p>
          <a:p>
            <a:pPr algn="ctr"/>
            <a:r>
              <a:rPr lang="fr-CH" sz="1000" dirty="0"/>
              <a:t>c’est 26 étoiles au compteur</a:t>
            </a:r>
          </a:p>
        </p:txBody>
      </p:sp>
      <p:cxnSp>
        <p:nvCxnSpPr>
          <p:cNvPr id="83" name="Connecteur droit avec flèche 82">
            <a:extLst>
              <a:ext uri="{FF2B5EF4-FFF2-40B4-BE49-F238E27FC236}">
                <a16:creationId xmlns:a16="http://schemas.microsoft.com/office/drawing/2014/main" id="{F190E95E-DDEC-4EB0-847B-46786BB915E7}"/>
              </a:ext>
            </a:extLst>
          </p:cNvPr>
          <p:cNvCxnSpPr/>
          <p:nvPr/>
        </p:nvCxnSpPr>
        <p:spPr>
          <a:xfrm>
            <a:off x="294660" y="1434884"/>
            <a:ext cx="11689481"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59" name="Rectangle 58">
            <a:extLst>
              <a:ext uri="{FF2B5EF4-FFF2-40B4-BE49-F238E27FC236}">
                <a16:creationId xmlns:a16="http://schemas.microsoft.com/office/drawing/2014/main" id="{FADD0982-9418-4D8B-896A-1ABCE0F19D4A}"/>
              </a:ext>
            </a:extLst>
          </p:cNvPr>
          <p:cNvSpPr/>
          <p:nvPr/>
        </p:nvSpPr>
        <p:spPr>
          <a:xfrm>
            <a:off x="8951792" y="4934780"/>
            <a:ext cx="1313355" cy="553998"/>
          </a:xfrm>
          <a:prstGeom prst="rect">
            <a:avLst/>
          </a:prstGeom>
        </p:spPr>
        <p:txBody>
          <a:bodyPr wrap="square">
            <a:spAutoFit/>
          </a:bodyPr>
          <a:lstStyle/>
          <a:p>
            <a:pPr algn="ctr"/>
            <a:r>
              <a:rPr lang="fr-CH" sz="1000" dirty="0"/>
              <a:t>Tous nos chefs sont issus de restaurants étoilés</a:t>
            </a:r>
            <a:endParaRPr lang="fr-FR" sz="400" dirty="0">
              <a:ln w="0"/>
              <a:latin typeface="Abadi" panose="020B0604020202020204" pitchFamily="34" charset="0"/>
            </a:endParaRPr>
          </a:p>
        </p:txBody>
      </p:sp>
      <p:pic>
        <p:nvPicPr>
          <p:cNvPr id="3" name="Image 2">
            <a:extLst>
              <a:ext uri="{FF2B5EF4-FFF2-40B4-BE49-F238E27FC236}">
                <a16:creationId xmlns:a16="http://schemas.microsoft.com/office/drawing/2014/main" id="{9FFDF67C-7C05-4A68-970B-E9D5EB1CD138}"/>
              </a:ext>
            </a:extLst>
          </p:cNvPr>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10633855" y="4850678"/>
            <a:ext cx="655668" cy="655668"/>
          </a:xfrm>
          <a:prstGeom prst="rect">
            <a:avLst/>
          </a:prstGeom>
        </p:spPr>
      </p:pic>
      <p:sp>
        <p:nvSpPr>
          <p:cNvPr id="50" name="ZoneTexte 66">
            <a:extLst>
              <a:ext uri="{FF2B5EF4-FFF2-40B4-BE49-F238E27FC236}">
                <a16:creationId xmlns:a16="http://schemas.microsoft.com/office/drawing/2014/main" id="{3C018FFC-A44F-4763-9A8C-02A3742FD649}"/>
              </a:ext>
            </a:extLst>
          </p:cNvPr>
          <p:cNvSpPr txBox="1"/>
          <p:nvPr/>
        </p:nvSpPr>
        <p:spPr>
          <a:xfrm>
            <a:off x="3209909" y="3060119"/>
            <a:ext cx="1161434" cy="400110"/>
          </a:xfrm>
          <a:prstGeom prst="rect">
            <a:avLst/>
          </a:prstGeom>
          <a:noFill/>
        </p:spPr>
        <p:txBody>
          <a:bodyPr wrap="square" rtlCol="0">
            <a:spAutoFit/>
          </a:bodyPr>
          <a:lstStyle/>
          <a:p>
            <a:pPr algn="ctr"/>
            <a:r>
              <a:rPr lang="fr-CH" sz="1000" dirty="0"/>
              <a:t>35 ans de moyenne d’âge</a:t>
            </a:r>
          </a:p>
        </p:txBody>
      </p:sp>
      <p:sp>
        <p:nvSpPr>
          <p:cNvPr id="52" name="ZoneTexte 66">
            <a:extLst>
              <a:ext uri="{FF2B5EF4-FFF2-40B4-BE49-F238E27FC236}">
                <a16:creationId xmlns:a16="http://schemas.microsoft.com/office/drawing/2014/main" id="{CF9E4010-4C3E-4F55-A065-51C12FC171EA}"/>
              </a:ext>
            </a:extLst>
          </p:cNvPr>
          <p:cNvSpPr txBox="1"/>
          <p:nvPr/>
        </p:nvSpPr>
        <p:spPr>
          <a:xfrm>
            <a:off x="4330484" y="2958471"/>
            <a:ext cx="2384947" cy="707886"/>
          </a:xfrm>
          <a:prstGeom prst="rect">
            <a:avLst/>
          </a:prstGeom>
          <a:noFill/>
        </p:spPr>
        <p:txBody>
          <a:bodyPr wrap="square" rtlCol="0">
            <a:spAutoFit/>
          </a:bodyPr>
          <a:lstStyle/>
          <a:p>
            <a:pPr algn="ctr"/>
            <a:r>
              <a:rPr lang="fr-CH" sz="1000" dirty="0"/>
              <a:t>Fondé en 2014 avec 3 collaborateurs, Home Group gère aujourd’hui 4 marques florissantes et emploie plusieurs centaines d’extras chaque année</a:t>
            </a:r>
          </a:p>
        </p:txBody>
      </p:sp>
      <p:sp>
        <p:nvSpPr>
          <p:cNvPr id="2" name="Phylactère : pensées 1">
            <a:extLst>
              <a:ext uri="{FF2B5EF4-FFF2-40B4-BE49-F238E27FC236}">
                <a16:creationId xmlns:a16="http://schemas.microsoft.com/office/drawing/2014/main" id="{C94D62F3-0FE9-4736-BC67-982382243610}"/>
              </a:ext>
            </a:extLst>
          </p:cNvPr>
          <p:cNvSpPr/>
          <p:nvPr/>
        </p:nvSpPr>
        <p:spPr>
          <a:xfrm>
            <a:off x="1028427" y="607093"/>
            <a:ext cx="667145" cy="3877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CH" sz="600" dirty="0"/>
              <a:t>3 </a:t>
            </a:r>
            <a:r>
              <a:rPr lang="fr-CH" sz="600" dirty="0" err="1"/>
              <a:t>Homies</a:t>
            </a:r>
            <a:r>
              <a:rPr lang="fr-CH" sz="600" dirty="0"/>
              <a:t> </a:t>
            </a:r>
          </a:p>
        </p:txBody>
      </p:sp>
      <p:sp>
        <p:nvSpPr>
          <p:cNvPr id="46" name="Phylactère : pensées 45">
            <a:extLst>
              <a:ext uri="{FF2B5EF4-FFF2-40B4-BE49-F238E27FC236}">
                <a16:creationId xmlns:a16="http://schemas.microsoft.com/office/drawing/2014/main" id="{92DE23A7-B5B8-437D-AA1B-DD78FE848DEB}"/>
              </a:ext>
            </a:extLst>
          </p:cNvPr>
          <p:cNvSpPr/>
          <p:nvPr/>
        </p:nvSpPr>
        <p:spPr>
          <a:xfrm>
            <a:off x="3588743" y="615960"/>
            <a:ext cx="667145" cy="3877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CH" sz="600" dirty="0"/>
              <a:t>6 </a:t>
            </a:r>
            <a:r>
              <a:rPr lang="fr-CH" sz="600" dirty="0" err="1"/>
              <a:t>Homies</a:t>
            </a:r>
            <a:r>
              <a:rPr lang="fr-CH" sz="600" dirty="0"/>
              <a:t> </a:t>
            </a:r>
          </a:p>
        </p:txBody>
      </p:sp>
      <p:sp>
        <p:nvSpPr>
          <p:cNvPr id="53" name="Phylactère : pensées 52">
            <a:extLst>
              <a:ext uri="{FF2B5EF4-FFF2-40B4-BE49-F238E27FC236}">
                <a16:creationId xmlns:a16="http://schemas.microsoft.com/office/drawing/2014/main" id="{3738BB75-31EA-4FA7-9315-5D537AC85332}"/>
              </a:ext>
            </a:extLst>
          </p:cNvPr>
          <p:cNvSpPr/>
          <p:nvPr/>
        </p:nvSpPr>
        <p:spPr>
          <a:xfrm>
            <a:off x="4827138" y="619824"/>
            <a:ext cx="667145" cy="3877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CH" sz="600" dirty="0"/>
              <a:t>10 </a:t>
            </a:r>
            <a:r>
              <a:rPr lang="fr-CH" sz="600" dirty="0" err="1"/>
              <a:t>Homies</a:t>
            </a:r>
            <a:r>
              <a:rPr lang="fr-CH" sz="600" dirty="0"/>
              <a:t> </a:t>
            </a:r>
          </a:p>
        </p:txBody>
      </p:sp>
      <p:sp>
        <p:nvSpPr>
          <p:cNvPr id="54" name="Phylactère : pensées 53">
            <a:extLst>
              <a:ext uri="{FF2B5EF4-FFF2-40B4-BE49-F238E27FC236}">
                <a16:creationId xmlns:a16="http://schemas.microsoft.com/office/drawing/2014/main" id="{3D45BB5E-4CC1-47E2-ADEC-2636A77CC932}"/>
              </a:ext>
            </a:extLst>
          </p:cNvPr>
          <p:cNvSpPr/>
          <p:nvPr/>
        </p:nvSpPr>
        <p:spPr>
          <a:xfrm>
            <a:off x="5883213" y="612688"/>
            <a:ext cx="667145" cy="3877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CH" sz="600" dirty="0"/>
              <a:t>13 </a:t>
            </a:r>
            <a:r>
              <a:rPr lang="fr-CH" sz="600" dirty="0" err="1"/>
              <a:t>Homies</a:t>
            </a:r>
            <a:r>
              <a:rPr lang="fr-CH" sz="600" dirty="0"/>
              <a:t> </a:t>
            </a:r>
          </a:p>
        </p:txBody>
      </p:sp>
      <p:sp>
        <p:nvSpPr>
          <p:cNvPr id="56" name="Phylactère : pensées 55">
            <a:extLst>
              <a:ext uri="{FF2B5EF4-FFF2-40B4-BE49-F238E27FC236}">
                <a16:creationId xmlns:a16="http://schemas.microsoft.com/office/drawing/2014/main" id="{5BCE61EE-5232-4E31-97EC-58D3EC118D60}"/>
              </a:ext>
            </a:extLst>
          </p:cNvPr>
          <p:cNvSpPr/>
          <p:nvPr/>
        </p:nvSpPr>
        <p:spPr>
          <a:xfrm>
            <a:off x="10536811" y="634534"/>
            <a:ext cx="667145" cy="3877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CH" sz="600" dirty="0"/>
              <a:t>45 </a:t>
            </a:r>
            <a:r>
              <a:rPr lang="fr-CH" sz="600" dirty="0" err="1"/>
              <a:t>Homies</a:t>
            </a:r>
            <a:r>
              <a:rPr lang="fr-CH" sz="600" dirty="0"/>
              <a:t> </a:t>
            </a:r>
          </a:p>
        </p:txBody>
      </p:sp>
      <p:sp>
        <p:nvSpPr>
          <p:cNvPr id="5" name="Rectangle 4">
            <a:extLst>
              <a:ext uri="{FF2B5EF4-FFF2-40B4-BE49-F238E27FC236}">
                <a16:creationId xmlns:a16="http://schemas.microsoft.com/office/drawing/2014/main" id="{13AA5EC9-809D-4BCA-86A0-B4E3B2F5B173}"/>
              </a:ext>
            </a:extLst>
          </p:cNvPr>
          <p:cNvSpPr/>
          <p:nvPr/>
        </p:nvSpPr>
        <p:spPr>
          <a:xfrm>
            <a:off x="92720" y="2294965"/>
            <a:ext cx="7161895" cy="2271156"/>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fr-CH"/>
          </a:p>
        </p:txBody>
      </p:sp>
      <p:sp>
        <p:nvSpPr>
          <p:cNvPr id="7" name="Rectangle 6">
            <a:extLst>
              <a:ext uri="{FF2B5EF4-FFF2-40B4-BE49-F238E27FC236}">
                <a16:creationId xmlns:a16="http://schemas.microsoft.com/office/drawing/2014/main" id="{6C3893AF-F451-4BE6-AFA6-C179F252583A}"/>
              </a:ext>
            </a:extLst>
          </p:cNvPr>
          <p:cNvSpPr/>
          <p:nvPr/>
        </p:nvSpPr>
        <p:spPr>
          <a:xfrm>
            <a:off x="8564909" y="2543124"/>
            <a:ext cx="3184832" cy="4314876"/>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fr-CH"/>
          </a:p>
        </p:txBody>
      </p:sp>
    </p:spTree>
    <p:extLst>
      <p:ext uri="{BB962C8B-B14F-4D97-AF65-F5344CB8AC3E}">
        <p14:creationId xmlns:p14="http://schemas.microsoft.com/office/powerpoint/2010/main" val="135249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a:extLst>
              <a:ext uri="{FF2B5EF4-FFF2-40B4-BE49-F238E27FC236}">
                <a16:creationId xmlns:a16="http://schemas.microsoft.com/office/drawing/2014/main" id="{D0B82042-7B01-4433-A62E-29F456B38E7A}"/>
              </a:ext>
            </a:extLst>
          </p:cNvPr>
          <p:cNvSpPr txBox="1"/>
          <p:nvPr/>
        </p:nvSpPr>
        <p:spPr>
          <a:xfrm>
            <a:off x="1647561" y="3039703"/>
            <a:ext cx="9678529" cy="1938992"/>
          </a:xfrm>
          <a:prstGeom prst="rect">
            <a:avLst/>
          </a:prstGeom>
          <a:noFill/>
        </p:spPr>
        <p:txBody>
          <a:bodyPr wrap="square" rtlCol="0">
            <a:spAutoFit/>
          </a:bodyPr>
          <a:lstStyle/>
          <a:p>
            <a:pPr marL="228600" indent="-228600">
              <a:buFont typeface="+mj-lt"/>
              <a:buAutoNum type="arabicPeriod"/>
            </a:pPr>
            <a:r>
              <a:rPr lang="fr-CH" sz="1000" dirty="0"/>
              <a:t>L’équipe de HomeBistrot passe du temps avec vous, afin de comprendre vos priorités et la manière de fonctionner de votre entreprise.</a:t>
            </a:r>
          </a:p>
          <a:p>
            <a:pPr marL="228600" indent="-228600">
              <a:buFont typeface="+mj-lt"/>
              <a:buAutoNum type="arabicPeriod"/>
            </a:pPr>
            <a:r>
              <a:rPr lang="fr-CH" sz="1000" dirty="0"/>
              <a:t>De retour chez nous, nous organisons une série de brainstormings créatifs en invitant des membres de chaque équipe du Home Group, et la plupart du temps quelques «outsiders».</a:t>
            </a:r>
          </a:p>
          <a:p>
            <a:pPr marL="228600" indent="-228600">
              <a:buFont typeface="+mj-lt"/>
              <a:buAutoNum type="arabicPeriod"/>
            </a:pPr>
            <a:r>
              <a:rPr lang="fr-CH" sz="1000" dirty="0"/>
              <a:t>Nous retenons les meilleures idées et les emballons dans un concept logistique visant à maximiser le rapport qualité-prix selon vos propres critères, et nous vous présentons l’offre en détail.</a:t>
            </a:r>
          </a:p>
          <a:p>
            <a:pPr marL="228600" indent="-228600">
              <a:buFont typeface="+mj-lt"/>
              <a:buAutoNum type="arabicPeriod"/>
            </a:pPr>
            <a:r>
              <a:rPr lang="fr-CH" sz="1000" dirty="0"/>
              <a:t>Vous décidez de ce que vous souhaitez garder, et le vrai dialogue commence. Vous proposez des idées, notre équipe les traduit en procédures: ensemble, nous jetons les bases d’un restaurant qui corresponde vraiment à votre entreprise.</a:t>
            </a:r>
          </a:p>
          <a:p>
            <a:pPr marL="228600" indent="-228600">
              <a:buFont typeface="+mj-lt"/>
              <a:buAutoNum type="arabicPeriod"/>
            </a:pPr>
            <a:r>
              <a:rPr lang="fr-CH" sz="1000" dirty="0"/>
              <a:t>Nous vous proposons une «</a:t>
            </a:r>
            <a:r>
              <a:rPr lang="fr-CH" sz="1000" dirty="0" err="1"/>
              <a:t>dream</a:t>
            </a:r>
            <a:r>
              <a:rPr lang="fr-CH" sz="1000" dirty="0"/>
              <a:t> team», qui passent avec vous des entretiens d’embauche: dès la validation du contrat, notre équipe a commencé les recherches, en collaboration proche avec l’équipe HomeBistrot. Nous ne recherchons pas des individualités mais essayons de former une équipe qui puisse se souder rapidement, et accueillir vos collaborateurs avec sourire, rigueur et professionnalisme. </a:t>
            </a:r>
          </a:p>
          <a:p>
            <a:pPr marL="228600" indent="-228600">
              <a:buFont typeface="+mj-lt"/>
              <a:buAutoNum type="arabicPeriod"/>
            </a:pPr>
            <a:r>
              <a:rPr lang="fr-CH" sz="1000" dirty="0"/>
              <a:t>Une fois le restaurant en opération, nous surveillons de près la satisfaction de vos clients ainsi que vos contraintes budgétaires. Nous vous présentons les chiffres à la fin de chaque mois, nous vous rencontrons tous les trois mois pour un point plus poussé, et organisons une collecte de feedback une fois par an au minimum. </a:t>
            </a:r>
          </a:p>
        </p:txBody>
      </p:sp>
      <p:pic>
        <p:nvPicPr>
          <p:cNvPr id="18" name="Image 17">
            <a:extLst>
              <a:ext uri="{FF2B5EF4-FFF2-40B4-BE49-F238E27FC236}">
                <a16:creationId xmlns:a16="http://schemas.microsoft.com/office/drawing/2014/main" id="{21E59C30-145A-4406-986F-1281DDEA84D8}"/>
              </a:ext>
            </a:extLst>
          </p:cNvPr>
          <p:cNvPicPr>
            <a:picLocks noChangeAspect="1"/>
          </p:cNvPicPr>
          <p:nvPr/>
        </p:nvPicPr>
        <p:blipFill>
          <a:blip r:embed="rId2"/>
          <a:stretch>
            <a:fillRect/>
          </a:stretch>
        </p:blipFill>
        <p:spPr>
          <a:xfrm>
            <a:off x="204653" y="2740745"/>
            <a:ext cx="1351189" cy="1386982"/>
          </a:xfrm>
          <a:prstGeom prst="rect">
            <a:avLst/>
          </a:prstGeom>
        </p:spPr>
      </p:pic>
      <p:sp>
        <p:nvSpPr>
          <p:cNvPr id="23" name="ZoneTexte 22">
            <a:extLst>
              <a:ext uri="{FF2B5EF4-FFF2-40B4-BE49-F238E27FC236}">
                <a16:creationId xmlns:a16="http://schemas.microsoft.com/office/drawing/2014/main" id="{28E4D2FC-4322-4B45-ABBF-5DFF5CA3A2A0}"/>
              </a:ext>
            </a:extLst>
          </p:cNvPr>
          <p:cNvSpPr txBox="1"/>
          <p:nvPr/>
        </p:nvSpPr>
        <p:spPr>
          <a:xfrm>
            <a:off x="4333099" y="2586856"/>
            <a:ext cx="3236429" cy="307777"/>
          </a:xfrm>
          <a:prstGeom prst="rect">
            <a:avLst/>
          </a:prstGeom>
          <a:noFill/>
        </p:spPr>
        <p:txBody>
          <a:bodyPr wrap="square" rtlCol="0">
            <a:spAutoFit/>
          </a:bodyPr>
          <a:lstStyle/>
          <a:p>
            <a:pPr algn="ctr"/>
            <a:r>
              <a:rPr lang="fr-CH" sz="1400" dirty="0">
                <a:latin typeface="Akzidenz-Grotesk BQ Super" pitchFamily="50" charset="0"/>
              </a:rPr>
              <a:t>La Méthode HomeBistrot</a:t>
            </a:r>
          </a:p>
        </p:txBody>
      </p:sp>
    </p:spTree>
    <p:extLst>
      <p:ext uri="{BB962C8B-B14F-4D97-AF65-F5344CB8AC3E}">
        <p14:creationId xmlns:p14="http://schemas.microsoft.com/office/powerpoint/2010/main" val="456268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D4B0DA-97EB-44D0-8A1A-8001DD157FB0}"/>
              </a:ext>
            </a:extLst>
          </p:cNvPr>
          <p:cNvSpPr>
            <a:spLocks noGrp="1"/>
          </p:cNvSpPr>
          <p:nvPr>
            <p:ph type="title"/>
          </p:nvPr>
        </p:nvSpPr>
        <p:spPr/>
        <p:txBody>
          <a:bodyPr>
            <a:normAutofit fontScale="90000"/>
          </a:bodyPr>
          <a:lstStyle/>
          <a:p>
            <a:r>
              <a:rPr lang="fr-CH" dirty="0" err="1"/>
              <a:t>Here</a:t>
            </a:r>
            <a:r>
              <a:rPr lang="fr-CH" dirty="0"/>
              <a:t> </a:t>
            </a:r>
            <a:r>
              <a:rPr lang="fr-CH" dirty="0" err="1"/>
              <a:t>you</a:t>
            </a:r>
            <a:r>
              <a:rPr lang="fr-CH" dirty="0"/>
              <a:t> </a:t>
            </a:r>
            <a:r>
              <a:rPr lang="fr-CH" dirty="0" err="1"/>
              <a:t>will</a:t>
            </a:r>
            <a:r>
              <a:rPr lang="fr-CH" dirty="0"/>
              <a:t> </a:t>
            </a:r>
            <a:r>
              <a:rPr lang="fr-CH" dirty="0" err="1"/>
              <a:t>find</a:t>
            </a:r>
            <a:r>
              <a:rPr lang="fr-CH" dirty="0"/>
              <a:t> the </a:t>
            </a:r>
            <a:r>
              <a:rPr lang="fr-CH" dirty="0" err="1"/>
              <a:t>text</a:t>
            </a:r>
            <a:r>
              <a:rPr lang="fr-CH" dirty="0"/>
              <a:t> for the </a:t>
            </a:r>
            <a:r>
              <a:rPr lang="fr-CH" dirty="0" err="1"/>
              <a:t>chronology</a:t>
            </a:r>
            <a:r>
              <a:rPr lang="fr-CH" dirty="0"/>
              <a:t> of the </a:t>
            </a:r>
            <a:r>
              <a:rPr lang="fr-CH" dirty="0" err="1"/>
              <a:t>company</a:t>
            </a:r>
            <a:r>
              <a:rPr lang="fr-CH" dirty="0"/>
              <a:t> on page 1 «l’éclosion du groupe»</a:t>
            </a:r>
          </a:p>
        </p:txBody>
      </p:sp>
      <p:sp>
        <p:nvSpPr>
          <p:cNvPr id="3" name="Espace réservé du contenu 2">
            <a:extLst>
              <a:ext uri="{FF2B5EF4-FFF2-40B4-BE49-F238E27FC236}">
                <a16:creationId xmlns:a16="http://schemas.microsoft.com/office/drawing/2014/main" id="{FDADD3A2-2FB6-4A33-97E0-303F113E2D40}"/>
              </a:ext>
            </a:extLst>
          </p:cNvPr>
          <p:cNvSpPr>
            <a:spLocks noGrp="1"/>
          </p:cNvSpPr>
          <p:nvPr>
            <p:ph idx="1"/>
          </p:nvPr>
        </p:nvSpPr>
        <p:spPr>
          <a:xfrm>
            <a:off x="838200" y="1825624"/>
            <a:ext cx="10515600" cy="4776511"/>
          </a:xfrm>
        </p:spPr>
        <p:txBody>
          <a:bodyPr>
            <a:normAutofit fontScale="47500" lnSpcReduction="20000"/>
          </a:bodyPr>
          <a:lstStyle/>
          <a:p>
            <a:pPr marL="0" indent="0">
              <a:buNone/>
            </a:pPr>
            <a:r>
              <a:rPr lang="fr-CH" sz="2000" dirty="0">
                <a:solidFill>
                  <a:srgbClr val="6F797E"/>
                </a:solidFill>
                <a:latin typeface="Montserrat"/>
              </a:rPr>
              <a:t>Fin des travaux</a:t>
            </a:r>
          </a:p>
          <a:p>
            <a:pPr marL="0" indent="0">
              <a:buNone/>
            </a:pPr>
            <a:r>
              <a:rPr lang="fr-CH" sz="2000" b="1" dirty="0">
                <a:solidFill>
                  <a:srgbClr val="E7BC5F"/>
                </a:solidFill>
                <a:latin typeface="Montserrat"/>
              </a:rPr>
              <a:t>1/1/2014</a:t>
            </a:r>
            <a:r>
              <a:rPr lang="fr-CH" sz="2000" b="1" dirty="0">
                <a:solidFill>
                  <a:srgbClr val="414141"/>
                </a:solidFill>
                <a:latin typeface="Montserrat"/>
              </a:rPr>
              <a:t> </a:t>
            </a:r>
            <a:r>
              <a:rPr lang="fr-CH" sz="2000" dirty="0">
                <a:solidFill>
                  <a:srgbClr val="414141"/>
                </a:solidFill>
                <a:latin typeface="Montserrat"/>
              </a:rPr>
              <a:t>Les cuisines du traiteur HomeGourmet sont prêtes à en découdre !</a:t>
            </a:r>
          </a:p>
          <a:p>
            <a:pPr marL="0" indent="0">
              <a:buNone/>
            </a:pPr>
            <a:endParaRPr lang="fr-CH" sz="2000" dirty="0">
              <a:solidFill>
                <a:srgbClr val="414141"/>
              </a:solidFill>
              <a:latin typeface="Montserrat"/>
            </a:endParaRPr>
          </a:p>
          <a:p>
            <a:pPr marL="0" indent="0">
              <a:buNone/>
            </a:pPr>
            <a:r>
              <a:rPr lang="fr-CH" sz="2000" dirty="0">
                <a:solidFill>
                  <a:srgbClr val="6F797E"/>
                </a:solidFill>
                <a:latin typeface="Montserrat"/>
              </a:rPr>
              <a:t>Lancement presse</a:t>
            </a:r>
          </a:p>
          <a:p>
            <a:pPr marL="0" indent="0">
              <a:buNone/>
            </a:pPr>
            <a:r>
              <a:rPr lang="fr-CH" sz="2000" b="1" dirty="0">
                <a:solidFill>
                  <a:srgbClr val="E7BC5F"/>
                </a:solidFill>
                <a:latin typeface="Montserrat"/>
              </a:rPr>
              <a:t>4/2/2014</a:t>
            </a:r>
            <a:r>
              <a:rPr lang="fr-CH" sz="2000" b="1" dirty="0">
                <a:solidFill>
                  <a:srgbClr val="414141"/>
                </a:solidFill>
                <a:latin typeface="Montserrat"/>
              </a:rPr>
              <a:t> </a:t>
            </a:r>
            <a:r>
              <a:rPr lang="fr-CH" sz="2000" dirty="0">
                <a:solidFill>
                  <a:srgbClr val="414141"/>
                </a:solidFill>
                <a:latin typeface="Montserrat"/>
              </a:rPr>
              <a:t>HomeGourmet arrive sur le marché</a:t>
            </a:r>
          </a:p>
          <a:p>
            <a:pPr marL="0" indent="0">
              <a:buNone/>
            </a:pPr>
            <a:endParaRPr lang="fr-CH" sz="2000" dirty="0">
              <a:solidFill>
                <a:srgbClr val="414141"/>
              </a:solidFill>
              <a:latin typeface="Montserrat"/>
            </a:endParaRPr>
          </a:p>
          <a:p>
            <a:pPr marL="0" indent="0">
              <a:buNone/>
            </a:pPr>
            <a:r>
              <a:rPr lang="fr-CH" sz="2000" dirty="0">
                <a:solidFill>
                  <a:srgbClr val="6F797E"/>
                </a:solidFill>
                <a:latin typeface="Montserrat"/>
              </a:rPr>
              <a:t>Lancement du service traiteur</a:t>
            </a:r>
          </a:p>
          <a:p>
            <a:pPr marL="0" indent="0">
              <a:buNone/>
            </a:pPr>
            <a:r>
              <a:rPr lang="fr-CH" sz="2000" b="1" dirty="0">
                <a:solidFill>
                  <a:srgbClr val="E7BC5F"/>
                </a:solidFill>
                <a:latin typeface="Montserrat"/>
              </a:rPr>
              <a:t>15/3/2014</a:t>
            </a:r>
            <a:r>
              <a:rPr lang="fr-CH" sz="2000" b="1" dirty="0">
                <a:solidFill>
                  <a:srgbClr val="414141"/>
                </a:solidFill>
                <a:latin typeface="Montserrat"/>
              </a:rPr>
              <a:t> </a:t>
            </a:r>
            <a:r>
              <a:rPr lang="fr-CH" sz="2000" dirty="0">
                <a:solidFill>
                  <a:srgbClr val="414141"/>
                </a:solidFill>
                <a:latin typeface="Montserrat"/>
              </a:rPr>
              <a:t>Premiers événements réussis</a:t>
            </a:r>
          </a:p>
          <a:p>
            <a:pPr marL="0" indent="0">
              <a:buNone/>
            </a:pPr>
            <a:endParaRPr lang="fr-CH" sz="2000" dirty="0">
              <a:solidFill>
                <a:srgbClr val="414141"/>
              </a:solidFill>
              <a:latin typeface="Montserrat"/>
            </a:endParaRPr>
          </a:p>
          <a:p>
            <a:pPr marL="0" indent="0">
              <a:buNone/>
            </a:pPr>
            <a:r>
              <a:rPr lang="fr-CH" sz="2000" dirty="0">
                <a:solidFill>
                  <a:srgbClr val="6F797E"/>
                </a:solidFill>
                <a:latin typeface="Montserrat"/>
              </a:rPr>
              <a:t>Fondation de Street Gourmet</a:t>
            </a:r>
          </a:p>
          <a:p>
            <a:pPr marL="0" indent="0">
              <a:buNone/>
            </a:pPr>
            <a:r>
              <a:rPr lang="fr-CH" sz="2000" b="1" dirty="0">
                <a:solidFill>
                  <a:srgbClr val="E7BC5F"/>
                </a:solidFill>
                <a:latin typeface="Montserrat"/>
              </a:rPr>
              <a:t>10/8/2014</a:t>
            </a:r>
            <a:r>
              <a:rPr lang="fr-CH" sz="2000" b="1" dirty="0">
                <a:solidFill>
                  <a:srgbClr val="414141"/>
                </a:solidFill>
                <a:latin typeface="Montserrat"/>
              </a:rPr>
              <a:t> </a:t>
            </a:r>
            <a:r>
              <a:rPr lang="fr-CH" sz="2000" dirty="0">
                <a:solidFill>
                  <a:srgbClr val="414141"/>
                </a:solidFill>
                <a:latin typeface="Montserrat"/>
              </a:rPr>
              <a:t>Ouverture de la 1ère boutique</a:t>
            </a:r>
          </a:p>
          <a:p>
            <a:pPr marL="0" indent="0">
              <a:buNone/>
            </a:pPr>
            <a:endParaRPr lang="fr-CH" sz="2000" dirty="0">
              <a:solidFill>
                <a:srgbClr val="6F797E"/>
              </a:solidFill>
              <a:latin typeface="Montserrat"/>
            </a:endParaRPr>
          </a:p>
          <a:p>
            <a:pPr marL="0" indent="0">
              <a:buNone/>
            </a:pPr>
            <a:r>
              <a:rPr lang="fr-CH" sz="2000" dirty="0">
                <a:solidFill>
                  <a:srgbClr val="6F797E"/>
                </a:solidFill>
                <a:latin typeface="Montserrat"/>
              </a:rPr>
              <a:t>Premier repas servi en montgolfière</a:t>
            </a:r>
          </a:p>
          <a:p>
            <a:pPr marL="0" indent="0">
              <a:buNone/>
            </a:pPr>
            <a:r>
              <a:rPr lang="fr-CH" sz="2000" b="1" dirty="0">
                <a:solidFill>
                  <a:srgbClr val="E7BC5F"/>
                </a:solidFill>
                <a:latin typeface="Montserrat"/>
              </a:rPr>
              <a:t>17/4/2015</a:t>
            </a:r>
            <a:r>
              <a:rPr lang="fr-CH" sz="2000" b="1" dirty="0">
                <a:solidFill>
                  <a:srgbClr val="414141"/>
                </a:solidFill>
                <a:latin typeface="Montserrat"/>
              </a:rPr>
              <a:t> </a:t>
            </a:r>
            <a:r>
              <a:rPr lang="fr-CH" sz="2000" dirty="0">
                <a:solidFill>
                  <a:srgbClr val="414141"/>
                </a:solidFill>
                <a:latin typeface="Montserrat"/>
              </a:rPr>
              <a:t>Première mondiale : tout le menu est préparé à bord</a:t>
            </a:r>
          </a:p>
          <a:p>
            <a:pPr marL="0" indent="0">
              <a:buNone/>
            </a:pPr>
            <a:endParaRPr lang="fr-CH" sz="2000" dirty="0">
              <a:solidFill>
                <a:srgbClr val="6F797E"/>
              </a:solidFill>
              <a:latin typeface="Montserrat"/>
            </a:endParaRPr>
          </a:p>
          <a:p>
            <a:pPr marL="0" indent="0">
              <a:buNone/>
            </a:pPr>
            <a:r>
              <a:rPr lang="fr-CH" sz="2000" dirty="0">
                <a:solidFill>
                  <a:srgbClr val="6F797E"/>
                </a:solidFill>
                <a:latin typeface="Montserrat"/>
              </a:rPr>
              <a:t>Ouverture de Café Voisins</a:t>
            </a:r>
          </a:p>
          <a:p>
            <a:pPr marL="0" indent="0">
              <a:buNone/>
            </a:pPr>
            <a:r>
              <a:rPr lang="fr-CH" sz="2000" b="1" dirty="0">
                <a:solidFill>
                  <a:srgbClr val="E7BC5F"/>
                </a:solidFill>
                <a:latin typeface="Montserrat"/>
              </a:rPr>
              <a:t>4/6/2015</a:t>
            </a:r>
            <a:r>
              <a:rPr lang="fr-CH" sz="2000" b="1" dirty="0">
                <a:solidFill>
                  <a:srgbClr val="414141"/>
                </a:solidFill>
                <a:latin typeface="Montserrat"/>
              </a:rPr>
              <a:t> </a:t>
            </a:r>
            <a:r>
              <a:rPr lang="fr-CH" sz="2000" dirty="0">
                <a:solidFill>
                  <a:srgbClr val="414141"/>
                </a:solidFill>
                <a:latin typeface="Montserrat"/>
              </a:rPr>
              <a:t>La deuxième enseigne de Street Gourmet</a:t>
            </a:r>
          </a:p>
          <a:p>
            <a:pPr marL="0" indent="0">
              <a:buNone/>
            </a:pPr>
            <a:endParaRPr lang="fr-CH" sz="2000" dirty="0">
              <a:solidFill>
                <a:srgbClr val="6F797E"/>
              </a:solidFill>
              <a:latin typeface="Montserrat"/>
            </a:endParaRPr>
          </a:p>
          <a:p>
            <a:pPr marL="0" indent="0">
              <a:buNone/>
            </a:pPr>
            <a:r>
              <a:rPr lang="fr-CH" sz="2000" dirty="0">
                <a:solidFill>
                  <a:srgbClr val="6F797E"/>
                </a:solidFill>
                <a:latin typeface="Montserrat"/>
              </a:rPr>
              <a:t>Ouverture du restaurant Hublot</a:t>
            </a:r>
          </a:p>
          <a:p>
            <a:pPr marL="0" indent="0">
              <a:buNone/>
            </a:pPr>
            <a:r>
              <a:rPr lang="fr-CH" sz="2000" b="1" dirty="0">
                <a:solidFill>
                  <a:srgbClr val="E7BC5F"/>
                </a:solidFill>
                <a:latin typeface="Montserrat"/>
              </a:rPr>
              <a:t>24/7/2015</a:t>
            </a:r>
            <a:r>
              <a:rPr lang="fr-CH" sz="2000" b="1" dirty="0">
                <a:solidFill>
                  <a:srgbClr val="414141"/>
                </a:solidFill>
                <a:latin typeface="Montserrat"/>
              </a:rPr>
              <a:t> </a:t>
            </a:r>
            <a:r>
              <a:rPr lang="fr-CH" sz="2000" dirty="0">
                <a:solidFill>
                  <a:srgbClr val="414141"/>
                </a:solidFill>
                <a:latin typeface="Montserrat"/>
              </a:rPr>
              <a:t>Le premier restaurant </a:t>
            </a:r>
            <a:r>
              <a:rPr lang="fr-CH" sz="2000" dirty="0" err="1">
                <a:solidFill>
                  <a:srgbClr val="414141"/>
                </a:solidFill>
                <a:latin typeface="Montserrat"/>
              </a:rPr>
              <a:t>HomeBistrot</a:t>
            </a:r>
            <a:r>
              <a:rPr lang="fr-CH" sz="2000" dirty="0">
                <a:solidFill>
                  <a:srgbClr val="414141"/>
                </a:solidFill>
                <a:latin typeface="Montserrat"/>
              </a:rPr>
              <a:t> de l'histoire !</a:t>
            </a:r>
          </a:p>
          <a:p>
            <a:endParaRPr lang="fr-CH" sz="2000" dirty="0">
              <a:solidFill>
                <a:srgbClr val="6F797E"/>
              </a:solidFill>
              <a:latin typeface="Montserrat"/>
            </a:endParaRPr>
          </a:p>
        </p:txBody>
      </p:sp>
    </p:spTree>
    <p:extLst>
      <p:ext uri="{BB962C8B-B14F-4D97-AF65-F5344CB8AC3E}">
        <p14:creationId xmlns:p14="http://schemas.microsoft.com/office/powerpoint/2010/main" val="3049137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1E7CEFAC-B5C1-455B-988A-4050C9E5F252}"/>
              </a:ext>
            </a:extLst>
          </p:cNvPr>
          <p:cNvSpPr>
            <a:spLocks noGrp="1"/>
          </p:cNvSpPr>
          <p:nvPr>
            <p:ph type="body" idx="1"/>
          </p:nvPr>
        </p:nvSpPr>
        <p:spPr>
          <a:xfrm>
            <a:off x="831850" y="471489"/>
            <a:ext cx="10515600" cy="5618162"/>
          </a:xfrm>
        </p:spPr>
        <p:txBody>
          <a:bodyPr>
            <a:normAutofit fontScale="55000" lnSpcReduction="20000"/>
          </a:bodyPr>
          <a:lstStyle/>
          <a:p>
            <a:r>
              <a:rPr lang="fr-CH" dirty="0">
                <a:solidFill>
                  <a:srgbClr val="6F797E"/>
                </a:solidFill>
                <a:latin typeface="Montserrat"/>
              </a:rPr>
              <a:t>Ouverture du deuxième restaurant </a:t>
            </a:r>
            <a:r>
              <a:rPr lang="fr-CH" dirty="0" err="1">
                <a:solidFill>
                  <a:srgbClr val="6F797E"/>
                </a:solidFill>
                <a:latin typeface="Montserrat"/>
              </a:rPr>
              <a:t>HomeBistrot</a:t>
            </a:r>
            <a:endParaRPr lang="fr-CH" dirty="0">
              <a:solidFill>
                <a:srgbClr val="6F797E"/>
              </a:solidFill>
              <a:latin typeface="Montserrat"/>
            </a:endParaRPr>
          </a:p>
          <a:p>
            <a:r>
              <a:rPr lang="fr-CH" b="1" dirty="0">
                <a:solidFill>
                  <a:srgbClr val="E7BC5F"/>
                </a:solidFill>
                <a:latin typeface="Montserrat"/>
              </a:rPr>
              <a:t>5/7/2016</a:t>
            </a:r>
            <a:r>
              <a:rPr lang="fr-CH" b="1" dirty="0">
                <a:solidFill>
                  <a:srgbClr val="414141"/>
                </a:solidFill>
                <a:latin typeface="Montserrat"/>
              </a:rPr>
              <a:t> </a:t>
            </a:r>
            <a:r>
              <a:rPr lang="fr-CH" dirty="0">
                <a:solidFill>
                  <a:srgbClr val="414141"/>
                </a:solidFill>
                <a:latin typeface="Montserrat"/>
              </a:rPr>
              <a:t>En plein centre de Lausanne</a:t>
            </a:r>
          </a:p>
          <a:p>
            <a:endParaRPr lang="fr-CH" dirty="0">
              <a:solidFill>
                <a:srgbClr val="6F797E"/>
              </a:solidFill>
              <a:latin typeface="Montserrat"/>
            </a:endParaRPr>
          </a:p>
          <a:p>
            <a:r>
              <a:rPr lang="fr-CH" dirty="0">
                <a:solidFill>
                  <a:srgbClr val="6F797E"/>
                </a:solidFill>
                <a:latin typeface="Montserrat"/>
              </a:rPr>
              <a:t>Et de 3 !</a:t>
            </a:r>
          </a:p>
          <a:p>
            <a:r>
              <a:rPr lang="fr-CH" b="1" dirty="0">
                <a:solidFill>
                  <a:srgbClr val="E7BC5F"/>
                </a:solidFill>
                <a:latin typeface="Montserrat"/>
              </a:rPr>
              <a:t>14/9/2016</a:t>
            </a:r>
            <a:r>
              <a:rPr lang="fr-CH" b="1" dirty="0">
                <a:solidFill>
                  <a:srgbClr val="414141"/>
                </a:solidFill>
                <a:latin typeface="Montserrat"/>
              </a:rPr>
              <a:t> </a:t>
            </a:r>
            <a:r>
              <a:rPr lang="fr-CH" dirty="0">
                <a:solidFill>
                  <a:srgbClr val="414141"/>
                </a:solidFill>
                <a:latin typeface="Montserrat"/>
              </a:rPr>
              <a:t>Un nouveau restaurant </a:t>
            </a:r>
            <a:r>
              <a:rPr lang="fr-CH" dirty="0" err="1">
                <a:solidFill>
                  <a:srgbClr val="414141"/>
                </a:solidFill>
                <a:latin typeface="Montserrat"/>
              </a:rPr>
              <a:t>HomeBistrot</a:t>
            </a:r>
            <a:r>
              <a:rPr lang="fr-CH" dirty="0">
                <a:solidFill>
                  <a:srgbClr val="414141"/>
                </a:solidFill>
                <a:latin typeface="Montserrat"/>
              </a:rPr>
              <a:t> voit le jour aux alentours de Lausanne</a:t>
            </a:r>
          </a:p>
          <a:p>
            <a:endParaRPr lang="fr-CH" dirty="0">
              <a:solidFill>
                <a:srgbClr val="6F797E"/>
              </a:solidFill>
              <a:latin typeface="Montserrat"/>
            </a:endParaRPr>
          </a:p>
          <a:p>
            <a:r>
              <a:rPr lang="fr-CH" dirty="0">
                <a:solidFill>
                  <a:srgbClr val="6F797E"/>
                </a:solidFill>
                <a:latin typeface="Montserrat"/>
              </a:rPr>
              <a:t>Vente de Street Gourmet</a:t>
            </a:r>
          </a:p>
          <a:p>
            <a:r>
              <a:rPr lang="fr-CH" b="1" dirty="0">
                <a:solidFill>
                  <a:srgbClr val="E7BC5F"/>
                </a:solidFill>
                <a:latin typeface="Montserrat"/>
              </a:rPr>
              <a:t>1/1/2017</a:t>
            </a:r>
            <a:r>
              <a:rPr lang="fr-CH" b="1" dirty="0">
                <a:solidFill>
                  <a:srgbClr val="414141"/>
                </a:solidFill>
                <a:latin typeface="Montserrat"/>
              </a:rPr>
              <a:t>  </a:t>
            </a:r>
            <a:r>
              <a:rPr lang="fr-CH" dirty="0">
                <a:solidFill>
                  <a:srgbClr val="414141"/>
                </a:solidFill>
                <a:latin typeface="Montserrat"/>
              </a:rPr>
              <a:t>HomeGourmet recentre ses activités</a:t>
            </a:r>
          </a:p>
          <a:p>
            <a:endParaRPr lang="fr-CH" dirty="0">
              <a:solidFill>
                <a:srgbClr val="6F797E"/>
              </a:solidFill>
              <a:latin typeface="Montserrat"/>
            </a:endParaRPr>
          </a:p>
          <a:p>
            <a:r>
              <a:rPr lang="fr-CH" dirty="0">
                <a:solidFill>
                  <a:srgbClr val="6F797E"/>
                </a:solidFill>
                <a:latin typeface="Montserrat"/>
              </a:rPr>
              <a:t>Bentley et Bugatti au salon de l'auto</a:t>
            </a:r>
          </a:p>
          <a:p>
            <a:r>
              <a:rPr lang="fr-CH" b="1" dirty="0">
                <a:solidFill>
                  <a:srgbClr val="E7BC5F"/>
                </a:solidFill>
                <a:latin typeface="Montserrat"/>
              </a:rPr>
              <a:t>15/3/2017 </a:t>
            </a:r>
            <a:r>
              <a:rPr lang="fr-CH" dirty="0">
                <a:solidFill>
                  <a:srgbClr val="414141"/>
                </a:solidFill>
                <a:latin typeface="Montserrat"/>
              </a:rPr>
              <a:t>HomeGourmet sert 10'000 repas VIP en 15 jours</a:t>
            </a:r>
          </a:p>
          <a:p>
            <a:endParaRPr lang="fr-CH" dirty="0">
              <a:solidFill>
                <a:srgbClr val="6F797E"/>
              </a:solidFill>
              <a:latin typeface="Montserrat"/>
            </a:endParaRPr>
          </a:p>
          <a:p>
            <a:r>
              <a:rPr lang="fr-CH" dirty="0">
                <a:solidFill>
                  <a:srgbClr val="6F797E"/>
                </a:solidFill>
                <a:latin typeface="Montserrat"/>
              </a:rPr>
              <a:t>Lancement officiel </a:t>
            </a:r>
            <a:r>
              <a:rPr lang="fr-CH" dirty="0" err="1">
                <a:solidFill>
                  <a:srgbClr val="6F797E"/>
                </a:solidFill>
                <a:latin typeface="Montserrat"/>
              </a:rPr>
              <a:t>HomeBistrot</a:t>
            </a:r>
            <a:endParaRPr lang="fr-CH" dirty="0">
              <a:solidFill>
                <a:srgbClr val="6F797E"/>
              </a:solidFill>
              <a:latin typeface="Montserrat"/>
            </a:endParaRPr>
          </a:p>
          <a:p>
            <a:r>
              <a:rPr lang="fr-CH" b="1" dirty="0">
                <a:solidFill>
                  <a:srgbClr val="E7BC5F"/>
                </a:solidFill>
                <a:latin typeface="Montserrat"/>
              </a:rPr>
              <a:t>4/5/2017</a:t>
            </a:r>
            <a:r>
              <a:rPr lang="fr-CH" b="1" dirty="0">
                <a:solidFill>
                  <a:srgbClr val="414141"/>
                </a:solidFill>
                <a:latin typeface="Montserrat"/>
              </a:rPr>
              <a:t> </a:t>
            </a:r>
            <a:r>
              <a:rPr lang="fr-CH" dirty="0">
                <a:solidFill>
                  <a:srgbClr val="414141"/>
                </a:solidFill>
                <a:latin typeface="Montserrat"/>
              </a:rPr>
              <a:t>Dans les locaux de Hublot, notre premier client</a:t>
            </a:r>
          </a:p>
          <a:p>
            <a:endParaRPr lang="fr-CH" dirty="0">
              <a:solidFill>
                <a:srgbClr val="6F797E"/>
              </a:solidFill>
              <a:latin typeface="Montserrat"/>
            </a:endParaRPr>
          </a:p>
          <a:p>
            <a:r>
              <a:rPr lang="fr-CH" dirty="0">
                <a:solidFill>
                  <a:srgbClr val="6F797E"/>
                </a:solidFill>
                <a:latin typeface="Montserrat"/>
              </a:rPr>
              <a:t>Le LHC choisit HomeGourmet</a:t>
            </a:r>
          </a:p>
          <a:p>
            <a:r>
              <a:rPr lang="fr-CH" b="1" dirty="0">
                <a:solidFill>
                  <a:srgbClr val="E7BC5F"/>
                </a:solidFill>
                <a:latin typeface="Montserrat"/>
              </a:rPr>
              <a:t>5/5/2017 </a:t>
            </a:r>
            <a:r>
              <a:rPr lang="fr-CH" dirty="0">
                <a:solidFill>
                  <a:srgbClr val="414141"/>
                </a:solidFill>
                <a:latin typeface="Montserrat"/>
              </a:rPr>
              <a:t>Lausanne Hockey Club change de traiteur VIP</a:t>
            </a:r>
          </a:p>
          <a:p>
            <a:endParaRPr lang="fr-CH" dirty="0">
              <a:solidFill>
                <a:srgbClr val="6F797E"/>
              </a:solidFill>
              <a:latin typeface="Montserrat"/>
            </a:endParaRPr>
          </a:p>
          <a:p>
            <a:r>
              <a:rPr lang="fr-CH" dirty="0">
                <a:solidFill>
                  <a:srgbClr val="6F797E"/>
                </a:solidFill>
                <a:latin typeface="Montserrat"/>
              </a:rPr>
              <a:t>Le traiteur HomeGourmet devient le partenaire VIP du </a:t>
            </a:r>
            <a:r>
              <a:rPr lang="fr-CH" dirty="0" err="1">
                <a:solidFill>
                  <a:srgbClr val="6F797E"/>
                </a:solidFill>
                <a:latin typeface="Montserrat"/>
              </a:rPr>
              <a:t>Venoge</a:t>
            </a:r>
            <a:r>
              <a:rPr lang="fr-CH" dirty="0">
                <a:solidFill>
                  <a:srgbClr val="6F797E"/>
                </a:solidFill>
                <a:latin typeface="Montserrat"/>
              </a:rPr>
              <a:t> Festival</a:t>
            </a:r>
          </a:p>
          <a:p>
            <a:r>
              <a:rPr lang="fr-CH" b="1" dirty="0">
                <a:solidFill>
                  <a:srgbClr val="E7BC5F"/>
                </a:solidFill>
                <a:latin typeface="Montserrat"/>
              </a:rPr>
              <a:t>16/8/2017</a:t>
            </a:r>
            <a:r>
              <a:rPr lang="fr-CH" b="1" dirty="0">
                <a:solidFill>
                  <a:srgbClr val="414141"/>
                </a:solidFill>
                <a:latin typeface="Montserrat"/>
              </a:rPr>
              <a:t> </a:t>
            </a:r>
            <a:r>
              <a:rPr lang="fr-CH" dirty="0">
                <a:solidFill>
                  <a:srgbClr val="414141"/>
                </a:solidFill>
                <a:latin typeface="Montserrat"/>
              </a:rPr>
              <a:t>Plus de 6'000 repas en 4 jours</a:t>
            </a:r>
          </a:p>
          <a:p>
            <a:endParaRPr lang="fr-CH" dirty="0"/>
          </a:p>
        </p:txBody>
      </p:sp>
    </p:spTree>
    <p:extLst>
      <p:ext uri="{BB962C8B-B14F-4D97-AF65-F5344CB8AC3E}">
        <p14:creationId xmlns:p14="http://schemas.microsoft.com/office/powerpoint/2010/main" val="3556226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0D7D8991-5E81-4451-9610-38E0E1518164}"/>
              </a:ext>
            </a:extLst>
          </p:cNvPr>
          <p:cNvSpPr>
            <a:spLocks noGrp="1"/>
          </p:cNvSpPr>
          <p:nvPr>
            <p:ph type="body" idx="1"/>
          </p:nvPr>
        </p:nvSpPr>
        <p:spPr>
          <a:xfrm>
            <a:off x="831850" y="571501"/>
            <a:ext cx="10515600" cy="5518150"/>
          </a:xfrm>
        </p:spPr>
        <p:txBody>
          <a:bodyPr/>
          <a:lstStyle/>
          <a:p>
            <a:r>
              <a:rPr lang="fr-CH" dirty="0">
                <a:solidFill>
                  <a:srgbClr val="6F797E"/>
                </a:solidFill>
                <a:latin typeface="Montserrat"/>
              </a:rPr>
              <a:t>On reprend le </a:t>
            </a:r>
            <a:r>
              <a:rPr lang="fr-CH" dirty="0" err="1">
                <a:solidFill>
                  <a:srgbClr val="6F797E"/>
                </a:solidFill>
                <a:latin typeface="Montserrat"/>
              </a:rPr>
              <a:t>Tribeca</a:t>
            </a:r>
            <a:r>
              <a:rPr lang="fr-CH" dirty="0">
                <a:solidFill>
                  <a:srgbClr val="6F797E"/>
                </a:solidFill>
                <a:latin typeface="Montserrat"/>
              </a:rPr>
              <a:t> !</a:t>
            </a:r>
            <a:br>
              <a:rPr lang="fr-CH" dirty="0">
                <a:solidFill>
                  <a:srgbClr val="6F797E"/>
                </a:solidFill>
                <a:latin typeface="Montserrat"/>
              </a:rPr>
            </a:br>
            <a:r>
              <a:rPr lang="fr-CH" b="1" dirty="0">
                <a:solidFill>
                  <a:srgbClr val="E7BC5F"/>
                </a:solidFill>
                <a:latin typeface="Montserrat"/>
              </a:rPr>
              <a:t>1/9/2017 </a:t>
            </a:r>
            <a:r>
              <a:rPr lang="fr-CH" dirty="0">
                <a:solidFill>
                  <a:srgbClr val="414141"/>
                </a:solidFill>
                <a:latin typeface="Montserrat"/>
              </a:rPr>
              <a:t>Le restaurant Le </a:t>
            </a:r>
            <a:r>
              <a:rPr lang="fr-CH" dirty="0" err="1">
                <a:solidFill>
                  <a:srgbClr val="414141"/>
                </a:solidFill>
                <a:latin typeface="Montserrat"/>
              </a:rPr>
              <a:t>Tribeca</a:t>
            </a:r>
            <a:r>
              <a:rPr lang="fr-CH" dirty="0">
                <a:solidFill>
                  <a:srgbClr val="414141"/>
                </a:solidFill>
                <a:latin typeface="Montserrat"/>
              </a:rPr>
              <a:t> à Lausanne rejoint les rangs de HomeGourmet et </a:t>
            </a:r>
          </a:p>
          <a:p>
            <a:endParaRPr lang="fr-CH" dirty="0">
              <a:solidFill>
                <a:srgbClr val="414141"/>
              </a:solidFill>
              <a:latin typeface="Montserrat"/>
            </a:endParaRPr>
          </a:p>
          <a:p>
            <a:r>
              <a:rPr lang="fr-CH" dirty="0" err="1">
                <a:solidFill>
                  <a:srgbClr val="414141"/>
                </a:solidFill>
                <a:latin typeface="Montserrat"/>
              </a:rPr>
              <a:t>HomeBistrot</a:t>
            </a:r>
            <a:br>
              <a:rPr lang="fr-CH" dirty="0">
                <a:solidFill>
                  <a:srgbClr val="414141"/>
                </a:solidFill>
                <a:latin typeface="Montserrat"/>
              </a:rPr>
            </a:br>
            <a:r>
              <a:rPr lang="fr-CH" dirty="0">
                <a:solidFill>
                  <a:srgbClr val="6F797E"/>
                </a:solidFill>
                <a:latin typeface="Montserrat"/>
              </a:rPr>
              <a:t>Ouverture du 4ème restaurant d’entreprise </a:t>
            </a:r>
            <a:r>
              <a:rPr lang="fr-CH" dirty="0" err="1">
                <a:solidFill>
                  <a:srgbClr val="6F797E"/>
                </a:solidFill>
                <a:latin typeface="Montserrat"/>
              </a:rPr>
              <a:t>HomeBistrot</a:t>
            </a:r>
            <a:endParaRPr lang="fr-CH" dirty="0">
              <a:solidFill>
                <a:srgbClr val="6F797E"/>
              </a:solidFill>
              <a:latin typeface="Montserrat"/>
            </a:endParaRPr>
          </a:p>
          <a:p>
            <a:r>
              <a:rPr lang="fr-CH" b="1" dirty="0">
                <a:solidFill>
                  <a:srgbClr val="E7BC5F"/>
                </a:solidFill>
                <a:latin typeface="Montserrat"/>
              </a:rPr>
              <a:t>4/12/2017 </a:t>
            </a:r>
            <a:r>
              <a:rPr lang="fr-CH" dirty="0">
                <a:solidFill>
                  <a:srgbClr val="414141"/>
                </a:solidFill>
                <a:latin typeface="Montserrat"/>
              </a:rPr>
              <a:t>pour une entreprise pharmaceutique de la Côte</a:t>
            </a:r>
            <a:br>
              <a:rPr lang="fr-CH" dirty="0">
                <a:solidFill>
                  <a:srgbClr val="414141"/>
                </a:solidFill>
                <a:latin typeface="Montserrat"/>
              </a:rPr>
            </a:br>
            <a:endParaRPr lang="fr-CH" dirty="0">
              <a:solidFill>
                <a:srgbClr val="414141"/>
              </a:solidFill>
              <a:latin typeface="Montserrat"/>
            </a:endParaRPr>
          </a:p>
          <a:p>
            <a:r>
              <a:rPr lang="fr-CH" dirty="0">
                <a:solidFill>
                  <a:srgbClr val="6F797E"/>
                </a:solidFill>
                <a:latin typeface="Montserrat"/>
              </a:rPr>
              <a:t>Naissance du Rhino Féroce</a:t>
            </a:r>
          </a:p>
          <a:p>
            <a:r>
              <a:rPr lang="fr-CH" b="1" dirty="0">
                <a:solidFill>
                  <a:srgbClr val="E7BC5F"/>
                </a:solidFill>
                <a:latin typeface="Montserrat"/>
              </a:rPr>
              <a:t>15/12/2017 </a:t>
            </a:r>
            <a:r>
              <a:rPr lang="fr-CH" dirty="0">
                <a:solidFill>
                  <a:srgbClr val="414141"/>
                </a:solidFill>
                <a:latin typeface="Montserrat"/>
              </a:rPr>
              <a:t>Un nouveau lieu d’évènementiel voit le jour au Flon, et accueille ses premiers clients.</a:t>
            </a:r>
            <a:br>
              <a:rPr lang="fr-CH" dirty="0">
                <a:solidFill>
                  <a:srgbClr val="414141"/>
                </a:solidFill>
                <a:latin typeface="Montserrat"/>
              </a:rPr>
            </a:br>
            <a:endParaRPr lang="fr-CH" dirty="0">
              <a:solidFill>
                <a:srgbClr val="414141"/>
              </a:solidFill>
              <a:latin typeface="Montserrat"/>
            </a:endParaRPr>
          </a:p>
          <a:p>
            <a:r>
              <a:rPr lang="fr-CH" dirty="0">
                <a:solidFill>
                  <a:srgbClr val="6F797E"/>
                </a:solidFill>
                <a:latin typeface="Montserrat"/>
              </a:rPr>
              <a:t>Home Group est né !</a:t>
            </a:r>
            <a:br>
              <a:rPr lang="fr-CH" dirty="0">
                <a:solidFill>
                  <a:srgbClr val="6F797E"/>
                </a:solidFill>
                <a:latin typeface="Montserrat"/>
              </a:rPr>
            </a:br>
            <a:r>
              <a:rPr lang="fr-CH" b="1" dirty="0">
                <a:solidFill>
                  <a:srgbClr val="E7BC5F"/>
                </a:solidFill>
                <a:latin typeface="Montserrat"/>
              </a:rPr>
              <a:t>06/06/2018 </a:t>
            </a:r>
            <a:r>
              <a:rPr lang="fr-CH" dirty="0">
                <a:solidFill>
                  <a:srgbClr val="414141"/>
                </a:solidFill>
                <a:latin typeface="Montserrat"/>
              </a:rPr>
              <a:t>Les quatre marques sont regroupées sous le nom de Home Group</a:t>
            </a:r>
            <a:endParaRPr lang="fr-CH" dirty="0"/>
          </a:p>
        </p:txBody>
      </p:sp>
    </p:spTree>
    <p:extLst>
      <p:ext uri="{BB962C8B-B14F-4D97-AF65-F5344CB8AC3E}">
        <p14:creationId xmlns:p14="http://schemas.microsoft.com/office/powerpoint/2010/main" val="7102698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1198</TotalTime>
  <Words>554</Words>
  <Application>Microsoft Office PowerPoint</Application>
  <PresentationFormat>Grand écran</PresentationFormat>
  <Paragraphs>76</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Abadi</vt:lpstr>
      <vt:lpstr>Akzidenz-Grotesk BQ Super</vt:lpstr>
      <vt:lpstr>Arial</vt:lpstr>
      <vt:lpstr>Calibri</vt:lpstr>
      <vt:lpstr>Calibri Light</vt:lpstr>
      <vt:lpstr>Montserrat</vt:lpstr>
      <vt:lpstr>Thème Office</vt:lpstr>
      <vt:lpstr>Présentation PowerPoint</vt:lpstr>
      <vt:lpstr>Présentation PowerPoint</vt:lpstr>
      <vt:lpstr>Here you will find the text for the chronology of the company on page 1 «l’éclosion du groupe»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Rudi Dehas</dc:creator>
  <cp:lastModifiedBy>Rudi Dehas</cp:lastModifiedBy>
  <cp:revision>75</cp:revision>
  <dcterms:created xsi:type="dcterms:W3CDTF">2018-07-24T14:35:45Z</dcterms:created>
  <dcterms:modified xsi:type="dcterms:W3CDTF">2018-07-31T13:43:23Z</dcterms:modified>
</cp:coreProperties>
</file>