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40" autoAdjust="0"/>
    <p:restoredTop sz="94660"/>
  </p:normalViewPr>
  <p:slideViewPr>
    <p:cSldViewPr snapToGrid="0" showGuides="1">
      <p:cViewPr varScale="1">
        <p:scale>
          <a:sx n="111" d="100"/>
          <a:sy n="111" d="100"/>
        </p:scale>
        <p:origin x="450"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slide" Target="slides/slide2.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BC3B2-77BA-4247-A824-07E9036821B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44E0238-F076-48AB-8676-3F36B66D75B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051B23-771C-4143-A96C-154E81B15C51}"/>
              </a:ext>
            </a:extLst>
          </p:cNvPr>
          <p:cNvSpPr>
            <a:spLocks noGrp="1"/>
          </p:cNvSpPr>
          <p:nvPr>
            <p:ph type="dt" sz="half" idx="10"/>
          </p:nvPr>
        </p:nvSpPr>
        <p:spPr/>
        <p:txBody>
          <a:bodyPr/>
          <a:lstStyle/>
          <a:p>
            <a:fld id="{73BB3506-24A9-479F-9149-D05043A4FBD1}" type="datetimeFigureOut">
              <a:rPr lang="en-US" smtClean="0"/>
              <a:t>7/30/2018</a:t>
            </a:fld>
            <a:endParaRPr lang="en-US"/>
          </a:p>
        </p:txBody>
      </p:sp>
      <p:sp>
        <p:nvSpPr>
          <p:cNvPr id="5" name="Footer Placeholder 4">
            <a:extLst>
              <a:ext uri="{FF2B5EF4-FFF2-40B4-BE49-F238E27FC236}">
                <a16:creationId xmlns:a16="http://schemas.microsoft.com/office/drawing/2014/main" id="{A6942DCA-929E-4D38-8A18-2DB4E83276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EAE993-2077-4653-A173-12E614634455}"/>
              </a:ext>
            </a:extLst>
          </p:cNvPr>
          <p:cNvSpPr>
            <a:spLocks noGrp="1"/>
          </p:cNvSpPr>
          <p:nvPr>
            <p:ph type="sldNum" sz="quarter" idx="12"/>
          </p:nvPr>
        </p:nvSpPr>
        <p:spPr/>
        <p:txBody>
          <a:bodyPr/>
          <a:lstStyle/>
          <a:p>
            <a:fld id="{389575AD-85A5-431F-B615-0A34F9911087}" type="slidenum">
              <a:rPr lang="en-US" smtClean="0"/>
              <a:t>‹#›</a:t>
            </a:fld>
            <a:endParaRPr lang="en-US"/>
          </a:p>
        </p:txBody>
      </p:sp>
    </p:spTree>
    <p:extLst>
      <p:ext uri="{BB962C8B-B14F-4D97-AF65-F5344CB8AC3E}">
        <p14:creationId xmlns:p14="http://schemas.microsoft.com/office/powerpoint/2010/main" val="41073978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6AAA1-BAE4-47FA-ACDB-6FCBB197F93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87BEBE-0CE5-4D84-94F7-B485C29282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4D7EA0-F014-4688-8AF8-22DB5C2857D9}"/>
              </a:ext>
            </a:extLst>
          </p:cNvPr>
          <p:cNvSpPr>
            <a:spLocks noGrp="1"/>
          </p:cNvSpPr>
          <p:nvPr>
            <p:ph type="dt" sz="half" idx="10"/>
          </p:nvPr>
        </p:nvSpPr>
        <p:spPr/>
        <p:txBody>
          <a:bodyPr/>
          <a:lstStyle/>
          <a:p>
            <a:fld id="{73BB3506-24A9-479F-9149-D05043A4FBD1}" type="datetimeFigureOut">
              <a:rPr lang="en-US" smtClean="0"/>
              <a:t>7/30/2018</a:t>
            </a:fld>
            <a:endParaRPr lang="en-US"/>
          </a:p>
        </p:txBody>
      </p:sp>
      <p:sp>
        <p:nvSpPr>
          <p:cNvPr id="5" name="Footer Placeholder 4">
            <a:extLst>
              <a:ext uri="{FF2B5EF4-FFF2-40B4-BE49-F238E27FC236}">
                <a16:creationId xmlns:a16="http://schemas.microsoft.com/office/drawing/2014/main" id="{EB7B3C91-C14F-4144-9992-A4FE1104C4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A7AB09-58B6-4B72-86DE-5E9B042C79FB}"/>
              </a:ext>
            </a:extLst>
          </p:cNvPr>
          <p:cNvSpPr>
            <a:spLocks noGrp="1"/>
          </p:cNvSpPr>
          <p:nvPr>
            <p:ph type="sldNum" sz="quarter" idx="12"/>
          </p:nvPr>
        </p:nvSpPr>
        <p:spPr/>
        <p:txBody>
          <a:bodyPr/>
          <a:lstStyle/>
          <a:p>
            <a:fld id="{389575AD-85A5-431F-B615-0A34F9911087}" type="slidenum">
              <a:rPr lang="en-US" smtClean="0"/>
              <a:t>‹#›</a:t>
            </a:fld>
            <a:endParaRPr lang="en-US"/>
          </a:p>
        </p:txBody>
      </p:sp>
    </p:spTree>
    <p:extLst>
      <p:ext uri="{BB962C8B-B14F-4D97-AF65-F5344CB8AC3E}">
        <p14:creationId xmlns:p14="http://schemas.microsoft.com/office/powerpoint/2010/main" val="11270685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0BB39B-2917-44F7-A073-C1173A8CCCF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44CF784-6E39-4CAB-BF8F-E71650BA61A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267B3E-0AEA-4159-A928-C46BE6D077E8}"/>
              </a:ext>
            </a:extLst>
          </p:cNvPr>
          <p:cNvSpPr>
            <a:spLocks noGrp="1"/>
          </p:cNvSpPr>
          <p:nvPr>
            <p:ph type="dt" sz="half" idx="10"/>
          </p:nvPr>
        </p:nvSpPr>
        <p:spPr/>
        <p:txBody>
          <a:bodyPr/>
          <a:lstStyle/>
          <a:p>
            <a:fld id="{73BB3506-24A9-479F-9149-D05043A4FBD1}" type="datetimeFigureOut">
              <a:rPr lang="en-US" smtClean="0"/>
              <a:t>7/30/2018</a:t>
            </a:fld>
            <a:endParaRPr lang="en-US"/>
          </a:p>
        </p:txBody>
      </p:sp>
      <p:sp>
        <p:nvSpPr>
          <p:cNvPr id="5" name="Footer Placeholder 4">
            <a:extLst>
              <a:ext uri="{FF2B5EF4-FFF2-40B4-BE49-F238E27FC236}">
                <a16:creationId xmlns:a16="http://schemas.microsoft.com/office/drawing/2014/main" id="{862B8E34-C187-46F1-B56A-1B3D3D7360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C62A18-D47A-4C5E-BDF6-0BA13514F02E}"/>
              </a:ext>
            </a:extLst>
          </p:cNvPr>
          <p:cNvSpPr>
            <a:spLocks noGrp="1"/>
          </p:cNvSpPr>
          <p:nvPr>
            <p:ph type="sldNum" sz="quarter" idx="12"/>
          </p:nvPr>
        </p:nvSpPr>
        <p:spPr/>
        <p:txBody>
          <a:bodyPr/>
          <a:lstStyle/>
          <a:p>
            <a:fld id="{389575AD-85A5-431F-B615-0A34F9911087}" type="slidenum">
              <a:rPr lang="en-US" smtClean="0"/>
              <a:t>‹#›</a:t>
            </a:fld>
            <a:endParaRPr lang="en-US"/>
          </a:p>
        </p:txBody>
      </p:sp>
    </p:spTree>
    <p:extLst>
      <p:ext uri="{BB962C8B-B14F-4D97-AF65-F5344CB8AC3E}">
        <p14:creationId xmlns:p14="http://schemas.microsoft.com/office/powerpoint/2010/main" val="25596187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2C165-B4A8-4BD6-99F8-A4876F22AF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D147EC-DFCC-4878-A910-D1C3CA1AD90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B263DD-A38A-46F9-9138-015E937D704B}"/>
              </a:ext>
            </a:extLst>
          </p:cNvPr>
          <p:cNvSpPr>
            <a:spLocks noGrp="1"/>
          </p:cNvSpPr>
          <p:nvPr>
            <p:ph type="dt" sz="half" idx="10"/>
          </p:nvPr>
        </p:nvSpPr>
        <p:spPr/>
        <p:txBody>
          <a:bodyPr/>
          <a:lstStyle/>
          <a:p>
            <a:fld id="{73BB3506-24A9-479F-9149-D05043A4FBD1}" type="datetimeFigureOut">
              <a:rPr lang="en-US" smtClean="0"/>
              <a:t>7/30/2018</a:t>
            </a:fld>
            <a:endParaRPr lang="en-US"/>
          </a:p>
        </p:txBody>
      </p:sp>
      <p:sp>
        <p:nvSpPr>
          <p:cNvPr id="5" name="Footer Placeholder 4">
            <a:extLst>
              <a:ext uri="{FF2B5EF4-FFF2-40B4-BE49-F238E27FC236}">
                <a16:creationId xmlns:a16="http://schemas.microsoft.com/office/drawing/2014/main" id="{223FB24C-6B90-4B6E-A4D2-9377B73F2D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6CE015-EF5C-4000-B223-D5D8DCCADA94}"/>
              </a:ext>
            </a:extLst>
          </p:cNvPr>
          <p:cNvSpPr>
            <a:spLocks noGrp="1"/>
          </p:cNvSpPr>
          <p:nvPr>
            <p:ph type="sldNum" sz="quarter" idx="12"/>
          </p:nvPr>
        </p:nvSpPr>
        <p:spPr/>
        <p:txBody>
          <a:bodyPr/>
          <a:lstStyle/>
          <a:p>
            <a:fld id="{389575AD-85A5-431F-B615-0A34F9911087}" type="slidenum">
              <a:rPr lang="en-US" smtClean="0"/>
              <a:t>‹#›</a:t>
            </a:fld>
            <a:endParaRPr lang="en-US"/>
          </a:p>
        </p:txBody>
      </p:sp>
    </p:spTree>
    <p:extLst>
      <p:ext uri="{BB962C8B-B14F-4D97-AF65-F5344CB8AC3E}">
        <p14:creationId xmlns:p14="http://schemas.microsoft.com/office/powerpoint/2010/main" val="14798966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69225-D162-4584-A079-DDD5E412A6F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585C862-D801-4A42-8C1E-03ACFDEB890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06CD5ED-EDD0-4B39-B014-66A382613CE7}"/>
              </a:ext>
            </a:extLst>
          </p:cNvPr>
          <p:cNvSpPr>
            <a:spLocks noGrp="1"/>
          </p:cNvSpPr>
          <p:nvPr>
            <p:ph type="dt" sz="half" idx="10"/>
          </p:nvPr>
        </p:nvSpPr>
        <p:spPr/>
        <p:txBody>
          <a:bodyPr/>
          <a:lstStyle/>
          <a:p>
            <a:fld id="{73BB3506-24A9-479F-9149-D05043A4FBD1}" type="datetimeFigureOut">
              <a:rPr lang="en-US" smtClean="0"/>
              <a:t>7/30/2018</a:t>
            </a:fld>
            <a:endParaRPr lang="en-US"/>
          </a:p>
        </p:txBody>
      </p:sp>
      <p:sp>
        <p:nvSpPr>
          <p:cNvPr id="5" name="Footer Placeholder 4">
            <a:extLst>
              <a:ext uri="{FF2B5EF4-FFF2-40B4-BE49-F238E27FC236}">
                <a16:creationId xmlns:a16="http://schemas.microsoft.com/office/drawing/2014/main" id="{3D9B6678-4FD4-40E7-92CB-F3F7FBBC48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19C272-6054-4BC9-AC73-268F95448103}"/>
              </a:ext>
            </a:extLst>
          </p:cNvPr>
          <p:cNvSpPr>
            <a:spLocks noGrp="1"/>
          </p:cNvSpPr>
          <p:nvPr>
            <p:ph type="sldNum" sz="quarter" idx="12"/>
          </p:nvPr>
        </p:nvSpPr>
        <p:spPr/>
        <p:txBody>
          <a:bodyPr/>
          <a:lstStyle/>
          <a:p>
            <a:fld id="{389575AD-85A5-431F-B615-0A34F9911087}" type="slidenum">
              <a:rPr lang="en-US" smtClean="0"/>
              <a:t>‹#›</a:t>
            </a:fld>
            <a:endParaRPr lang="en-US"/>
          </a:p>
        </p:txBody>
      </p:sp>
    </p:spTree>
    <p:extLst>
      <p:ext uri="{BB962C8B-B14F-4D97-AF65-F5344CB8AC3E}">
        <p14:creationId xmlns:p14="http://schemas.microsoft.com/office/powerpoint/2010/main" val="33041287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31E28-D174-4A10-AD07-A4533A2533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72CA34-88CA-40BC-9478-D7CEFEE955B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0A08BFE-5A72-407B-8B76-EAE1AE10E94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B53F22F-07E4-4E2A-91EA-049D201C5903}"/>
              </a:ext>
            </a:extLst>
          </p:cNvPr>
          <p:cNvSpPr>
            <a:spLocks noGrp="1"/>
          </p:cNvSpPr>
          <p:nvPr>
            <p:ph type="dt" sz="half" idx="10"/>
          </p:nvPr>
        </p:nvSpPr>
        <p:spPr/>
        <p:txBody>
          <a:bodyPr/>
          <a:lstStyle/>
          <a:p>
            <a:fld id="{73BB3506-24A9-479F-9149-D05043A4FBD1}" type="datetimeFigureOut">
              <a:rPr lang="en-US" smtClean="0"/>
              <a:t>7/30/2018</a:t>
            </a:fld>
            <a:endParaRPr lang="en-US"/>
          </a:p>
        </p:txBody>
      </p:sp>
      <p:sp>
        <p:nvSpPr>
          <p:cNvPr id="6" name="Footer Placeholder 5">
            <a:extLst>
              <a:ext uri="{FF2B5EF4-FFF2-40B4-BE49-F238E27FC236}">
                <a16:creationId xmlns:a16="http://schemas.microsoft.com/office/drawing/2014/main" id="{BDCA9F3E-9B73-4258-A5D2-2B828D59E4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D161AD-1E38-4B81-B0D5-126BF8CFA9E3}"/>
              </a:ext>
            </a:extLst>
          </p:cNvPr>
          <p:cNvSpPr>
            <a:spLocks noGrp="1"/>
          </p:cNvSpPr>
          <p:nvPr>
            <p:ph type="sldNum" sz="quarter" idx="12"/>
          </p:nvPr>
        </p:nvSpPr>
        <p:spPr/>
        <p:txBody>
          <a:bodyPr/>
          <a:lstStyle/>
          <a:p>
            <a:fld id="{389575AD-85A5-431F-B615-0A34F9911087}" type="slidenum">
              <a:rPr lang="en-US" smtClean="0"/>
              <a:t>‹#›</a:t>
            </a:fld>
            <a:endParaRPr lang="en-US"/>
          </a:p>
        </p:txBody>
      </p:sp>
    </p:spTree>
    <p:extLst>
      <p:ext uri="{BB962C8B-B14F-4D97-AF65-F5344CB8AC3E}">
        <p14:creationId xmlns:p14="http://schemas.microsoft.com/office/powerpoint/2010/main" val="3610944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6EE7E-3E03-4C8F-8882-CFE501EBB32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1B810E3-0F0C-4A9D-B7E4-34859E31C0C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92A115A-A14B-4C7B-AE2B-3CD05A7885A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F778BB0-07ED-4D8A-9E84-48372ADF97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9851797-C1CE-4322-84A6-066B51C2A47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5243A13-5415-49E1-9B94-ACEDC75F2325}"/>
              </a:ext>
            </a:extLst>
          </p:cNvPr>
          <p:cNvSpPr>
            <a:spLocks noGrp="1"/>
          </p:cNvSpPr>
          <p:nvPr>
            <p:ph type="dt" sz="half" idx="10"/>
          </p:nvPr>
        </p:nvSpPr>
        <p:spPr/>
        <p:txBody>
          <a:bodyPr/>
          <a:lstStyle/>
          <a:p>
            <a:fld id="{73BB3506-24A9-479F-9149-D05043A4FBD1}" type="datetimeFigureOut">
              <a:rPr lang="en-US" smtClean="0"/>
              <a:t>7/30/2018</a:t>
            </a:fld>
            <a:endParaRPr lang="en-US"/>
          </a:p>
        </p:txBody>
      </p:sp>
      <p:sp>
        <p:nvSpPr>
          <p:cNvPr id="8" name="Footer Placeholder 7">
            <a:extLst>
              <a:ext uri="{FF2B5EF4-FFF2-40B4-BE49-F238E27FC236}">
                <a16:creationId xmlns:a16="http://schemas.microsoft.com/office/drawing/2014/main" id="{38DAD6B7-F26A-4795-B5F1-3893F095A47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E3EE98A-686E-4AE4-9287-A9224B2D1CBE}"/>
              </a:ext>
            </a:extLst>
          </p:cNvPr>
          <p:cNvSpPr>
            <a:spLocks noGrp="1"/>
          </p:cNvSpPr>
          <p:nvPr>
            <p:ph type="sldNum" sz="quarter" idx="12"/>
          </p:nvPr>
        </p:nvSpPr>
        <p:spPr/>
        <p:txBody>
          <a:bodyPr/>
          <a:lstStyle/>
          <a:p>
            <a:fld id="{389575AD-85A5-431F-B615-0A34F9911087}" type="slidenum">
              <a:rPr lang="en-US" smtClean="0"/>
              <a:t>‹#›</a:t>
            </a:fld>
            <a:endParaRPr lang="en-US"/>
          </a:p>
        </p:txBody>
      </p:sp>
    </p:spTree>
    <p:extLst>
      <p:ext uri="{BB962C8B-B14F-4D97-AF65-F5344CB8AC3E}">
        <p14:creationId xmlns:p14="http://schemas.microsoft.com/office/powerpoint/2010/main" val="16674095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2CAF0-6F4D-435B-946B-9936FB05823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75EAC01-D933-498C-AEA7-72917F340A74}"/>
              </a:ext>
            </a:extLst>
          </p:cNvPr>
          <p:cNvSpPr>
            <a:spLocks noGrp="1"/>
          </p:cNvSpPr>
          <p:nvPr>
            <p:ph type="dt" sz="half" idx="10"/>
          </p:nvPr>
        </p:nvSpPr>
        <p:spPr/>
        <p:txBody>
          <a:bodyPr/>
          <a:lstStyle/>
          <a:p>
            <a:fld id="{73BB3506-24A9-479F-9149-D05043A4FBD1}" type="datetimeFigureOut">
              <a:rPr lang="en-US" smtClean="0"/>
              <a:t>7/30/2018</a:t>
            </a:fld>
            <a:endParaRPr lang="en-US"/>
          </a:p>
        </p:txBody>
      </p:sp>
      <p:sp>
        <p:nvSpPr>
          <p:cNvPr id="4" name="Footer Placeholder 3">
            <a:extLst>
              <a:ext uri="{FF2B5EF4-FFF2-40B4-BE49-F238E27FC236}">
                <a16:creationId xmlns:a16="http://schemas.microsoft.com/office/drawing/2014/main" id="{564BAC85-2E6A-4874-899E-2962189543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F072C8C-23F6-434A-80C2-66415DBDB3E1}"/>
              </a:ext>
            </a:extLst>
          </p:cNvPr>
          <p:cNvSpPr>
            <a:spLocks noGrp="1"/>
          </p:cNvSpPr>
          <p:nvPr>
            <p:ph type="sldNum" sz="quarter" idx="12"/>
          </p:nvPr>
        </p:nvSpPr>
        <p:spPr/>
        <p:txBody>
          <a:bodyPr/>
          <a:lstStyle/>
          <a:p>
            <a:fld id="{389575AD-85A5-431F-B615-0A34F9911087}" type="slidenum">
              <a:rPr lang="en-US" smtClean="0"/>
              <a:t>‹#›</a:t>
            </a:fld>
            <a:endParaRPr lang="en-US"/>
          </a:p>
        </p:txBody>
      </p:sp>
    </p:spTree>
    <p:extLst>
      <p:ext uri="{BB962C8B-B14F-4D97-AF65-F5344CB8AC3E}">
        <p14:creationId xmlns:p14="http://schemas.microsoft.com/office/powerpoint/2010/main" val="13544665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DF6B8A-F383-4727-9E57-E1AA743D43B4}"/>
              </a:ext>
            </a:extLst>
          </p:cNvPr>
          <p:cNvSpPr>
            <a:spLocks noGrp="1"/>
          </p:cNvSpPr>
          <p:nvPr>
            <p:ph type="dt" sz="half" idx="10"/>
          </p:nvPr>
        </p:nvSpPr>
        <p:spPr/>
        <p:txBody>
          <a:bodyPr/>
          <a:lstStyle/>
          <a:p>
            <a:fld id="{73BB3506-24A9-479F-9149-D05043A4FBD1}" type="datetimeFigureOut">
              <a:rPr lang="en-US" smtClean="0"/>
              <a:t>7/30/2018</a:t>
            </a:fld>
            <a:endParaRPr lang="en-US"/>
          </a:p>
        </p:txBody>
      </p:sp>
      <p:sp>
        <p:nvSpPr>
          <p:cNvPr id="3" name="Footer Placeholder 2">
            <a:extLst>
              <a:ext uri="{FF2B5EF4-FFF2-40B4-BE49-F238E27FC236}">
                <a16:creationId xmlns:a16="http://schemas.microsoft.com/office/drawing/2014/main" id="{AD879B1D-9AA3-4F87-991F-D4B1BB250F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73B6EF8-3A81-40DE-BE09-0F761F5CAAB1}"/>
              </a:ext>
            </a:extLst>
          </p:cNvPr>
          <p:cNvSpPr>
            <a:spLocks noGrp="1"/>
          </p:cNvSpPr>
          <p:nvPr>
            <p:ph type="sldNum" sz="quarter" idx="12"/>
          </p:nvPr>
        </p:nvSpPr>
        <p:spPr/>
        <p:txBody>
          <a:bodyPr/>
          <a:lstStyle/>
          <a:p>
            <a:fld id="{389575AD-85A5-431F-B615-0A34F9911087}" type="slidenum">
              <a:rPr lang="en-US" smtClean="0"/>
              <a:t>‹#›</a:t>
            </a:fld>
            <a:endParaRPr lang="en-US"/>
          </a:p>
        </p:txBody>
      </p:sp>
    </p:spTree>
    <p:extLst>
      <p:ext uri="{BB962C8B-B14F-4D97-AF65-F5344CB8AC3E}">
        <p14:creationId xmlns:p14="http://schemas.microsoft.com/office/powerpoint/2010/main" val="35983076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80F77-2045-4911-BF52-0141CDCB25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F049A4B-212D-45BE-8635-D68B7F40BA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24FD7BB-78AA-401F-975A-0500382C37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17D6385-7396-4E20-8A2B-3E698084F7F4}"/>
              </a:ext>
            </a:extLst>
          </p:cNvPr>
          <p:cNvSpPr>
            <a:spLocks noGrp="1"/>
          </p:cNvSpPr>
          <p:nvPr>
            <p:ph type="dt" sz="half" idx="10"/>
          </p:nvPr>
        </p:nvSpPr>
        <p:spPr/>
        <p:txBody>
          <a:bodyPr/>
          <a:lstStyle/>
          <a:p>
            <a:fld id="{73BB3506-24A9-479F-9149-D05043A4FBD1}" type="datetimeFigureOut">
              <a:rPr lang="en-US" smtClean="0"/>
              <a:t>7/30/2018</a:t>
            </a:fld>
            <a:endParaRPr lang="en-US"/>
          </a:p>
        </p:txBody>
      </p:sp>
      <p:sp>
        <p:nvSpPr>
          <p:cNvPr id="6" name="Footer Placeholder 5">
            <a:extLst>
              <a:ext uri="{FF2B5EF4-FFF2-40B4-BE49-F238E27FC236}">
                <a16:creationId xmlns:a16="http://schemas.microsoft.com/office/drawing/2014/main" id="{80C9A380-3268-4D85-AFB9-33C0DB3E01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75CC80-826C-4397-A6F4-4E6730309FEE}"/>
              </a:ext>
            </a:extLst>
          </p:cNvPr>
          <p:cNvSpPr>
            <a:spLocks noGrp="1"/>
          </p:cNvSpPr>
          <p:nvPr>
            <p:ph type="sldNum" sz="quarter" idx="12"/>
          </p:nvPr>
        </p:nvSpPr>
        <p:spPr/>
        <p:txBody>
          <a:bodyPr/>
          <a:lstStyle/>
          <a:p>
            <a:fld id="{389575AD-85A5-431F-B615-0A34F9911087}" type="slidenum">
              <a:rPr lang="en-US" smtClean="0"/>
              <a:t>‹#›</a:t>
            </a:fld>
            <a:endParaRPr lang="en-US"/>
          </a:p>
        </p:txBody>
      </p:sp>
    </p:spTree>
    <p:extLst>
      <p:ext uri="{BB962C8B-B14F-4D97-AF65-F5344CB8AC3E}">
        <p14:creationId xmlns:p14="http://schemas.microsoft.com/office/powerpoint/2010/main" val="21753671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14E95-BF6B-4A41-BB4D-7D6C7A0075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EB27864-3A69-4CD5-A292-5FA23465EC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F6EA749-0B16-448B-906F-F285918CF8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0E1E6EE-7BFC-439E-A15D-AFEB0E947FFB}"/>
              </a:ext>
            </a:extLst>
          </p:cNvPr>
          <p:cNvSpPr>
            <a:spLocks noGrp="1"/>
          </p:cNvSpPr>
          <p:nvPr>
            <p:ph type="dt" sz="half" idx="10"/>
          </p:nvPr>
        </p:nvSpPr>
        <p:spPr/>
        <p:txBody>
          <a:bodyPr/>
          <a:lstStyle/>
          <a:p>
            <a:fld id="{73BB3506-24A9-479F-9149-D05043A4FBD1}" type="datetimeFigureOut">
              <a:rPr lang="en-US" smtClean="0"/>
              <a:t>7/30/2018</a:t>
            </a:fld>
            <a:endParaRPr lang="en-US"/>
          </a:p>
        </p:txBody>
      </p:sp>
      <p:sp>
        <p:nvSpPr>
          <p:cNvPr id="6" name="Footer Placeholder 5">
            <a:extLst>
              <a:ext uri="{FF2B5EF4-FFF2-40B4-BE49-F238E27FC236}">
                <a16:creationId xmlns:a16="http://schemas.microsoft.com/office/drawing/2014/main" id="{AA5F07EE-6B80-4D66-8598-CA0B870081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DFA8BF-1D86-425F-BE3C-99B05D0970A7}"/>
              </a:ext>
            </a:extLst>
          </p:cNvPr>
          <p:cNvSpPr>
            <a:spLocks noGrp="1"/>
          </p:cNvSpPr>
          <p:nvPr>
            <p:ph type="sldNum" sz="quarter" idx="12"/>
          </p:nvPr>
        </p:nvSpPr>
        <p:spPr/>
        <p:txBody>
          <a:bodyPr/>
          <a:lstStyle/>
          <a:p>
            <a:fld id="{389575AD-85A5-431F-B615-0A34F9911087}" type="slidenum">
              <a:rPr lang="en-US" smtClean="0"/>
              <a:t>‹#›</a:t>
            </a:fld>
            <a:endParaRPr lang="en-US"/>
          </a:p>
        </p:txBody>
      </p:sp>
    </p:spTree>
    <p:extLst>
      <p:ext uri="{BB962C8B-B14F-4D97-AF65-F5344CB8AC3E}">
        <p14:creationId xmlns:p14="http://schemas.microsoft.com/office/powerpoint/2010/main" val="3078268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3E252D-3FE0-4247-8885-1230C625E4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44B3958-533C-40EC-8A02-3E7A5FC0CA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E43E4A-02B6-4EB0-A3AC-A776581D36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BB3506-24A9-479F-9149-D05043A4FBD1}" type="datetimeFigureOut">
              <a:rPr lang="en-US" smtClean="0"/>
              <a:t>7/30/2018</a:t>
            </a:fld>
            <a:endParaRPr lang="en-US"/>
          </a:p>
        </p:txBody>
      </p:sp>
      <p:sp>
        <p:nvSpPr>
          <p:cNvPr id="5" name="Footer Placeholder 4">
            <a:extLst>
              <a:ext uri="{FF2B5EF4-FFF2-40B4-BE49-F238E27FC236}">
                <a16:creationId xmlns:a16="http://schemas.microsoft.com/office/drawing/2014/main" id="{45E6583B-54D4-44F6-9C97-0668329252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57994F1-1D4E-4F6D-B9EE-CE2E6008D4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9575AD-85A5-431F-B615-0A34F9911087}" type="slidenum">
              <a:rPr lang="en-US" smtClean="0"/>
              <a:t>‹#›</a:t>
            </a:fld>
            <a:endParaRPr lang="en-US"/>
          </a:p>
        </p:txBody>
      </p:sp>
    </p:spTree>
    <p:extLst>
      <p:ext uri="{BB962C8B-B14F-4D97-AF65-F5344CB8AC3E}">
        <p14:creationId xmlns:p14="http://schemas.microsoft.com/office/powerpoint/2010/main" val="26653093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commons.wikimedia.org/wiki/File:Facebook_icon_2013.svg" TargetMode="External"/><Relationship Id="rId13" Type="http://schemas.openxmlformats.org/officeDocument/2006/relationships/image" Target="../media/image7.png"/><Relationship Id="rId18" Type="http://schemas.openxmlformats.org/officeDocument/2006/relationships/image" Target="../media/image11.jpeg"/><Relationship Id="rId3" Type="http://schemas.openxmlformats.org/officeDocument/2006/relationships/image" Target="../media/image2.jpg"/><Relationship Id="rId7" Type="http://schemas.openxmlformats.org/officeDocument/2006/relationships/image" Target="../media/image6.png"/><Relationship Id="rId12" Type="http://schemas.openxmlformats.org/officeDocument/2006/relationships/hyperlink" Target="mailto:sales.pei@bulkequipment.com" TargetMode="External"/><Relationship Id="rId17" Type="http://schemas.openxmlformats.org/officeDocument/2006/relationships/image" Target="../media/image10.jpg"/><Relationship Id="rId2" Type="http://schemas.openxmlformats.org/officeDocument/2006/relationships/image" Target="../media/image1.png"/><Relationship Id="rId16" Type="http://schemas.openxmlformats.org/officeDocument/2006/relationships/image" Target="../media/image9.jpg"/><Relationship Id="rId20" Type="http://schemas.openxmlformats.org/officeDocument/2006/relationships/image" Target="../media/image13.jp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hyperlink" Target="mailto:sales.swp.houston@bulkequipment.com" TargetMode="External"/><Relationship Id="rId5" Type="http://schemas.openxmlformats.org/officeDocument/2006/relationships/image" Target="../media/image4.png"/><Relationship Id="rId15" Type="http://schemas.openxmlformats.org/officeDocument/2006/relationships/image" Target="../media/image8.jpg"/><Relationship Id="rId10" Type="http://schemas.openxmlformats.org/officeDocument/2006/relationships/hyperlink" Target="mailto:sales.sep.stoneville@bulkequipment.com" TargetMode="External"/><Relationship Id="rId19" Type="http://schemas.openxmlformats.org/officeDocument/2006/relationships/image" Target="../media/image12.jpg"/><Relationship Id="rId4" Type="http://schemas.openxmlformats.org/officeDocument/2006/relationships/image" Target="../media/image3.png"/><Relationship Id="rId9" Type="http://schemas.openxmlformats.org/officeDocument/2006/relationships/hyperlink" Target="mailto:sales.sep@bulkequipment.com" TargetMode="External"/><Relationship Id="rId14" Type="http://schemas.openxmlformats.org/officeDocument/2006/relationships/hyperlink" Target="http://ardroid.com/tag/youtube/"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22.jpg"/><Relationship Id="rId18" Type="http://schemas.openxmlformats.org/officeDocument/2006/relationships/image" Target="../media/image27.tif"/><Relationship Id="rId26" Type="http://schemas.openxmlformats.org/officeDocument/2006/relationships/image" Target="../media/image34.png"/><Relationship Id="rId3" Type="http://schemas.openxmlformats.org/officeDocument/2006/relationships/image" Target="../media/image14.png"/><Relationship Id="rId21" Type="http://schemas.openxmlformats.org/officeDocument/2006/relationships/image" Target="../media/image29.jpg"/><Relationship Id="rId7" Type="http://schemas.openxmlformats.org/officeDocument/2006/relationships/image" Target="../media/image18.png"/><Relationship Id="rId12" Type="http://schemas.openxmlformats.org/officeDocument/2006/relationships/image" Target="../media/image21.jpg"/><Relationship Id="rId17" Type="http://schemas.openxmlformats.org/officeDocument/2006/relationships/image" Target="../media/image26.jpg"/><Relationship Id="rId25" Type="http://schemas.openxmlformats.org/officeDocument/2006/relationships/image" Target="../media/image33.jpg"/><Relationship Id="rId2" Type="http://schemas.openxmlformats.org/officeDocument/2006/relationships/image" Target="../media/image8.jpg"/><Relationship Id="rId16" Type="http://schemas.openxmlformats.org/officeDocument/2006/relationships/image" Target="../media/image25.jpg"/><Relationship Id="rId20" Type="http://schemas.openxmlformats.org/officeDocument/2006/relationships/image" Target="../media/image5.png"/><Relationship Id="rId29" Type="http://schemas.openxmlformats.org/officeDocument/2006/relationships/image" Target="../media/image37.jpg"/><Relationship Id="rId1" Type="http://schemas.openxmlformats.org/officeDocument/2006/relationships/slideLayout" Target="../slideLayouts/slideLayout7.xml"/><Relationship Id="rId6" Type="http://schemas.openxmlformats.org/officeDocument/2006/relationships/image" Target="../media/image17.jpg"/><Relationship Id="rId11" Type="http://schemas.openxmlformats.org/officeDocument/2006/relationships/image" Target="../media/image20.png"/><Relationship Id="rId24" Type="http://schemas.openxmlformats.org/officeDocument/2006/relationships/image" Target="../media/image32.GIF"/><Relationship Id="rId32" Type="http://schemas.openxmlformats.org/officeDocument/2006/relationships/image" Target="../media/image40.png"/><Relationship Id="rId5" Type="http://schemas.openxmlformats.org/officeDocument/2006/relationships/image" Target="../media/image16.jpg"/><Relationship Id="rId15" Type="http://schemas.openxmlformats.org/officeDocument/2006/relationships/image" Target="../media/image24.jpg"/><Relationship Id="rId23" Type="http://schemas.openxmlformats.org/officeDocument/2006/relationships/image" Target="../media/image31.gif"/><Relationship Id="rId28" Type="http://schemas.openxmlformats.org/officeDocument/2006/relationships/image" Target="../media/image36.png"/><Relationship Id="rId10" Type="http://schemas.openxmlformats.org/officeDocument/2006/relationships/hyperlink" Target="http://www.bulkequipment.com/inventory" TargetMode="External"/><Relationship Id="rId19" Type="http://schemas.openxmlformats.org/officeDocument/2006/relationships/image" Target="../media/image28.jpg"/><Relationship Id="rId31" Type="http://schemas.openxmlformats.org/officeDocument/2006/relationships/image" Target="../media/image39.jpg"/><Relationship Id="rId4" Type="http://schemas.openxmlformats.org/officeDocument/2006/relationships/image" Target="../media/image15.jpg"/><Relationship Id="rId9" Type="http://schemas.openxmlformats.org/officeDocument/2006/relationships/image" Target="../media/image19.jpg"/><Relationship Id="rId14" Type="http://schemas.openxmlformats.org/officeDocument/2006/relationships/image" Target="../media/image23.jpg"/><Relationship Id="rId22" Type="http://schemas.openxmlformats.org/officeDocument/2006/relationships/image" Target="../media/image30.png"/><Relationship Id="rId27" Type="http://schemas.openxmlformats.org/officeDocument/2006/relationships/image" Target="../media/image35.jpg"/><Relationship Id="rId30"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25E06EC8-1810-484F-A8E1-A95465443A51}"/>
              </a:ext>
            </a:extLst>
          </p:cNvPr>
          <p:cNvGraphicFramePr>
            <a:graphicFrameLocks noGrp="1"/>
          </p:cNvGraphicFramePr>
          <p:nvPr>
            <p:extLst>
              <p:ext uri="{D42A27DB-BD31-4B8C-83A1-F6EECF244321}">
                <p14:modId xmlns:p14="http://schemas.microsoft.com/office/powerpoint/2010/main" val="3452672410"/>
              </p:ext>
            </p:extLst>
          </p:nvPr>
        </p:nvGraphicFramePr>
        <p:xfrm>
          <a:off x="0" y="0"/>
          <a:ext cx="12192000" cy="6858000"/>
        </p:xfrm>
        <a:graphic>
          <a:graphicData uri="http://schemas.openxmlformats.org/drawingml/2006/table">
            <a:tbl>
              <a:tblPr firstRow="1" bandRow="1">
                <a:tableStyleId>{5940675A-B579-460E-94D1-54222C63F5DA}</a:tableStyleId>
              </a:tblPr>
              <a:tblGrid>
                <a:gridCol w="4064000">
                  <a:extLst>
                    <a:ext uri="{9D8B030D-6E8A-4147-A177-3AD203B41FA5}">
                      <a16:colId xmlns:a16="http://schemas.microsoft.com/office/drawing/2014/main" val="4133180816"/>
                    </a:ext>
                  </a:extLst>
                </a:gridCol>
                <a:gridCol w="4064000">
                  <a:extLst>
                    <a:ext uri="{9D8B030D-6E8A-4147-A177-3AD203B41FA5}">
                      <a16:colId xmlns:a16="http://schemas.microsoft.com/office/drawing/2014/main" val="1834319631"/>
                    </a:ext>
                  </a:extLst>
                </a:gridCol>
                <a:gridCol w="4064000">
                  <a:extLst>
                    <a:ext uri="{9D8B030D-6E8A-4147-A177-3AD203B41FA5}">
                      <a16:colId xmlns:a16="http://schemas.microsoft.com/office/drawing/2014/main" val="3292285346"/>
                    </a:ext>
                  </a:extLst>
                </a:gridCol>
              </a:tblGrid>
              <a:tr h="6858000">
                <a:tc>
                  <a:txBody>
                    <a:bodyPr/>
                    <a:lstStyle/>
                    <a:p>
                      <a:endParaRPr lang="en-US" dirty="0"/>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56731640"/>
                  </a:ext>
                </a:extLst>
              </a:tr>
            </a:tbl>
          </a:graphicData>
        </a:graphic>
      </p:graphicFrame>
      <p:pic>
        <p:nvPicPr>
          <p:cNvPr id="6" name="Picture 5">
            <a:extLst>
              <a:ext uri="{FF2B5EF4-FFF2-40B4-BE49-F238E27FC236}">
                <a16:creationId xmlns:a16="http://schemas.microsoft.com/office/drawing/2014/main" id="{0E517847-2468-448C-A101-C65D8B3A48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3356" y="1025996"/>
            <a:ext cx="2266958" cy="1333505"/>
          </a:xfrm>
          <a:prstGeom prst="rect">
            <a:avLst/>
          </a:prstGeom>
        </p:spPr>
      </p:pic>
      <p:sp>
        <p:nvSpPr>
          <p:cNvPr id="7" name="TextBox 6">
            <a:extLst>
              <a:ext uri="{FF2B5EF4-FFF2-40B4-BE49-F238E27FC236}">
                <a16:creationId xmlns:a16="http://schemas.microsoft.com/office/drawing/2014/main" id="{F1E1ED6B-4B2A-499A-BF64-65008A688C6E}"/>
              </a:ext>
            </a:extLst>
          </p:cNvPr>
          <p:cNvSpPr txBox="1"/>
          <p:nvPr/>
        </p:nvSpPr>
        <p:spPr>
          <a:xfrm>
            <a:off x="343778" y="51333"/>
            <a:ext cx="3305175" cy="923330"/>
          </a:xfrm>
          <a:prstGeom prst="rect">
            <a:avLst/>
          </a:prstGeom>
          <a:noFill/>
        </p:spPr>
        <p:txBody>
          <a:bodyPr wrap="square" rtlCol="0">
            <a:spAutoFit/>
          </a:bodyPr>
          <a:lstStyle/>
          <a:p>
            <a:pPr algn="ctr"/>
            <a:r>
              <a:rPr lang="en-US" dirty="0"/>
              <a:t>Southeastern Pneumatic</a:t>
            </a:r>
          </a:p>
          <a:p>
            <a:pPr algn="ctr"/>
            <a:r>
              <a:rPr lang="en-US" dirty="0"/>
              <a:t>Southwestern Pneumatic</a:t>
            </a:r>
          </a:p>
          <a:p>
            <a:pPr algn="ctr"/>
            <a:r>
              <a:rPr lang="en-US" dirty="0"/>
              <a:t>Pneumatic Exports</a:t>
            </a:r>
          </a:p>
        </p:txBody>
      </p:sp>
      <p:sp>
        <p:nvSpPr>
          <p:cNvPr id="8" name="TextBox 7">
            <a:extLst>
              <a:ext uri="{FF2B5EF4-FFF2-40B4-BE49-F238E27FC236}">
                <a16:creationId xmlns:a16="http://schemas.microsoft.com/office/drawing/2014/main" id="{98BA4887-AD5C-425A-8837-474DC84D3043}"/>
              </a:ext>
            </a:extLst>
          </p:cNvPr>
          <p:cNvSpPr txBox="1"/>
          <p:nvPr/>
        </p:nvSpPr>
        <p:spPr>
          <a:xfrm>
            <a:off x="234247" y="2341812"/>
            <a:ext cx="3423784" cy="646331"/>
          </a:xfrm>
          <a:prstGeom prst="rect">
            <a:avLst/>
          </a:prstGeom>
          <a:noFill/>
        </p:spPr>
        <p:txBody>
          <a:bodyPr wrap="square" rtlCol="0">
            <a:spAutoFit/>
          </a:bodyPr>
          <a:lstStyle/>
          <a:p>
            <a:pPr algn="ctr"/>
            <a:r>
              <a:rPr lang="en-US" b="1" dirty="0"/>
              <a:t>Experts in Dry Bulk Transportation Solutions</a:t>
            </a:r>
          </a:p>
        </p:txBody>
      </p:sp>
      <p:pic>
        <p:nvPicPr>
          <p:cNvPr id="10" name="Picture 9">
            <a:extLst>
              <a:ext uri="{FF2B5EF4-FFF2-40B4-BE49-F238E27FC236}">
                <a16:creationId xmlns:a16="http://schemas.microsoft.com/office/drawing/2014/main" id="{01A0793E-B47C-4C6C-BB0C-AB2BDC9391E8}"/>
              </a:ext>
            </a:extLst>
          </p:cNvPr>
          <p:cNvPicPr>
            <a:picLocks noChangeAspect="1"/>
          </p:cNvPicPr>
          <p:nvPr/>
        </p:nvPicPr>
        <p:blipFill rotWithShape="1">
          <a:blip r:embed="rId3">
            <a:extLst>
              <a:ext uri="{28A0092B-C50C-407E-A947-70E740481C1C}">
                <a14:useLocalDpi xmlns:a14="http://schemas.microsoft.com/office/drawing/2010/main" val="0"/>
              </a:ext>
            </a:extLst>
          </a:blip>
          <a:srcRect l="3264"/>
          <a:stretch/>
        </p:blipFill>
        <p:spPr>
          <a:xfrm>
            <a:off x="143632" y="3314064"/>
            <a:ext cx="2095188" cy="1102789"/>
          </a:xfrm>
          <a:prstGeom prst="rect">
            <a:avLst/>
          </a:prstGeom>
        </p:spPr>
      </p:pic>
      <p:sp>
        <p:nvSpPr>
          <p:cNvPr id="11" name="TextBox 10">
            <a:extLst>
              <a:ext uri="{FF2B5EF4-FFF2-40B4-BE49-F238E27FC236}">
                <a16:creationId xmlns:a16="http://schemas.microsoft.com/office/drawing/2014/main" id="{36077F4A-6409-46F1-8A00-46E48740946B}"/>
              </a:ext>
            </a:extLst>
          </p:cNvPr>
          <p:cNvSpPr txBox="1"/>
          <p:nvPr/>
        </p:nvSpPr>
        <p:spPr>
          <a:xfrm>
            <a:off x="197590" y="6117541"/>
            <a:ext cx="3305175" cy="369332"/>
          </a:xfrm>
          <a:prstGeom prst="rect">
            <a:avLst/>
          </a:prstGeom>
          <a:noFill/>
        </p:spPr>
        <p:txBody>
          <a:bodyPr wrap="square" rtlCol="0">
            <a:spAutoFit/>
          </a:bodyPr>
          <a:lstStyle/>
          <a:p>
            <a:pPr algn="ctr"/>
            <a:r>
              <a:rPr lang="en-US" b="1" dirty="0"/>
              <a:t>www.bulkequipment.com</a:t>
            </a:r>
          </a:p>
        </p:txBody>
      </p:sp>
      <p:sp>
        <p:nvSpPr>
          <p:cNvPr id="12" name="TextBox 11">
            <a:extLst>
              <a:ext uri="{FF2B5EF4-FFF2-40B4-BE49-F238E27FC236}">
                <a16:creationId xmlns:a16="http://schemas.microsoft.com/office/drawing/2014/main" id="{96C4F27B-6FEA-4EF1-AFC6-8DF8FA9AEE32}"/>
              </a:ext>
            </a:extLst>
          </p:cNvPr>
          <p:cNvSpPr txBox="1"/>
          <p:nvPr/>
        </p:nvSpPr>
        <p:spPr>
          <a:xfrm>
            <a:off x="234246" y="6369390"/>
            <a:ext cx="3305175" cy="369332"/>
          </a:xfrm>
          <a:prstGeom prst="rect">
            <a:avLst/>
          </a:prstGeom>
          <a:noFill/>
        </p:spPr>
        <p:txBody>
          <a:bodyPr wrap="square" rtlCol="0">
            <a:spAutoFit/>
          </a:bodyPr>
          <a:lstStyle/>
          <a:p>
            <a:pPr algn="ctr"/>
            <a:r>
              <a:rPr lang="en-US" b="1" dirty="0"/>
              <a:t>800-777-3383</a:t>
            </a:r>
          </a:p>
        </p:txBody>
      </p:sp>
      <p:sp>
        <p:nvSpPr>
          <p:cNvPr id="17" name="TextBox 16">
            <a:extLst>
              <a:ext uri="{FF2B5EF4-FFF2-40B4-BE49-F238E27FC236}">
                <a16:creationId xmlns:a16="http://schemas.microsoft.com/office/drawing/2014/main" id="{E98DAF47-DAAB-4897-B2B7-9811A75589E3}"/>
              </a:ext>
            </a:extLst>
          </p:cNvPr>
          <p:cNvSpPr txBox="1"/>
          <p:nvPr/>
        </p:nvSpPr>
        <p:spPr>
          <a:xfrm>
            <a:off x="343777" y="2962820"/>
            <a:ext cx="3305175" cy="369332"/>
          </a:xfrm>
          <a:prstGeom prst="rect">
            <a:avLst/>
          </a:prstGeom>
          <a:noFill/>
        </p:spPr>
        <p:txBody>
          <a:bodyPr wrap="square" rtlCol="0">
            <a:spAutoFit/>
          </a:bodyPr>
          <a:lstStyle/>
          <a:p>
            <a:pPr algn="ctr"/>
            <a:r>
              <a:rPr lang="en-US" b="1" dirty="0"/>
              <a:t>New | Used| Services | Parts</a:t>
            </a:r>
          </a:p>
        </p:txBody>
      </p:sp>
      <p:sp>
        <p:nvSpPr>
          <p:cNvPr id="18" name="TextBox 17">
            <a:extLst>
              <a:ext uri="{FF2B5EF4-FFF2-40B4-BE49-F238E27FC236}">
                <a16:creationId xmlns:a16="http://schemas.microsoft.com/office/drawing/2014/main" id="{C58CBD70-DC1B-4237-91EF-0A6700D793FC}"/>
              </a:ext>
            </a:extLst>
          </p:cNvPr>
          <p:cNvSpPr txBox="1"/>
          <p:nvPr/>
        </p:nvSpPr>
        <p:spPr>
          <a:xfrm>
            <a:off x="4443411" y="12088"/>
            <a:ext cx="3305175" cy="369332"/>
          </a:xfrm>
          <a:prstGeom prst="rect">
            <a:avLst/>
          </a:prstGeom>
          <a:noFill/>
        </p:spPr>
        <p:txBody>
          <a:bodyPr wrap="square" rtlCol="0">
            <a:spAutoFit/>
          </a:bodyPr>
          <a:lstStyle/>
          <a:p>
            <a:pPr algn="ctr"/>
            <a:r>
              <a:rPr lang="en-US" dirty="0"/>
              <a:t>7 Locations to Serve You</a:t>
            </a:r>
          </a:p>
        </p:txBody>
      </p:sp>
      <p:sp>
        <p:nvSpPr>
          <p:cNvPr id="23" name="TextBox 22">
            <a:extLst>
              <a:ext uri="{FF2B5EF4-FFF2-40B4-BE49-F238E27FC236}">
                <a16:creationId xmlns:a16="http://schemas.microsoft.com/office/drawing/2014/main" id="{F4D5DBD9-54C8-4BB6-84D7-BA8A962B16E6}"/>
              </a:ext>
            </a:extLst>
          </p:cNvPr>
          <p:cNvSpPr txBox="1"/>
          <p:nvPr/>
        </p:nvSpPr>
        <p:spPr>
          <a:xfrm>
            <a:off x="8543044" y="115603"/>
            <a:ext cx="3305175" cy="369332"/>
          </a:xfrm>
          <a:prstGeom prst="rect">
            <a:avLst/>
          </a:prstGeom>
          <a:noFill/>
        </p:spPr>
        <p:txBody>
          <a:bodyPr wrap="square" rtlCol="0">
            <a:spAutoFit/>
          </a:bodyPr>
          <a:lstStyle/>
          <a:p>
            <a:pPr algn="ctr"/>
            <a:r>
              <a:rPr lang="en-US" dirty="0"/>
              <a:t>Services</a:t>
            </a:r>
          </a:p>
        </p:txBody>
      </p:sp>
      <p:pic>
        <p:nvPicPr>
          <p:cNvPr id="27" name="Picture 26">
            <a:extLst>
              <a:ext uri="{FF2B5EF4-FFF2-40B4-BE49-F238E27FC236}">
                <a16:creationId xmlns:a16="http://schemas.microsoft.com/office/drawing/2014/main" id="{F64748D6-FBE8-450E-9E3E-012940D42A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0178" y="4669418"/>
            <a:ext cx="2216421" cy="1248901"/>
          </a:xfrm>
          <a:prstGeom prst="rect">
            <a:avLst/>
          </a:prstGeom>
        </p:spPr>
      </p:pic>
      <p:pic>
        <p:nvPicPr>
          <p:cNvPr id="29" name="Picture 28">
            <a:extLst>
              <a:ext uri="{FF2B5EF4-FFF2-40B4-BE49-F238E27FC236}">
                <a16:creationId xmlns:a16="http://schemas.microsoft.com/office/drawing/2014/main" id="{EA7FFE5F-DC68-44B7-8FDA-EEEA03A063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3777" y="4363306"/>
            <a:ext cx="1232598" cy="2190750"/>
          </a:xfrm>
          <a:prstGeom prst="rect">
            <a:avLst/>
          </a:prstGeom>
        </p:spPr>
      </p:pic>
      <p:pic>
        <p:nvPicPr>
          <p:cNvPr id="31" name="Picture 30">
            <a:extLst>
              <a:ext uri="{FF2B5EF4-FFF2-40B4-BE49-F238E27FC236}">
                <a16:creationId xmlns:a16="http://schemas.microsoft.com/office/drawing/2014/main" id="{662C9BE2-9E00-486D-B481-8285665FAC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47899" y="3357475"/>
            <a:ext cx="1818699" cy="1363448"/>
          </a:xfrm>
          <a:prstGeom prst="rect">
            <a:avLst/>
          </a:prstGeom>
        </p:spPr>
      </p:pic>
      <p:sp>
        <p:nvSpPr>
          <p:cNvPr id="32" name="TextBox 31">
            <a:extLst>
              <a:ext uri="{FF2B5EF4-FFF2-40B4-BE49-F238E27FC236}">
                <a16:creationId xmlns:a16="http://schemas.microsoft.com/office/drawing/2014/main" id="{9BD7CF7A-77B8-4CF3-A72A-D65917C46A65}"/>
              </a:ext>
            </a:extLst>
          </p:cNvPr>
          <p:cNvSpPr txBox="1"/>
          <p:nvPr/>
        </p:nvSpPr>
        <p:spPr>
          <a:xfrm>
            <a:off x="4209691" y="2483166"/>
            <a:ext cx="3804249" cy="923330"/>
          </a:xfrm>
          <a:prstGeom prst="rect">
            <a:avLst/>
          </a:prstGeom>
          <a:noFill/>
        </p:spPr>
        <p:txBody>
          <a:bodyPr wrap="square" rtlCol="0">
            <a:spAutoFit/>
          </a:bodyPr>
          <a:lstStyle/>
          <a:p>
            <a:pPr algn="ctr"/>
            <a:r>
              <a:rPr lang="en-US" b="1" dirty="0"/>
              <a:t>Facility Hours</a:t>
            </a:r>
          </a:p>
          <a:p>
            <a:pPr algn="ctr"/>
            <a:r>
              <a:rPr lang="en-US" dirty="0"/>
              <a:t>Monday – Friday</a:t>
            </a:r>
          </a:p>
          <a:p>
            <a:pPr algn="ctr"/>
            <a:r>
              <a:rPr lang="en-US" dirty="0"/>
              <a:t>8:00 AM – 5:00 PM</a:t>
            </a:r>
          </a:p>
        </p:txBody>
      </p:sp>
      <p:pic>
        <p:nvPicPr>
          <p:cNvPr id="39" name="Picture 38">
            <a:extLst>
              <a:ext uri="{FF2B5EF4-FFF2-40B4-BE49-F238E27FC236}">
                <a16:creationId xmlns:a16="http://schemas.microsoft.com/office/drawing/2014/main" id="{AD69A67A-E84B-4EAE-83EC-3503BC258A3D}"/>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4443411" y="6464645"/>
            <a:ext cx="324034" cy="324034"/>
          </a:xfrm>
          <a:prstGeom prst="rect">
            <a:avLst/>
          </a:prstGeom>
        </p:spPr>
      </p:pic>
      <p:sp>
        <p:nvSpPr>
          <p:cNvPr id="41" name="TextBox 40">
            <a:extLst>
              <a:ext uri="{FF2B5EF4-FFF2-40B4-BE49-F238E27FC236}">
                <a16:creationId xmlns:a16="http://schemas.microsoft.com/office/drawing/2014/main" id="{E56ADFE7-F75F-4DC2-9E4B-3C7997989513}"/>
              </a:ext>
            </a:extLst>
          </p:cNvPr>
          <p:cNvSpPr txBox="1"/>
          <p:nvPr/>
        </p:nvSpPr>
        <p:spPr>
          <a:xfrm>
            <a:off x="4960189" y="6419347"/>
            <a:ext cx="3132970" cy="369332"/>
          </a:xfrm>
          <a:prstGeom prst="rect">
            <a:avLst/>
          </a:prstGeom>
          <a:noFill/>
        </p:spPr>
        <p:txBody>
          <a:bodyPr wrap="square" rtlCol="0">
            <a:spAutoFit/>
          </a:bodyPr>
          <a:lstStyle/>
          <a:p>
            <a:r>
              <a:rPr lang="en-US" dirty="0"/>
              <a:t>@</a:t>
            </a:r>
            <a:r>
              <a:rPr lang="en-US" dirty="0" err="1"/>
              <a:t>bulkequipmentcompanies</a:t>
            </a:r>
            <a:endParaRPr lang="en-US" dirty="0"/>
          </a:p>
        </p:txBody>
      </p:sp>
      <p:graphicFrame>
        <p:nvGraphicFramePr>
          <p:cNvPr id="47" name="Table 46">
            <a:extLst>
              <a:ext uri="{FF2B5EF4-FFF2-40B4-BE49-F238E27FC236}">
                <a16:creationId xmlns:a16="http://schemas.microsoft.com/office/drawing/2014/main" id="{EE5F4043-706D-453A-BF6F-EC72799BDFD5}"/>
              </a:ext>
            </a:extLst>
          </p:cNvPr>
          <p:cNvGraphicFramePr>
            <a:graphicFrameLocks noGrp="1"/>
          </p:cNvGraphicFramePr>
          <p:nvPr>
            <p:extLst>
              <p:ext uri="{D42A27DB-BD31-4B8C-83A1-F6EECF244321}">
                <p14:modId xmlns:p14="http://schemas.microsoft.com/office/powerpoint/2010/main" val="776649895"/>
              </p:ext>
            </p:extLst>
          </p:nvPr>
        </p:nvGraphicFramePr>
        <p:xfrm>
          <a:off x="4084302" y="3391654"/>
          <a:ext cx="4017482" cy="2225040"/>
        </p:xfrm>
        <a:graphic>
          <a:graphicData uri="http://schemas.openxmlformats.org/drawingml/2006/table">
            <a:tbl>
              <a:tblPr firstRow="1" bandRow="1">
                <a:tableStyleId>{5940675A-B579-460E-94D1-54222C63F5DA}</a:tableStyleId>
              </a:tblPr>
              <a:tblGrid>
                <a:gridCol w="2008741">
                  <a:extLst>
                    <a:ext uri="{9D8B030D-6E8A-4147-A177-3AD203B41FA5}">
                      <a16:colId xmlns:a16="http://schemas.microsoft.com/office/drawing/2014/main" val="3473792365"/>
                    </a:ext>
                  </a:extLst>
                </a:gridCol>
                <a:gridCol w="2008741">
                  <a:extLst>
                    <a:ext uri="{9D8B030D-6E8A-4147-A177-3AD203B41FA5}">
                      <a16:colId xmlns:a16="http://schemas.microsoft.com/office/drawing/2014/main" val="93393145"/>
                    </a:ext>
                  </a:extLst>
                </a:gridCol>
              </a:tblGrid>
              <a:tr h="370840">
                <a:tc>
                  <a:txBody>
                    <a:bodyPr/>
                    <a:lstStyle/>
                    <a:p>
                      <a:pPr algn="ctr"/>
                      <a:r>
                        <a:rPr lang="en-US" sz="800" b="1" dirty="0"/>
                        <a:t>Southeastern Pneumatic</a:t>
                      </a:r>
                    </a:p>
                    <a:p>
                      <a:pPr algn="ctr"/>
                      <a:r>
                        <a:rPr lang="en-US" sz="800" dirty="0"/>
                        <a:t>356 Dixon </a:t>
                      </a:r>
                      <a:r>
                        <a:rPr lang="en-US" sz="800" dirty="0" err="1"/>
                        <a:t>Dr</a:t>
                      </a:r>
                      <a:r>
                        <a:rPr lang="en-US" sz="800" dirty="0"/>
                        <a:t>: HQ, Blower Shop</a:t>
                      </a:r>
                    </a:p>
                    <a:p>
                      <a:pPr algn="ctr"/>
                      <a:r>
                        <a:rPr lang="en-US" sz="800" dirty="0"/>
                        <a:t>787 E. Oglethorpe St: Trailer Shop, Sales</a:t>
                      </a:r>
                    </a:p>
                    <a:p>
                      <a:pPr algn="ctr"/>
                      <a:r>
                        <a:rPr lang="en-US" sz="800" dirty="0"/>
                        <a:t>Ellaville, GA 31806</a:t>
                      </a:r>
                    </a:p>
                    <a:p>
                      <a:pPr algn="ctr"/>
                      <a:r>
                        <a:rPr lang="en-US" sz="800" dirty="0"/>
                        <a:t>800-777-3383 </a:t>
                      </a:r>
                      <a:r>
                        <a:rPr lang="en-US" sz="800" dirty="0">
                          <a:hlinkClick r:id="rId9"/>
                        </a:rPr>
                        <a:t>sales.sep@bulkequipment.com</a:t>
                      </a:r>
                      <a:endParaRPr lang="en-US" sz="800" dirty="0"/>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sz="800" b="1" dirty="0"/>
                        <a:t>Southwestern Pneumatic</a:t>
                      </a:r>
                    </a:p>
                    <a:p>
                      <a:pPr algn="ctr"/>
                      <a:r>
                        <a:rPr lang="en-US" sz="800" dirty="0"/>
                        <a:t>23999 IH 35</a:t>
                      </a:r>
                    </a:p>
                    <a:p>
                      <a:pPr algn="ctr"/>
                      <a:r>
                        <a:rPr lang="en-US" sz="800" dirty="0"/>
                        <a:t>Kyle, TX 78640</a:t>
                      </a:r>
                    </a:p>
                    <a:p>
                      <a:pPr algn="ctr"/>
                      <a:r>
                        <a:rPr lang="en-US" sz="800" dirty="0"/>
                        <a:t>800-779-3383 </a:t>
                      </a:r>
                      <a:r>
                        <a:rPr lang="en-US" sz="800" dirty="0">
                          <a:hlinkClick r:id="rId9"/>
                        </a:rPr>
                        <a:t>sales.swp@bulkequipment.com</a:t>
                      </a:r>
                      <a:endParaRPr lang="en-US" sz="800" dirty="0"/>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950956857"/>
                  </a:ext>
                </a:extLst>
              </a:tr>
              <a:tr h="370840">
                <a:tc>
                  <a:txBody>
                    <a:bodyPr/>
                    <a:lstStyle/>
                    <a:p>
                      <a:pPr algn="ctr"/>
                      <a:r>
                        <a:rPr lang="en-US" sz="800" b="1" dirty="0"/>
                        <a:t>Southeastern Pneumatic</a:t>
                      </a:r>
                    </a:p>
                    <a:p>
                      <a:pPr algn="ctr"/>
                      <a:r>
                        <a:rPr lang="en-US" sz="800" dirty="0"/>
                        <a:t>6915 US Hwy 220</a:t>
                      </a:r>
                    </a:p>
                    <a:p>
                      <a:pPr algn="ctr"/>
                      <a:r>
                        <a:rPr lang="en-US" sz="800" dirty="0"/>
                        <a:t>Stoneville, NC 27048</a:t>
                      </a:r>
                    </a:p>
                    <a:p>
                      <a:pPr algn="ctr"/>
                      <a:r>
                        <a:rPr lang="en-US" sz="800" dirty="0"/>
                        <a:t>866-427-3073 </a:t>
                      </a:r>
                      <a:r>
                        <a:rPr lang="en-US" sz="800" dirty="0">
                          <a:hlinkClick r:id="rId10"/>
                        </a:rPr>
                        <a:t>sales.sep.stoneville@bulkequipment.com</a:t>
                      </a:r>
                      <a:endParaRPr lang="en-US" sz="800" dirty="0"/>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sz="800" b="1" dirty="0"/>
                        <a:t>Southwestern Pneumatic</a:t>
                      </a:r>
                    </a:p>
                    <a:p>
                      <a:pPr algn="ctr"/>
                      <a:r>
                        <a:rPr lang="en-US" sz="800" dirty="0"/>
                        <a:t>5733 Ransom St</a:t>
                      </a:r>
                    </a:p>
                    <a:p>
                      <a:pPr algn="ctr"/>
                      <a:r>
                        <a:rPr lang="en-US" sz="800" dirty="0"/>
                        <a:t>Houston, TX 77087</a:t>
                      </a:r>
                    </a:p>
                    <a:p>
                      <a:pPr algn="ctr"/>
                      <a:r>
                        <a:rPr lang="en-US" sz="800" dirty="0"/>
                        <a:t>800-765-8265</a:t>
                      </a:r>
                    </a:p>
                    <a:p>
                      <a:pPr algn="ctr"/>
                      <a:r>
                        <a:rPr lang="en-US" sz="800" dirty="0">
                          <a:hlinkClick r:id="rId11"/>
                        </a:rPr>
                        <a:t>sales.swp.houston@bulkequipment.com</a:t>
                      </a:r>
                      <a:endParaRPr lang="en-US" sz="800" dirty="0"/>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806469258"/>
                  </a:ext>
                </a:extLst>
              </a:tr>
              <a:tr h="370840">
                <a:tc>
                  <a:txBody>
                    <a:bodyPr/>
                    <a:lstStyle/>
                    <a:p>
                      <a:pPr algn="ctr"/>
                      <a:r>
                        <a:rPr lang="en-US" sz="800" b="1" dirty="0"/>
                        <a:t>Pneumatic Exports</a:t>
                      </a:r>
                    </a:p>
                    <a:p>
                      <a:pPr algn="ctr"/>
                      <a:r>
                        <a:rPr lang="en-US" sz="800" dirty="0"/>
                        <a:t>3521 NW 115</a:t>
                      </a:r>
                      <a:r>
                        <a:rPr lang="en-US" sz="800" baseline="30000" dirty="0"/>
                        <a:t>th</a:t>
                      </a:r>
                      <a:r>
                        <a:rPr lang="en-US" sz="800" dirty="0"/>
                        <a:t> Ave</a:t>
                      </a:r>
                    </a:p>
                    <a:p>
                      <a:pPr algn="ctr"/>
                      <a:r>
                        <a:rPr lang="en-US" sz="800" dirty="0"/>
                        <a:t>Miami, FL 33178</a:t>
                      </a:r>
                    </a:p>
                    <a:p>
                      <a:pPr algn="ctr"/>
                      <a:r>
                        <a:rPr lang="en-US" sz="800" dirty="0"/>
                        <a:t>888-785-3383</a:t>
                      </a:r>
                    </a:p>
                    <a:p>
                      <a:pPr algn="ctr"/>
                      <a:r>
                        <a:rPr lang="en-US" sz="800" dirty="0">
                          <a:hlinkClick r:id="rId12"/>
                        </a:rPr>
                        <a:t>sales.pei@bulkequipment.com</a:t>
                      </a:r>
                      <a:endParaRPr lang="en-US" sz="800" dirty="0"/>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sz="800" b="1" dirty="0"/>
                        <a:t>Southwestern Pneumatic</a:t>
                      </a:r>
                    </a:p>
                    <a:p>
                      <a:pPr algn="ctr"/>
                      <a:r>
                        <a:rPr lang="en-US" sz="800" dirty="0"/>
                        <a:t>3251 VV Jones Rd</a:t>
                      </a:r>
                    </a:p>
                    <a:p>
                      <a:pPr algn="ctr"/>
                      <a:r>
                        <a:rPr lang="en-US" sz="800" dirty="0"/>
                        <a:t>Venus, TX 76084</a:t>
                      </a:r>
                    </a:p>
                    <a:p>
                      <a:pPr algn="ctr"/>
                      <a:r>
                        <a:rPr lang="en-US" sz="800" dirty="0"/>
                        <a:t>866-772-3383</a:t>
                      </a:r>
                    </a:p>
                    <a:p>
                      <a:pPr algn="ctr"/>
                      <a:r>
                        <a:rPr lang="en-US" sz="800" dirty="0">
                          <a:hlinkClick r:id="rId12"/>
                        </a:rPr>
                        <a:t>sales.swp.venus@bulkequipment.com</a:t>
                      </a:r>
                      <a:endParaRPr lang="en-US" sz="800" dirty="0"/>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36572187"/>
                  </a:ext>
                </a:extLst>
              </a:tr>
            </a:tbl>
          </a:graphicData>
        </a:graphic>
      </p:graphicFrame>
      <p:pic>
        <p:nvPicPr>
          <p:cNvPr id="49" name="Picture 48">
            <a:extLst>
              <a:ext uri="{FF2B5EF4-FFF2-40B4-BE49-F238E27FC236}">
                <a16:creationId xmlns:a16="http://schemas.microsoft.com/office/drawing/2014/main" id="{E6D2ACA7-E99B-4A22-B32A-F3A60F22C72E}"/>
              </a:ext>
            </a:extLst>
          </p:cNvPr>
          <p:cNvPicPr>
            <a:picLocks noChangeAspect="1"/>
          </p:cNvPicPr>
          <p:nvPr/>
        </p:nvPicPr>
        <p:blipFill>
          <a:blip r:embed="rId13">
            <a:extLst>
              <a:ext uri="{28A0092B-C50C-407E-A947-70E740481C1C}">
                <a14:useLocalDpi xmlns:a14="http://schemas.microsoft.com/office/drawing/2010/main" val="0"/>
              </a:ext>
              <a:ext uri="{837473B0-CC2E-450A-ABE3-18F120FF3D39}">
                <a1611:picAttrSrcUrl xmlns:a1611="http://schemas.microsoft.com/office/drawing/2016/11/main" r:id="rId14"/>
              </a:ext>
            </a:extLst>
          </a:blip>
          <a:stretch>
            <a:fillRect/>
          </a:stretch>
        </p:blipFill>
        <p:spPr>
          <a:xfrm>
            <a:off x="4394262" y="5978515"/>
            <a:ext cx="422331" cy="422331"/>
          </a:xfrm>
          <a:prstGeom prst="rect">
            <a:avLst/>
          </a:prstGeom>
        </p:spPr>
      </p:pic>
      <p:sp>
        <p:nvSpPr>
          <p:cNvPr id="51" name="TextBox 50">
            <a:extLst>
              <a:ext uri="{FF2B5EF4-FFF2-40B4-BE49-F238E27FC236}">
                <a16:creationId xmlns:a16="http://schemas.microsoft.com/office/drawing/2014/main" id="{48B388C5-2ED2-4614-9686-F838E6617A30}"/>
              </a:ext>
            </a:extLst>
          </p:cNvPr>
          <p:cNvSpPr txBox="1"/>
          <p:nvPr/>
        </p:nvSpPr>
        <p:spPr>
          <a:xfrm>
            <a:off x="4965943" y="5985154"/>
            <a:ext cx="3132970" cy="369332"/>
          </a:xfrm>
          <a:prstGeom prst="rect">
            <a:avLst/>
          </a:prstGeom>
          <a:noFill/>
        </p:spPr>
        <p:txBody>
          <a:bodyPr wrap="square" rtlCol="0">
            <a:spAutoFit/>
          </a:bodyPr>
          <a:lstStyle/>
          <a:p>
            <a:r>
              <a:rPr lang="en-US" dirty="0"/>
              <a:t>Southeastern Pneumatic, Inc.</a:t>
            </a:r>
          </a:p>
        </p:txBody>
      </p:sp>
      <p:sp>
        <p:nvSpPr>
          <p:cNvPr id="52" name="TextBox 51">
            <a:extLst>
              <a:ext uri="{FF2B5EF4-FFF2-40B4-BE49-F238E27FC236}">
                <a16:creationId xmlns:a16="http://schemas.microsoft.com/office/drawing/2014/main" id="{0FB34014-F302-4CAE-B456-B7698A35B1C0}"/>
              </a:ext>
            </a:extLst>
          </p:cNvPr>
          <p:cNvSpPr txBox="1"/>
          <p:nvPr/>
        </p:nvSpPr>
        <p:spPr>
          <a:xfrm>
            <a:off x="4531747" y="5637224"/>
            <a:ext cx="3132970" cy="369332"/>
          </a:xfrm>
          <a:prstGeom prst="rect">
            <a:avLst/>
          </a:prstGeom>
          <a:noFill/>
        </p:spPr>
        <p:txBody>
          <a:bodyPr wrap="square" rtlCol="0">
            <a:spAutoFit/>
          </a:bodyPr>
          <a:lstStyle/>
          <a:p>
            <a:pPr algn="ctr"/>
            <a:r>
              <a:rPr lang="en-US" b="1" dirty="0"/>
              <a:t>Find us online</a:t>
            </a:r>
          </a:p>
        </p:txBody>
      </p:sp>
      <p:pic>
        <p:nvPicPr>
          <p:cNvPr id="9" name="Picture 8">
            <a:extLst>
              <a:ext uri="{FF2B5EF4-FFF2-40B4-BE49-F238E27FC236}">
                <a16:creationId xmlns:a16="http://schemas.microsoft.com/office/drawing/2014/main" id="{FC56141F-53F8-469F-A577-FD4AF883126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488082" y="567435"/>
            <a:ext cx="1269088" cy="486668"/>
          </a:xfrm>
          <a:prstGeom prst="rect">
            <a:avLst/>
          </a:prstGeom>
        </p:spPr>
      </p:pic>
      <p:pic>
        <p:nvPicPr>
          <p:cNvPr id="20" name="Picture 19">
            <a:extLst>
              <a:ext uri="{FF2B5EF4-FFF2-40B4-BE49-F238E27FC236}">
                <a16:creationId xmlns:a16="http://schemas.microsoft.com/office/drawing/2014/main" id="{1EF1165C-F39C-41EE-9B7D-B558AC13B4C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210239" y="5353195"/>
            <a:ext cx="1742295" cy="1306721"/>
          </a:xfrm>
          <a:prstGeom prst="rect">
            <a:avLst/>
          </a:prstGeom>
          <a:ln>
            <a:noFill/>
          </a:ln>
          <a:effectLst>
            <a:softEdge rad="112500"/>
          </a:effectLst>
        </p:spPr>
      </p:pic>
      <p:pic>
        <p:nvPicPr>
          <p:cNvPr id="25" name="Picture 24">
            <a:extLst>
              <a:ext uri="{FF2B5EF4-FFF2-40B4-BE49-F238E27FC236}">
                <a16:creationId xmlns:a16="http://schemas.microsoft.com/office/drawing/2014/main" id="{82EC45B4-5B4E-4F32-BCEA-E93C4F56A412}"/>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341822" y="5684869"/>
            <a:ext cx="1742295" cy="779234"/>
          </a:xfrm>
          <a:prstGeom prst="rect">
            <a:avLst/>
          </a:prstGeom>
          <a:ln>
            <a:noFill/>
          </a:ln>
          <a:effectLst>
            <a:softEdge rad="112500"/>
          </a:effectLst>
        </p:spPr>
      </p:pic>
      <p:sp>
        <p:nvSpPr>
          <p:cNvPr id="36" name="TextBox 35">
            <a:extLst>
              <a:ext uri="{FF2B5EF4-FFF2-40B4-BE49-F238E27FC236}">
                <a16:creationId xmlns:a16="http://schemas.microsoft.com/office/drawing/2014/main" id="{BAE8FA3F-ED91-4499-A49B-E36A93D04483}"/>
              </a:ext>
            </a:extLst>
          </p:cNvPr>
          <p:cNvSpPr txBox="1"/>
          <p:nvPr/>
        </p:nvSpPr>
        <p:spPr>
          <a:xfrm>
            <a:off x="8251478" y="981065"/>
            <a:ext cx="1742296" cy="276999"/>
          </a:xfrm>
          <a:prstGeom prst="rect">
            <a:avLst/>
          </a:prstGeom>
          <a:noFill/>
        </p:spPr>
        <p:txBody>
          <a:bodyPr wrap="square" rtlCol="0">
            <a:spAutoFit/>
          </a:bodyPr>
          <a:lstStyle/>
          <a:p>
            <a:pPr algn="ctr"/>
            <a:r>
              <a:rPr lang="en-US" sz="1200" dirty="0"/>
              <a:t>Warranty Service Center</a:t>
            </a:r>
          </a:p>
        </p:txBody>
      </p:sp>
      <p:sp>
        <p:nvSpPr>
          <p:cNvPr id="37" name="TextBox 36">
            <a:extLst>
              <a:ext uri="{FF2B5EF4-FFF2-40B4-BE49-F238E27FC236}">
                <a16:creationId xmlns:a16="http://schemas.microsoft.com/office/drawing/2014/main" id="{B56CEFE4-80F2-489B-A09C-3AE573C81668}"/>
              </a:ext>
            </a:extLst>
          </p:cNvPr>
          <p:cNvSpPr txBox="1"/>
          <p:nvPr/>
        </p:nvSpPr>
        <p:spPr>
          <a:xfrm>
            <a:off x="8251478" y="4143747"/>
            <a:ext cx="3940521" cy="1077218"/>
          </a:xfrm>
          <a:prstGeom prst="rect">
            <a:avLst/>
          </a:prstGeom>
          <a:noFill/>
        </p:spPr>
        <p:txBody>
          <a:bodyPr wrap="square" rtlCol="0">
            <a:spAutoFit/>
          </a:bodyPr>
          <a:lstStyle/>
          <a:p>
            <a:r>
              <a:rPr lang="en-US" sz="1600" dirty="0"/>
              <a:t>Blower service &amp; oil change, vacuum pumps, liquid pumps, hydraulic systems, hydraulic coolers, wet line kits, tarps, liner, live floors, automated manways</a:t>
            </a:r>
          </a:p>
        </p:txBody>
      </p:sp>
      <p:sp>
        <p:nvSpPr>
          <p:cNvPr id="26" name="Arrow: Right 25">
            <a:extLst>
              <a:ext uri="{FF2B5EF4-FFF2-40B4-BE49-F238E27FC236}">
                <a16:creationId xmlns:a16="http://schemas.microsoft.com/office/drawing/2014/main" id="{88736947-B67D-452A-A6B8-18A8C8FF3713}"/>
              </a:ext>
            </a:extLst>
          </p:cNvPr>
          <p:cNvSpPr/>
          <p:nvPr/>
        </p:nvSpPr>
        <p:spPr>
          <a:xfrm>
            <a:off x="9993774" y="5947750"/>
            <a:ext cx="291566" cy="1992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ABC64D2E-FBE0-454D-A13F-6471F357AA07}"/>
              </a:ext>
            </a:extLst>
          </p:cNvPr>
          <p:cNvSpPr txBox="1"/>
          <p:nvPr/>
        </p:nvSpPr>
        <p:spPr>
          <a:xfrm>
            <a:off x="8210238" y="6595130"/>
            <a:ext cx="1742296" cy="276999"/>
          </a:xfrm>
          <a:prstGeom prst="rect">
            <a:avLst/>
          </a:prstGeom>
          <a:noFill/>
        </p:spPr>
        <p:txBody>
          <a:bodyPr wrap="square" rtlCol="0">
            <a:spAutoFit/>
          </a:bodyPr>
          <a:lstStyle/>
          <a:p>
            <a:pPr algn="ctr"/>
            <a:r>
              <a:rPr lang="en-US" sz="1200" dirty="0"/>
              <a:t>Before</a:t>
            </a:r>
          </a:p>
        </p:txBody>
      </p:sp>
      <p:sp>
        <p:nvSpPr>
          <p:cNvPr id="42" name="TextBox 41">
            <a:extLst>
              <a:ext uri="{FF2B5EF4-FFF2-40B4-BE49-F238E27FC236}">
                <a16:creationId xmlns:a16="http://schemas.microsoft.com/office/drawing/2014/main" id="{1511B1DD-FB95-45C2-91B1-6DFDFFF76167}"/>
              </a:ext>
            </a:extLst>
          </p:cNvPr>
          <p:cNvSpPr txBox="1"/>
          <p:nvPr/>
        </p:nvSpPr>
        <p:spPr>
          <a:xfrm>
            <a:off x="10341822" y="6588065"/>
            <a:ext cx="1742296" cy="276999"/>
          </a:xfrm>
          <a:prstGeom prst="rect">
            <a:avLst/>
          </a:prstGeom>
          <a:noFill/>
        </p:spPr>
        <p:txBody>
          <a:bodyPr wrap="square" rtlCol="0">
            <a:spAutoFit/>
          </a:bodyPr>
          <a:lstStyle/>
          <a:p>
            <a:pPr algn="ctr"/>
            <a:r>
              <a:rPr lang="en-US" sz="1200" dirty="0"/>
              <a:t>After</a:t>
            </a:r>
          </a:p>
        </p:txBody>
      </p:sp>
      <p:pic>
        <p:nvPicPr>
          <p:cNvPr id="34" name="Picture 33">
            <a:extLst>
              <a:ext uri="{FF2B5EF4-FFF2-40B4-BE49-F238E27FC236}">
                <a16:creationId xmlns:a16="http://schemas.microsoft.com/office/drawing/2014/main" id="{2707405A-5DB6-4DD3-BA6A-4177675443AC}"/>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488082" y="2584582"/>
            <a:ext cx="1623996" cy="1217997"/>
          </a:xfrm>
          <a:prstGeom prst="rect">
            <a:avLst/>
          </a:prstGeom>
          <a:ln>
            <a:noFill/>
          </a:ln>
          <a:effectLst>
            <a:softEdge rad="112500"/>
          </a:effectLst>
        </p:spPr>
      </p:pic>
      <p:pic>
        <p:nvPicPr>
          <p:cNvPr id="30" name="Picture 29">
            <a:extLst>
              <a:ext uri="{FF2B5EF4-FFF2-40B4-BE49-F238E27FC236}">
                <a16:creationId xmlns:a16="http://schemas.microsoft.com/office/drawing/2014/main" id="{005854FD-12B5-4313-8F90-489395C386EB}"/>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476622" y="499232"/>
            <a:ext cx="1673665" cy="1517663"/>
          </a:xfrm>
          <a:prstGeom prst="rect">
            <a:avLst/>
          </a:prstGeom>
        </p:spPr>
      </p:pic>
      <p:sp>
        <p:nvSpPr>
          <p:cNvPr id="38" name="TextBox 37">
            <a:extLst>
              <a:ext uri="{FF2B5EF4-FFF2-40B4-BE49-F238E27FC236}">
                <a16:creationId xmlns:a16="http://schemas.microsoft.com/office/drawing/2014/main" id="{0DC4471D-C97B-4B1F-A326-13F8F685C23A}"/>
              </a:ext>
            </a:extLst>
          </p:cNvPr>
          <p:cNvSpPr txBox="1"/>
          <p:nvPr/>
        </p:nvSpPr>
        <p:spPr>
          <a:xfrm>
            <a:off x="7989393" y="1391764"/>
            <a:ext cx="2930883" cy="830997"/>
          </a:xfrm>
          <a:prstGeom prst="rect">
            <a:avLst/>
          </a:prstGeom>
          <a:noFill/>
        </p:spPr>
        <p:txBody>
          <a:bodyPr wrap="square" rtlCol="0">
            <a:spAutoFit/>
          </a:bodyPr>
          <a:lstStyle/>
          <a:p>
            <a:pPr algn="ctr"/>
            <a:r>
              <a:rPr lang="en-US" sz="1600" dirty="0"/>
              <a:t>All of our facilities  (except Miami) offer full service installation and repair services </a:t>
            </a:r>
          </a:p>
        </p:txBody>
      </p:sp>
      <p:sp>
        <p:nvSpPr>
          <p:cNvPr id="46" name="TextBox 45">
            <a:extLst>
              <a:ext uri="{FF2B5EF4-FFF2-40B4-BE49-F238E27FC236}">
                <a16:creationId xmlns:a16="http://schemas.microsoft.com/office/drawing/2014/main" id="{9BED197D-A8FF-4622-A31C-4C269D0A5A2C}"/>
              </a:ext>
            </a:extLst>
          </p:cNvPr>
          <p:cNvSpPr txBox="1"/>
          <p:nvPr/>
        </p:nvSpPr>
        <p:spPr>
          <a:xfrm>
            <a:off x="10112078" y="2527310"/>
            <a:ext cx="2079921" cy="1077218"/>
          </a:xfrm>
          <a:prstGeom prst="rect">
            <a:avLst/>
          </a:prstGeom>
          <a:noFill/>
        </p:spPr>
        <p:txBody>
          <a:bodyPr wrap="square" rtlCol="0">
            <a:spAutoFit/>
          </a:bodyPr>
          <a:lstStyle/>
          <a:p>
            <a:r>
              <a:rPr lang="en-US" sz="1600" dirty="0"/>
              <a:t>Including sandblasting, preventative </a:t>
            </a:r>
            <a:r>
              <a:rPr lang="en-US" sz="1600" dirty="0" err="1"/>
              <a:t>maint</a:t>
            </a:r>
            <a:r>
              <a:rPr lang="en-US" sz="1600" dirty="0"/>
              <a:t>, custom fabrication and DOT services</a:t>
            </a:r>
          </a:p>
        </p:txBody>
      </p:sp>
      <p:sp>
        <p:nvSpPr>
          <p:cNvPr id="35" name="TextBox 34">
            <a:extLst>
              <a:ext uri="{FF2B5EF4-FFF2-40B4-BE49-F238E27FC236}">
                <a16:creationId xmlns:a16="http://schemas.microsoft.com/office/drawing/2014/main" id="{8C097A34-F535-4D3B-AA68-79F999CA6E08}"/>
              </a:ext>
            </a:extLst>
          </p:cNvPr>
          <p:cNvSpPr txBox="1"/>
          <p:nvPr/>
        </p:nvSpPr>
        <p:spPr>
          <a:xfrm>
            <a:off x="10567496" y="1941228"/>
            <a:ext cx="1742296" cy="276999"/>
          </a:xfrm>
          <a:prstGeom prst="rect">
            <a:avLst/>
          </a:prstGeom>
          <a:noFill/>
        </p:spPr>
        <p:txBody>
          <a:bodyPr wrap="square" rtlCol="0">
            <a:spAutoFit/>
          </a:bodyPr>
          <a:lstStyle/>
          <a:p>
            <a:pPr algn="ctr"/>
            <a:r>
              <a:rPr lang="en-US" sz="1200" dirty="0"/>
              <a:t>Liners</a:t>
            </a:r>
          </a:p>
        </p:txBody>
      </p:sp>
      <p:sp>
        <p:nvSpPr>
          <p:cNvPr id="43" name="TextBox 42">
            <a:extLst>
              <a:ext uri="{FF2B5EF4-FFF2-40B4-BE49-F238E27FC236}">
                <a16:creationId xmlns:a16="http://schemas.microsoft.com/office/drawing/2014/main" id="{53C94B3E-3727-4BCA-9A8B-559DCDF8B806}"/>
              </a:ext>
            </a:extLst>
          </p:cNvPr>
          <p:cNvSpPr txBox="1"/>
          <p:nvPr/>
        </p:nvSpPr>
        <p:spPr>
          <a:xfrm>
            <a:off x="8370290" y="3778419"/>
            <a:ext cx="1742296" cy="276999"/>
          </a:xfrm>
          <a:prstGeom prst="rect">
            <a:avLst/>
          </a:prstGeom>
          <a:noFill/>
        </p:spPr>
        <p:txBody>
          <a:bodyPr wrap="square" rtlCol="0">
            <a:spAutoFit/>
          </a:bodyPr>
          <a:lstStyle/>
          <a:p>
            <a:pPr algn="ctr"/>
            <a:r>
              <a:rPr lang="en-US" sz="1200" dirty="0"/>
              <a:t>PTO Blowers</a:t>
            </a:r>
          </a:p>
        </p:txBody>
      </p:sp>
      <p:sp>
        <p:nvSpPr>
          <p:cNvPr id="44" name="TextBox 43">
            <a:extLst>
              <a:ext uri="{FF2B5EF4-FFF2-40B4-BE49-F238E27FC236}">
                <a16:creationId xmlns:a16="http://schemas.microsoft.com/office/drawing/2014/main" id="{331761AF-C340-4565-9FE8-6BA3CB0CF67D}"/>
              </a:ext>
            </a:extLst>
          </p:cNvPr>
          <p:cNvSpPr txBox="1"/>
          <p:nvPr/>
        </p:nvSpPr>
        <p:spPr>
          <a:xfrm>
            <a:off x="35177" y="4370687"/>
            <a:ext cx="1106140" cy="276999"/>
          </a:xfrm>
          <a:prstGeom prst="rect">
            <a:avLst/>
          </a:prstGeom>
          <a:noFill/>
        </p:spPr>
        <p:txBody>
          <a:bodyPr wrap="square" rtlCol="0">
            <a:spAutoFit/>
          </a:bodyPr>
          <a:lstStyle/>
          <a:p>
            <a:pPr algn="ctr"/>
            <a:r>
              <a:rPr lang="en-US" sz="1200" dirty="0"/>
              <a:t>Pneumatics</a:t>
            </a:r>
          </a:p>
        </p:txBody>
      </p:sp>
      <p:sp>
        <p:nvSpPr>
          <p:cNvPr id="45" name="TextBox 44">
            <a:extLst>
              <a:ext uri="{FF2B5EF4-FFF2-40B4-BE49-F238E27FC236}">
                <a16:creationId xmlns:a16="http://schemas.microsoft.com/office/drawing/2014/main" id="{0A1120A6-4067-4F07-8E53-84FABA44B868}"/>
              </a:ext>
            </a:extLst>
          </p:cNvPr>
          <p:cNvSpPr txBox="1"/>
          <p:nvPr/>
        </p:nvSpPr>
        <p:spPr>
          <a:xfrm>
            <a:off x="2247229" y="4404278"/>
            <a:ext cx="1106140" cy="276999"/>
          </a:xfrm>
          <a:prstGeom prst="rect">
            <a:avLst/>
          </a:prstGeom>
          <a:noFill/>
        </p:spPr>
        <p:txBody>
          <a:bodyPr wrap="square" rtlCol="0">
            <a:spAutoFit/>
          </a:bodyPr>
          <a:lstStyle/>
          <a:p>
            <a:pPr algn="ctr"/>
            <a:r>
              <a:rPr lang="en-US" sz="1200" dirty="0"/>
              <a:t>End Dump</a:t>
            </a:r>
          </a:p>
        </p:txBody>
      </p:sp>
      <p:sp>
        <p:nvSpPr>
          <p:cNvPr id="48" name="TextBox 47">
            <a:extLst>
              <a:ext uri="{FF2B5EF4-FFF2-40B4-BE49-F238E27FC236}">
                <a16:creationId xmlns:a16="http://schemas.microsoft.com/office/drawing/2014/main" id="{9E291122-6ED2-4638-952B-16AE484E6CF0}"/>
              </a:ext>
            </a:extLst>
          </p:cNvPr>
          <p:cNvSpPr txBox="1"/>
          <p:nvPr/>
        </p:nvSpPr>
        <p:spPr>
          <a:xfrm>
            <a:off x="1993769" y="5779819"/>
            <a:ext cx="1060291" cy="276999"/>
          </a:xfrm>
          <a:prstGeom prst="rect">
            <a:avLst/>
          </a:prstGeom>
          <a:noFill/>
        </p:spPr>
        <p:txBody>
          <a:bodyPr wrap="square" rtlCol="0">
            <a:spAutoFit/>
          </a:bodyPr>
          <a:lstStyle/>
          <a:p>
            <a:pPr algn="ctr"/>
            <a:r>
              <a:rPr lang="en-US" sz="1200" dirty="0"/>
              <a:t>Diesel</a:t>
            </a:r>
          </a:p>
        </p:txBody>
      </p:sp>
      <p:sp>
        <p:nvSpPr>
          <p:cNvPr id="50" name="TextBox 49">
            <a:extLst>
              <a:ext uri="{FF2B5EF4-FFF2-40B4-BE49-F238E27FC236}">
                <a16:creationId xmlns:a16="http://schemas.microsoft.com/office/drawing/2014/main" id="{2D94FE5C-2968-46F1-B324-71D6773DBFBF}"/>
              </a:ext>
            </a:extLst>
          </p:cNvPr>
          <p:cNvSpPr txBox="1"/>
          <p:nvPr/>
        </p:nvSpPr>
        <p:spPr>
          <a:xfrm>
            <a:off x="-60344" y="5895970"/>
            <a:ext cx="1113970" cy="276999"/>
          </a:xfrm>
          <a:prstGeom prst="rect">
            <a:avLst/>
          </a:prstGeom>
          <a:noFill/>
        </p:spPr>
        <p:txBody>
          <a:bodyPr wrap="square" rtlCol="0">
            <a:spAutoFit/>
          </a:bodyPr>
          <a:lstStyle/>
          <a:p>
            <a:pPr algn="ctr"/>
            <a:r>
              <a:rPr lang="en-US" sz="1200" dirty="0"/>
              <a:t>Electric</a:t>
            </a:r>
          </a:p>
        </p:txBody>
      </p:sp>
      <p:sp>
        <p:nvSpPr>
          <p:cNvPr id="53" name="TextBox 52">
            <a:extLst>
              <a:ext uri="{FF2B5EF4-FFF2-40B4-BE49-F238E27FC236}">
                <a16:creationId xmlns:a16="http://schemas.microsoft.com/office/drawing/2014/main" id="{F25E78FF-18F6-4DB8-ACA9-398F00ED9E07}"/>
              </a:ext>
            </a:extLst>
          </p:cNvPr>
          <p:cNvSpPr txBox="1"/>
          <p:nvPr/>
        </p:nvSpPr>
        <p:spPr>
          <a:xfrm>
            <a:off x="9324483" y="5203256"/>
            <a:ext cx="1742296" cy="276999"/>
          </a:xfrm>
          <a:prstGeom prst="rect">
            <a:avLst/>
          </a:prstGeom>
          <a:noFill/>
        </p:spPr>
        <p:txBody>
          <a:bodyPr wrap="square" rtlCol="0">
            <a:spAutoFit/>
          </a:bodyPr>
          <a:lstStyle/>
          <a:p>
            <a:pPr algn="ctr"/>
            <a:r>
              <a:rPr lang="en-US" sz="1200" dirty="0"/>
              <a:t>Wreck Repair</a:t>
            </a:r>
          </a:p>
        </p:txBody>
      </p:sp>
      <p:pic>
        <p:nvPicPr>
          <p:cNvPr id="3" name="Picture 2">
            <a:extLst>
              <a:ext uri="{FF2B5EF4-FFF2-40B4-BE49-F238E27FC236}">
                <a16:creationId xmlns:a16="http://schemas.microsoft.com/office/drawing/2014/main" id="{D81365F0-391F-4925-BC79-98FC485F3F90}"/>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710125" y="361920"/>
            <a:ext cx="2803380" cy="2088816"/>
          </a:xfrm>
          <a:prstGeom prst="rect">
            <a:avLst/>
          </a:prstGeom>
        </p:spPr>
      </p:pic>
    </p:spTree>
    <p:extLst>
      <p:ext uri="{BB962C8B-B14F-4D97-AF65-F5344CB8AC3E}">
        <p14:creationId xmlns:p14="http://schemas.microsoft.com/office/powerpoint/2010/main" val="36765324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25E06EC8-1810-484F-A8E1-A95465443A51}"/>
              </a:ext>
            </a:extLst>
          </p:cNvPr>
          <p:cNvGraphicFramePr>
            <a:graphicFrameLocks noGrp="1"/>
          </p:cNvGraphicFramePr>
          <p:nvPr>
            <p:extLst>
              <p:ext uri="{D42A27DB-BD31-4B8C-83A1-F6EECF244321}">
                <p14:modId xmlns:p14="http://schemas.microsoft.com/office/powerpoint/2010/main" val="851241788"/>
              </p:ext>
            </p:extLst>
          </p:nvPr>
        </p:nvGraphicFramePr>
        <p:xfrm>
          <a:off x="0" y="0"/>
          <a:ext cx="12192000" cy="6858000"/>
        </p:xfrm>
        <a:graphic>
          <a:graphicData uri="http://schemas.openxmlformats.org/drawingml/2006/table">
            <a:tbl>
              <a:tblPr firstRow="1" bandRow="1">
                <a:tableStyleId>{5940675A-B579-460E-94D1-54222C63F5DA}</a:tableStyleId>
              </a:tblPr>
              <a:tblGrid>
                <a:gridCol w="4064000">
                  <a:extLst>
                    <a:ext uri="{9D8B030D-6E8A-4147-A177-3AD203B41FA5}">
                      <a16:colId xmlns:a16="http://schemas.microsoft.com/office/drawing/2014/main" val="4133180816"/>
                    </a:ext>
                  </a:extLst>
                </a:gridCol>
                <a:gridCol w="4064000">
                  <a:extLst>
                    <a:ext uri="{9D8B030D-6E8A-4147-A177-3AD203B41FA5}">
                      <a16:colId xmlns:a16="http://schemas.microsoft.com/office/drawing/2014/main" val="1834319631"/>
                    </a:ext>
                  </a:extLst>
                </a:gridCol>
                <a:gridCol w="4064000">
                  <a:extLst>
                    <a:ext uri="{9D8B030D-6E8A-4147-A177-3AD203B41FA5}">
                      <a16:colId xmlns:a16="http://schemas.microsoft.com/office/drawing/2014/main" val="3292285346"/>
                    </a:ext>
                  </a:extLst>
                </a:gridCol>
              </a:tblGrid>
              <a:tr h="6858000">
                <a:tc>
                  <a:txBody>
                    <a:bodyPr/>
                    <a:lstStyle/>
                    <a:p>
                      <a:endParaRPr lang="en-US" dirty="0"/>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56731640"/>
                  </a:ext>
                </a:extLst>
              </a:tr>
            </a:tbl>
          </a:graphicData>
        </a:graphic>
      </p:graphicFrame>
      <p:sp>
        <p:nvSpPr>
          <p:cNvPr id="7" name="TextBox 6">
            <a:extLst>
              <a:ext uri="{FF2B5EF4-FFF2-40B4-BE49-F238E27FC236}">
                <a16:creationId xmlns:a16="http://schemas.microsoft.com/office/drawing/2014/main" id="{F1E1ED6B-4B2A-499A-BF64-65008A688C6E}"/>
              </a:ext>
            </a:extLst>
          </p:cNvPr>
          <p:cNvSpPr txBox="1"/>
          <p:nvPr/>
        </p:nvSpPr>
        <p:spPr>
          <a:xfrm>
            <a:off x="324738" y="77212"/>
            <a:ext cx="3305175" cy="369332"/>
          </a:xfrm>
          <a:prstGeom prst="rect">
            <a:avLst/>
          </a:prstGeom>
          <a:noFill/>
        </p:spPr>
        <p:txBody>
          <a:bodyPr wrap="square" rtlCol="0">
            <a:spAutoFit/>
          </a:bodyPr>
          <a:lstStyle/>
          <a:p>
            <a:pPr algn="ctr"/>
            <a:r>
              <a:rPr lang="en-US" b="1" dirty="0"/>
              <a:t>Blowers</a:t>
            </a:r>
          </a:p>
        </p:txBody>
      </p:sp>
      <p:sp>
        <p:nvSpPr>
          <p:cNvPr id="9" name="TextBox 8">
            <a:extLst>
              <a:ext uri="{FF2B5EF4-FFF2-40B4-BE49-F238E27FC236}">
                <a16:creationId xmlns:a16="http://schemas.microsoft.com/office/drawing/2014/main" id="{7A30198C-07B6-4100-846A-DE461B22597C}"/>
              </a:ext>
            </a:extLst>
          </p:cNvPr>
          <p:cNvSpPr txBox="1"/>
          <p:nvPr/>
        </p:nvSpPr>
        <p:spPr>
          <a:xfrm>
            <a:off x="4443412" y="77212"/>
            <a:ext cx="3305175" cy="369332"/>
          </a:xfrm>
          <a:prstGeom prst="rect">
            <a:avLst/>
          </a:prstGeom>
          <a:noFill/>
        </p:spPr>
        <p:txBody>
          <a:bodyPr wrap="square" rtlCol="0">
            <a:spAutoFit/>
          </a:bodyPr>
          <a:lstStyle/>
          <a:p>
            <a:pPr algn="ctr"/>
            <a:r>
              <a:rPr lang="en-US" b="1" dirty="0"/>
              <a:t>Trailers</a:t>
            </a:r>
          </a:p>
        </p:txBody>
      </p:sp>
      <p:sp>
        <p:nvSpPr>
          <p:cNvPr id="10" name="TextBox 9">
            <a:extLst>
              <a:ext uri="{FF2B5EF4-FFF2-40B4-BE49-F238E27FC236}">
                <a16:creationId xmlns:a16="http://schemas.microsoft.com/office/drawing/2014/main" id="{A1A2C961-61FD-4CE1-B40D-C1D6C377D888}"/>
              </a:ext>
            </a:extLst>
          </p:cNvPr>
          <p:cNvSpPr txBox="1"/>
          <p:nvPr/>
        </p:nvSpPr>
        <p:spPr>
          <a:xfrm>
            <a:off x="8562086" y="77212"/>
            <a:ext cx="3305175" cy="369332"/>
          </a:xfrm>
          <a:prstGeom prst="rect">
            <a:avLst/>
          </a:prstGeom>
          <a:noFill/>
        </p:spPr>
        <p:txBody>
          <a:bodyPr wrap="square" rtlCol="0">
            <a:spAutoFit/>
          </a:bodyPr>
          <a:lstStyle/>
          <a:p>
            <a:pPr algn="ctr"/>
            <a:r>
              <a:rPr lang="en-US" b="1" dirty="0"/>
              <a:t>Parts</a:t>
            </a:r>
          </a:p>
        </p:txBody>
      </p:sp>
      <p:pic>
        <p:nvPicPr>
          <p:cNvPr id="6" name="Picture 5">
            <a:extLst>
              <a:ext uri="{FF2B5EF4-FFF2-40B4-BE49-F238E27FC236}">
                <a16:creationId xmlns:a16="http://schemas.microsoft.com/office/drawing/2014/main" id="{20C5B70E-750B-400D-B008-FAACA8EFDC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738" y="1621639"/>
            <a:ext cx="2033228" cy="779699"/>
          </a:xfrm>
          <a:prstGeom prst="rect">
            <a:avLst/>
          </a:prstGeom>
        </p:spPr>
      </p:pic>
      <p:sp>
        <p:nvSpPr>
          <p:cNvPr id="8" name="TextBox 7">
            <a:extLst>
              <a:ext uri="{FF2B5EF4-FFF2-40B4-BE49-F238E27FC236}">
                <a16:creationId xmlns:a16="http://schemas.microsoft.com/office/drawing/2014/main" id="{6B3A3BCF-98B0-4808-8F62-75523F831BCD}"/>
              </a:ext>
            </a:extLst>
          </p:cNvPr>
          <p:cNvSpPr txBox="1"/>
          <p:nvPr/>
        </p:nvSpPr>
        <p:spPr>
          <a:xfrm>
            <a:off x="165733" y="2387512"/>
            <a:ext cx="3810069" cy="1785104"/>
          </a:xfrm>
          <a:prstGeom prst="rect">
            <a:avLst/>
          </a:prstGeom>
          <a:noFill/>
        </p:spPr>
        <p:txBody>
          <a:bodyPr wrap="square" rtlCol="0">
            <a:spAutoFit/>
          </a:bodyPr>
          <a:lstStyle/>
          <a:p>
            <a:r>
              <a:rPr lang="en-US" sz="1000" dirty="0"/>
              <a:t>We are proud to represent the Gardner Denver line of mobile products for use in dry bulk liquid and hydraulic applications. Gardner Denver blowers are the most efficient and productive blowers on the market. </a:t>
            </a:r>
            <a:br>
              <a:rPr lang="en-US" sz="1000" dirty="0"/>
            </a:br>
            <a:br>
              <a:rPr lang="en-US" sz="1000" dirty="0"/>
            </a:br>
            <a:r>
              <a:rPr lang="en-US" sz="1000" dirty="0"/>
              <a:t>We specialize in blower installations for your trailer or truck. With our expertise and several model designs we can meet any mounting arrangement or need. </a:t>
            </a:r>
            <a:br>
              <a:rPr lang="en-US" sz="1000" dirty="0"/>
            </a:br>
            <a:br>
              <a:rPr lang="en-US" sz="1000" dirty="0"/>
            </a:br>
            <a:r>
              <a:rPr lang="en-US" sz="1000" dirty="0"/>
              <a:t>We can integrate your system with hydraulics as well as power take off units (PTO).</a:t>
            </a:r>
          </a:p>
        </p:txBody>
      </p:sp>
      <p:sp>
        <p:nvSpPr>
          <p:cNvPr id="11" name="TextBox 10">
            <a:extLst>
              <a:ext uri="{FF2B5EF4-FFF2-40B4-BE49-F238E27FC236}">
                <a16:creationId xmlns:a16="http://schemas.microsoft.com/office/drawing/2014/main" id="{65D7EE74-09BE-47F9-861F-6197F1837604}"/>
              </a:ext>
            </a:extLst>
          </p:cNvPr>
          <p:cNvSpPr txBox="1"/>
          <p:nvPr/>
        </p:nvSpPr>
        <p:spPr>
          <a:xfrm>
            <a:off x="-27947" y="5021640"/>
            <a:ext cx="2005272" cy="369332"/>
          </a:xfrm>
          <a:prstGeom prst="rect">
            <a:avLst/>
          </a:prstGeom>
          <a:noFill/>
        </p:spPr>
        <p:txBody>
          <a:bodyPr wrap="square" rtlCol="0">
            <a:spAutoFit/>
          </a:bodyPr>
          <a:lstStyle/>
          <a:p>
            <a:pPr algn="ctr"/>
            <a:r>
              <a:rPr lang="en-US" dirty="0"/>
              <a:t>Stock</a:t>
            </a:r>
          </a:p>
        </p:txBody>
      </p:sp>
      <p:sp>
        <p:nvSpPr>
          <p:cNvPr id="12" name="TextBox 11">
            <a:extLst>
              <a:ext uri="{FF2B5EF4-FFF2-40B4-BE49-F238E27FC236}">
                <a16:creationId xmlns:a16="http://schemas.microsoft.com/office/drawing/2014/main" id="{ED0B56DC-F480-4EA6-BB9B-59418E09DA38}"/>
              </a:ext>
            </a:extLst>
          </p:cNvPr>
          <p:cNvSpPr txBox="1"/>
          <p:nvPr/>
        </p:nvSpPr>
        <p:spPr>
          <a:xfrm>
            <a:off x="1977325" y="5011339"/>
            <a:ext cx="2005272" cy="369332"/>
          </a:xfrm>
          <a:prstGeom prst="rect">
            <a:avLst/>
          </a:prstGeom>
          <a:noFill/>
        </p:spPr>
        <p:txBody>
          <a:bodyPr wrap="square" rtlCol="0">
            <a:spAutoFit/>
          </a:bodyPr>
          <a:lstStyle/>
          <a:p>
            <a:pPr algn="ctr"/>
            <a:r>
              <a:rPr lang="en-US" dirty="0"/>
              <a:t>Repair</a:t>
            </a:r>
          </a:p>
        </p:txBody>
      </p:sp>
      <p:sp>
        <p:nvSpPr>
          <p:cNvPr id="13" name="TextBox 12">
            <a:extLst>
              <a:ext uri="{FF2B5EF4-FFF2-40B4-BE49-F238E27FC236}">
                <a16:creationId xmlns:a16="http://schemas.microsoft.com/office/drawing/2014/main" id="{F6454E08-D18F-4E9D-A301-BF046A472F6C}"/>
              </a:ext>
            </a:extLst>
          </p:cNvPr>
          <p:cNvSpPr txBox="1"/>
          <p:nvPr/>
        </p:nvSpPr>
        <p:spPr>
          <a:xfrm>
            <a:off x="1977325" y="6430744"/>
            <a:ext cx="2005272" cy="369332"/>
          </a:xfrm>
          <a:prstGeom prst="rect">
            <a:avLst/>
          </a:prstGeom>
          <a:noFill/>
        </p:spPr>
        <p:txBody>
          <a:bodyPr wrap="square" rtlCol="0">
            <a:spAutoFit/>
          </a:bodyPr>
          <a:lstStyle/>
          <a:p>
            <a:pPr algn="ctr"/>
            <a:r>
              <a:rPr lang="en-US" dirty="0"/>
              <a:t>Package Units</a:t>
            </a:r>
          </a:p>
        </p:txBody>
      </p:sp>
      <p:sp>
        <p:nvSpPr>
          <p:cNvPr id="14" name="TextBox 13">
            <a:extLst>
              <a:ext uri="{FF2B5EF4-FFF2-40B4-BE49-F238E27FC236}">
                <a16:creationId xmlns:a16="http://schemas.microsoft.com/office/drawing/2014/main" id="{D2D31B5C-A124-4661-BBC7-834CF7256086}"/>
              </a:ext>
            </a:extLst>
          </p:cNvPr>
          <p:cNvSpPr txBox="1"/>
          <p:nvPr/>
        </p:nvSpPr>
        <p:spPr>
          <a:xfrm>
            <a:off x="0" y="6430744"/>
            <a:ext cx="2005272" cy="369332"/>
          </a:xfrm>
          <a:prstGeom prst="rect">
            <a:avLst/>
          </a:prstGeom>
          <a:noFill/>
        </p:spPr>
        <p:txBody>
          <a:bodyPr wrap="square" rtlCol="0">
            <a:spAutoFit/>
          </a:bodyPr>
          <a:lstStyle/>
          <a:p>
            <a:pPr algn="ctr"/>
            <a:r>
              <a:rPr lang="en-US" dirty="0"/>
              <a:t>PTO Kits</a:t>
            </a:r>
          </a:p>
        </p:txBody>
      </p:sp>
      <p:sp>
        <p:nvSpPr>
          <p:cNvPr id="15" name="TextBox 14">
            <a:extLst>
              <a:ext uri="{FF2B5EF4-FFF2-40B4-BE49-F238E27FC236}">
                <a16:creationId xmlns:a16="http://schemas.microsoft.com/office/drawing/2014/main" id="{A6C70D3D-D0E0-4E03-B1E3-28EF6D8880BF}"/>
              </a:ext>
            </a:extLst>
          </p:cNvPr>
          <p:cNvSpPr txBox="1"/>
          <p:nvPr/>
        </p:nvSpPr>
        <p:spPr>
          <a:xfrm>
            <a:off x="165733" y="389174"/>
            <a:ext cx="3735238" cy="369332"/>
          </a:xfrm>
          <a:prstGeom prst="rect">
            <a:avLst/>
          </a:prstGeom>
          <a:noFill/>
        </p:spPr>
        <p:txBody>
          <a:bodyPr wrap="square" rtlCol="0">
            <a:spAutoFit/>
          </a:bodyPr>
          <a:lstStyle/>
          <a:p>
            <a:pPr algn="ctr"/>
            <a:r>
              <a:rPr lang="en-US" b="1" dirty="0"/>
              <a:t>#1 USA mobile blower distributor  </a:t>
            </a:r>
          </a:p>
        </p:txBody>
      </p:sp>
      <p:pic>
        <p:nvPicPr>
          <p:cNvPr id="3" name="Picture 2">
            <a:extLst>
              <a:ext uri="{FF2B5EF4-FFF2-40B4-BE49-F238E27FC236}">
                <a16:creationId xmlns:a16="http://schemas.microsoft.com/office/drawing/2014/main" id="{7F75A181-E5B5-41F6-899E-9E34DE66B1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426" y="782909"/>
            <a:ext cx="461901" cy="499353"/>
          </a:xfrm>
          <a:prstGeom prst="rect">
            <a:avLst/>
          </a:prstGeom>
        </p:spPr>
      </p:pic>
      <p:sp>
        <p:nvSpPr>
          <p:cNvPr id="16" name="TextBox 15">
            <a:extLst>
              <a:ext uri="{FF2B5EF4-FFF2-40B4-BE49-F238E27FC236}">
                <a16:creationId xmlns:a16="http://schemas.microsoft.com/office/drawing/2014/main" id="{F4D746ED-8027-4407-9E00-0F7F2D39AE6B}"/>
              </a:ext>
            </a:extLst>
          </p:cNvPr>
          <p:cNvSpPr txBox="1"/>
          <p:nvPr/>
        </p:nvSpPr>
        <p:spPr>
          <a:xfrm>
            <a:off x="364949" y="1306665"/>
            <a:ext cx="758316" cy="307777"/>
          </a:xfrm>
          <a:prstGeom prst="rect">
            <a:avLst/>
          </a:prstGeom>
          <a:noFill/>
        </p:spPr>
        <p:txBody>
          <a:bodyPr wrap="square" rtlCol="0">
            <a:spAutoFit/>
          </a:bodyPr>
          <a:lstStyle/>
          <a:p>
            <a:pPr algn="ctr"/>
            <a:r>
              <a:rPr lang="en-US" sz="1400" dirty="0"/>
              <a:t>2014</a:t>
            </a:r>
          </a:p>
        </p:txBody>
      </p:sp>
      <p:pic>
        <p:nvPicPr>
          <p:cNvPr id="17" name="Picture 16">
            <a:extLst>
              <a:ext uri="{FF2B5EF4-FFF2-40B4-BE49-F238E27FC236}">
                <a16:creationId xmlns:a16="http://schemas.microsoft.com/office/drawing/2014/main" id="{DC824FDB-3BED-4270-BFEE-B019ECB656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3698" y="782909"/>
            <a:ext cx="461901" cy="499353"/>
          </a:xfrm>
          <a:prstGeom prst="rect">
            <a:avLst/>
          </a:prstGeom>
        </p:spPr>
      </p:pic>
      <p:sp>
        <p:nvSpPr>
          <p:cNvPr id="18" name="TextBox 17">
            <a:extLst>
              <a:ext uri="{FF2B5EF4-FFF2-40B4-BE49-F238E27FC236}">
                <a16:creationId xmlns:a16="http://schemas.microsoft.com/office/drawing/2014/main" id="{1CA6B2B6-4828-45D7-B785-52AA131BA820}"/>
              </a:ext>
            </a:extLst>
          </p:cNvPr>
          <p:cNvSpPr txBox="1"/>
          <p:nvPr/>
        </p:nvSpPr>
        <p:spPr>
          <a:xfrm>
            <a:off x="1259221" y="1306665"/>
            <a:ext cx="758316" cy="307777"/>
          </a:xfrm>
          <a:prstGeom prst="rect">
            <a:avLst/>
          </a:prstGeom>
          <a:noFill/>
        </p:spPr>
        <p:txBody>
          <a:bodyPr wrap="square" rtlCol="0">
            <a:spAutoFit/>
          </a:bodyPr>
          <a:lstStyle/>
          <a:p>
            <a:pPr algn="ctr"/>
            <a:r>
              <a:rPr lang="en-US" sz="1400" dirty="0"/>
              <a:t>2015</a:t>
            </a:r>
          </a:p>
        </p:txBody>
      </p:sp>
      <p:pic>
        <p:nvPicPr>
          <p:cNvPr id="19" name="Picture 18">
            <a:extLst>
              <a:ext uri="{FF2B5EF4-FFF2-40B4-BE49-F238E27FC236}">
                <a16:creationId xmlns:a16="http://schemas.microsoft.com/office/drawing/2014/main" id="{246A3561-66D1-4BFB-B0C4-35A8F24598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1557" y="795611"/>
            <a:ext cx="461901" cy="499353"/>
          </a:xfrm>
          <a:prstGeom prst="rect">
            <a:avLst/>
          </a:prstGeom>
        </p:spPr>
      </p:pic>
      <p:sp>
        <p:nvSpPr>
          <p:cNvPr id="20" name="TextBox 19">
            <a:extLst>
              <a:ext uri="{FF2B5EF4-FFF2-40B4-BE49-F238E27FC236}">
                <a16:creationId xmlns:a16="http://schemas.microsoft.com/office/drawing/2014/main" id="{4CF1F262-988C-4073-9837-866F0CF2140F}"/>
              </a:ext>
            </a:extLst>
          </p:cNvPr>
          <p:cNvSpPr txBox="1"/>
          <p:nvPr/>
        </p:nvSpPr>
        <p:spPr>
          <a:xfrm>
            <a:off x="2127080" y="1310741"/>
            <a:ext cx="758316" cy="307777"/>
          </a:xfrm>
          <a:prstGeom prst="rect">
            <a:avLst/>
          </a:prstGeom>
          <a:noFill/>
        </p:spPr>
        <p:txBody>
          <a:bodyPr wrap="square" rtlCol="0">
            <a:spAutoFit/>
          </a:bodyPr>
          <a:lstStyle/>
          <a:p>
            <a:pPr algn="ctr"/>
            <a:r>
              <a:rPr lang="en-US" sz="1400" dirty="0"/>
              <a:t>2016</a:t>
            </a:r>
          </a:p>
        </p:txBody>
      </p:sp>
      <p:pic>
        <p:nvPicPr>
          <p:cNvPr id="21" name="Picture 20">
            <a:extLst>
              <a:ext uri="{FF2B5EF4-FFF2-40B4-BE49-F238E27FC236}">
                <a16:creationId xmlns:a16="http://schemas.microsoft.com/office/drawing/2014/main" id="{53720029-5475-4329-8D13-059132E495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7542" y="782909"/>
            <a:ext cx="461901" cy="499353"/>
          </a:xfrm>
          <a:prstGeom prst="rect">
            <a:avLst/>
          </a:prstGeom>
        </p:spPr>
      </p:pic>
      <p:sp>
        <p:nvSpPr>
          <p:cNvPr id="22" name="TextBox 21">
            <a:extLst>
              <a:ext uri="{FF2B5EF4-FFF2-40B4-BE49-F238E27FC236}">
                <a16:creationId xmlns:a16="http://schemas.microsoft.com/office/drawing/2014/main" id="{E0BF4F9F-0425-413A-B236-831C32A0284F}"/>
              </a:ext>
            </a:extLst>
          </p:cNvPr>
          <p:cNvSpPr txBox="1"/>
          <p:nvPr/>
        </p:nvSpPr>
        <p:spPr>
          <a:xfrm>
            <a:off x="2933065" y="1306665"/>
            <a:ext cx="758316" cy="307777"/>
          </a:xfrm>
          <a:prstGeom prst="rect">
            <a:avLst/>
          </a:prstGeom>
          <a:noFill/>
        </p:spPr>
        <p:txBody>
          <a:bodyPr wrap="square" rtlCol="0">
            <a:spAutoFit/>
          </a:bodyPr>
          <a:lstStyle/>
          <a:p>
            <a:pPr algn="ctr"/>
            <a:r>
              <a:rPr lang="en-US" sz="1400" dirty="0"/>
              <a:t>2017</a:t>
            </a:r>
          </a:p>
        </p:txBody>
      </p:sp>
      <p:pic>
        <p:nvPicPr>
          <p:cNvPr id="23" name="Picture 22">
            <a:extLst>
              <a:ext uri="{FF2B5EF4-FFF2-40B4-BE49-F238E27FC236}">
                <a16:creationId xmlns:a16="http://schemas.microsoft.com/office/drawing/2014/main" id="{532DB333-7358-4979-BF4A-94ED550FC4CC}"/>
              </a:ext>
            </a:extLst>
          </p:cNvPr>
          <p:cNvPicPr>
            <a:picLocks noChangeAspect="1"/>
          </p:cNvPicPr>
          <p:nvPr/>
        </p:nvPicPr>
        <p:blipFill rotWithShape="1">
          <a:blip r:embed="rId4">
            <a:extLst>
              <a:ext uri="{28A0092B-C50C-407E-A947-70E740481C1C}">
                <a14:useLocalDpi xmlns:a14="http://schemas.microsoft.com/office/drawing/2010/main" val="0"/>
              </a:ext>
            </a:extLst>
          </a:blip>
          <a:srcRect t="9377" b="16459"/>
          <a:stretch/>
        </p:blipFill>
        <p:spPr>
          <a:xfrm>
            <a:off x="2556039" y="1586408"/>
            <a:ext cx="1043005" cy="779699"/>
          </a:xfrm>
          <a:prstGeom prst="rect">
            <a:avLst/>
          </a:prstGeom>
        </p:spPr>
      </p:pic>
      <p:pic>
        <p:nvPicPr>
          <p:cNvPr id="25" name="Picture 24">
            <a:extLst>
              <a:ext uri="{FF2B5EF4-FFF2-40B4-BE49-F238E27FC236}">
                <a16:creationId xmlns:a16="http://schemas.microsoft.com/office/drawing/2014/main" id="{C8800CDA-8223-465E-A89B-28E89FE906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17549" y="4125218"/>
            <a:ext cx="1181495" cy="88612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7" name="Picture 26">
            <a:extLst>
              <a:ext uri="{FF2B5EF4-FFF2-40B4-BE49-F238E27FC236}">
                <a16:creationId xmlns:a16="http://schemas.microsoft.com/office/drawing/2014/main" id="{A10600F0-32F3-43E9-8CB8-9256CC10EB8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47249" y="5472747"/>
            <a:ext cx="1178576" cy="88393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34" name="Group 33">
            <a:extLst>
              <a:ext uri="{FF2B5EF4-FFF2-40B4-BE49-F238E27FC236}">
                <a16:creationId xmlns:a16="http://schemas.microsoft.com/office/drawing/2014/main" id="{FEA3C79B-89B5-47EF-9F67-9572EFBF09D5}"/>
              </a:ext>
            </a:extLst>
          </p:cNvPr>
          <p:cNvGrpSpPr/>
          <p:nvPr/>
        </p:nvGrpSpPr>
        <p:grpSpPr>
          <a:xfrm>
            <a:off x="456198" y="5224293"/>
            <a:ext cx="1030257" cy="1440179"/>
            <a:chOff x="224516" y="4916529"/>
            <a:chExt cx="1556239" cy="2074985"/>
          </a:xfrm>
        </p:grpSpPr>
        <p:pic>
          <p:nvPicPr>
            <p:cNvPr id="29" name="Picture 28">
              <a:extLst>
                <a:ext uri="{FF2B5EF4-FFF2-40B4-BE49-F238E27FC236}">
                  <a16:creationId xmlns:a16="http://schemas.microsoft.com/office/drawing/2014/main" id="{A115DF50-0268-4EBB-9D41-D6573FF917C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4516" y="4916529"/>
              <a:ext cx="1556239" cy="2074985"/>
            </a:xfrm>
            <a:prstGeom prst="rect">
              <a:avLst/>
            </a:prstGeom>
          </p:spPr>
        </p:pic>
        <p:pic>
          <p:nvPicPr>
            <p:cNvPr id="33" name="Picture 32">
              <a:extLst>
                <a:ext uri="{FF2B5EF4-FFF2-40B4-BE49-F238E27FC236}">
                  <a16:creationId xmlns:a16="http://schemas.microsoft.com/office/drawing/2014/main" id="{67A1FFD2-0BC3-4EEC-A9D7-942148EFE6F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19995" y="5450468"/>
              <a:ext cx="288778" cy="169869"/>
            </a:xfrm>
            <a:prstGeom prst="rect">
              <a:avLst/>
            </a:prstGeom>
          </p:spPr>
        </p:pic>
      </p:grpSp>
      <p:pic>
        <p:nvPicPr>
          <p:cNvPr id="36" name="Picture 35">
            <a:extLst>
              <a:ext uri="{FF2B5EF4-FFF2-40B4-BE49-F238E27FC236}">
                <a16:creationId xmlns:a16="http://schemas.microsoft.com/office/drawing/2014/main" id="{34971CDB-AE3E-4374-9C48-E4A45CD5161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4738" y="4203773"/>
            <a:ext cx="1239551" cy="88696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7" name="TextBox 36">
            <a:extLst>
              <a:ext uri="{FF2B5EF4-FFF2-40B4-BE49-F238E27FC236}">
                <a16:creationId xmlns:a16="http://schemas.microsoft.com/office/drawing/2014/main" id="{60C9880D-7532-4B60-ABEC-3451D8EE6AC5}"/>
              </a:ext>
            </a:extLst>
          </p:cNvPr>
          <p:cNvSpPr txBox="1"/>
          <p:nvPr/>
        </p:nvSpPr>
        <p:spPr>
          <a:xfrm>
            <a:off x="4277229" y="3500123"/>
            <a:ext cx="3810069" cy="1138773"/>
          </a:xfrm>
          <a:prstGeom prst="rect">
            <a:avLst/>
          </a:prstGeom>
          <a:noFill/>
        </p:spPr>
        <p:txBody>
          <a:bodyPr wrap="square" rtlCol="0">
            <a:spAutoFit/>
          </a:bodyPr>
          <a:lstStyle/>
          <a:p>
            <a:pPr algn="ctr"/>
            <a:r>
              <a:rPr lang="en-US" sz="1400" dirty="0"/>
              <a:t>Check out our current stock and inventory at:</a:t>
            </a:r>
          </a:p>
          <a:p>
            <a:pPr algn="ctr"/>
            <a:r>
              <a:rPr lang="en-US" sz="1400" dirty="0">
                <a:hlinkClick r:id="rId10"/>
              </a:rPr>
              <a:t>www.bulkequipment.com/inventory</a:t>
            </a:r>
            <a:endParaRPr lang="en-US" sz="1400" dirty="0"/>
          </a:p>
          <a:p>
            <a:endParaRPr lang="en-US" sz="1000" dirty="0"/>
          </a:p>
          <a:p>
            <a:r>
              <a:rPr lang="en-US" sz="1000" dirty="0"/>
              <a:t>We can custom configure your trailer to meet your requirements</a:t>
            </a:r>
          </a:p>
          <a:p>
            <a:endParaRPr lang="en-US" sz="1000" dirty="0"/>
          </a:p>
          <a:p>
            <a:r>
              <a:rPr lang="en-US" sz="1000" dirty="0"/>
              <a:t>We have the ability to do after-factor modifications to your specs</a:t>
            </a:r>
          </a:p>
        </p:txBody>
      </p:sp>
      <p:sp>
        <p:nvSpPr>
          <p:cNvPr id="38" name="TextBox 37">
            <a:extLst>
              <a:ext uri="{FF2B5EF4-FFF2-40B4-BE49-F238E27FC236}">
                <a16:creationId xmlns:a16="http://schemas.microsoft.com/office/drawing/2014/main" id="{75964106-BCC6-4CEC-83FB-DB9F3832C46A}"/>
              </a:ext>
            </a:extLst>
          </p:cNvPr>
          <p:cNvSpPr txBox="1"/>
          <p:nvPr/>
        </p:nvSpPr>
        <p:spPr>
          <a:xfrm>
            <a:off x="4229141" y="4836974"/>
            <a:ext cx="3735238" cy="369332"/>
          </a:xfrm>
          <a:prstGeom prst="rect">
            <a:avLst/>
          </a:prstGeom>
          <a:noFill/>
        </p:spPr>
        <p:txBody>
          <a:bodyPr wrap="square" rtlCol="0">
            <a:spAutoFit/>
          </a:bodyPr>
          <a:lstStyle/>
          <a:p>
            <a:pPr algn="ctr"/>
            <a:r>
              <a:rPr lang="en-US" b="1" dirty="0"/>
              <a:t>Representing</a:t>
            </a:r>
          </a:p>
        </p:txBody>
      </p:sp>
      <p:pic>
        <p:nvPicPr>
          <p:cNvPr id="40" name="Picture 39">
            <a:extLst>
              <a:ext uri="{FF2B5EF4-FFF2-40B4-BE49-F238E27FC236}">
                <a16:creationId xmlns:a16="http://schemas.microsoft.com/office/drawing/2014/main" id="{B0E85CD8-DFB1-4C23-B6B1-70B2A6CAB51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29797" y="5921812"/>
            <a:ext cx="1657501" cy="581462"/>
          </a:xfrm>
          <a:prstGeom prst="rect">
            <a:avLst/>
          </a:prstGeom>
        </p:spPr>
      </p:pic>
      <p:pic>
        <p:nvPicPr>
          <p:cNvPr id="42" name="Picture 41">
            <a:extLst>
              <a:ext uri="{FF2B5EF4-FFF2-40B4-BE49-F238E27FC236}">
                <a16:creationId xmlns:a16="http://schemas.microsoft.com/office/drawing/2014/main" id="{041801A4-C198-4DCD-8B27-BE2FBC2DAA0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582782" y="5253753"/>
            <a:ext cx="1438275" cy="606115"/>
          </a:xfrm>
          <a:prstGeom prst="rect">
            <a:avLst/>
          </a:prstGeom>
        </p:spPr>
      </p:pic>
      <p:pic>
        <p:nvPicPr>
          <p:cNvPr id="44" name="Picture 43">
            <a:extLst>
              <a:ext uri="{FF2B5EF4-FFF2-40B4-BE49-F238E27FC236}">
                <a16:creationId xmlns:a16="http://schemas.microsoft.com/office/drawing/2014/main" id="{6D8D2663-6B97-4B8C-8DF0-F7B5824439C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443412" y="5139669"/>
            <a:ext cx="576572" cy="817528"/>
          </a:xfrm>
          <a:prstGeom prst="rect">
            <a:avLst/>
          </a:prstGeom>
        </p:spPr>
      </p:pic>
      <p:pic>
        <p:nvPicPr>
          <p:cNvPr id="46" name="Picture 45">
            <a:extLst>
              <a:ext uri="{FF2B5EF4-FFF2-40B4-BE49-F238E27FC236}">
                <a16:creationId xmlns:a16="http://schemas.microsoft.com/office/drawing/2014/main" id="{BD046187-018F-490C-AD42-BDCB7B6DD1B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092131" y="6081624"/>
            <a:ext cx="1438275" cy="533400"/>
          </a:xfrm>
          <a:prstGeom prst="rect">
            <a:avLst/>
          </a:prstGeom>
        </p:spPr>
      </p:pic>
      <p:pic>
        <p:nvPicPr>
          <p:cNvPr id="48" name="Picture 47">
            <a:extLst>
              <a:ext uri="{FF2B5EF4-FFF2-40B4-BE49-F238E27FC236}">
                <a16:creationId xmlns:a16="http://schemas.microsoft.com/office/drawing/2014/main" id="{E906B726-9EA7-4FDF-91B8-B1FD78DA1C7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480799" y="5432503"/>
            <a:ext cx="846471" cy="664154"/>
          </a:xfrm>
          <a:prstGeom prst="rect">
            <a:avLst/>
          </a:prstGeom>
        </p:spPr>
      </p:pic>
      <p:sp>
        <p:nvSpPr>
          <p:cNvPr id="49" name="TextBox 48">
            <a:extLst>
              <a:ext uri="{FF2B5EF4-FFF2-40B4-BE49-F238E27FC236}">
                <a16:creationId xmlns:a16="http://schemas.microsoft.com/office/drawing/2014/main" id="{92F4215C-DCFA-4A9C-97BD-F671A00A329C}"/>
              </a:ext>
            </a:extLst>
          </p:cNvPr>
          <p:cNvSpPr txBox="1"/>
          <p:nvPr/>
        </p:nvSpPr>
        <p:spPr>
          <a:xfrm>
            <a:off x="4092303" y="6463183"/>
            <a:ext cx="3735238" cy="369332"/>
          </a:xfrm>
          <a:prstGeom prst="rect">
            <a:avLst/>
          </a:prstGeom>
          <a:noFill/>
        </p:spPr>
        <p:txBody>
          <a:bodyPr wrap="square" rtlCol="0">
            <a:spAutoFit/>
          </a:bodyPr>
          <a:lstStyle/>
          <a:p>
            <a:pPr algn="ctr"/>
            <a:r>
              <a:rPr lang="en-US" b="1" dirty="0"/>
              <a:t>+ MORE!</a:t>
            </a:r>
          </a:p>
        </p:txBody>
      </p:sp>
      <p:pic>
        <p:nvPicPr>
          <p:cNvPr id="51" name="Picture 50">
            <a:extLst>
              <a:ext uri="{FF2B5EF4-FFF2-40B4-BE49-F238E27FC236}">
                <a16:creationId xmlns:a16="http://schemas.microsoft.com/office/drawing/2014/main" id="{90B9B340-D89C-439A-91FB-366F18905EA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096000" y="2484467"/>
            <a:ext cx="1955437" cy="922595"/>
          </a:xfrm>
          <a:prstGeom prst="rect">
            <a:avLst/>
          </a:prstGeom>
        </p:spPr>
      </p:pic>
      <p:pic>
        <p:nvPicPr>
          <p:cNvPr id="59" name="Picture 58">
            <a:extLst>
              <a:ext uri="{FF2B5EF4-FFF2-40B4-BE49-F238E27FC236}">
                <a16:creationId xmlns:a16="http://schemas.microsoft.com/office/drawing/2014/main" id="{4C0645FC-BA4A-4463-8EA2-E8733F1322AA}"/>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556938" y="544862"/>
            <a:ext cx="1331278" cy="810820"/>
          </a:xfrm>
          <a:prstGeom prst="rect">
            <a:avLst/>
          </a:prstGeom>
        </p:spPr>
      </p:pic>
      <p:pic>
        <p:nvPicPr>
          <p:cNvPr id="53" name="Picture 52">
            <a:extLst>
              <a:ext uri="{FF2B5EF4-FFF2-40B4-BE49-F238E27FC236}">
                <a16:creationId xmlns:a16="http://schemas.microsoft.com/office/drawing/2014/main" id="{780D3B49-C2DC-4814-8E27-E9CB08EF4F9C}"/>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177702" y="389174"/>
            <a:ext cx="1752569" cy="1064826"/>
          </a:xfrm>
          <a:prstGeom prst="rect">
            <a:avLst/>
          </a:prstGeom>
        </p:spPr>
      </p:pic>
      <p:pic>
        <p:nvPicPr>
          <p:cNvPr id="55" name="Picture 54">
            <a:extLst>
              <a:ext uri="{FF2B5EF4-FFF2-40B4-BE49-F238E27FC236}">
                <a16:creationId xmlns:a16="http://schemas.microsoft.com/office/drawing/2014/main" id="{4DAB5448-A565-4BA6-99EA-CE0AB0DC4129}"/>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305479" y="1405665"/>
            <a:ext cx="2198834" cy="1177456"/>
          </a:xfrm>
          <a:prstGeom prst="rect">
            <a:avLst/>
          </a:prstGeom>
        </p:spPr>
      </p:pic>
      <p:pic>
        <p:nvPicPr>
          <p:cNvPr id="57" name="Picture 56">
            <a:extLst>
              <a:ext uri="{FF2B5EF4-FFF2-40B4-BE49-F238E27FC236}">
                <a16:creationId xmlns:a16="http://schemas.microsoft.com/office/drawing/2014/main" id="{A6D9B8A0-59AF-442B-BEE8-14409C99A2A6}"/>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249609" y="2294039"/>
            <a:ext cx="1570605" cy="1177456"/>
          </a:xfrm>
          <a:prstGeom prst="rect">
            <a:avLst/>
          </a:prstGeom>
        </p:spPr>
      </p:pic>
      <p:sp>
        <p:nvSpPr>
          <p:cNvPr id="60" name="TextBox 59">
            <a:extLst>
              <a:ext uri="{FF2B5EF4-FFF2-40B4-BE49-F238E27FC236}">
                <a16:creationId xmlns:a16="http://schemas.microsoft.com/office/drawing/2014/main" id="{FC31ABB4-D6C7-4C34-9A2C-1122594B95FA}"/>
              </a:ext>
            </a:extLst>
          </p:cNvPr>
          <p:cNvSpPr txBox="1"/>
          <p:nvPr/>
        </p:nvSpPr>
        <p:spPr>
          <a:xfrm>
            <a:off x="4430146" y="1375418"/>
            <a:ext cx="1184669" cy="246221"/>
          </a:xfrm>
          <a:prstGeom prst="rect">
            <a:avLst/>
          </a:prstGeom>
          <a:noFill/>
        </p:spPr>
        <p:txBody>
          <a:bodyPr wrap="square" rtlCol="0">
            <a:spAutoFit/>
          </a:bodyPr>
          <a:lstStyle/>
          <a:p>
            <a:r>
              <a:rPr lang="en-US" sz="1000" dirty="0"/>
              <a:t>Vacuum Pneumatic</a:t>
            </a:r>
          </a:p>
        </p:txBody>
      </p:sp>
      <p:sp>
        <p:nvSpPr>
          <p:cNvPr id="61" name="TextBox 60">
            <a:extLst>
              <a:ext uri="{FF2B5EF4-FFF2-40B4-BE49-F238E27FC236}">
                <a16:creationId xmlns:a16="http://schemas.microsoft.com/office/drawing/2014/main" id="{A60A2000-540E-4360-809A-16BD005F518F}"/>
              </a:ext>
            </a:extLst>
          </p:cNvPr>
          <p:cNvSpPr txBox="1"/>
          <p:nvPr/>
        </p:nvSpPr>
        <p:spPr>
          <a:xfrm>
            <a:off x="4717614" y="2211998"/>
            <a:ext cx="1570605" cy="246221"/>
          </a:xfrm>
          <a:prstGeom prst="rect">
            <a:avLst/>
          </a:prstGeom>
          <a:noFill/>
        </p:spPr>
        <p:txBody>
          <a:bodyPr wrap="square" rtlCol="0">
            <a:spAutoFit/>
          </a:bodyPr>
          <a:lstStyle/>
          <a:p>
            <a:r>
              <a:rPr lang="en-US" sz="1000" dirty="0"/>
              <a:t>Dry Bulk Pneumatic</a:t>
            </a:r>
          </a:p>
        </p:txBody>
      </p:sp>
      <p:sp>
        <p:nvSpPr>
          <p:cNvPr id="62" name="TextBox 61">
            <a:extLst>
              <a:ext uri="{FF2B5EF4-FFF2-40B4-BE49-F238E27FC236}">
                <a16:creationId xmlns:a16="http://schemas.microsoft.com/office/drawing/2014/main" id="{639EEED5-BF2E-403B-9319-A92AC974C9FE}"/>
              </a:ext>
            </a:extLst>
          </p:cNvPr>
          <p:cNvSpPr txBox="1"/>
          <p:nvPr/>
        </p:nvSpPr>
        <p:spPr>
          <a:xfrm>
            <a:off x="6963284" y="1353581"/>
            <a:ext cx="785303" cy="246221"/>
          </a:xfrm>
          <a:prstGeom prst="rect">
            <a:avLst/>
          </a:prstGeom>
          <a:noFill/>
        </p:spPr>
        <p:txBody>
          <a:bodyPr wrap="square" rtlCol="0">
            <a:spAutoFit/>
          </a:bodyPr>
          <a:lstStyle/>
          <a:p>
            <a:r>
              <a:rPr lang="en-US" sz="1000" dirty="0"/>
              <a:t>Hopper</a:t>
            </a:r>
          </a:p>
        </p:txBody>
      </p:sp>
      <p:sp>
        <p:nvSpPr>
          <p:cNvPr id="63" name="TextBox 62">
            <a:extLst>
              <a:ext uri="{FF2B5EF4-FFF2-40B4-BE49-F238E27FC236}">
                <a16:creationId xmlns:a16="http://schemas.microsoft.com/office/drawing/2014/main" id="{90BB6F4B-F82B-46A3-A682-2C47913B4088}"/>
              </a:ext>
            </a:extLst>
          </p:cNvPr>
          <p:cNvSpPr txBox="1"/>
          <p:nvPr/>
        </p:nvSpPr>
        <p:spPr>
          <a:xfrm>
            <a:off x="7179076" y="3265908"/>
            <a:ext cx="785303" cy="246221"/>
          </a:xfrm>
          <a:prstGeom prst="rect">
            <a:avLst/>
          </a:prstGeom>
          <a:noFill/>
        </p:spPr>
        <p:txBody>
          <a:bodyPr wrap="square" rtlCol="0">
            <a:spAutoFit/>
          </a:bodyPr>
          <a:lstStyle/>
          <a:p>
            <a:r>
              <a:rPr lang="en-US" sz="1000" dirty="0"/>
              <a:t>Belt</a:t>
            </a:r>
          </a:p>
        </p:txBody>
      </p:sp>
      <p:sp>
        <p:nvSpPr>
          <p:cNvPr id="64" name="TextBox 63">
            <a:extLst>
              <a:ext uri="{FF2B5EF4-FFF2-40B4-BE49-F238E27FC236}">
                <a16:creationId xmlns:a16="http://schemas.microsoft.com/office/drawing/2014/main" id="{A9F8B591-2EAC-4747-ACDB-E83E7925DF0C}"/>
              </a:ext>
            </a:extLst>
          </p:cNvPr>
          <p:cNvSpPr txBox="1"/>
          <p:nvPr/>
        </p:nvSpPr>
        <p:spPr>
          <a:xfrm>
            <a:off x="4703719" y="3265860"/>
            <a:ext cx="785303" cy="246221"/>
          </a:xfrm>
          <a:prstGeom prst="rect">
            <a:avLst/>
          </a:prstGeom>
          <a:noFill/>
        </p:spPr>
        <p:txBody>
          <a:bodyPr wrap="square" rtlCol="0">
            <a:spAutoFit/>
          </a:bodyPr>
          <a:lstStyle/>
          <a:p>
            <a:r>
              <a:rPr lang="en-US" sz="1000" dirty="0"/>
              <a:t>End Dump</a:t>
            </a:r>
          </a:p>
        </p:txBody>
      </p:sp>
      <p:sp>
        <p:nvSpPr>
          <p:cNvPr id="65" name="TextBox 64">
            <a:extLst>
              <a:ext uri="{FF2B5EF4-FFF2-40B4-BE49-F238E27FC236}">
                <a16:creationId xmlns:a16="http://schemas.microsoft.com/office/drawing/2014/main" id="{A5BD5715-C100-40DB-B684-2893454F99E6}"/>
              </a:ext>
            </a:extLst>
          </p:cNvPr>
          <p:cNvSpPr txBox="1"/>
          <p:nvPr/>
        </p:nvSpPr>
        <p:spPr>
          <a:xfrm>
            <a:off x="9392953" y="4331119"/>
            <a:ext cx="1781116" cy="307777"/>
          </a:xfrm>
          <a:prstGeom prst="rect">
            <a:avLst/>
          </a:prstGeom>
          <a:noFill/>
        </p:spPr>
        <p:txBody>
          <a:bodyPr wrap="square" rtlCol="0">
            <a:spAutoFit/>
          </a:bodyPr>
          <a:lstStyle/>
          <a:p>
            <a:pPr algn="ctr"/>
            <a:r>
              <a:rPr lang="en-US" sz="1400" b="1" dirty="0"/>
              <a:t>Vacuum Pump</a:t>
            </a:r>
          </a:p>
        </p:txBody>
      </p:sp>
      <p:sp>
        <p:nvSpPr>
          <p:cNvPr id="66" name="TextBox 65">
            <a:extLst>
              <a:ext uri="{FF2B5EF4-FFF2-40B4-BE49-F238E27FC236}">
                <a16:creationId xmlns:a16="http://schemas.microsoft.com/office/drawing/2014/main" id="{D2B3D007-EA5A-4FA7-9CA6-311E357D0400}"/>
              </a:ext>
            </a:extLst>
          </p:cNvPr>
          <p:cNvSpPr txBox="1"/>
          <p:nvPr/>
        </p:nvSpPr>
        <p:spPr>
          <a:xfrm>
            <a:off x="8555305" y="1040829"/>
            <a:ext cx="1388632" cy="523220"/>
          </a:xfrm>
          <a:prstGeom prst="rect">
            <a:avLst/>
          </a:prstGeom>
          <a:noFill/>
        </p:spPr>
        <p:txBody>
          <a:bodyPr wrap="square" rtlCol="0">
            <a:spAutoFit/>
          </a:bodyPr>
          <a:lstStyle/>
          <a:p>
            <a:pPr algn="ctr"/>
            <a:r>
              <a:rPr lang="en-US" sz="1400" b="1" dirty="0"/>
              <a:t>Hydraulic &amp; Wet Line Kits</a:t>
            </a:r>
          </a:p>
        </p:txBody>
      </p:sp>
      <p:sp>
        <p:nvSpPr>
          <p:cNvPr id="67" name="TextBox 66">
            <a:extLst>
              <a:ext uri="{FF2B5EF4-FFF2-40B4-BE49-F238E27FC236}">
                <a16:creationId xmlns:a16="http://schemas.microsoft.com/office/drawing/2014/main" id="{4CC3184E-79D2-4B42-B6A3-99DC94F36569}"/>
              </a:ext>
            </a:extLst>
          </p:cNvPr>
          <p:cNvSpPr txBox="1"/>
          <p:nvPr/>
        </p:nvSpPr>
        <p:spPr>
          <a:xfrm>
            <a:off x="7883239" y="1882259"/>
            <a:ext cx="1422479" cy="523220"/>
          </a:xfrm>
          <a:prstGeom prst="rect">
            <a:avLst/>
          </a:prstGeom>
          <a:noFill/>
        </p:spPr>
        <p:txBody>
          <a:bodyPr wrap="square" rtlCol="0">
            <a:spAutoFit/>
          </a:bodyPr>
          <a:lstStyle/>
          <a:p>
            <a:pPr algn="ctr"/>
            <a:r>
              <a:rPr lang="en-US" sz="1400" b="1" dirty="0"/>
              <a:t>Filter &amp; </a:t>
            </a:r>
            <a:r>
              <a:rPr lang="en-US" sz="1400" b="1" dirty="0" err="1"/>
              <a:t>Precleaner</a:t>
            </a:r>
            <a:endParaRPr lang="en-US" sz="1400" b="1" dirty="0"/>
          </a:p>
        </p:txBody>
      </p:sp>
      <p:sp>
        <p:nvSpPr>
          <p:cNvPr id="68" name="TextBox 67">
            <a:extLst>
              <a:ext uri="{FF2B5EF4-FFF2-40B4-BE49-F238E27FC236}">
                <a16:creationId xmlns:a16="http://schemas.microsoft.com/office/drawing/2014/main" id="{41BF539C-2D34-4E6A-8838-D45777F48324}"/>
              </a:ext>
            </a:extLst>
          </p:cNvPr>
          <p:cNvSpPr txBox="1"/>
          <p:nvPr/>
        </p:nvSpPr>
        <p:spPr>
          <a:xfrm>
            <a:off x="9688125" y="1563710"/>
            <a:ext cx="1781116" cy="523220"/>
          </a:xfrm>
          <a:prstGeom prst="rect">
            <a:avLst/>
          </a:prstGeom>
          <a:noFill/>
        </p:spPr>
        <p:txBody>
          <a:bodyPr wrap="square" rtlCol="0">
            <a:spAutoFit/>
          </a:bodyPr>
          <a:lstStyle/>
          <a:p>
            <a:pPr algn="ctr"/>
            <a:r>
              <a:rPr lang="en-US" sz="1400" b="1" dirty="0"/>
              <a:t>Trailer</a:t>
            </a:r>
          </a:p>
          <a:p>
            <a:pPr algn="ctr"/>
            <a:r>
              <a:rPr lang="en-US" sz="1400" b="1" dirty="0"/>
              <a:t>Parts</a:t>
            </a:r>
          </a:p>
        </p:txBody>
      </p:sp>
      <p:sp>
        <p:nvSpPr>
          <p:cNvPr id="69" name="TextBox 68">
            <a:extLst>
              <a:ext uri="{FF2B5EF4-FFF2-40B4-BE49-F238E27FC236}">
                <a16:creationId xmlns:a16="http://schemas.microsoft.com/office/drawing/2014/main" id="{7A135CEA-2C1F-4CAC-A80D-52732515F790}"/>
              </a:ext>
            </a:extLst>
          </p:cNvPr>
          <p:cNvSpPr txBox="1"/>
          <p:nvPr/>
        </p:nvSpPr>
        <p:spPr>
          <a:xfrm>
            <a:off x="8109263" y="3631614"/>
            <a:ext cx="1781116" cy="307777"/>
          </a:xfrm>
          <a:prstGeom prst="rect">
            <a:avLst/>
          </a:prstGeom>
          <a:noFill/>
        </p:spPr>
        <p:txBody>
          <a:bodyPr wrap="square" rtlCol="0">
            <a:spAutoFit/>
          </a:bodyPr>
          <a:lstStyle/>
          <a:p>
            <a:pPr algn="ctr"/>
            <a:r>
              <a:rPr lang="en-US" sz="1400" b="1" dirty="0"/>
              <a:t>Valves &amp; Fittings</a:t>
            </a:r>
          </a:p>
        </p:txBody>
      </p:sp>
      <p:sp>
        <p:nvSpPr>
          <p:cNvPr id="70" name="TextBox 69">
            <a:extLst>
              <a:ext uri="{FF2B5EF4-FFF2-40B4-BE49-F238E27FC236}">
                <a16:creationId xmlns:a16="http://schemas.microsoft.com/office/drawing/2014/main" id="{57822365-856D-4573-8B27-1D7FAC20FF44}"/>
              </a:ext>
            </a:extLst>
          </p:cNvPr>
          <p:cNvSpPr txBox="1"/>
          <p:nvPr/>
        </p:nvSpPr>
        <p:spPr>
          <a:xfrm>
            <a:off x="10438831" y="2871840"/>
            <a:ext cx="1781116" cy="307777"/>
          </a:xfrm>
          <a:prstGeom prst="rect">
            <a:avLst/>
          </a:prstGeom>
          <a:noFill/>
        </p:spPr>
        <p:txBody>
          <a:bodyPr wrap="square" rtlCol="0">
            <a:spAutoFit/>
          </a:bodyPr>
          <a:lstStyle/>
          <a:p>
            <a:pPr algn="ctr"/>
            <a:r>
              <a:rPr lang="en-US" sz="1400" b="1" dirty="0"/>
              <a:t>Hose &amp; Fittings</a:t>
            </a:r>
          </a:p>
        </p:txBody>
      </p:sp>
      <p:pic>
        <p:nvPicPr>
          <p:cNvPr id="72" name="Picture 71">
            <a:extLst>
              <a:ext uri="{FF2B5EF4-FFF2-40B4-BE49-F238E27FC236}">
                <a16:creationId xmlns:a16="http://schemas.microsoft.com/office/drawing/2014/main" id="{93C66D0C-81DE-45F9-9EDB-2CAC16990B3A}"/>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8555305" y="3980426"/>
            <a:ext cx="803444" cy="817529"/>
          </a:xfrm>
          <a:prstGeom prst="rect">
            <a:avLst/>
          </a:prstGeom>
        </p:spPr>
      </p:pic>
      <p:pic>
        <p:nvPicPr>
          <p:cNvPr id="74" name="Picture 73">
            <a:extLst>
              <a:ext uri="{FF2B5EF4-FFF2-40B4-BE49-F238E27FC236}">
                <a16:creationId xmlns:a16="http://schemas.microsoft.com/office/drawing/2014/main" id="{CE11F8FF-75A9-42D6-B539-F82B09C89ED0}"/>
              </a:ext>
            </a:extLst>
          </p:cNvPr>
          <p:cNvPicPr>
            <a:picLocks noChangeAspect="1"/>
          </p:cNvPicPr>
          <p:nvPr/>
        </p:nvPicPr>
        <p:blipFill rotWithShape="1">
          <a:blip r:embed="rId22">
            <a:extLst>
              <a:ext uri="{28A0092B-C50C-407E-A947-70E740481C1C}">
                <a14:useLocalDpi xmlns:a14="http://schemas.microsoft.com/office/drawing/2010/main" val="0"/>
              </a:ext>
            </a:extLst>
          </a:blip>
          <a:srcRect t="5143" b="31245"/>
          <a:stretch/>
        </p:blipFill>
        <p:spPr>
          <a:xfrm>
            <a:off x="8138705" y="4924194"/>
            <a:ext cx="4053295" cy="1933806"/>
          </a:xfrm>
          <a:prstGeom prst="rect">
            <a:avLst/>
          </a:prstGeom>
          <a:noFill/>
        </p:spPr>
      </p:pic>
      <p:sp>
        <p:nvSpPr>
          <p:cNvPr id="75" name="TextBox 74">
            <a:extLst>
              <a:ext uri="{FF2B5EF4-FFF2-40B4-BE49-F238E27FC236}">
                <a16:creationId xmlns:a16="http://schemas.microsoft.com/office/drawing/2014/main" id="{701EFD04-146C-4B7A-80D4-73A6F1FEA485}"/>
              </a:ext>
            </a:extLst>
          </p:cNvPr>
          <p:cNvSpPr txBox="1"/>
          <p:nvPr/>
        </p:nvSpPr>
        <p:spPr>
          <a:xfrm>
            <a:off x="8182882" y="430409"/>
            <a:ext cx="4144647" cy="646331"/>
          </a:xfrm>
          <a:prstGeom prst="rect">
            <a:avLst/>
          </a:prstGeom>
          <a:noFill/>
        </p:spPr>
        <p:txBody>
          <a:bodyPr wrap="square" rtlCol="0">
            <a:spAutoFit/>
          </a:bodyPr>
          <a:lstStyle/>
          <a:p>
            <a:pPr algn="ctr"/>
            <a:r>
              <a:rPr lang="en-US" b="1" dirty="0"/>
              <a:t>99% of parts in stock ship within 24 hours of receipt of order</a:t>
            </a:r>
          </a:p>
        </p:txBody>
      </p:sp>
      <p:pic>
        <p:nvPicPr>
          <p:cNvPr id="79" name="Picture 78">
            <a:extLst>
              <a:ext uri="{FF2B5EF4-FFF2-40B4-BE49-F238E27FC236}">
                <a16:creationId xmlns:a16="http://schemas.microsoft.com/office/drawing/2014/main" id="{AF0D7FF8-C4AC-4F97-9B9B-FFE49309069C}"/>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0994944" y="3984949"/>
            <a:ext cx="1035701" cy="842370"/>
          </a:xfrm>
          <a:prstGeom prst="rect">
            <a:avLst/>
          </a:prstGeom>
        </p:spPr>
      </p:pic>
      <p:pic>
        <p:nvPicPr>
          <p:cNvPr id="81" name="Picture 80">
            <a:extLst>
              <a:ext uri="{FF2B5EF4-FFF2-40B4-BE49-F238E27FC236}">
                <a16:creationId xmlns:a16="http://schemas.microsoft.com/office/drawing/2014/main" id="{76884073-5E0A-473F-A331-46B28CC17667}"/>
              </a:ext>
            </a:extLst>
          </p:cNvPr>
          <p:cNvPicPr>
            <a:picLocks noChangeAspect="1"/>
          </p:cNvPicPr>
          <p:nvPr/>
        </p:nvPicPr>
        <p:blipFill rotWithShape="1">
          <a:blip r:embed="rId24">
            <a:extLst>
              <a:ext uri="{28A0092B-C50C-407E-A947-70E740481C1C}">
                <a14:useLocalDpi xmlns:a14="http://schemas.microsoft.com/office/drawing/2010/main" val="0"/>
              </a:ext>
            </a:extLst>
          </a:blip>
          <a:srcRect l="11523" t="14721" r="-1439" b="9165"/>
          <a:stretch/>
        </p:blipFill>
        <p:spPr>
          <a:xfrm>
            <a:off x="9331959" y="2878454"/>
            <a:ext cx="890785" cy="646331"/>
          </a:xfrm>
          <a:prstGeom prst="rect">
            <a:avLst/>
          </a:prstGeom>
        </p:spPr>
      </p:pic>
      <p:pic>
        <p:nvPicPr>
          <p:cNvPr id="85" name="Picture 84">
            <a:extLst>
              <a:ext uri="{FF2B5EF4-FFF2-40B4-BE49-F238E27FC236}">
                <a16:creationId xmlns:a16="http://schemas.microsoft.com/office/drawing/2014/main" id="{0E15DF43-25B4-4FFF-938F-6664D40C8198}"/>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8283538" y="2456237"/>
            <a:ext cx="606685" cy="1055844"/>
          </a:xfrm>
          <a:prstGeom prst="rect">
            <a:avLst/>
          </a:prstGeom>
        </p:spPr>
      </p:pic>
      <p:pic>
        <p:nvPicPr>
          <p:cNvPr id="87" name="Picture 86">
            <a:extLst>
              <a:ext uri="{FF2B5EF4-FFF2-40B4-BE49-F238E27FC236}">
                <a16:creationId xmlns:a16="http://schemas.microsoft.com/office/drawing/2014/main" id="{00DD9633-F367-4AC4-A800-93BA3461F317}"/>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1331431" y="3345025"/>
            <a:ext cx="716312" cy="491854"/>
          </a:xfrm>
          <a:prstGeom prst="rect">
            <a:avLst/>
          </a:prstGeom>
        </p:spPr>
      </p:pic>
      <p:pic>
        <p:nvPicPr>
          <p:cNvPr id="89" name="Picture 88">
            <a:extLst>
              <a:ext uri="{FF2B5EF4-FFF2-40B4-BE49-F238E27FC236}">
                <a16:creationId xmlns:a16="http://schemas.microsoft.com/office/drawing/2014/main" id="{81D8834E-BC2F-40B0-BFD9-609329705C16}"/>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11244199" y="1568536"/>
            <a:ext cx="623100" cy="623100"/>
          </a:xfrm>
          <a:prstGeom prst="rect">
            <a:avLst/>
          </a:prstGeom>
        </p:spPr>
      </p:pic>
      <p:pic>
        <p:nvPicPr>
          <p:cNvPr id="91" name="Picture 90">
            <a:extLst>
              <a:ext uri="{FF2B5EF4-FFF2-40B4-BE49-F238E27FC236}">
                <a16:creationId xmlns:a16="http://schemas.microsoft.com/office/drawing/2014/main" id="{A05D248C-6678-4942-8856-466A4078338E}"/>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0595437" y="2139289"/>
            <a:ext cx="1079510" cy="646331"/>
          </a:xfrm>
          <a:prstGeom prst="rect">
            <a:avLst/>
          </a:prstGeom>
        </p:spPr>
      </p:pic>
      <p:pic>
        <p:nvPicPr>
          <p:cNvPr id="93" name="Picture 92">
            <a:extLst>
              <a:ext uri="{FF2B5EF4-FFF2-40B4-BE49-F238E27FC236}">
                <a16:creationId xmlns:a16="http://schemas.microsoft.com/office/drawing/2014/main" id="{478873B8-ABEF-4F70-9B31-E4D484BC73C6}"/>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0150575" y="1135279"/>
            <a:ext cx="2030048" cy="486429"/>
          </a:xfrm>
          <a:prstGeom prst="rect">
            <a:avLst/>
          </a:prstGeom>
        </p:spPr>
      </p:pic>
      <p:pic>
        <p:nvPicPr>
          <p:cNvPr id="5" name="Picture 4">
            <a:extLst>
              <a:ext uri="{FF2B5EF4-FFF2-40B4-BE49-F238E27FC236}">
                <a16:creationId xmlns:a16="http://schemas.microsoft.com/office/drawing/2014/main" id="{BD347FCE-B78B-4060-86CE-18AEE5878466}"/>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6303404" y="1353581"/>
            <a:ext cx="1844571" cy="1037733"/>
          </a:xfrm>
          <a:prstGeom prst="rect">
            <a:avLst/>
          </a:prstGeom>
        </p:spPr>
      </p:pic>
      <p:sp>
        <p:nvSpPr>
          <p:cNvPr id="73" name="TextBox 72">
            <a:extLst>
              <a:ext uri="{FF2B5EF4-FFF2-40B4-BE49-F238E27FC236}">
                <a16:creationId xmlns:a16="http://schemas.microsoft.com/office/drawing/2014/main" id="{FA7E8433-4477-47C8-A40E-49B395F4C560}"/>
              </a:ext>
            </a:extLst>
          </p:cNvPr>
          <p:cNvSpPr txBox="1"/>
          <p:nvPr/>
        </p:nvSpPr>
        <p:spPr>
          <a:xfrm>
            <a:off x="6193347" y="2184904"/>
            <a:ext cx="1923281" cy="400110"/>
          </a:xfrm>
          <a:prstGeom prst="rect">
            <a:avLst/>
          </a:prstGeom>
          <a:noFill/>
        </p:spPr>
        <p:txBody>
          <a:bodyPr wrap="square" rtlCol="0">
            <a:spAutoFit/>
          </a:bodyPr>
          <a:lstStyle/>
          <a:p>
            <a:pPr algn="ctr"/>
            <a:r>
              <a:rPr lang="en-US" sz="1000" dirty="0"/>
              <a:t>Lowboys</a:t>
            </a:r>
          </a:p>
          <a:p>
            <a:pPr algn="ctr"/>
            <a:r>
              <a:rPr lang="en-US" sz="1000" dirty="0"/>
              <a:t>www.preferredlowboys.com</a:t>
            </a:r>
          </a:p>
        </p:txBody>
      </p:sp>
      <p:pic>
        <p:nvPicPr>
          <p:cNvPr id="24" name="Picture 23">
            <a:extLst>
              <a:ext uri="{FF2B5EF4-FFF2-40B4-BE49-F238E27FC236}">
                <a16:creationId xmlns:a16="http://schemas.microsoft.com/office/drawing/2014/main" id="{2CA4FD54-AD93-4A7E-81FD-D16CA993F6B1}"/>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9109786" y="1521509"/>
            <a:ext cx="923744" cy="825211"/>
          </a:xfrm>
          <a:prstGeom prst="rect">
            <a:avLst/>
          </a:prstGeom>
        </p:spPr>
      </p:pic>
      <p:sp>
        <p:nvSpPr>
          <p:cNvPr id="77" name="TextBox 76">
            <a:extLst>
              <a:ext uri="{FF2B5EF4-FFF2-40B4-BE49-F238E27FC236}">
                <a16:creationId xmlns:a16="http://schemas.microsoft.com/office/drawing/2014/main" id="{17C1C381-5DD8-4A95-985B-C9A610F3FF43}"/>
              </a:ext>
            </a:extLst>
          </p:cNvPr>
          <p:cNvSpPr txBox="1"/>
          <p:nvPr/>
        </p:nvSpPr>
        <p:spPr>
          <a:xfrm>
            <a:off x="9186070" y="2513195"/>
            <a:ext cx="1236772" cy="307777"/>
          </a:xfrm>
          <a:prstGeom prst="rect">
            <a:avLst/>
          </a:prstGeom>
          <a:noFill/>
        </p:spPr>
        <p:txBody>
          <a:bodyPr wrap="square" rtlCol="0">
            <a:spAutoFit/>
          </a:bodyPr>
          <a:lstStyle/>
          <a:p>
            <a:pPr algn="ctr"/>
            <a:r>
              <a:rPr lang="en-US" sz="1400" b="1" dirty="0"/>
              <a:t>PTO</a:t>
            </a:r>
          </a:p>
        </p:txBody>
      </p:sp>
      <p:pic>
        <p:nvPicPr>
          <p:cNvPr id="31" name="Picture 30">
            <a:extLst>
              <a:ext uri="{FF2B5EF4-FFF2-40B4-BE49-F238E27FC236}">
                <a16:creationId xmlns:a16="http://schemas.microsoft.com/office/drawing/2014/main" id="{BD3E5A4F-FCE1-4801-9A12-DDC0BF6F96F2}"/>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10388196" y="3184572"/>
            <a:ext cx="890785" cy="812760"/>
          </a:xfrm>
          <a:prstGeom prst="rect">
            <a:avLst/>
          </a:prstGeom>
        </p:spPr>
      </p:pic>
    </p:spTree>
    <p:extLst>
      <p:ext uri="{BB962C8B-B14F-4D97-AF65-F5344CB8AC3E}">
        <p14:creationId xmlns:p14="http://schemas.microsoft.com/office/powerpoint/2010/main" val="32257252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399</TotalTime>
  <Words>393</Words>
  <Application>Microsoft Office PowerPoint</Application>
  <PresentationFormat>Widescreen</PresentationFormat>
  <Paragraphs>93</Paragraphs>
  <Slides>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vt:i4>
      </vt:variant>
    </vt:vector>
  </HeadingPairs>
  <TitlesOfParts>
    <vt:vector size="6" baseType="lpstr">
      <vt:lpstr>Arial</vt:lpstr>
      <vt:lpstr>Calibri</vt:lpstr>
      <vt:lpstr>Calibri Light</vt:lpstr>
      <vt:lpstr>Office Theme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Nathan Peck</dc:creator>
  <cp:lastModifiedBy>Nathan Peck</cp:lastModifiedBy>
  <cp:revision>25</cp:revision>
  <cp:lastPrinted>2018-07-30T14:46:38Z</cp:lastPrinted>
  <dcterms:created xsi:type="dcterms:W3CDTF">2018-07-24T19:01:54Z</dcterms:created>
  <dcterms:modified xsi:type="dcterms:W3CDTF">2018-07-30T14:51:48Z</dcterms:modified>
</cp:coreProperties>
</file>