
<file path=[Content_Types].xml><?xml version="1.0" encoding="utf-8"?>
<Types xmlns="http://schemas.openxmlformats.org/package/2006/content-types"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xml" ContentType="application/xml"/>
  <Override PartName="/ppt/slideLayouts/slideLayout16.xml" ContentType="application/vnd.openxmlformats-officedocument.presentationml.slideLayout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Masters/slideMaster2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70" r:id="rId1"/>
    <p:sldMasterId id="2147483671" r:id="rId2"/>
  </p:sldMasterIdLst>
  <p:notesMasterIdLst>
    <p:notesMasterId r:id="rId6"/>
  </p:notesMasterIdLst>
  <p:sldIdLst>
    <p:sldId id="256" r:id="rId3"/>
    <p:sldId id="262" r:id="rId4"/>
    <p:sldId id="263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Comments="0">
  <p:normalViewPr>
    <p:restoredLeft sz="15620"/>
    <p:restoredTop sz="94660"/>
  </p:normalViewPr>
  <p:slideViewPr>
    <p:cSldViewPr snapToGrid="0">
      <p:cViewPr varScale="1">
        <p:scale>
          <a:sx n="125" d="100"/>
          <a:sy n="125" d="100"/>
        </p:scale>
        <p:origin x="-616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cb5e5f66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cb5e5f66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e27a6167e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3e27a6167e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cd99ad79d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cd99ad79d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and Content" type="obj">
  <p:cSld name="OBJEC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Slide" type="title">
  <p:cSld name="TITLE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wo Content" type="twoObj">
  <p:cSld name="TWO_OBJECT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omparison" type="twoTxTwoObj">
  <p:cSld name="TWO_OBJECTS_WITH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Only" type="titleOnly">
  <p:cSld name="TITLE_ONLY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272750" y="-609572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4AC2C7">
            <a:alpha val="80380"/>
          </a:srgbClr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/>
          <p:nvPr/>
        </p:nvSpPr>
        <p:spPr>
          <a:xfrm>
            <a:off x="2625825" y="934000"/>
            <a:ext cx="4007100" cy="3522300"/>
          </a:xfrm>
          <a:prstGeom prst="flowChartConnector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131" name="Google Shape;131;p2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318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The Addiction Cycle Explained</a:t>
            </a:r>
            <a:endParaRPr sz="1400" b="1" dirty="0"/>
          </a:p>
        </p:txBody>
      </p:sp>
      <p:sp>
        <p:nvSpPr>
          <p:cNvPr id="132" name="Google Shape;132;p25"/>
          <p:cNvSpPr txBox="1"/>
          <p:nvPr/>
        </p:nvSpPr>
        <p:spPr>
          <a:xfrm>
            <a:off x="68150" y="4557375"/>
            <a:ext cx="28194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3" name="Google Shape;133;p25"/>
          <p:cNvSpPr/>
          <p:nvPr/>
        </p:nvSpPr>
        <p:spPr>
          <a:xfrm>
            <a:off x="2409815" y="814060"/>
            <a:ext cx="1418935" cy="1176565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Desire/</a:t>
            </a:r>
            <a:endParaRPr sz="1200"/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Craving</a:t>
            </a:r>
            <a:endParaRPr sz="1200"/>
          </a:p>
        </p:txBody>
      </p:sp>
      <p:sp>
        <p:nvSpPr>
          <p:cNvPr id="134" name="Google Shape;134;p25"/>
          <p:cNvSpPr/>
          <p:nvPr/>
        </p:nvSpPr>
        <p:spPr>
          <a:xfrm>
            <a:off x="2255274" y="2714413"/>
            <a:ext cx="1478853" cy="1279906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200" dirty="0" smtClean="0"/>
              <a:t>Act on the addiction</a:t>
            </a:r>
            <a:endParaRPr sz="1200" dirty="0"/>
          </a:p>
        </p:txBody>
      </p:sp>
      <p:sp>
        <p:nvSpPr>
          <p:cNvPr id="135" name="Google Shape;135;p25"/>
          <p:cNvSpPr/>
          <p:nvPr/>
        </p:nvSpPr>
        <p:spPr>
          <a:xfrm>
            <a:off x="4057875" y="3693399"/>
            <a:ext cx="1554172" cy="1169249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200" dirty="0" smtClean="0"/>
              <a:t>Self </a:t>
            </a:r>
            <a:r>
              <a:rPr lang="en" sz="1200" dirty="0" smtClean="0"/>
              <a:t>Judgment</a:t>
            </a:r>
            <a:endParaRPr sz="1200" dirty="0"/>
          </a:p>
        </p:txBody>
      </p:sp>
      <p:sp>
        <p:nvSpPr>
          <p:cNvPr id="136" name="Google Shape;136;p25"/>
          <p:cNvSpPr/>
          <p:nvPr/>
        </p:nvSpPr>
        <p:spPr>
          <a:xfrm>
            <a:off x="5995875" y="2559374"/>
            <a:ext cx="1352976" cy="1174445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200" dirty="0" smtClean="0"/>
              <a:t>We experience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 smtClean="0"/>
              <a:t>Regret</a:t>
            </a:r>
            <a:r>
              <a:rPr lang="en" sz="1200" dirty="0"/>
              <a:t>/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/>
              <a:t>Guilt/</a:t>
            </a:r>
            <a:endParaRPr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 smtClean="0"/>
              <a:t>Shame</a:t>
            </a:r>
            <a:endParaRPr lang="en-AU" sz="12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200" dirty="0" smtClean="0"/>
              <a:t>Sadness</a:t>
            </a:r>
            <a:endParaRPr lang="en-AU" sz="1200" dirty="0" smtClean="0"/>
          </a:p>
        </p:txBody>
      </p:sp>
      <p:sp>
        <p:nvSpPr>
          <p:cNvPr id="137" name="Google Shape;137;p25"/>
          <p:cNvSpPr/>
          <p:nvPr/>
        </p:nvSpPr>
        <p:spPr>
          <a:xfrm>
            <a:off x="5017300" y="741749"/>
            <a:ext cx="1647684" cy="1168577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/>
              <a:t>Negative Thoughts, Physical Pain, </a:t>
            </a:r>
            <a:r>
              <a:rPr lang="en-AU" sz="1200" dirty="0" smtClean="0"/>
              <a:t>Heavy </a:t>
            </a:r>
            <a:r>
              <a:rPr lang="en-AU" sz="1200" dirty="0" err="1" smtClean="0"/>
              <a:t>e</a:t>
            </a:r>
            <a:r>
              <a:rPr lang="en" sz="1200" dirty="0" smtClean="0"/>
              <a:t>motions</a:t>
            </a:r>
            <a:endParaRPr sz="1200" dirty="0"/>
          </a:p>
        </p:txBody>
      </p:sp>
      <p:sp>
        <p:nvSpPr>
          <p:cNvPr id="138" name="Google Shape;138;p25"/>
          <p:cNvSpPr/>
          <p:nvPr/>
        </p:nvSpPr>
        <p:spPr>
          <a:xfrm rot="5660557">
            <a:off x="2439493" y="2501836"/>
            <a:ext cx="352612" cy="386619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5"/>
          <p:cNvSpPr/>
          <p:nvPr/>
        </p:nvSpPr>
        <p:spPr>
          <a:xfrm rot="9246662">
            <a:off x="3518248" y="948864"/>
            <a:ext cx="352474" cy="386552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25"/>
          <p:cNvSpPr/>
          <p:nvPr/>
        </p:nvSpPr>
        <p:spPr>
          <a:xfrm rot="333906">
            <a:off x="3955685" y="4191056"/>
            <a:ext cx="352662" cy="386781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5"/>
          <p:cNvSpPr/>
          <p:nvPr/>
        </p:nvSpPr>
        <p:spPr>
          <a:xfrm rot="-8102067">
            <a:off x="5898604" y="1276798"/>
            <a:ext cx="352776" cy="386505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5"/>
          <p:cNvSpPr/>
          <p:nvPr/>
        </p:nvSpPr>
        <p:spPr>
          <a:xfrm rot="-2700000">
            <a:off x="6126348" y="3494782"/>
            <a:ext cx="352563" cy="386505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65662" y="603739"/>
            <a:ext cx="25513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100" dirty="0" smtClean="0">
                <a:solidFill>
                  <a:schemeClr val="dk1"/>
                </a:solidFill>
              </a:rPr>
              <a:t>M</a:t>
            </a:r>
            <a:r>
              <a:rPr lang="en-US" sz="1100" dirty="0" smtClean="0">
                <a:solidFill>
                  <a:schemeClr val="dk1"/>
                </a:solidFill>
              </a:rPr>
              <a:t>ental </a:t>
            </a:r>
            <a:r>
              <a:rPr lang="en-US" sz="1100" dirty="0" smtClean="0">
                <a:solidFill>
                  <a:schemeClr val="dk1"/>
                </a:solidFill>
              </a:rPr>
              <a:t>and emotional pain</a:t>
            </a:r>
            <a:r>
              <a:rPr lang="en-US" sz="1100" dirty="0" smtClean="0">
                <a:solidFill>
                  <a:schemeClr val="dk1"/>
                </a:solidFill>
              </a:rPr>
              <a:t> becomes physically unbearable and our unconscious desire to sooth or suppress it creates the craving/desire to overcome the pain through the addictive behavior</a:t>
            </a:r>
            <a:endParaRPr lang="en-US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1093064" y="3070746"/>
            <a:ext cx="184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18" name="Google Shape;152;p26"/>
          <p:cNvSpPr txBox="1"/>
          <p:nvPr/>
        </p:nvSpPr>
        <p:spPr>
          <a:xfrm>
            <a:off x="770975" y="2764650"/>
            <a:ext cx="14292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200" dirty="0" smtClean="0"/>
              <a:t>When can no longer hold back our desire/craving so we</a:t>
            </a:r>
            <a:r>
              <a:rPr lang="en-AU" sz="1200" dirty="0" smtClean="0"/>
              <a:t> </a:t>
            </a:r>
            <a:r>
              <a:rPr lang="en-AU" sz="1200" dirty="0" err="1" smtClean="0"/>
              <a:t>c</a:t>
            </a:r>
            <a:r>
              <a:rPr lang="en" sz="1200" dirty="0" smtClean="0"/>
              <a:t>ommit </a:t>
            </a:r>
            <a:r>
              <a:rPr lang="en" sz="1200" dirty="0"/>
              <a:t>self abuse through addictive behaviour e.g. drugs, alcohol, food, gambling, exercise etc..</a:t>
            </a:r>
            <a:endParaRPr sz="1200" dirty="0"/>
          </a:p>
        </p:txBody>
      </p:sp>
      <p:sp>
        <p:nvSpPr>
          <p:cNvPr id="19" name="Rectangle 18"/>
          <p:cNvSpPr/>
          <p:nvPr/>
        </p:nvSpPr>
        <p:spPr>
          <a:xfrm>
            <a:off x="2661920" y="4620280"/>
            <a:ext cx="4572000" cy="98488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dirty="0" smtClean="0"/>
              <a:t> </a:t>
            </a:r>
            <a:r>
              <a:rPr lang="en-US" sz="1100" dirty="0" smtClean="0"/>
              <a:t>We know judge ourselves for carrying out the addictive behavior:</a:t>
            </a:r>
          </a:p>
          <a:p>
            <a:pPr lvl="0" algn="ctr"/>
            <a:r>
              <a:rPr lang="en-US" sz="1100" dirty="0" smtClean="0"/>
              <a:t> I’m </a:t>
            </a:r>
            <a:r>
              <a:rPr lang="en-US" sz="1100" dirty="0" smtClean="0"/>
              <a:t>not good enough, </a:t>
            </a:r>
          </a:p>
          <a:p>
            <a:pPr lvl="0" algn="ctr"/>
            <a:r>
              <a:rPr lang="en-US" sz="1100" dirty="0" smtClean="0"/>
              <a:t>I’m a </a:t>
            </a:r>
            <a:r>
              <a:rPr lang="en-US" sz="1100" dirty="0" smtClean="0"/>
              <a:t>failure</a:t>
            </a:r>
          </a:p>
          <a:p>
            <a:pPr lvl="0" algn="ctr"/>
            <a:r>
              <a:rPr lang="en-US" sz="1100" dirty="0" smtClean="0"/>
              <a:t>I am weak</a:t>
            </a:r>
          </a:p>
          <a:p>
            <a:pPr lvl="0" algn="ctr"/>
            <a:r>
              <a:rPr lang="en-US" sz="1100" dirty="0" smtClean="0"/>
              <a:t>This process is often unconscious</a:t>
            </a:r>
            <a:endParaRPr lang="en-US" sz="1100" dirty="0"/>
          </a:p>
        </p:txBody>
      </p:sp>
      <p:sp>
        <p:nvSpPr>
          <p:cNvPr id="21" name="Google Shape;215;p28"/>
          <p:cNvSpPr/>
          <p:nvPr/>
        </p:nvSpPr>
        <p:spPr>
          <a:xfrm>
            <a:off x="2909940" y="3797948"/>
            <a:ext cx="1145988" cy="732456"/>
          </a:xfrm>
          <a:prstGeom prst="cloud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Relief</a:t>
            </a:r>
            <a:endParaRPr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1605280" y="4135121"/>
            <a:ext cx="1605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 smtClean="0"/>
              <a:t>We experience a brief relief from emotion, mental and physical pain</a:t>
            </a:r>
            <a:endParaRPr lang="en-AU" sz="1100" dirty="0"/>
          </a:p>
        </p:txBody>
      </p:sp>
      <p:sp>
        <p:nvSpPr>
          <p:cNvPr id="23" name="Google Shape;168;p26"/>
          <p:cNvSpPr txBox="1"/>
          <p:nvPr/>
        </p:nvSpPr>
        <p:spPr>
          <a:xfrm>
            <a:off x="6612470" y="443618"/>
            <a:ext cx="14292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 smtClean="0">
                <a:solidFill>
                  <a:schemeClr val="dk1"/>
                </a:solidFill>
              </a:rPr>
              <a:t>Physical</a:t>
            </a:r>
            <a:r>
              <a:rPr lang="en-AU" sz="1200" dirty="0" smtClean="0">
                <a:solidFill>
                  <a:schemeClr val="dk1"/>
                </a:solidFill>
              </a:rPr>
              <a:t> ( </a:t>
            </a:r>
            <a:r>
              <a:rPr lang="en-AU" sz="1200" dirty="0" err="1" smtClean="0">
                <a:solidFill>
                  <a:schemeClr val="dk1"/>
                </a:solidFill>
              </a:rPr>
              <a:t>ie</a:t>
            </a:r>
            <a:r>
              <a:rPr lang="en-AU" sz="1200" dirty="0" smtClean="0">
                <a:solidFill>
                  <a:schemeClr val="dk1"/>
                </a:solidFill>
              </a:rPr>
              <a:t>: nausea, anxiety, depression)</a:t>
            </a:r>
            <a:r>
              <a:rPr lang="en" sz="1200" dirty="0" smtClean="0">
                <a:solidFill>
                  <a:schemeClr val="dk1"/>
                </a:solidFill>
              </a:rPr>
              <a:t> </a:t>
            </a:r>
            <a:r>
              <a:rPr lang="en" sz="1200" dirty="0">
                <a:solidFill>
                  <a:schemeClr val="dk1"/>
                </a:solidFill>
              </a:rPr>
              <a:t>and mental </a:t>
            </a:r>
            <a:r>
              <a:rPr lang="en" sz="1200" dirty="0" smtClean="0">
                <a:solidFill>
                  <a:schemeClr val="dk1"/>
                </a:solidFill>
              </a:rPr>
              <a:t>reaction</a:t>
            </a:r>
            <a:r>
              <a:rPr lang="en-AU" sz="1200" dirty="0" smtClean="0">
                <a:solidFill>
                  <a:schemeClr val="dk1"/>
                </a:solidFill>
              </a:rPr>
              <a:t> (</a:t>
            </a:r>
            <a:r>
              <a:rPr lang="en-AU" sz="1200" dirty="0" err="1" smtClean="0">
                <a:solidFill>
                  <a:schemeClr val="dk1"/>
                </a:solidFill>
              </a:rPr>
              <a:t>ie</a:t>
            </a:r>
            <a:r>
              <a:rPr lang="en-AU" sz="1200" dirty="0" smtClean="0">
                <a:solidFill>
                  <a:schemeClr val="dk1"/>
                </a:solidFill>
              </a:rPr>
              <a:t>: Negative self talk)</a:t>
            </a:r>
            <a:r>
              <a:rPr lang="en" sz="1200" dirty="0" smtClean="0">
                <a:solidFill>
                  <a:schemeClr val="dk1"/>
                </a:solidFill>
              </a:rPr>
              <a:t> </a:t>
            </a:r>
            <a:r>
              <a:rPr lang="en" sz="1200" dirty="0">
                <a:solidFill>
                  <a:schemeClr val="dk1"/>
                </a:solidFill>
              </a:rPr>
              <a:t>to the emotional </a:t>
            </a:r>
            <a:r>
              <a:rPr lang="en" sz="1200" dirty="0" smtClean="0">
                <a:solidFill>
                  <a:schemeClr val="dk1"/>
                </a:solidFill>
              </a:rPr>
              <a:t>response</a:t>
            </a:r>
            <a:endParaRPr dirty="0"/>
          </a:p>
        </p:txBody>
      </p:sp>
      <p:sp>
        <p:nvSpPr>
          <p:cNvPr id="24" name="TextBox 23"/>
          <p:cNvSpPr txBox="1"/>
          <p:nvPr/>
        </p:nvSpPr>
        <p:spPr>
          <a:xfrm>
            <a:off x="6704226" y="3454400"/>
            <a:ext cx="196225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en-US" sz="1100" dirty="0" smtClean="0">
                <a:solidFill>
                  <a:schemeClr val="dk1"/>
                </a:solidFill>
              </a:rPr>
              <a:t>This is the emotional reaction </a:t>
            </a:r>
            <a:r>
              <a:rPr lang="en-US" sz="1100" dirty="0" smtClean="0">
                <a:solidFill>
                  <a:schemeClr val="dk1"/>
                </a:solidFill>
              </a:rPr>
              <a:t>to self </a:t>
            </a:r>
            <a:r>
              <a:rPr lang="en-US" sz="1100" dirty="0" smtClean="0">
                <a:solidFill>
                  <a:schemeClr val="dk1"/>
                </a:solidFill>
              </a:rPr>
              <a:t>judgment</a:t>
            </a:r>
          </a:p>
          <a:p>
            <a:pPr lvl="0" algn="ctr">
              <a:buClr>
                <a:schemeClr val="dk1"/>
              </a:buClr>
              <a:buSzPts val="1100"/>
            </a:pPr>
            <a:endParaRPr lang="en-US" sz="1100" dirty="0" smtClean="0">
              <a:solidFill>
                <a:schemeClr val="dk1"/>
              </a:solidFill>
            </a:endParaRPr>
          </a:p>
          <a:p>
            <a:pPr lvl="0" algn="ctr">
              <a:buClr>
                <a:schemeClr val="dk1"/>
              </a:buClr>
              <a:buSzPts val="1100"/>
            </a:pPr>
            <a:r>
              <a:rPr lang="en-US" sz="1100" dirty="0" smtClean="0">
                <a:solidFill>
                  <a:schemeClr val="dk1"/>
                </a:solidFill>
              </a:rPr>
              <a:t>This is often experienced on an unconscious level</a:t>
            </a:r>
            <a:endParaRPr lang="en-US" sz="1100" dirty="0"/>
          </a:p>
        </p:txBody>
      </p:sp>
      <p:pic>
        <p:nvPicPr>
          <p:cNvPr id="25" name="Picture 24" descr="inspirited_New_Logo-01 cop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0" y="4494243"/>
            <a:ext cx="1737360" cy="649257"/>
          </a:xfrm>
          <a:prstGeom prst="rect">
            <a:avLst/>
          </a:prstGeom>
        </p:spPr>
      </p:pic>
      <p:pic>
        <p:nvPicPr>
          <p:cNvPr id="26" name="Picture 25" descr="SDH blue copy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1" y="0"/>
            <a:ext cx="1981199" cy="5879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>
          <a:gsLst>
            <a:gs pos="0">
              <a:srgbClr val="FFFFFF"/>
            </a:gs>
            <a:gs pos="100000">
              <a:srgbClr val="B3B3B3"/>
            </a:gs>
          </a:gsLst>
          <a:lin ang="5400012" scaled="0"/>
        </a:gradFill>
        <a:effectLst/>
      </p:bgPr>
    </p:bg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1"/>
          <p:cNvSpPr/>
          <p:nvPr/>
        </p:nvSpPr>
        <p:spPr>
          <a:xfrm>
            <a:off x="2625825" y="934000"/>
            <a:ext cx="4007100" cy="3522300"/>
          </a:xfrm>
          <a:prstGeom prst="flowChartConnector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286" name="Google Shape;286;p31"/>
          <p:cNvSpPr/>
          <p:nvPr/>
        </p:nvSpPr>
        <p:spPr>
          <a:xfrm>
            <a:off x="2440500" y="878825"/>
            <a:ext cx="1143000" cy="11430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287" name="Google Shape;287;p31"/>
          <p:cNvSpPr/>
          <p:nvPr/>
        </p:nvSpPr>
        <p:spPr>
          <a:xfrm>
            <a:off x="4802700" y="574025"/>
            <a:ext cx="1143000" cy="11430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289" name="Google Shape;289;p31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318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1" dirty="0" smtClean="0"/>
              <a:t>Healing </a:t>
            </a:r>
            <a:r>
              <a:rPr lang="en" sz="1400" b="1" dirty="0" smtClean="0"/>
              <a:t>The </a:t>
            </a:r>
            <a:r>
              <a:rPr lang="en" sz="1400" b="1" dirty="0"/>
              <a:t>Addiction </a:t>
            </a:r>
            <a:r>
              <a:rPr lang="en" sz="1400" b="1" dirty="0" smtClean="0"/>
              <a:t>Cycle</a:t>
            </a:r>
            <a:r>
              <a:rPr lang="en-AU" sz="1400" b="1" dirty="0" smtClean="0"/>
              <a:t> with SDH</a:t>
            </a:r>
            <a:endParaRPr sz="1400" b="1" dirty="0"/>
          </a:p>
        </p:txBody>
      </p:sp>
      <p:sp>
        <p:nvSpPr>
          <p:cNvPr id="290" name="Google Shape;290;p31"/>
          <p:cNvSpPr/>
          <p:nvPr/>
        </p:nvSpPr>
        <p:spPr>
          <a:xfrm>
            <a:off x="2255275" y="2714413"/>
            <a:ext cx="1143000" cy="11430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291" name="Google Shape;291;p31"/>
          <p:cNvSpPr/>
          <p:nvPr/>
        </p:nvSpPr>
        <p:spPr>
          <a:xfrm>
            <a:off x="4057875" y="3693400"/>
            <a:ext cx="1143000" cy="11430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292" name="Google Shape;292;p31"/>
          <p:cNvSpPr/>
          <p:nvPr/>
        </p:nvSpPr>
        <p:spPr>
          <a:xfrm>
            <a:off x="5995875" y="2559375"/>
            <a:ext cx="1143000" cy="11430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293" name="Google Shape;293;p31"/>
          <p:cNvSpPr/>
          <p:nvPr/>
        </p:nvSpPr>
        <p:spPr>
          <a:xfrm rot="5660557">
            <a:off x="2439493" y="2501836"/>
            <a:ext cx="352612" cy="386619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1"/>
          <p:cNvSpPr/>
          <p:nvPr/>
        </p:nvSpPr>
        <p:spPr>
          <a:xfrm rot="9246662">
            <a:off x="3518248" y="948864"/>
            <a:ext cx="352474" cy="386552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31"/>
          <p:cNvSpPr/>
          <p:nvPr/>
        </p:nvSpPr>
        <p:spPr>
          <a:xfrm rot="333906">
            <a:off x="3955685" y="4191056"/>
            <a:ext cx="352662" cy="386781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1"/>
          <p:cNvSpPr/>
          <p:nvPr/>
        </p:nvSpPr>
        <p:spPr>
          <a:xfrm rot="-8102067">
            <a:off x="5898604" y="1276798"/>
            <a:ext cx="352776" cy="386505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31"/>
          <p:cNvSpPr/>
          <p:nvPr/>
        </p:nvSpPr>
        <p:spPr>
          <a:xfrm rot="-2700000">
            <a:off x="6126348" y="3494782"/>
            <a:ext cx="352563" cy="386505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31"/>
          <p:cNvSpPr txBox="1"/>
          <p:nvPr/>
        </p:nvSpPr>
        <p:spPr>
          <a:xfrm>
            <a:off x="3937463" y="4145338"/>
            <a:ext cx="14292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/>
              <a:t>Self Judgment</a:t>
            </a:r>
            <a:endParaRPr sz="1200" dirty="0"/>
          </a:p>
        </p:txBody>
      </p:sp>
      <p:sp>
        <p:nvSpPr>
          <p:cNvPr id="299" name="Google Shape;299;p31"/>
          <p:cNvSpPr txBox="1"/>
          <p:nvPr/>
        </p:nvSpPr>
        <p:spPr>
          <a:xfrm>
            <a:off x="5995875" y="2849088"/>
            <a:ext cx="14292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Emotional Reaction to self judgment</a:t>
            </a:r>
            <a:endParaRPr/>
          </a:p>
        </p:txBody>
      </p:sp>
      <p:sp>
        <p:nvSpPr>
          <p:cNvPr id="300" name="Google Shape;300;p31"/>
          <p:cNvSpPr txBox="1"/>
          <p:nvPr/>
        </p:nvSpPr>
        <p:spPr>
          <a:xfrm>
            <a:off x="4710125" y="832638"/>
            <a:ext cx="14292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Physical and mental reaction to the emotional response</a:t>
            </a:r>
            <a:endParaRPr/>
          </a:p>
        </p:txBody>
      </p:sp>
      <p:sp>
        <p:nvSpPr>
          <p:cNvPr id="301" name="Google Shape;301;p31"/>
          <p:cNvSpPr txBox="1"/>
          <p:nvPr/>
        </p:nvSpPr>
        <p:spPr>
          <a:xfrm>
            <a:off x="2088750" y="1010675"/>
            <a:ext cx="1846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Desire to respress or deny compounded by the physical, mental and emotional pain responsible becomes unbearable</a:t>
            </a:r>
            <a:endParaRPr sz="1200"/>
          </a:p>
        </p:txBody>
      </p:sp>
      <p:sp>
        <p:nvSpPr>
          <p:cNvPr id="302" name="Google Shape;302;p31"/>
          <p:cNvSpPr txBox="1"/>
          <p:nvPr/>
        </p:nvSpPr>
        <p:spPr>
          <a:xfrm>
            <a:off x="2112175" y="2891775"/>
            <a:ext cx="14292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Commit self abuse through addictive behaviour e.g. drugs, alcohol, food, gambling, exercise etc..</a:t>
            </a:r>
            <a:endParaRPr sz="1200"/>
          </a:p>
        </p:txBody>
      </p:sp>
      <p:sp>
        <p:nvSpPr>
          <p:cNvPr id="303" name="Google Shape;303;p31"/>
          <p:cNvSpPr/>
          <p:nvPr/>
        </p:nvSpPr>
        <p:spPr>
          <a:xfrm>
            <a:off x="792750" y="683000"/>
            <a:ext cx="1540800" cy="9387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28600" lvl="0" indent="-304800">
              <a:buSzPts val="1200"/>
              <a:buChar char="●"/>
            </a:pPr>
            <a:r>
              <a:rPr lang="en-US" sz="1200" dirty="0" smtClean="0"/>
              <a:t>What is the emotion</a:t>
            </a:r>
            <a:r>
              <a:rPr lang="en-US" sz="1200" dirty="0" smtClean="0"/>
              <a:t> I am </a:t>
            </a:r>
            <a:r>
              <a:rPr lang="en-US" sz="1200" dirty="0" smtClean="0"/>
              <a:t>experiencing?</a:t>
            </a:r>
          </a:p>
          <a:p>
            <a:pPr marL="228600" lvl="0" indent="-304800">
              <a:buSzPts val="1200"/>
              <a:buChar char="●"/>
            </a:pPr>
            <a:r>
              <a:rPr lang="en-US" sz="1200" dirty="0" smtClean="0"/>
              <a:t>Feel where it is in the body</a:t>
            </a:r>
          </a:p>
          <a:p>
            <a:pPr marL="228600" lvl="0" indent="-304800">
              <a:buSzPts val="1200"/>
              <a:buChar char="●"/>
            </a:pPr>
            <a:r>
              <a:rPr lang="en-US" sz="1200" dirty="0" smtClean="0"/>
              <a:t>Turn it up</a:t>
            </a:r>
          </a:p>
          <a:p>
            <a:pPr marL="228600" lvl="0" indent="-304800">
              <a:buSzPts val="1200"/>
              <a:buChar char="●"/>
            </a:pPr>
            <a:r>
              <a:rPr lang="en-US" sz="1200" dirty="0" smtClean="0"/>
              <a:t>Release It</a:t>
            </a:r>
            <a:endParaRPr lang="en-US" sz="1200" dirty="0"/>
          </a:p>
        </p:txBody>
      </p:sp>
      <p:sp>
        <p:nvSpPr>
          <p:cNvPr id="304" name="Google Shape;304;p31"/>
          <p:cNvSpPr/>
          <p:nvPr/>
        </p:nvSpPr>
        <p:spPr>
          <a:xfrm>
            <a:off x="3463050" y="4580700"/>
            <a:ext cx="3303510" cy="5226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000" dirty="0" smtClean="0"/>
              <a:t>Practice forgiveness and compassion for self</a:t>
            </a:r>
          </a:p>
          <a:p>
            <a:pPr lvl="0" algn="ctr"/>
            <a:r>
              <a:rPr lang="en-US" sz="1000" dirty="0" err="1" smtClean="0"/>
              <a:t>ie</a:t>
            </a:r>
            <a:r>
              <a:rPr lang="en-US" sz="1000" dirty="0" smtClean="0"/>
              <a:t>: I love you</a:t>
            </a:r>
          </a:p>
          <a:p>
            <a:pPr lvl="0" algn="ctr"/>
            <a:r>
              <a:rPr lang="en-US" sz="1000" dirty="0" err="1" smtClean="0"/>
              <a:t>Im</a:t>
            </a:r>
            <a:r>
              <a:rPr lang="en-US" sz="1000" dirty="0" smtClean="0"/>
              <a:t> sorry</a:t>
            </a:r>
          </a:p>
          <a:p>
            <a:pPr lvl="0" algn="ctr"/>
            <a:r>
              <a:rPr lang="en-US" sz="1000" dirty="0" smtClean="0"/>
              <a:t>Please forgive me</a:t>
            </a:r>
          </a:p>
          <a:p>
            <a:pPr lvl="0" algn="ctr"/>
            <a:r>
              <a:rPr lang="en-US" sz="1000" dirty="0" smtClean="0"/>
              <a:t>Thank you</a:t>
            </a:r>
            <a:endParaRPr lang="en-US" sz="1000" dirty="0"/>
          </a:p>
        </p:txBody>
      </p:sp>
      <p:sp>
        <p:nvSpPr>
          <p:cNvPr id="305" name="Google Shape;305;p31"/>
          <p:cNvSpPr/>
          <p:nvPr/>
        </p:nvSpPr>
        <p:spPr>
          <a:xfrm>
            <a:off x="7105725" y="2650900"/>
            <a:ext cx="2291100" cy="9387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28600" lvl="0" indent="-304800">
              <a:buSzPts val="1200"/>
              <a:buChar char="●"/>
            </a:pPr>
            <a:r>
              <a:rPr lang="en-US" sz="1200" dirty="0" smtClean="0"/>
              <a:t>What is the emotion</a:t>
            </a:r>
            <a:r>
              <a:rPr lang="en-US" sz="1200" dirty="0" smtClean="0"/>
              <a:t> I am </a:t>
            </a:r>
            <a:r>
              <a:rPr lang="en-US" sz="1200" dirty="0" smtClean="0"/>
              <a:t>experiencing?</a:t>
            </a:r>
          </a:p>
          <a:p>
            <a:pPr marL="228600" lvl="0" indent="-304800">
              <a:buSzPts val="1200"/>
              <a:buChar char="●"/>
            </a:pPr>
            <a:r>
              <a:rPr lang="en-US" sz="1200" dirty="0" smtClean="0"/>
              <a:t>Feel where it is in the body</a:t>
            </a:r>
          </a:p>
          <a:p>
            <a:pPr marL="228600" lvl="0" indent="-304800">
              <a:buSzPts val="1200"/>
              <a:buChar char="●"/>
            </a:pPr>
            <a:r>
              <a:rPr lang="en-US" sz="1200" dirty="0" smtClean="0"/>
              <a:t>Turn it up</a:t>
            </a:r>
          </a:p>
          <a:p>
            <a:pPr marL="228600" lvl="0" indent="-304800">
              <a:buSzPts val="1200"/>
              <a:buChar char="●"/>
            </a:pPr>
            <a:r>
              <a:rPr lang="en-US" sz="1200" dirty="0" smtClean="0"/>
              <a:t>Release It</a:t>
            </a:r>
            <a:endParaRPr lang="en-US" sz="1200" dirty="0"/>
          </a:p>
        </p:txBody>
      </p:sp>
      <p:sp>
        <p:nvSpPr>
          <p:cNvPr id="306" name="Google Shape;306;p31"/>
          <p:cNvSpPr/>
          <p:nvPr/>
        </p:nvSpPr>
        <p:spPr>
          <a:xfrm>
            <a:off x="5896375" y="454400"/>
            <a:ext cx="2337000" cy="9387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28600" lvl="0" indent="-304800">
              <a:buSzPts val="1200"/>
              <a:buChar char="●"/>
            </a:pPr>
            <a:r>
              <a:rPr lang="en-US" sz="1200" dirty="0" smtClean="0"/>
              <a:t>What is the emotion</a:t>
            </a:r>
            <a:r>
              <a:rPr lang="en-US" sz="1200" dirty="0" smtClean="0"/>
              <a:t> I am </a:t>
            </a:r>
            <a:r>
              <a:rPr lang="en-US" sz="1200" dirty="0" smtClean="0"/>
              <a:t>experiencing?</a:t>
            </a:r>
          </a:p>
          <a:p>
            <a:pPr marL="228600" lvl="0" indent="-304800">
              <a:buSzPts val="1200"/>
              <a:buChar char="●"/>
            </a:pPr>
            <a:r>
              <a:rPr lang="en-US" sz="1200" dirty="0" smtClean="0"/>
              <a:t>Feel where it is in the body</a:t>
            </a:r>
          </a:p>
          <a:p>
            <a:pPr marL="228600" lvl="0" indent="-304800">
              <a:buSzPts val="1200"/>
              <a:buChar char="●"/>
            </a:pPr>
            <a:r>
              <a:rPr lang="en-US" sz="1200" dirty="0" smtClean="0"/>
              <a:t>Turn it up</a:t>
            </a:r>
          </a:p>
          <a:p>
            <a:pPr marL="228600" lvl="0" indent="-304800">
              <a:buSzPts val="1200"/>
              <a:buChar char="●"/>
            </a:pPr>
            <a:r>
              <a:rPr lang="en-US" sz="1200" dirty="0" smtClean="0"/>
              <a:t>Release It</a:t>
            </a:r>
            <a:endParaRPr lang="en-US" sz="1200" dirty="0"/>
          </a:p>
        </p:txBody>
      </p:sp>
      <p:sp>
        <p:nvSpPr>
          <p:cNvPr id="307" name="Google Shape;307;p31"/>
          <p:cNvSpPr txBox="1"/>
          <p:nvPr/>
        </p:nvSpPr>
        <p:spPr>
          <a:xfrm>
            <a:off x="3247113" y="1899100"/>
            <a:ext cx="28194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4AC2C7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86000" y="2202418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b="1" dirty="0" smtClean="0">
                <a:solidFill>
                  <a:srgbClr val="4AC2C7"/>
                </a:solidFill>
              </a:rPr>
              <a:t>You don't need to worry that you’ve acted on the addition- at all points in the cycle there is something you can</a:t>
            </a:r>
            <a:r>
              <a:rPr lang="en-US" b="1" dirty="0" smtClean="0">
                <a:solidFill>
                  <a:srgbClr val="4AC2C7"/>
                </a:solidFill>
              </a:rPr>
              <a:t> do to heal yourself from it.</a:t>
            </a:r>
            <a:endParaRPr lang="en-US" b="1" dirty="0">
              <a:solidFill>
                <a:srgbClr val="4AC2C7"/>
              </a:solidFill>
            </a:endParaRPr>
          </a:p>
        </p:txBody>
      </p:sp>
      <p:pic>
        <p:nvPicPr>
          <p:cNvPr id="26" name="Picture 25" descr="inspirited_New_Logo-01 cop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0" y="4653280"/>
            <a:ext cx="1737360" cy="649257"/>
          </a:xfrm>
          <a:prstGeom prst="rect">
            <a:avLst/>
          </a:prstGeom>
        </p:spPr>
      </p:pic>
      <p:pic>
        <p:nvPicPr>
          <p:cNvPr id="27" name="Picture 26" descr="SDH blue copy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080" y="123038"/>
            <a:ext cx="1991360" cy="5909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4AC2C7">
            <a:alpha val="80380"/>
          </a:srgbClr>
        </a:solidFill>
        <a:effectLst/>
      </p:bgPr>
    </p:bg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2"/>
          <p:cNvSpPr/>
          <p:nvPr/>
        </p:nvSpPr>
        <p:spPr>
          <a:xfrm>
            <a:off x="2625825" y="934000"/>
            <a:ext cx="4007100" cy="3522300"/>
          </a:xfrm>
          <a:prstGeom prst="flowChartConnector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314" name="Google Shape;314;p3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318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b="1" smtClean="0"/>
              <a:t>SDH </a:t>
            </a:r>
            <a:r>
              <a:rPr lang="en" sz="1400" b="1" smtClean="0"/>
              <a:t>Treatment </a:t>
            </a:r>
            <a:r>
              <a:rPr lang="en" sz="1400" b="1"/>
              <a:t>of the Addiction Cycle - Practitioners Guide</a:t>
            </a:r>
            <a:endParaRPr sz="1400" b="1" dirty="0"/>
          </a:p>
        </p:txBody>
      </p:sp>
      <p:sp>
        <p:nvSpPr>
          <p:cNvPr id="315" name="Google Shape;315;p32"/>
          <p:cNvSpPr txBox="1"/>
          <p:nvPr/>
        </p:nvSpPr>
        <p:spPr>
          <a:xfrm>
            <a:off x="124525" y="1709775"/>
            <a:ext cx="20304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You don't need to worry that you’ve acted on the </a:t>
            </a:r>
            <a:r>
              <a:rPr lang="en" sz="1000" dirty="0" smtClean="0"/>
              <a:t>addiction</a:t>
            </a:r>
            <a:r>
              <a:rPr lang="en-AU" sz="1000" dirty="0" smtClean="0"/>
              <a:t>, </a:t>
            </a:r>
            <a:r>
              <a:rPr lang="en" sz="1000" dirty="0" smtClean="0"/>
              <a:t>at </a:t>
            </a:r>
            <a:r>
              <a:rPr lang="en" sz="1000" dirty="0"/>
              <a:t>all points in the cycle there is something you can do to </a:t>
            </a:r>
            <a:r>
              <a:rPr lang="en-AU" sz="1000" dirty="0" smtClean="0"/>
              <a:t>heal yourself from it</a:t>
            </a:r>
            <a:r>
              <a:rPr lang="en" sz="1000" dirty="0" smtClean="0"/>
              <a:t>.</a:t>
            </a:r>
            <a:endParaRPr sz="10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0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0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Addiction Sits at the level of desire/craving and ust be measured before and after</a:t>
            </a:r>
            <a:endParaRPr sz="10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0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You CAN NOT release addiction without releasing shame.</a:t>
            </a:r>
            <a:endParaRPr sz="1000" dirty="0"/>
          </a:p>
        </p:txBody>
      </p:sp>
      <p:sp>
        <p:nvSpPr>
          <p:cNvPr id="316" name="Google Shape;316;p32"/>
          <p:cNvSpPr/>
          <p:nvPr/>
        </p:nvSpPr>
        <p:spPr>
          <a:xfrm>
            <a:off x="2685750" y="847625"/>
            <a:ext cx="1143000" cy="11430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Desire/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Craving</a:t>
            </a:r>
            <a:endParaRPr sz="1200"/>
          </a:p>
        </p:txBody>
      </p:sp>
      <p:sp>
        <p:nvSpPr>
          <p:cNvPr id="317" name="Google Shape;317;p32"/>
          <p:cNvSpPr/>
          <p:nvPr/>
        </p:nvSpPr>
        <p:spPr>
          <a:xfrm>
            <a:off x="2255275" y="2714413"/>
            <a:ext cx="1143000" cy="11430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Substance Abuse</a:t>
            </a:r>
            <a:endParaRPr sz="1200"/>
          </a:p>
        </p:txBody>
      </p:sp>
      <p:sp>
        <p:nvSpPr>
          <p:cNvPr id="318" name="Google Shape;318;p32"/>
          <p:cNvSpPr/>
          <p:nvPr/>
        </p:nvSpPr>
        <p:spPr>
          <a:xfrm>
            <a:off x="4057875" y="3693400"/>
            <a:ext cx="1143000" cy="11430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Judgment</a:t>
            </a:r>
            <a:endParaRPr sz="1200"/>
          </a:p>
        </p:txBody>
      </p:sp>
      <p:sp>
        <p:nvSpPr>
          <p:cNvPr id="319" name="Google Shape;319;p32"/>
          <p:cNvSpPr/>
          <p:nvPr/>
        </p:nvSpPr>
        <p:spPr>
          <a:xfrm>
            <a:off x="5995875" y="2559375"/>
            <a:ext cx="1143000" cy="11430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Regret/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Guilt/</a:t>
            </a:r>
            <a:endParaRPr sz="12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Shame</a:t>
            </a:r>
            <a:endParaRPr sz="1200"/>
          </a:p>
        </p:txBody>
      </p:sp>
      <p:sp>
        <p:nvSpPr>
          <p:cNvPr id="320" name="Google Shape;320;p32"/>
          <p:cNvSpPr/>
          <p:nvPr/>
        </p:nvSpPr>
        <p:spPr>
          <a:xfrm>
            <a:off x="5017300" y="741750"/>
            <a:ext cx="1146000" cy="1140300"/>
          </a:xfrm>
          <a:prstGeom prst="flowChartConnector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/>
              <a:t>Negative Thoughts, Physical Pain, </a:t>
            </a:r>
            <a:r>
              <a:rPr lang="en-AU" sz="1200" dirty="0" smtClean="0"/>
              <a:t>Heavy </a:t>
            </a:r>
            <a:r>
              <a:rPr lang="en-AU" sz="1200" dirty="0" err="1" smtClean="0"/>
              <a:t>e</a:t>
            </a:r>
            <a:r>
              <a:rPr lang="en" sz="1200" dirty="0" smtClean="0"/>
              <a:t>motions</a:t>
            </a:r>
            <a:endParaRPr sz="1200" dirty="0"/>
          </a:p>
        </p:txBody>
      </p:sp>
      <p:sp>
        <p:nvSpPr>
          <p:cNvPr id="321" name="Google Shape;321;p32"/>
          <p:cNvSpPr/>
          <p:nvPr/>
        </p:nvSpPr>
        <p:spPr>
          <a:xfrm rot="5660557">
            <a:off x="2439493" y="2501836"/>
            <a:ext cx="352612" cy="386619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32"/>
          <p:cNvSpPr/>
          <p:nvPr/>
        </p:nvSpPr>
        <p:spPr>
          <a:xfrm rot="9246662">
            <a:off x="3518248" y="948864"/>
            <a:ext cx="352474" cy="386552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2"/>
          <p:cNvSpPr/>
          <p:nvPr/>
        </p:nvSpPr>
        <p:spPr>
          <a:xfrm rot="333906">
            <a:off x="3955685" y="4191056"/>
            <a:ext cx="352662" cy="386781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2"/>
          <p:cNvSpPr/>
          <p:nvPr/>
        </p:nvSpPr>
        <p:spPr>
          <a:xfrm rot="-8102067">
            <a:off x="5898604" y="1276798"/>
            <a:ext cx="352776" cy="386505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2"/>
          <p:cNvSpPr/>
          <p:nvPr/>
        </p:nvSpPr>
        <p:spPr>
          <a:xfrm rot="-2700000">
            <a:off x="6126348" y="3494782"/>
            <a:ext cx="352563" cy="386505"/>
          </a:xfrm>
          <a:prstGeom prst="rightArrow">
            <a:avLst>
              <a:gd name="adj1" fmla="val 18061"/>
              <a:gd name="adj2" fmla="val 53741"/>
            </a:avLst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/>
          <p:nvPr/>
        </p:nvSpPr>
        <p:spPr>
          <a:xfrm>
            <a:off x="868950" y="454400"/>
            <a:ext cx="1540800" cy="938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286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dirty="0" smtClean="0"/>
              <a:t>Complete the SDH </a:t>
            </a:r>
            <a:r>
              <a:rPr lang="en" sz="1200" dirty="0" smtClean="0"/>
              <a:t>Emotional </a:t>
            </a:r>
            <a:r>
              <a:rPr lang="en" sz="1200" dirty="0"/>
              <a:t>Release Process</a:t>
            </a:r>
            <a:endParaRPr sz="1200" dirty="0"/>
          </a:p>
        </p:txBody>
      </p:sp>
      <p:sp>
        <p:nvSpPr>
          <p:cNvPr id="327" name="Google Shape;327;p32"/>
          <p:cNvSpPr/>
          <p:nvPr/>
        </p:nvSpPr>
        <p:spPr>
          <a:xfrm>
            <a:off x="7308350" y="2661525"/>
            <a:ext cx="1540800" cy="938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286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dirty="0" smtClean="0"/>
              <a:t>Complete the SDH E</a:t>
            </a:r>
            <a:r>
              <a:rPr lang="en" sz="1200" dirty="0" smtClean="0"/>
              <a:t>motional </a:t>
            </a:r>
            <a:r>
              <a:rPr lang="en" sz="1200" dirty="0"/>
              <a:t>release process</a:t>
            </a:r>
            <a:endParaRPr sz="1200" dirty="0"/>
          </a:p>
        </p:txBody>
      </p:sp>
      <p:sp>
        <p:nvSpPr>
          <p:cNvPr id="328" name="Google Shape;328;p32"/>
          <p:cNvSpPr/>
          <p:nvPr/>
        </p:nvSpPr>
        <p:spPr>
          <a:xfrm>
            <a:off x="6563925" y="672800"/>
            <a:ext cx="1540800" cy="938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286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dirty="0" smtClean="0"/>
              <a:t>Complete the SDH </a:t>
            </a:r>
            <a:r>
              <a:rPr lang="en" sz="1200" dirty="0" smtClean="0"/>
              <a:t>Emotional </a:t>
            </a:r>
            <a:r>
              <a:rPr lang="en" sz="1200" dirty="0"/>
              <a:t>Release process</a:t>
            </a:r>
            <a:endParaRPr sz="1200" dirty="0"/>
          </a:p>
        </p:txBody>
      </p:sp>
      <p:sp>
        <p:nvSpPr>
          <p:cNvPr id="329" name="Google Shape;329;p32"/>
          <p:cNvSpPr/>
          <p:nvPr/>
        </p:nvSpPr>
        <p:spPr>
          <a:xfrm>
            <a:off x="5767550" y="4174900"/>
            <a:ext cx="1540800" cy="938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286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AU" sz="1200" dirty="0" smtClean="0"/>
              <a:t>Complete the SDH</a:t>
            </a:r>
            <a:r>
              <a:rPr lang="en" sz="1200" dirty="0" smtClean="0"/>
              <a:t> </a:t>
            </a:r>
            <a:r>
              <a:rPr lang="en-AU" sz="1200" dirty="0" smtClean="0"/>
              <a:t>E</a:t>
            </a:r>
            <a:r>
              <a:rPr lang="en" sz="1200" dirty="0" smtClean="0"/>
              <a:t>motional release</a:t>
            </a:r>
            <a:r>
              <a:rPr lang="en-AU" sz="1200" dirty="0" smtClean="0"/>
              <a:t>process</a:t>
            </a:r>
            <a:endParaRPr sz="1200" dirty="0" smtClean="0"/>
          </a:p>
          <a:p>
            <a:pPr marL="2286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 dirty="0" smtClean="0"/>
              <a:t>ho’oponopono </a:t>
            </a:r>
            <a:endParaRPr sz="1200" dirty="0"/>
          </a:p>
          <a:p>
            <a:pPr marL="2286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 dirty="0"/>
              <a:t>Inner child</a:t>
            </a:r>
            <a:endParaRPr sz="1200" dirty="0"/>
          </a:p>
        </p:txBody>
      </p:sp>
      <p:sp>
        <p:nvSpPr>
          <p:cNvPr id="330" name="Google Shape;330;p32"/>
          <p:cNvSpPr/>
          <p:nvPr/>
        </p:nvSpPr>
        <p:spPr>
          <a:xfrm>
            <a:off x="3087769" y="1678081"/>
            <a:ext cx="1145988" cy="732456"/>
          </a:xfrm>
          <a:prstGeom prst="cloud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I am a slave to my desires</a:t>
            </a:r>
            <a:endParaRPr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3529034" y="4774168"/>
            <a:ext cx="2337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00" dirty="0" smtClean="0"/>
              <a:t>For limiting belief diagnosis use beliefs that sit under the level of desire </a:t>
            </a:r>
            <a:endParaRPr lang="en-AU" sz="900" dirty="0"/>
          </a:p>
        </p:txBody>
      </p:sp>
      <p:sp>
        <p:nvSpPr>
          <p:cNvPr id="22" name="Google Shape;330;p32"/>
          <p:cNvSpPr/>
          <p:nvPr/>
        </p:nvSpPr>
        <p:spPr>
          <a:xfrm>
            <a:off x="4478975" y="3277375"/>
            <a:ext cx="1145988" cy="732456"/>
          </a:xfrm>
          <a:prstGeom prst="cloud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lvl="0" algn="ctr"/>
            <a:r>
              <a:rPr lang="en" sz="1000" dirty="0"/>
              <a:t>I am a slave to my </a:t>
            </a:r>
            <a:r>
              <a:rPr lang="en" sz="1000" dirty="0" smtClean="0"/>
              <a:t>desires</a:t>
            </a:r>
            <a:endParaRPr lang="en-AU" sz="1000" dirty="0" smtClean="0"/>
          </a:p>
          <a:p>
            <a:pPr lvl="0" algn="ctr"/>
            <a:r>
              <a:rPr lang="en-US" sz="1000" dirty="0" smtClean="0"/>
              <a:t>I’m </a:t>
            </a:r>
            <a:r>
              <a:rPr lang="en-US" sz="1000" dirty="0" smtClean="0"/>
              <a:t>not good enough, </a:t>
            </a:r>
          </a:p>
          <a:p>
            <a:pPr lvl="0" algn="ctr"/>
            <a:r>
              <a:rPr lang="en-US" sz="1000" dirty="0" smtClean="0"/>
              <a:t>I’m a failure</a:t>
            </a:r>
          </a:p>
          <a:p>
            <a:pPr lvl="0" algn="ctr"/>
            <a:r>
              <a:rPr lang="en-US" sz="1000" dirty="0" smtClean="0"/>
              <a:t>I am weak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AU" sz="1000" dirty="0" smtClean="0"/>
          </a:p>
        </p:txBody>
      </p:sp>
      <p:pic>
        <p:nvPicPr>
          <p:cNvPr id="24" name="Picture 23" descr="inspirited_New_Logo-01 cop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0" y="4494243"/>
            <a:ext cx="1737360" cy="649257"/>
          </a:xfrm>
          <a:prstGeom prst="rect">
            <a:avLst/>
          </a:prstGeom>
        </p:spPr>
      </p:pic>
      <p:pic>
        <p:nvPicPr>
          <p:cNvPr id="25" name="Picture 24" descr="SDH blue copy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442" y="152146"/>
            <a:ext cx="2055046" cy="609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483</Words>
  <Application>Microsoft Macintosh PowerPoint</Application>
  <PresentationFormat>On-screen Show (16:9)</PresentationFormat>
  <Paragraphs>76</Paragraphs>
  <Slides>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Simple Light</vt:lpstr>
      <vt:lpstr>Office Theme</vt:lpstr>
      <vt:lpstr>The Addiction Cycle Explained</vt:lpstr>
      <vt:lpstr>Healing The Addiction Cycle with SDH</vt:lpstr>
      <vt:lpstr>SDH Treatment of the Addiction Cycle - Practitioners Guide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Addiction Cycle Explained</dc:title>
  <cp:lastModifiedBy>CLAIRE BESLEY</cp:lastModifiedBy>
  <cp:revision>7</cp:revision>
  <dcterms:created xsi:type="dcterms:W3CDTF">2018-07-25T02:32:03Z</dcterms:created>
  <dcterms:modified xsi:type="dcterms:W3CDTF">2018-07-25T05:48:20Z</dcterms:modified>
</cp:coreProperties>
</file>