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60" r:id="rId3"/>
    <p:sldId id="284" r:id="rId4"/>
    <p:sldId id="273" r:id="rId5"/>
    <p:sldId id="266" r:id="rId6"/>
    <p:sldId id="275" r:id="rId7"/>
    <p:sldId id="276" r:id="rId8"/>
    <p:sldId id="263" r:id="rId9"/>
    <p:sldId id="268" r:id="rId10"/>
    <p:sldId id="270" r:id="rId11"/>
    <p:sldId id="291" r:id="rId12"/>
    <p:sldId id="280" r:id="rId13"/>
    <p:sldId id="279" r:id="rId14"/>
    <p:sldId id="278" r:id="rId15"/>
    <p:sldId id="282" r:id="rId16"/>
    <p:sldId id="283" r:id="rId17"/>
    <p:sldId id="285" r:id="rId18"/>
    <p:sldId id="286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72" autoAdjust="0"/>
    <p:restoredTop sz="94660"/>
  </p:normalViewPr>
  <p:slideViewPr>
    <p:cSldViewPr snapToGrid="0">
      <p:cViewPr>
        <p:scale>
          <a:sx n="100" d="100"/>
          <a:sy n="100" d="100"/>
        </p:scale>
        <p:origin x="2496" y="7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320646029871"/>
          <c:y val="0.187335430470313"/>
          <c:w val="0.541648308206792"/>
          <c:h val="0.7119029984564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Different Answer Scales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3.0</c:v>
                </c:pt>
                <c:pt idx="1">
                  <c:v>4.0</c:v>
                </c:pt>
                <c:pt idx="2">
                  <c:v>5.0</c:v>
                </c:pt>
                <c:pt idx="3">
                  <c:v>6.0</c:v>
                </c:pt>
                <c:pt idx="4">
                  <c:v>10.0</c:v>
                </c:pt>
                <c:pt idx="5">
                  <c:v>11.0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0.00207990341852926</c:v>
                </c:pt>
                <c:pt idx="1">
                  <c:v>0.778114670775939</c:v>
                </c:pt>
                <c:pt idx="2">
                  <c:v>0.0663261171469395</c:v>
                </c:pt>
                <c:pt idx="3">
                  <c:v>0.0060825619972989</c:v>
                </c:pt>
                <c:pt idx="4">
                  <c:v>0.0127758452650459</c:v>
                </c:pt>
                <c:pt idx="5">
                  <c:v>0.134620901396247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694888288531"/>
          <c:y val="0.19087104672522"/>
          <c:w val="0.2099139611091"/>
          <c:h val="0.712714097916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FF300-A406-A548-9A4A-10B59B97EC10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F2E57-13B1-2C4C-A686-E54A55B3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9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558" y="4878108"/>
            <a:ext cx="5953837" cy="6500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689" y="5750685"/>
            <a:ext cx="4835573" cy="383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160997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8" y="0"/>
            <a:ext cx="914872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421262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8" y="0"/>
            <a:ext cx="914872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2057400"/>
            <a:ext cx="4629150" cy="380365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460310" y="697708"/>
            <a:ext cx="7055040" cy="6921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166626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8" y="0"/>
            <a:ext cx="9148728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055815"/>
            <a:ext cx="4629150" cy="38052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60310" y="697708"/>
            <a:ext cx="7055040" cy="6921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247760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8" y="0"/>
            <a:ext cx="9148728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2"/>
          </p:nvPr>
        </p:nvSpPr>
        <p:spPr>
          <a:xfrm>
            <a:off x="3887788" y="2055815"/>
            <a:ext cx="4627562" cy="3805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media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60310" y="697708"/>
            <a:ext cx="7055040" cy="6921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22453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01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3"/>
          <a:stretch/>
        </p:blipFill>
        <p:spPr>
          <a:xfrm>
            <a:off x="0" y="0"/>
            <a:ext cx="9144000" cy="6883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558" y="4878108"/>
            <a:ext cx="5953837" cy="6500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689" y="5750685"/>
            <a:ext cx="4835573" cy="383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13526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womans face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2863"/>
          <a:stretch/>
        </p:blipFill>
        <p:spPr>
          <a:xfrm>
            <a:off x="-3" y="0"/>
            <a:ext cx="941695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558" y="4878108"/>
            <a:ext cx="5953837" cy="6500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689" y="5750685"/>
            <a:ext cx="4835573" cy="383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427864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hing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558" y="4878108"/>
            <a:ext cx="5953837" cy="6500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689" y="5750685"/>
            <a:ext cx="4835573" cy="383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109558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7" y="0"/>
            <a:ext cx="91487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0310" y="697708"/>
            <a:ext cx="7055040" cy="6921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60310" y="1825625"/>
            <a:ext cx="705504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34951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8" y="0"/>
            <a:ext cx="91487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138701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7" y="0"/>
            <a:ext cx="914872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460310" y="697708"/>
            <a:ext cx="7055040" cy="6921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62328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high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"/>
          <a:stretch/>
        </p:blipFill>
        <p:spPr>
          <a:xfrm>
            <a:off x="-4728" y="0"/>
            <a:ext cx="9148728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AU" dirty="0"/>
              <a:t>Department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60310" y="716758"/>
            <a:ext cx="7055040" cy="6921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216086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628650" y="21939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on Insert &gt; new slide to choose your cover, then delete this page.</a:t>
            </a:r>
          </a:p>
        </p:txBody>
      </p:sp>
    </p:spTree>
    <p:extLst>
      <p:ext uri="{BB962C8B-B14F-4D97-AF65-F5344CB8AC3E}">
        <p14:creationId xmlns:p14="http://schemas.microsoft.com/office/powerpoint/2010/main" val="129395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  <p:sldLayoutId id="2147483661" r:id="rId4"/>
    <p:sldLayoutId id="2147483671" r:id="rId5"/>
    <p:sldLayoutId id="2147483662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americo.usal.es/oir/Elit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880919"/>
            <a:ext cx="8559800" cy="160637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Demographic Divides and </a:t>
            </a:r>
            <a:br>
              <a:rPr lang="en-US" sz="4400" b="1" dirty="0" smtClean="0"/>
            </a:br>
            <a:r>
              <a:rPr lang="en-US" sz="4400" b="1" dirty="0" smtClean="0"/>
              <a:t>Satisfaction with Democracy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758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63248"/>
              </p:ext>
            </p:extLst>
          </p:nvPr>
        </p:nvGraphicFramePr>
        <p:xfrm>
          <a:off x="917808" y="1897340"/>
          <a:ext cx="6664091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7485"/>
                <a:gridCol w="1198709"/>
                <a:gridCol w="1017871"/>
                <a:gridCol w="1020026"/>
              </a:tblGrid>
              <a:tr h="218936"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+mj-lt"/>
                        </a:rPr>
                        <a:t>Odd Ratios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+mj-lt"/>
                        </a:rPr>
                        <a:t>S.E.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+mj-lt"/>
                          <a:ea typeface="+mn-ea"/>
                        </a:rPr>
                        <a:t>Sig.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+mj-lt"/>
                        </a:rPr>
                        <a:t>Primary Education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1.19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(0.05)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0.000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Primary Education x HDI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0.91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(0.06)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0.170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+mj-lt"/>
                        </a:rPr>
                        <a:t>Tertiary Education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0.82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(0.04)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0.000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Tertiary Education x HDI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1.48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(0.11)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0.000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+mj-lt"/>
                        </a:rPr>
                        <a:t>Lower Income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(0.04)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0.635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Lower Income x HDI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0.80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(0.05)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0.000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+mj-lt"/>
                        </a:rPr>
                        <a:t>Higher Income</a:t>
                      </a:r>
                      <a:endParaRPr lang="en-GB" sz="16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(0.04)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0.000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Higher Income x HDI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1.69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(0.13)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0.000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+mj-lt"/>
                        </a:rPr>
                        <a:t>Age Under 30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(0.01)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0.842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+mj-lt"/>
                        </a:rPr>
                        <a:t>Age Over 50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+mj-lt"/>
                        </a:rPr>
                        <a:t>1.04</a:t>
                      </a:r>
                      <a:endParaRPr lang="en-GB" sz="16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+mj-lt"/>
                        </a:rPr>
                        <a:t>(0.01)</a:t>
                      </a:r>
                      <a:endParaRPr lang="en-GB" sz="16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+mj-lt"/>
                        </a:rPr>
                        <a:t>0.000</a:t>
                      </a:r>
                      <a:endParaRPr lang="en-GB" sz="16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+mj-lt"/>
                        </a:rPr>
                        <a:t>Female Gender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+mj-lt"/>
                        </a:rPr>
                        <a:t>0.95</a:t>
                      </a:r>
                      <a:endParaRPr lang="en-GB" sz="16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+mj-lt"/>
                        </a:rPr>
                        <a:t>(0.01)</a:t>
                      </a:r>
                      <a:endParaRPr lang="en-GB" sz="16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+mj-lt"/>
                        </a:rPr>
                        <a:t>0.000</a:t>
                      </a:r>
                      <a:endParaRPr lang="en-GB" sz="16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+mj-lt"/>
                        </a:rPr>
                        <a:t>Controls (Not Displayed)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+mj-lt"/>
                        </a:rPr>
                        <a:t>Respondents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+mj-lt"/>
                        </a:rPr>
                        <a:t>302,327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+mj-lt"/>
                        </a:rPr>
                        <a:t>Countries</a:t>
                      </a:r>
                      <a:endParaRPr lang="en-GB" sz="16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+mj-lt"/>
                        </a:rPr>
                        <a:t>113</a:t>
                      </a:r>
                      <a:endParaRPr lang="en-GB" sz="16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+mj-lt"/>
                        </a:rPr>
                        <a:t>Wald Chi2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+mj-lt"/>
                        </a:rPr>
                        <a:t>31430.4</a:t>
                      </a:r>
                      <a:endParaRPr lang="en-GB" sz="16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+mj-lt"/>
                        </a:rPr>
                        <a:t>Significance</a:t>
                      </a:r>
                      <a:endParaRPr lang="en-GB" sz="16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+mj-lt"/>
                        </a:rPr>
                        <a:t>0.000</a:t>
                      </a:r>
                      <a:endParaRPr lang="en-GB" sz="16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+mj-lt"/>
                        </a:rPr>
                        <a:t>Pseudo R2</a:t>
                      </a:r>
                      <a:endParaRPr lang="en-GB" sz="16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+mj-lt"/>
                        </a:rPr>
                        <a:t>0.088</a:t>
                      </a:r>
                      <a:endParaRPr lang="en-GB" sz="16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Divides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6211" y="1205191"/>
            <a:ext cx="721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Interactions with HDI scores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188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Socioeconomic Development </a:t>
            </a:r>
            <a:r>
              <a:rPr lang="en-US" dirty="0"/>
              <a:t>(HDI) </a:t>
            </a:r>
            <a:endParaRPr lang="en-US" dirty="0" smtClean="0"/>
          </a:p>
          <a:p>
            <a:r>
              <a:rPr lang="en-US" dirty="0" smtClean="0"/>
              <a:t>Income </a:t>
            </a:r>
            <a:r>
              <a:rPr lang="en-US" dirty="0"/>
              <a:t>Inequality (Gini) </a:t>
            </a:r>
            <a:endParaRPr lang="en-US" dirty="0" smtClean="0"/>
          </a:p>
          <a:p>
            <a:r>
              <a:rPr lang="en-US" dirty="0" smtClean="0"/>
              <a:t>Institutionalized </a:t>
            </a:r>
            <a:r>
              <a:rPr lang="en-US" dirty="0"/>
              <a:t>Democracy </a:t>
            </a:r>
            <a:r>
              <a:rPr lang="en-US" dirty="0" smtClean="0"/>
              <a:t>(Polity)</a:t>
            </a:r>
          </a:p>
          <a:p>
            <a:r>
              <a:rPr lang="en-US" dirty="0" smtClean="0"/>
              <a:t>Corruption </a:t>
            </a:r>
            <a:r>
              <a:rPr lang="en-US" dirty="0"/>
              <a:t>(CPI) </a:t>
            </a:r>
            <a:endParaRPr lang="en-US" dirty="0" smtClean="0"/>
          </a:p>
          <a:p>
            <a:r>
              <a:rPr lang="en-US" dirty="0" smtClean="0"/>
              <a:t>GDP </a:t>
            </a:r>
            <a:r>
              <a:rPr lang="en-US" dirty="0"/>
              <a:t>Growth (Annual %) </a:t>
            </a:r>
            <a:endParaRPr lang="en-US" dirty="0" smtClean="0"/>
          </a:p>
          <a:p>
            <a:r>
              <a:rPr lang="en-US" dirty="0" smtClean="0"/>
              <a:t>Proportional </a:t>
            </a:r>
            <a:r>
              <a:rPr lang="en-US" dirty="0"/>
              <a:t>Representation </a:t>
            </a:r>
            <a:endParaRPr lang="en-US" dirty="0" smtClean="0"/>
          </a:p>
          <a:p>
            <a:r>
              <a:rPr lang="en-US" dirty="0" smtClean="0"/>
              <a:t>Independent </a:t>
            </a:r>
            <a:r>
              <a:rPr lang="en-US" dirty="0"/>
              <a:t>EMB </a:t>
            </a:r>
            <a:endParaRPr lang="en-US" dirty="0" smtClean="0"/>
          </a:p>
          <a:p>
            <a:r>
              <a:rPr lang="en-US" dirty="0" smtClean="0"/>
              <a:t>Party </a:t>
            </a:r>
            <a:r>
              <a:rPr lang="en-US" dirty="0"/>
              <a:t>Finances Reported </a:t>
            </a:r>
            <a:endParaRPr lang="en-US" dirty="0" smtClean="0"/>
          </a:p>
          <a:p>
            <a:r>
              <a:rPr lang="en-US" dirty="0" smtClean="0"/>
              <a:t>Compulsory </a:t>
            </a:r>
            <a:r>
              <a:rPr lang="en-US" dirty="0"/>
              <a:t>Voter Registry</a:t>
            </a:r>
          </a:p>
        </p:txBody>
      </p:sp>
    </p:spTree>
    <p:extLst>
      <p:ext uri="{BB962C8B-B14F-4D97-AF65-F5344CB8AC3E}">
        <p14:creationId xmlns:p14="http://schemas.microsoft.com/office/powerpoint/2010/main" val="11570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Group Indices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Main index aggregates all respondents in each country-survey observation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Educational indices measure only the opinions of primary or tertiary educated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Income indices measure only the opinions of lower or higher income groups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These indices are then compared with expert indices of democratic quality 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6211" y="1205191"/>
            <a:ext cx="721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Satisfaction with democracy for different groups 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9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Democratic Quality</a:t>
            </a:r>
            <a:r>
              <a:rPr lang="en-US" dirty="0"/>
              <a:t> Indices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Democracy Barometer (DB</a:t>
            </a:r>
            <a:r>
              <a:rPr lang="en-US" dirty="0" smtClean="0"/>
              <a:t>): </a:t>
            </a:r>
            <a:r>
              <a:rPr lang="en-US" dirty="0"/>
              <a:t>Democratic </a:t>
            </a:r>
            <a:r>
              <a:rPr lang="en-US" dirty="0" smtClean="0"/>
              <a:t>Quality Index</a:t>
            </a:r>
          </a:p>
          <a:p>
            <a:pPr>
              <a:buFont typeface="Wingdings" charset="2"/>
              <a:buChar char="§"/>
            </a:pPr>
            <a:r>
              <a:rPr lang="en-US" dirty="0"/>
              <a:t>Economist Intelligence Unit (EIU</a:t>
            </a:r>
            <a:r>
              <a:rPr lang="en-US" dirty="0" smtClean="0"/>
              <a:t>): Democracy Index</a:t>
            </a:r>
          </a:p>
          <a:p>
            <a:pPr>
              <a:buFont typeface="Wingdings" charset="2"/>
              <a:buChar char="§"/>
            </a:pPr>
            <a:r>
              <a:rPr lang="en-US" dirty="0"/>
              <a:t>Freedom House (FH): Freedom in the World Index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Polity IV (POL): Institutionalized Democracy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Varieties </a:t>
            </a:r>
            <a:r>
              <a:rPr lang="en-US" dirty="0"/>
              <a:t>of Democracy (V-Dem</a:t>
            </a:r>
            <a:r>
              <a:rPr lang="en-US" dirty="0" smtClean="0"/>
              <a:t>): </a:t>
            </a:r>
            <a:r>
              <a:rPr lang="en-US" dirty="0"/>
              <a:t>Egalitarian </a:t>
            </a:r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6211" y="1205191"/>
            <a:ext cx="721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Created by experts, institutions, and researchers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81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with Expert Indices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699942"/>
              </p:ext>
            </p:extLst>
          </p:nvPr>
        </p:nvGraphicFramePr>
        <p:xfrm>
          <a:off x="368301" y="1842096"/>
          <a:ext cx="8407399" cy="4466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92399"/>
                <a:gridCol w="1143000"/>
                <a:gridCol w="1143000"/>
                <a:gridCol w="1143000"/>
                <a:gridCol w="1143000"/>
                <a:gridCol w="1143000"/>
              </a:tblGrid>
              <a:tr h="412724">
                <a:tc>
                  <a:txBody>
                    <a:bodyPr/>
                    <a:lstStyle/>
                    <a:p>
                      <a:endParaRPr lang="en-GB" sz="2000" dirty="0">
                        <a:effectLst/>
                        <a:latin typeface="+mj-lt"/>
                      </a:endParaRPr>
                    </a:p>
                  </a:txBody>
                  <a:tcPr marL="0" marR="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Main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Index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charset="0"/>
                      </a:endParaRPr>
                    </a:p>
                  </a:txBody>
                  <a:tcPr marL="0" marR="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Primary Educated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charset="0"/>
                      </a:endParaRPr>
                    </a:p>
                  </a:txBody>
                  <a:tcPr marL="0" marR="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Tertiary Educated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charset="0"/>
                      </a:endParaRPr>
                    </a:p>
                  </a:txBody>
                  <a:tcPr marL="0" marR="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Lower Income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charset="0"/>
                      </a:endParaRPr>
                    </a:p>
                  </a:txBody>
                  <a:tcPr marL="0" marR="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Higher Income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charset="0"/>
                      </a:endParaRPr>
                    </a:p>
                  </a:txBody>
                  <a:tcPr marL="0" marR="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DB: Democratic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Quality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0.495***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0.379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0.543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0.404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0.467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7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EIU: </a:t>
                      </a:r>
                      <a:r>
                        <a:rPr lang="en-AU" sz="2000" dirty="0" smtClean="0">
                          <a:effectLst/>
                        </a:rPr>
                        <a:t>Democracy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0.267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0.153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0.392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0.197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0.345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</a:tr>
              <a:tr h="177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POL: Institutionalized Democracy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0.043</a:t>
                      </a:r>
                      <a:r>
                        <a:rPr lang="en-AU" sz="2000" kern="1200" dirty="0" smtClean="0">
                          <a:effectLst/>
                        </a:rPr>
                        <a:t>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-0.020</a:t>
                      </a:r>
                      <a:endParaRPr lang="en-GB" sz="200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0.141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0.039*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0.129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</a:tr>
              <a:tr h="177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FH: Freedom in the </a:t>
                      </a:r>
                      <a:endParaRPr lang="en-AU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World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0.121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0.015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0.262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0.092</a:t>
                      </a:r>
                      <a:r>
                        <a:rPr lang="en-AU" sz="2000" kern="1200" dirty="0" smtClean="0">
                          <a:effectLst/>
                        </a:rPr>
                        <a:t>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0.266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/>
                </a:tc>
              </a:tr>
              <a:tr h="177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V-Dem: Egalitarian Democracy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0.195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0.102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0.315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0.157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0.272</a:t>
                      </a:r>
                      <a:r>
                        <a:rPr lang="en-AU" sz="2000" kern="1200" dirty="0" smtClean="0">
                          <a:effectLst/>
                        </a:rPr>
                        <a:t>***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96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Calibri" charset="0"/>
                        </a:rPr>
                        <a:t>*** p &lt; 000; ** p &lt; .05;</a:t>
                      </a:r>
                      <a:r>
                        <a:rPr lang="en-GB" sz="2000" baseline="0" dirty="0" smtClean="0">
                          <a:effectLst/>
                          <a:latin typeface="+mj-lt"/>
                          <a:ea typeface="Calibri" charset="0"/>
                        </a:rPr>
                        <a:t> p &lt; .1</a:t>
                      </a:r>
                      <a:endParaRPr lang="en-GB" sz="20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6211" y="1205191"/>
            <a:ext cx="721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Pairwise correlations with public opinion indices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1344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Tertiary educated less satisfied in countries with lower HDI scores, but more satisfied as HDI scores increase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Similar relationship for income groups, but not as strong</a:t>
            </a:r>
          </a:p>
          <a:p>
            <a:pPr>
              <a:buFont typeface="Wingdings" charset="2"/>
              <a:buChar char="§"/>
            </a:pPr>
            <a:r>
              <a:rPr lang="en-US" dirty="0"/>
              <a:t>Democratic quality indices </a:t>
            </a:r>
            <a:r>
              <a:rPr lang="en-US" dirty="0" smtClean="0"/>
              <a:t>correlate more with tertiary educated and higher income groups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76211" y="1205191"/>
            <a:ext cx="721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Results suggest general tendencies, exceptions possible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33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Over 8 million individual survey respondents across 19 survey sources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Another 16 survey sources already identified for future inclusion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Setup for easily merging with other datasets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Education, income, age, and gender variables already recoded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Numerous other variables of interest partially recoded, can incorporate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3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25625"/>
            <a:ext cx="8267700" cy="4351338"/>
          </a:xfrm>
        </p:spPr>
        <p:txBody>
          <a:bodyPr/>
          <a:lstStyle/>
          <a:p>
            <a:r>
              <a:rPr lang="en-US" sz="1200" dirty="0" err="1"/>
              <a:t>Aarts</a:t>
            </a:r>
            <a:r>
              <a:rPr lang="en-US" sz="1200" dirty="0"/>
              <a:t>, K., </a:t>
            </a:r>
            <a:r>
              <a:rPr lang="en-US" sz="1200" dirty="0" err="1"/>
              <a:t>Thomassen</a:t>
            </a:r>
            <a:r>
              <a:rPr lang="en-US" sz="1200" dirty="0"/>
              <a:t>, J., 2008. Satisfaction with democracy: Do institutions matter? Electoral Studies 27(1), 5-18.</a:t>
            </a:r>
            <a:endParaRPr lang="en-GB" sz="1200" dirty="0"/>
          </a:p>
          <a:p>
            <a:r>
              <a:rPr lang="en-US" sz="1200" dirty="0"/>
              <a:t>Anderson, C.J., Guillory, C.A., 1997. Political Institutions and Satisfaction with Democracy: A Cross-National Analysis of Consensus and Majoritarian Systems. The American Political Science Review 91(1), 66-81.</a:t>
            </a:r>
            <a:endParaRPr lang="en-GB" sz="1200" dirty="0"/>
          </a:p>
          <a:p>
            <a:r>
              <a:rPr lang="en-US" sz="1200" dirty="0"/>
              <a:t>Anderson, C.J., </a:t>
            </a:r>
            <a:r>
              <a:rPr lang="en-US" sz="1200" dirty="0" err="1"/>
              <a:t>Tverdova</a:t>
            </a:r>
            <a:r>
              <a:rPr lang="en-US" sz="1200" dirty="0"/>
              <a:t>, Y.V., 2003. Corruption, Political Allegiances, and Attitudes Toward Government in Contemporary Democracies. American Journal of Political Science 47(1), 91-109.</a:t>
            </a:r>
            <a:endParaRPr lang="en-GB" sz="1200" dirty="0"/>
          </a:p>
          <a:p>
            <a:r>
              <a:rPr lang="en-US" sz="1200" dirty="0" err="1"/>
              <a:t>Atkeson</a:t>
            </a:r>
            <a:r>
              <a:rPr lang="en-US" sz="1200" dirty="0"/>
              <a:t>, L.R., Saunders, K.L., 2007. The Effect of Election Administration on Voter Confidence: A Local Matter? PS: Political Science and Politics 40(4), 655-660.</a:t>
            </a:r>
            <a:endParaRPr lang="en-GB" sz="1200" dirty="0"/>
          </a:p>
          <a:p>
            <a:r>
              <a:rPr lang="en-US" sz="1200" dirty="0"/>
              <a:t>Birch, S., 2008a. Electoral institutions and popular confidence in electoral processes: A cross-national analysis. Electoral Studies 27(2), 305-320.</a:t>
            </a:r>
            <a:endParaRPr lang="en-GB" sz="1200" dirty="0"/>
          </a:p>
          <a:p>
            <a:r>
              <a:rPr lang="en-US" sz="1200" dirty="0"/>
              <a:t>Birch, S., 2008b. Index of Electoral Malpractice, 1995-2006. UK Data Service.</a:t>
            </a:r>
            <a:endParaRPr lang="en-GB" sz="1200" dirty="0"/>
          </a:p>
          <a:p>
            <a:r>
              <a:rPr lang="en-US" sz="1200" dirty="0" err="1"/>
              <a:t>Bühlmann</a:t>
            </a:r>
            <a:r>
              <a:rPr lang="en-US" sz="1200" dirty="0"/>
              <a:t>, M., Merkel, W., Müller, L., </a:t>
            </a:r>
            <a:r>
              <a:rPr lang="en-US" sz="1200" dirty="0" err="1"/>
              <a:t>Weßels</a:t>
            </a:r>
            <a:r>
              <a:rPr lang="en-US" sz="1200" dirty="0"/>
              <a:t>, B., 2012. The Democracy Barometer: A New Instrument to Measure the Quality of Democracy and its Potential for Comparative Research. European Political Science 11(4), 519-536.</a:t>
            </a:r>
            <a:endParaRPr lang="en-GB" sz="1200" dirty="0"/>
          </a:p>
          <a:p>
            <a:r>
              <a:rPr lang="en-US" sz="1200" dirty="0" err="1"/>
              <a:t>Cingranelli</a:t>
            </a:r>
            <a:r>
              <a:rPr lang="en-US" sz="1200" dirty="0"/>
              <a:t>, D.L., Richards, D.L., Clay, K.C., 2014. The CIRI Human Rights Dataset, Version 2014.04.14.</a:t>
            </a:r>
            <a:endParaRPr lang="en-GB" sz="1200" dirty="0"/>
          </a:p>
          <a:p>
            <a:r>
              <a:rPr lang="en-US" sz="1200" dirty="0"/>
              <a:t>Claassen, R.L., </a:t>
            </a:r>
            <a:r>
              <a:rPr lang="en-US" sz="1200" dirty="0" err="1"/>
              <a:t>Magleby</a:t>
            </a:r>
            <a:r>
              <a:rPr lang="en-US" sz="1200" dirty="0"/>
              <a:t>, D.B., Monson, J.Q., Patterson, K.D., 2013. Voter Confidence and the Election-Day Voting Experience. Political Behavior 35(2), 215-235.</a:t>
            </a:r>
            <a:endParaRPr lang="en-GB" sz="1200" dirty="0"/>
          </a:p>
          <a:p>
            <a:r>
              <a:rPr lang="en-US" sz="1200" dirty="0" err="1"/>
              <a:t>Coppedge</a:t>
            </a:r>
            <a:r>
              <a:rPr lang="en-US" sz="1200" dirty="0"/>
              <a:t>, M., </a:t>
            </a:r>
            <a:r>
              <a:rPr lang="en-US" sz="1200" dirty="0" err="1"/>
              <a:t>Gerring</a:t>
            </a:r>
            <a:r>
              <a:rPr lang="en-US" sz="1200" dirty="0"/>
              <a:t>, J., Lindberg, S.I., </a:t>
            </a:r>
            <a:r>
              <a:rPr lang="en-US" sz="1200" dirty="0" err="1"/>
              <a:t>Skaaning</a:t>
            </a:r>
            <a:r>
              <a:rPr lang="en-US" sz="1200" dirty="0"/>
              <a:t>, S.-E., </a:t>
            </a:r>
            <a:r>
              <a:rPr lang="en-US" sz="1200" dirty="0" err="1"/>
              <a:t>Teorell</a:t>
            </a:r>
            <a:r>
              <a:rPr lang="en-US" sz="1200" dirty="0"/>
              <a:t>, J., Altman, D., Bernhard, M., Fish, M.S., Glynn, A., Hicken, A., </a:t>
            </a:r>
            <a:r>
              <a:rPr lang="en-US" sz="1200" dirty="0" err="1"/>
              <a:t>Knutsen</a:t>
            </a:r>
            <a:r>
              <a:rPr lang="en-US" sz="1200" dirty="0"/>
              <a:t>, C.H., Marquardt, K., McMann, K., Miri, F., Paxton, P., </a:t>
            </a:r>
            <a:r>
              <a:rPr lang="en-US" sz="1200" dirty="0" err="1"/>
              <a:t>Pemstein</a:t>
            </a:r>
            <a:r>
              <a:rPr lang="en-US" sz="1200" dirty="0"/>
              <a:t>, D., </a:t>
            </a:r>
            <a:r>
              <a:rPr lang="en-US" sz="1200" dirty="0" err="1"/>
              <a:t>Staton</a:t>
            </a:r>
            <a:r>
              <a:rPr lang="en-US" sz="1200" dirty="0"/>
              <a:t>, J., </a:t>
            </a:r>
            <a:r>
              <a:rPr lang="en-US" sz="1200" dirty="0" err="1"/>
              <a:t>Tzelgov</a:t>
            </a:r>
            <a:r>
              <a:rPr lang="en-US" sz="1200" dirty="0"/>
              <a:t>, E., Wang, Y.-t., Zimmerman, B., 2015. V-Dem Country-Year Dataset v5, in: Project, </a:t>
            </a:r>
            <a:r>
              <a:rPr lang="en-US" sz="1200" dirty="0" err="1"/>
              <a:t>V.o.D.V</a:t>
            </a:r>
            <a:r>
              <a:rPr lang="en-US" sz="1200" dirty="0"/>
              <a:t>.-D. (Ed.), Gothenburg, Sweden and South Bend, Indiana USA.</a:t>
            </a:r>
            <a:endParaRPr lang="en-GB" sz="1200" dirty="0"/>
          </a:p>
          <a:p>
            <a:r>
              <a:rPr lang="en-US" sz="1200" dirty="0" err="1"/>
              <a:t>Dercon</a:t>
            </a:r>
            <a:r>
              <a:rPr lang="en-US" sz="1200" dirty="0"/>
              <a:t>, S., Gutiérrez-Romero, R., 2012. Triggers and Characteristics of the 2007 Kenyan Electoral Violence. World Development 40(4), 731-744</a:t>
            </a:r>
            <a:r>
              <a:rPr lang="en-US" sz="1200" dirty="0" smtClean="0"/>
              <a:t>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7676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25625"/>
            <a:ext cx="8267700" cy="4351338"/>
          </a:xfrm>
        </p:spPr>
        <p:txBody>
          <a:bodyPr/>
          <a:lstStyle/>
          <a:p>
            <a:r>
              <a:rPr lang="en-US" sz="1200" dirty="0"/>
              <a:t>Easton, D., 1965. A System Analysis of Political Life. Wiley, New York, NY.</a:t>
            </a:r>
            <a:endParaRPr lang="en-GB" sz="1200" dirty="0"/>
          </a:p>
          <a:p>
            <a:r>
              <a:rPr lang="en-US" sz="1200" dirty="0"/>
              <a:t>Easton, D., 1975. A Re-assessment of the Concept of Political Support. British Journal of Political Science 5(04), 435-457.</a:t>
            </a:r>
            <a:endParaRPr lang="en-GB" sz="1200" dirty="0"/>
          </a:p>
          <a:p>
            <a:r>
              <a:rPr lang="en-US" sz="1200" dirty="0"/>
              <a:t>EIU, 2016. Democracy Index 2015: Democracy in an age of anxiety. Economist Intelligence Unit, London, UK.</a:t>
            </a:r>
            <a:endParaRPr lang="en-GB" sz="1200" dirty="0"/>
          </a:p>
          <a:p>
            <a:r>
              <a:rPr lang="en-US" sz="1200" dirty="0"/>
              <a:t>EIU, 2017. Democracy Index 2016: Revenge of the “</a:t>
            </a:r>
            <a:r>
              <a:rPr lang="en-US" sz="1200" dirty="0" err="1"/>
              <a:t>deplorables</a:t>
            </a:r>
            <a:r>
              <a:rPr lang="en-US" sz="1200" dirty="0"/>
              <a:t>”. The Economist Intelligence Unit, London, UK.</a:t>
            </a:r>
            <a:endParaRPr lang="en-GB" sz="1200" dirty="0"/>
          </a:p>
          <a:p>
            <a:r>
              <a:rPr lang="en-US" sz="1200" dirty="0"/>
              <a:t>Farrell, D.M., McAllister, I., 2006. Voter satisfaction and electoral systems: Does preferential voting in candidate-</a:t>
            </a:r>
            <a:r>
              <a:rPr lang="en-US" sz="1200" dirty="0" err="1"/>
              <a:t>centred</a:t>
            </a:r>
            <a:r>
              <a:rPr lang="en-US" sz="1200" dirty="0"/>
              <a:t> systems make a difference? European Journal of Political Research 45(5), 723-749.</a:t>
            </a:r>
            <a:endParaRPr lang="en-GB" sz="1200" dirty="0"/>
          </a:p>
          <a:p>
            <a:r>
              <a:rPr lang="en-US" sz="1200" dirty="0" err="1"/>
              <a:t>Foa</a:t>
            </a:r>
            <a:r>
              <a:rPr lang="en-US" sz="1200" dirty="0"/>
              <a:t>, R.S., </a:t>
            </a:r>
            <a:r>
              <a:rPr lang="en-US" sz="1200" dirty="0" err="1"/>
              <a:t>Mounk</a:t>
            </a:r>
            <a:r>
              <a:rPr lang="en-US" sz="1200" dirty="0"/>
              <a:t>, Y., 2016. The Democratic Disconnect. Journal of Democracy 27(3), 5-17.</a:t>
            </a:r>
            <a:endParaRPr lang="en-GB" sz="1200" dirty="0"/>
          </a:p>
          <a:p>
            <a:r>
              <a:rPr lang="en-US" sz="1200" dirty="0"/>
              <a:t>Freedom House, 2016. Freedom in the World 2016: Anxious Dictators, Wavering Democracies: Global Freedom under Pressure. Freedom House, Washington, DC.</a:t>
            </a:r>
            <a:endParaRPr lang="en-GB" sz="1200" dirty="0"/>
          </a:p>
          <a:p>
            <a:r>
              <a:rPr lang="en-US" sz="1200" dirty="0"/>
              <a:t>Freedom House, 2017. Freedom in the World 2017: Populists and Autocrats: The Dual Threat to Global Democracy. Freedom House, Washington, DC.</a:t>
            </a:r>
            <a:endParaRPr lang="en-GB" sz="1200" dirty="0"/>
          </a:p>
          <a:p>
            <a:r>
              <a:rPr lang="en-US" sz="1200" dirty="0"/>
              <a:t>Friedrichsen, J., Zahn, P., 2014. Political support in hard times: Do people care about national welfare? European Journal of Political Economy 35, 23-37.</a:t>
            </a:r>
            <a:endParaRPr lang="en-GB" sz="1200" dirty="0"/>
          </a:p>
          <a:p>
            <a:r>
              <a:rPr lang="en-US" sz="1200" dirty="0"/>
              <a:t>Goodwin, M., Heath, O., 2016. Brexit vote explained: poverty, low skills and lack of opportunities, Solve UK poverty. Joseph Rowntree Foundation, York, UK.</a:t>
            </a:r>
            <a:endParaRPr lang="en-GB" sz="1200" dirty="0"/>
          </a:p>
          <a:p>
            <a:r>
              <a:rPr lang="en-US" sz="1200" dirty="0"/>
              <a:t>Graham, C., </a:t>
            </a:r>
            <a:r>
              <a:rPr lang="en-US" sz="1200" dirty="0" err="1"/>
              <a:t>Sukhtankar</a:t>
            </a:r>
            <a:r>
              <a:rPr lang="en-US" sz="1200" dirty="0"/>
              <a:t>, S., 2004. Does Economic Crisis Reduce Support for Markets and Democracy in Latin America? Some Evidence from Surveys of Public Opinion and Well Being. Journal of Latin American Studies 36(2), 349-377.</a:t>
            </a:r>
            <a:endParaRPr lang="en-GB" sz="1200" dirty="0"/>
          </a:p>
          <a:p>
            <a:r>
              <a:rPr lang="en-US" sz="1200" dirty="0"/>
              <a:t>Greenberg, A., Mattes, R., 2013. Does the Quality of Elections Affect the Consolidation of Democracy?, in: Bratton, M. (Ed.), Voting and Democratic Citizenship in Africa. Lynne </a:t>
            </a:r>
            <a:r>
              <a:rPr lang="en-US" sz="1200" dirty="0" err="1"/>
              <a:t>Rienner</a:t>
            </a:r>
            <a:r>
              <a:rPr lang="en-US" sz="1200" dirty="0"/>
              <a:t> Publishers, Boulder, CO, USA, pp. 239-252.</a:t>
            </a:r>
            <a:endParaRPr lang="en-GB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0297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25625"/>
            <a:ext cx="8267700" cy="4351338"/>
          </a:xfrm>
        </p:spPr>
        <p:txBody>
          <a:bodyPr/>
          <a:lstStyle/>
          <a:p>
            <a:r>
              <a:rPr lang="en-US" sz="1200" dirty="0"/>
              <a:t>Hacker, J.S., </a:t>
            </a:r>
            <a:r>
              <a:rPr lang="en-US" sz="1200" dirty="0" err="1"/>
              <a:t>Rehm</a:t>
            </a:r>
            <a:r>
              <a:rPr lang="en-US" sz="1200" dirty="0"/>
              <a:t>, P., Schlesinger, M., 2013. The Insecure American: Economic Experiences, Financial Worries, and Policy Attitudes. Perspectives on Politics 11(1), 23-49.</a:t>
            </a:r>
            <a:endParaRPr lang="en-GB" sz="1200" dirty="0"/>
          </a:p>
          <a:p>
            <a:r>
              <a:rPr lang="en-US" sz="1200" dirty="0"/>
              <a:t>Han, S.M., Chang, E.C.C., 2016. Economic inequality, winner-loser gap, and satisfaction with democracy. Electoral Studies 44, 85-97.</a:t>
            </a:r>
            <a:endParaRPr lang="en-GB" sz="1200" dirty="0"/>
          </a:p>
          <a:p>
            <a:r>
              <a:rPr lang="en-US" sz="1200" dirty="0"/>
              <a:t>Hyde, S.D., </a:t>
            </a:r>
            <a:r>
              <a:rPr lang="en-US" sz="1200" dirty="0" err="1"/>
              <a:t>Marinov</a:t>
            </a:r>
            <a:r>
              <a:rPr lang="en-US" sz="1200" dirty="0"/>
              <a:t>, N., 2012a. Codebook for the National Elections Across Democracy and Autocracy (NELDA) Dataset. Yale University.</a:t>
            </a:r>
            <a:endParaRPr lang="en-GB" sz="1200" dirty="0"/>
          </a:p>
          <a:p>
            <a:r>
              <a:rPr lang="en-US" sz="1200" dirty="0"/>
              <a:t>Hyde, S.D., </a:t>
            </a:r>
            <a:r>
              <a:rPr lang="en-US" sz="1200" dirty="0" err="1"/>
              <a:t>Marinov</a:t>
            </a:r>
            <a:r>
              <a:rPr lang="en-US" sz="1200" dirty="0"/>
              <a:t>, N., 2012b. Which Elections Can Be Lost? Political Analysis 20(2), 191-210.</a:t>
            </a:r>
            <a:endParaRPr lang="en-GB" sz="1200" dirty="0"/>
          </a:p>
          <a:p>
            <a:r>
              <a:rPr lang="en-US" sz="1200" dirty="0"/>
              <a:t>Jung, F., </a:t>
            </a:r>
            <a:r>
              <a:rPr lang="en-US" sz="1200" dirty="0" err="1"/>
              <a:t>Sunde</a:t>
            </a:r>
            <a:r>
              <a:rPr lang="en-US" sz="1200" dirty="0"/>
              <a:t>, U., 2014. Income, inequality, and the stability of democracy - Another look at the </a:t>
            </a:r>
            <a:r>
              <a:rPr lang="en-US" sz="1200" dirty="0" err="1"/>
              <a:t>Lipset</a:t>
            </a:r>
            <a:r>
              <a:rPr lang="en-US" sz="1200" dirty="0"/>
              <a:t> hypothesis. European Journal of Political Economy 35, 52-74.</a:t>
            </a:r>
            <a:endParaRPr lang="en-GB" sz="1200" dirty="0"/>
          </a:p>
          <a:p>
            <a:r>
              <a:rPr lang="en-US" sz="1200" dirty="0"/>
              <a:t>Kelley, J.G., 2012. Monitoring democracy: When international election observation works, and why it often fails. Princeton University Press, Princeton, NJ.</a:t>
            </a:r>
            <a:endParaRPr lang="en-GB" sz="1200" dirty="0"/>
          </a:p>
          <a:p>
            <a:r>
              <a:rPr lang="en-US" sz="1200" dirty="0"/>
              <a:t>Kerr, N.N., 2013. Popular evaluations of election quality in Africa: Evidence from Nigeria. Electoral Studies 32(4), 819-837.</a:t>
            </a:r>
            <a:endParaRPr lang="en-GB" sz="1200" dirty="0"/>
          </a:p>
          <a:p>
            <a:r>
              <a:rPr lang="en-US" sz="1200" dirty="0"/>
              <a:t>Kerr, N.N., 2014. EMB Performance and Perceptions of Electoral Integrity in Africa, in: Norris, P., Frank, R.W., Coma, F.M.I. (Eds.), Advancing Electoral Integrity. Oxford University Press, New York, NY, pp. 189-210.</a:t>
            </a:r>
            <a:endParaRPr lang="en-GB" sz="1200" dirty="0"/>
          </a:p>
          <a:p>
            <a:r>
              <a:rPr lang="en-US" sz="1200" dirty="0" err="1"/>
              <a:t>Kotzian</a:t>
            </a:r>
            <a:r>
              <a:rPr lang="en-US" sz="1200" dirty="0"/>
              <a:t>, P., 2011. Public support for liberal democracy. International Political Science Review 32(1), 23-41.</a:t>
            </a:r>
            <a:endParaRPr lang="en-GB" sz="1200" dirty="0"/>
          </a:p>
          <a:p>
            <a:r>
              <a:rPr lang="en-US" sz="1200" dirty="0"/>
              <a:t>Lewis-Beck, M.S., </a:t>
            </a:r>
            <a:r>
              <a:rPr lang="en-US" sz="1200" dirty="0" err="1"/>
              <a:t>Stegmaier</a:t>
            </a:r>
            <a:r>
              <a:rPr lang="en-US" sz="1200" dirty="0"/>
              <a:t>, M., 2000. Economic Determinants of Electoral Outcomes. Annual Review of Political Science 3(1), 183-219.</a:t>
            </a:r>
            <a:endParaRPr lang="en-GB" sz="1200" dirty="0"/>
          </a:p>
          <a:p>
            <a:r>
              <a:rPr lang="en-US" sz="1200" dirty="0"/>
              <a:t>Maldonado, A., </a:t>
            </a:r>
            <a:r>
              <a:rPr lang="en-US" sz="1200" dirty="0" err="1"/>
              <a:t>Seligson</a:t>
            </a:r>
            <a:r>
              <a:rPr lang="en-US" sz="1200" dirty="0"/>
              <a:t>, M.A., 2014. Electoral Trust in Latin America, in: Norris, P., Frank, R.W., Coma, F.M.I. (Eds.), Advancing Electoral Integrity. Oxford University Press, New York, NY, pp. 229-245.</a:t>
            </a:r>
            <a:endParaRPr lang="en-GB" sz="1200" dirty="0"/>
          </a:p>
          <a:p>
            <a:r>
              <a:rPr lang="en-US" sz="1200" dirty="0"/>
              <a:t>Marshall, M.G., </a:t>
            </a:r>
            <a:r>
              <a:rPr lang="en-US" sz="1200" dirty="0" err="1"/>
              <a:t>Gurr</a:t>
            </a:r>
            <a:r>
              <a:rPr lang="en-US" sz="1200" dirty="0"/>
              <a:t>, T.R., </a:t>
            </a:r>
            <a:r>
              <a:rPr lang="en-US" sz="1200" dirty="0" err="1"/>
              <a:t>Jaggers</a:t>
            </a:r>
            <a:r>
              <a:rPr lang="en-US" sz="1200" dirty="0"/>
              <a:t>, K., 2015. Polity IV Annual Time-Series, 1800-2015. Center for Systemic Peace, Vienna, VA, USA.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731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Motivation of this study is to explain divisions in contemporary societies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Relevant to understanding Brexit, Trump, and similar electoral upsets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Opinions of educational and income groups diverge with socioeconomic development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Part of a larger comparative public opinion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1653254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25625"/>
            <a:ext cx="8267700" cy="4351338"/>
          </a:xfrm>
        </p:spPr>
        <p:txBody>
          <a:bodyPr/>
          <a:lstStyle/>
          <a:p>
            <a:r>
              <a:rPr lang="en-US" sz="1200" dirty="0"/>
              <a:t>Mattes, R., 2014. Electoral Integrity and Democratic Legitimacy in Africa, in: Norris, P., Frank, R.W., Coma, F.M.I. (Eds.), Advancing Electoral Integrity. Oxford University Press, New </a:t>
            </a:r>
            <a:r>
              <a:rPr lang="en-US" sz="1200" dirty="0" err="1"/>
              <a:t>york</a:t>
            </a:r>
            <a:r>
              <a:rPr lang="en-US" sz="1200" dirty="0"/>
              <a:t>, NY, pp. 211-229.</a:t>
            </a:r>
            <a:endParaRPr lang="en-GB" sz="1200" dirty="0"/>
          </a:p>
          <a:p>
            <a:r>
              <a:rPr lang="en-US" sz="1200" dirty="0" err="1"/>
              <a:t>Mishler</a:t>
            </a:r>
            <a:r>
              <a:rPr lang="en-US" sz="1200" dirty="0"/>
              <a:t>, W., Rose, R., 2001. What Are the Origins of Political Trust? Testing Institutional and Cultural Theories in Post-communist Societies. Comparative Political Studies 34(1), 30-62.</a:t>
            </a:r>
            <a:endParaRPr lang="en-GB" sz="1200" dirty="0"/>
          </a:p>
          <a:p>
            <a:r>
              <a:rPr lang="en-US" sz="1200" dirty="0" err="1"/>
              <a:t>Moehler</a:t>
            </a:r>
            <a:r>
              <a:rPr lang="en-US" sz="1200" dirty="0"/>
              <a:t>, D.C., 2009. Critical Citizens and Submissive Subjects: Election Losers and Winners in Africa. British Journal of Political Science 39(2), 345-366.</a:t>
            </a:r>
            <a:endParaRPr lang="en-GB" sz="1200" dirty="0"/>
          </a:p>
          <a:p>
            <a:r>
              <a:rPr lang="en-US" sz="1200" dirty="0" err="1"/>
              <a:t>Nannestad</a:t>
            </a:r>
            <a:r>
              <a:rPr lang="en-US" sz="1200" dirty="0"/>
              <a:t>, P., </a:t>
            </a:r>
            <a:r>
              <a:rPr lang="en-US" sz="1200" dirty="0" err="1"/>
              <a:t>Paldam</a:t>
            </a:r>
            <a:r>
              <a:rPr lang="en-US" sz="1200" dirty="0"/>
              <a:t>, M., 1994. The VP-Function: A Survey of the Literature on Vote and Popularity Functions After 25 Years. Public Choice 79(3), 213-245.</a:t>
            </a:r>
            <a:endParaRPr lang="en-GB" sz="1200" dirty="0"/>
          </a:p>
          <a:p>
            <a:r>
              <a:rPr lang="en-US" sz="1200" dirty="0"/>
              <a:t>Norris, P., 2013a. Does the world agree about standards of electoral integrity? Evidence for the diffusion of global norms. Electoral Studies 32(4), 576-588.</a:t>
            </a:r>
            <a:endParaRPr lang="en-GB" sz="1200" dirty="0"/>
          </a:p>
          <a:p>
            <a:r>
              <a:rPr lang="en-US" sz="1200" dirty="0"/>
              <a:t>Norris, P., 2013b. The new research agenda studying electoral integrity. Electoral Studies 32(4), 563-575.</a:t>
            </a:r>
            <a:endParaRPr lang="en-GB" sz="1200" dirty="0"/>
          </a:p>
          <a:p>
            <a:r>
              <a:rPr lang="en-US" sz="1200" dirty="0"/>
              <a:t>Norris, P., 2014. Why Electoral Integrity Matters. Cambridge University Press, New York, NY.</a:t>
            </a:r>
            <a:endParaRPr lang="en-GB" sz="1200" dirty="0"/>
          </a:p>
          <a:p>
            <a:r>
              <a:rPr lang="en-US" sz="1200" dirty="0"/>
              <a:t>Norris, P., 2015. Why Elections Fail. Cambridge University Press, New York, NY.</a:t>
            </a:r>
            <a:endParaRPr lang="en-GB" sz="1200" dirty="0"/>
          </a:p>
          <a:p>
            <a:r>
              <a:rPr lang="en-US" sz="1200" dirty="0"/>
              <a:t>Norris, P., Frank, R.W., Coma, </a:t>
            </a:r>
            <a:r>
              <a:rPr lang="en-US" sz="1200" dirty="0" err="1"/>
              <a:t>F.M.i</a:t>
            </a:r>
            <a:r>
              <a:rPr lang="en-US" sz="1200" dirty="0"/>
              <a:t>., 2015. Contentious Elections: From Ballots to Barricades. Routledge, New York, NY.</a:t>
            </a:r>
            <a:endParaRPr lang="en-GB" sz="1200" dirty="0"/>
          </a:p>
          <a:p>
            <a:r>
              <a:rPr lang="en-US" sz="1200" dirty="0"/>
              <a:t>Norris, P., Frank, R.W., Martinez </a:t>
            </a:r>
            <a:r>
              <a:rPr lang="en-US" sz="1200" dirty="0" err="1"/>
              <a:t>i</a:t>
            </a:r>
            <a:r>
              <a:rPr lang="en-US" sz="1200" dirty="0"/>
              <a:t> Coma, F., 2013. Assessing the Quality of Elections. Journal of Democracy 24(4), 124-135.</a:t>
            </a:r>
            <a:endParaRPr lang="en-GB" sz="1200" dirty="0"/>
          </a:p>
          <a:p>
            <a:r>
              <a:rPr lang="en-US" sz="1200" dirty="0"/>
              <a:t>Norris, P., Frank, R.W., </a:t>
            </a:r>
            <a:r>
              <a:rPr lang="en-US" sz="1200" dirty="0" err="1"/>
              <a:t>Martínez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Coma, F., 2014. Measuring Electoral Integrity around the World: A New Dataset. PS: Political Science &amp; Politics 47(04), 789-798.</a:t>
            </a:r>
            <a:endParaRPr lang="en-GB" sz="1200" dirty="0"/>
          </a:p>
          <a:p>
            <a:r>
              <a:rPr lang="en-US" sz="1200" dirty="0"/>
              <a:t>Norris, P., </a:t>
            </a:r>
            <a:r>
              <a:rPr lang="en-US" sz="1200" dirty="0" err="1"/>
              <a:t>i</a:t>
            </a:r>
            <a:r>
              <a:rPr lang="en-US" sz="1200" dirty="0"/>
              <a:t> Coma, F.M., </a:t>
            </a:r>
            <a:r>
              <a:rPr lang="en-US" sz="1200" dirty="0" err="1"/>
              <a:t>Nai</a:t>
            </a:r>
            <a:r>
              <a:rPr lang="en-US" sz="1200" dirty="0"/>
              <a:t>, A., </a:t>
            </a:r>
            <a:r>
              <a:rPr lang="en-US" sz="1200" dirty="0" err="1"/>
              <a:t>Gromping</a:t>
            </a:r>
            <a:r>
              <a:rPr lang="en-US" sz="1200" dirty="0"/>
              <a:t>, M., 2016. The Expert Survey of Perceptions of Electoral Integrity, Version 4.5, in: Project, E.I. (Ed.), Harvard </a:t>
            </a:r>
            <a:r>
              <a:rPr lang="en-US" sz="1200" dirty="0" err="1"/>
              <a:t>Dataverse</a:t>
            </a:r>
            <a:r>
              <a:rPr lang="en-US" sz="1200" dirty="0"/>
              <a:t>, V2.</a:t>
            </a:r>
            <a:endParaRPr lang="en-GB" sz="1200" dirty="0"/>
          </a:p>
          <a:p>
            <a:r>
              <a:rPr lang="en-US" sz="1200" dirty="0"/>
              <a:t>OECD, 2015. In It Together: Why Less Inequality Benefits All. OECD Publishing, Paris, France</a:t>
            </a:r>
            <a:r>
              <a:rPr lang="en-US" sz="1200" dirty="0" smtClean="0"/>
              <a:t>.</a:t>
            </a:r>
            <a:r>
              <a:rPr lang="en-US" sz="1200" dirty="0"/>
              <a:t> 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64813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25625"/>
            <a:ext cx="8267700" cy="4351338"/>
          </a:xfrm>
        </p:spPr>
        <p:txBody>
          <a:bodyPr/>
          <a:lstStyle/>
          <a:p>
            <a:r>
              <a:rPr lang="en-US" sz="1200" dirty="0"/>
              <a:t>PELA, 1994-2012. Parliamentary Elites of Latin America. Interuniversity Institute for Latin America. Available at </a:t>
            </a:r>
            <a:r>
              <a:rPr lang="en-GB" sz="1200" u="sng" dirty="0">
                <a:hlinkClick r:id="rId2"/>
              </a:rPr>
              <a:t>http://americo.usal.es/oir/Elites/</a:t>
            </a:r>
            <a:r>
              <a:rPr lang="en-US" sz="1200" dirty="0"/>
              <a:t>, Salamanca, Spain.</a:t>
            </a:r>
            <a:endParaRPr lang="en-GB" sz="1200" dirty="0"/>
          </a:p>
          <a:p>
            <a:r>
              <a:rPr lang="en-US" sz="1200" dirty="0"/>
              <a:t>Pew Research Center, 2016. Clinton, Trump Supporters Have Starkly Different Views of a Changing Nation. The Pew Research Center, Washington, DC, United </a:t>
            </a:r>
            <a:r>
              <a:rPr lang="en-US" sz="1200" dirty="0" err="1"/>
              <a:t>Statres</a:t>
            </a:r>
            <a:r>
              <a:rPr lang="en-US" sz="1200" dirty="0"/>
              <a:t>.</a:t>
            </a:r>
            <a:endParaRPr lang="en-GB" sz="1200" dirty="0"/>
          </a:p>
          <a:p>
            <a:r>
              <a:rPr lang="en-US" sz="1200" dirty="0" err="1"/>
              <a:t>Quaranta</a:t>
            </a:r>
            <a:r>
              <a:rPr lang="en-US" sz="1200" dirty="0"/>
              <a:t>, M., Martini, S., 2016. Does the economy really matter for satisfaction with democracy? Longitudinal and cross-country evidence from the European Union. Electoral Studies 42, 164-174.</a:t>
            </a:r>
            <a:endParaRPr lang="en-GB" sz="1200" dirty="0"/>
          </a:p>
          <a:p>
            <a:r>
              <a:rPr lang="en-US" sz="1200" dirty="0"/>
              <a:t>Rosas, G., 2010. Trust in Elections and the Institutional Design of Electoral Authorities: Evidence from Latin America. Electoral Studies 29(1), 74-90.</a:t>
            </a:r>
            <a:endParaRPr lang="en-GB" sz="1200" dirty="0"/>
          </a:p>
          <a:p>
            <a:r>
              <a:rPr lang="en-US" sz="1200" dirty="0"/>
              <a:t>Rose, R., </a:t>
            </a:r>
            <a:r>
              <a:rPr lang="en-US" sz="1200" dirty="0" err="1"/>
              <a:t>Mishler</a:t>
            </a:r>
            <a:r>
              <a:rPr lang="en-US" sz="1200" dirty="0"/>
              <a:t>, W., 2009. How Do Electors Respond to an "Unfair" Election? The Experience of Russians. Post-Soviet Affairs 25(2), 118-136.</a:t>
            </a:r>
            <a:endParaRPr lang="en-GB" sz="1200" dirty="0"/>
          </a:p>
          <a:p>
            <a:r>
              <a:rPr lang="en-US" sz="1200" dirty="0" err="1"/>
              <a:t>Schäfer</a:t>
            </a:r>
            <a:r>
              <a:rPr lang="en-US" sz="1200" dirty="0"/>
              <a:t>, A., 2012. Consequences of social inequality for democracy in Western Europe. </a:t>
            </a:r>
            <a:r>
              <a:rPr lang="en-US" sz="1200" dirty="0" err="1"/>
              <a:t>Zeitschrift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Vergleichende</a:t>
            </a:r>
            <a:r>
              <a:rPr lang="en-US" sz="1200" dirty="0"/>
              <a:t> </a:t>
            </a:r>
            <a:r>
              <a:rPr lang="en-US" sz="1200" dirty="0" err="1"/>
              <a:t>Politikwissenschaft</a:t>
            </a:r>
            <a:r>
              <a:rPr lang="en-US" sz="1200" dirty="0"/>
              <a:t> 6(2), 23-45.</a:t>
            </a:r>
            <a:endParaRPr lang="en-GB" sz="1200" dirty="0"/>
          </a:p>
          <a:p>
            <a:r>
              <a:rPr lang="en-US" sz="1200" dirty="0" err="1"/>
              <a:t>Scheve</a:t>
            </a:r>
            <a:r>
              <a:rPr lang="en-US" sz="1200" dirty="0"/>
              <a:t>, K., Slaughter, M.J., 2004. Economic Insecurity and the Globalization of Production. American Journal of Political Science 48(4), 662-674.</a:t>
            </a:r>
            <a:endParaRPr lang="en-GB" sz="1200" dirty="0"/>
          </a:p>
          <a:p>
            <a:r>
              <a:rPr lang="en-US" sz="1200" dirty="0" err="1"/>
              <a:t>Seligson</a:t>
            </a:r>
            <a:r>
              <a:rPr lang="en-US" sz="1200" dirty="0"/>
              <a:t>, M.A., 2002. The Impact of Corruption on Regime Legitimacy: A Comparative Study of Four Latin American Countries. Journal of Politics 64(2), 408-433.</a:t>
            </a:r>
            <a:endParaRPr lang="en-GB" sz="1200" dirty="0"/>
          </a:p>
          <a:p>
            <a:r>
              <a:rPr lang="en-US" sz="1200" dirty="0"/>
              <a:t>Singh, S., Lago, I., </a:t>
            </a:r>
            <a:r>
              <a:rPr lang="en-US" sz="1200" dirty="0" err="1"/>
              <a:t>Blais</a:t>
            </a:r>
            <a:r>
              <a:rPr lang="en-US" sz="1200" dirty="0"/>
              <a:t>, A., 2011. Winning and Competitiveness as Determinants of Political Support. Social Science Quarterly 92(3), 695-709.</a:t>
            </a:r>
            <a:endParaRPr lang="en-GB" sz="1200" dirty="0"/>
          </a:p>
          <a:p>
            <a:r>
              <a:rPr lang="en-US" sz="1200" dirty="0"/>
              <a:t>UNDP, 2015. Human Development Report 2015: Work for Human Development. United Nations Development </a:t>
            </a:r>
            <a:r>
              <a:rPr lang="en-US" sz="1200" dirty="0" err="1"/>
              <a:t>Programme</a:t>
            </a:r>
            <a:r>
              <a:rPr lang="en-US" sz="1200" dirty="0"/>
              <a:t>, New York, NY.</a:t>
            </a:r>
            <a:endParaRPr lang="en-GB" sz="1200" dirty="0"/>
          </a:p>
          <a:p>
            <a:r>
              <a:rPr lang="en-US" sz="1200" dirty="0"/>
              <a:t>Wong, T.K.-y., Wan, P.-s., Hsiao, H.-H.M., 2011. The bases of political trust in six Asian societies: Institutional and cultural explanations compared. International Political Science Review 32(3), 263-281.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9431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 vs Expert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Create indices to represent particular demographic groups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Compare these indices with expert indices measuring democratic quality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Aim to determine if experts match opinions of some demographic groups more than others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Pairwise correlations between these different indices as simple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6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Public Opinion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60310" y="1833288"/>
          <a:ext cx="6900227" cy="4660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8227"/>
                <a:gridCol w="1836000"/>
                <a:gridCol w="1836000"/>
              </a:tblGrid>
              <a:tr h="55001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Individual Respondents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Country-Survey Observations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Social Trust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2,107,958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1,509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Satisfaction with Democracy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3,236,966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2,619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Support for Democracy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1,333,078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1,030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Perceived Electoral Integrity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967,005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>
                          <a:effectLst/>
                        </a:rPr>
                        <a:t>776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</a:tr>
              <a:tr h="27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Trust in Executive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711,386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527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</a:tr>
              <a:tr h="27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Trust in Executive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2,902,614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2,341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</a:tr>
              <a:tr h="27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Trust in Judiciary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u="none" strike="noStrike" dirty="0" smtClean="0">
                          <a:effectLst/>
                        </a:rPr>
                        <a:t>2,403,988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u="none" strike="noStrike" dirty="0" smtClean="0">
                          <a:effectLst/>
                        </a:rPr>
                        <a:t>1,844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</a:tr>
              <a:tr h="27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Trust in EMB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471,522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320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</a:tr>
              <a:tr h="27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Trust in Political Parties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2,426,340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1,930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</a:tr>
              <a:tr h="27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Trust in Police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2,278,001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1,729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</a:tr>
              <a:tr h="27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Trust in Military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effectLst/>
                        </a:rPr>
                        <a:t>1,829,771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1,460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</a:tr>
              <a:tr h="27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Trust in National Government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1,955,004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1,715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/>
                </a:tc>
              </a:tr>
              <a:tr h="2778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Trust in Civil Service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 smtClean="0">
                          <a:effectLst/>
                        </a:rPr>
                        <a:t>944,657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738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2000" marR="7200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726567" y="2782952"/>
            <a:ext cx="529739" cy="2623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76211" y="1205191"/>
            <a:ext cx="650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Focus today: Satisfaction with Democracy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368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../../../../../Desktop/Grap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7" y="2708266"/>
            <a:ext cx="8096789" cy="35343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 </a:t>
            </a:r>
            <a:r>
              <a:rPr lang="en-US" dirty="0"/>
              <a:t>P</a:t>
            </a:r>
            <a:r>
              <a:rPr lang="en-US" dirty="0" smtClean="0"/>
              <a:t>er Country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6211" y="1205191"/>
            <a:ext cx="650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Study includes 150 countries from 1973 to 2015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266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Survey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On </a:t>
            </a:r>
            <a:r>
              <a:rPr lang="en-US" i="1" dirty="0"/>
              <a:t>the whole, how </a:t>
            </a:r>
            <a:r>
              <a:rPr lang="en-US" i="1" dirty="0" smtClean="0"/>
              <a:t>satisfied are you with </a:t>
            </a:r>
            <a:r>
              <a:rPr lang="en-US" i="1" dirty="0"/>
              <a:t>the way democracy works in [country</a:t>
            </a:r>
            <a:r>
              <a:rPr lang="en-US" i="1" dirty="0" smtClean="0"/>
              <a:t>]?</a:t>
            </a:r>
          </a:p>
          <a:p>
            <a:pPr marL="0" indent="0">
              <a:buNone/>
            </a:pPr>
            <a:endParaRPr lang="en-US" i="1" dirty="0" smtClean="0"/>
          </a:p>
          <a:p>
            <a:pPr>
              <a:buFont typeface="Wingdings" charset="2"/>
              <a:buChar char="§"/>
            </a:pPr>
            <a:r>
              <a:rPr lang="en-US" i="1" dirty="0" smtClean="0"/>
              <a:t>Not </a:t>
            </a:r>
            <a:r>
              <a:rPr lang="en-US" i="1" dirty="0"/>
              <a:t>at all </a:t>
            </a:r>
            <a:r>
              <a:rPr lang="en-US" i="1" dirty="0" smtClean="0"/>
              <a:t>satisfied</a:t>
            </a:r>
          </a:p>
          <a:p>
            <a:pPr>
              <a:buFont typeface="Wingdings" charset="2"/>
              <a:buChar char="§"/>
            </a:pPr>
            <a:r>
              <a:rPr lang="en-US" i="1" dirty="0" smtClean="0"/>
              <a:t>Not </a:t>
            </a:r>
            <a:r>
              <a:rPr lang="en-US" i="1" dirty="0"/>
              <a:t>very </a:t>
            </a:r>
            <a:r>
              <a:rPr lang="en-US" i="1" dirty="0" smtClean="0"/>
              <a:t>satisfied</a:t>
            </a:r>
          </a:p>
          <a:p>
            <a:pPr>
              <a:buFont typeface="Wingdings" charset="2"/>
              <a:buChar char="§"/>
            </a:pPr>
            <a:r>
              <a:rPr lang="en-US" i="1" dirty="0" smtClean="0"/>
              <a:t>Fairly satisfied</a:t>
            </a:r>
            <a:endParaRPr lang="en-US" i="1" dirty="0"/>
          </a:p>
          <a:p>
            <a:pPr>
              <a:buFont typeface="Wingdings" charset="2"/>
              <a:buChar char="§"/>
            </a:pPr>
            <a:r>
              <a:rPr lang="en-US" i="1" dirty="0" smtClean="0"/>
              <a:t>Very satisfied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4815841" y="3383279"/>
          <a:ext cx="4328159" cy="329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4488" y="3383279"/>
            <a:ext cx="337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 Response Scales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6211" y="1205191"/>
            <a:ext cx="684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Four-point response scale the most common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310" y="1825625"/>
            <a:ext cx="7055040" cy="2157978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Values of different survey response scales converted to range from 0 to 100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Values then averaged within each </a:t>
            </a:r>
            <a:r>
              <a:rPr lang="en-US" dirty="0"/>
              <a:t>country-survey </a:t>
            </a:r>
            <a:r>
              <a:rPr lang="en-US" dirty="0" smtClean="0"/>
              <a:t>to produce scores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0772" y="4105788"/>
            <a:ext cx="8111993" cy="2495236"/>
            <a:chOff x="-71181" y="3392630"/>
            <a:chExt cx="8923192" cy="2744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Group 5"/>
            <p:cNvGrpSpPr/>
            <p:nvPr/>
          </p:nvGrpSpPr>
          <p:grpSpPr>
            <a:xfrm>
              <a:off x="-71181" y="3392630"/>
              <a:ext cx="8923192" cy="2744759"/>
              <a:chOff x="-71181" y="3694779"/>
              <a:chExt cx="8923192" cy="2744759"/>
            </a:xfrm>
          </p:grpSpPr>
          <p:pic>
            <p:nvPicPr>
              <p:cNvPr id="4" name="Picture 3" descr="Output/SWD%20-%20Histogram.jpg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819" y="4146702"/>
                <a:ext cx="8369192" cy="22928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-71181" y="3694779"/>
                <a:ext cx="892319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</a:rPr>
                  <a:t>Distribution of Scores</a:t>
                </a:r>
                <a:endParaRPr lang="en-US" sz="2400" dirty="0">
                  <a:latin typeface="+mj-lt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-71180" y="3665552"/>
              <a:ext cx="609398" cy="247183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Frequency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76211" y="1205191"/>
            <a:ext cx="684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Satisfaction with Democracy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821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Education: </a:t>
            </a:r>
            <a:r>
              <a:rPr lang="en-US" dirty="0"/>
              <a:t>p</a:t>
            </a:r>
            <a:r>
              <a:rPr lang="en-US" dirty="0" smtClean="0"/>
              <a:t>rimary school or less versus at least some tertiary education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Income: lowest 25% versus highest 25% within each country-survey observation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Age: people under 30 versus those over 50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Gender: male versus female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6211" y="1205191"/>
            <a:ext cx="684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Demographic groups common across surveys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54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Divides</a:t>
            </a:r>
            <a:endParaRPr lang="en-US" dirty="0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1460310" y="1765190"/>
            <a:ext cx="7055040" cy="1501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dirty="0" smtClean="0">
                <a:latin typeface="+mj-lt"/>
              </a:rPr>
              <a:t>Horizontal: HDI scores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+mj-lt"/>
              </a:rPr>
              <a:t>Vertical: Satisfaction with Democracy scores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+mj-lt"/>
              </a:rPr>
              <a:t>Median lines for different groups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460310" y="1401679"/>
            <a:ext cx="705504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100825" y="3551291"/>
            <a:ext cx="6884241" cy="2996409"/>
            <a:chOff x="1100825" y="3271891"/>
            <a:chExt cx="6884241" cy="2996409"/>
          </a:xfrm>
        </p:grpSpPr>
        <p:pic>
          <p:nvPicPr>
            <p:cNvPr id="23" name="Picture 2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341" y="3271891"/>
              <a:ext cx="3208725" cy="233333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l="20340" t="90039" r="50079" b="3898"/>
            <a:stretch/>
          </p:blipFill>
          <p:spPr bwMode="auto">
            <a:xfrm>
              <a:off x="4776341" y="5558135"/>
              <a:ext cx="2397291" cy="356400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/>
            <a:srcRect l="51385" t="90039" r="19034" b="3898"/>
            <a:stretch/>
          </p:blipFill>
          <p:spPr bwMode="auto">
            <a:xfrm>
              <a:off x="4776341" y="5911894"/>
              <a:ext cx="2397291" cy="356400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100825" y="3296165"/>
              <a:ext cx="3175345" cy="2972135"/>
              <a:chOff x="811877" y="2920524"/>
              <a:chExt cx="3175345" cy="2972135"/>
            </a:xfrm>
          </p:grpSpPr>
          <p:pic>
            <p:nvPicPr>
              <p:cNvPr id="22" name="Picture 21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877" y="2920524"/>
                <a:ext cx="3175345" cy="2309062"/>
              </a:xfrm>
              <a:prstGeom prst="rect">
                <a:avLst/>
              </a:prstGeom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1" name="Picture 30"/>
              <p:cNvPicPr/>
              <p:nvPr/>
            </p:nvPicPr>
            <p:blipFill rotWithShape="1">
              <a:blip r:embed="rId5"/>
              <a:srcRect l="17096" t="90186" r="50938" b="4274"/>
              <a:stretch/>
            </p:blipFill>
            <p:spPr bwMode="auto">
              <a:xfrm>
                <a:off x="811877" y="5195081"/>
                <a:ext cx="2673564" cy="356400"/>
              </a:xfrm>
              <a:prstGeom prst="rect">
                <a:avLst/>
              </a:prstGeom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2" name="Picture 31"/>
              <p:cNvPicPr/>
              <p:nvPr/>
            </p:nvPicPr>
            <p:blipFill rotWithShape="1">
              <a:blip r:embed="rId5"/>
              <a:srcRect l="52685" t="90086" r="15349" b="4085"/>
              <a:stretch/>
            </p:blipFill>
            <p:spPr bwMode="auto">
              <a:xfrm>
                <a:off x="811878" y="5538894"/>
                <a:ext cx="2673563" cy="353765"/>
              </a:xfrm>
              <a:prstGeom prst="rect">
                <a:avLst/>
              </a:prstGeom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 flipH="1">
                <a:off x="3485441" y="5181923"/>
                <a:ext cx="501780" cy="71016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flipH="1">
              <a:off x="7138528" y="5557564"/>
              <a:ext cx="846537" cy="71016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476211" y="1205191"/>
            <a:ext cx="703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Groups diverge with rising socioeconomic development 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4411896"/>
      </p:ext>
    </p:extLst>
  </p:cSld>
  <p:clrMapOvr>
    <a:masterClrMapping/>
  </p:clrMapOvr>
</p:sld>
</file>

<file path=ppt/theme/theme1.xml><?xml version="1.0" encoding="utf-8"?>
<a:theme xmlns:a="http://schemas.openxmlformats.org/drawingml/2006/main" name="jhfgjhxcfgjhxfgj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0A11E0A-ACF4-439F-B8E0-2FF67C5B5951}" vid="{17B388D8-B41F-4585-A795-D0E33849B4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2470</TotalTime>
  <Words>2671</Words>
  <Application>Microsoft Macintosh PowerPoint</Application>
  <PresentationFormat>On-screen Show (4:3)</PresentationFormat>
  <Paragraphs>280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Times New Roman</vt:lpstr>
      <vt:lpstr>Wingdings</vt:lpstr>
      <vt:lpstr>Arial</vt:lpstr>
      <vt:lpstr>jhfgjhxcfgjhxfgj</vt:lpstr>
      <vt:lpstr>Demographic Divides and  Satisfaction with Democracy</vt:lpstr>
      <vt:lpstr>Introduction</vt:lpstr>
      <vt:lpstr>Public Opinion vs Expert Assessments</vt:lpstr>
      <vt:lpstr>Comparative Public Opinion</vt:lpstr>
      <vt:lpstr>Surveys Per Country</vt:lpstr>
      <vt:lpstr>Typical Survey Question</vt:lpstr>
      <vt:lpstr>Dependent Variable</vt:lpstr>
      <vt:lpstr>Independent Variables</vt:lpstr>
      <vt:lpstr>Demographic Divides</vt:lpstr>
      <vt:lpstr>Demographic Divides</vt:lpstr>
      <vt:lpstr>Control Variables</vt:lpstr>
      <vt:lpstr>Demographic Group Indices </vt:lpstr>
      <vt:lpstr>Democratic Quality Indices </vt:lpstr>
      <vt:lpstr>Comparisons with Expert Indices</vt:lpstr>
      <vt:lpstr>Findings Summary</vt:lpstr>
      <vt:lpstr>Collaboration Opportunities</vt:lpstr>
      <vt:lpstr>References (1)</vt:lpstr>
      <vt:lpstr>References (2)</vt:lpstr>
      <vt:lpstr>References (3)</vt:lpstr>
      <vt:lpstr>References (4)</vt:lpstr>
      <vt:lpstr>References (5)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Klassen</dc:creator>
  <cp:lastModifiedBy>Andrew Klassen</cp:lastModifiedBy>
  <cp:revision>120</cp:revision>
  <dcterms:created xsi:type="dcterms:W3CDTF">2017-09-21T22:28:33Z</dcterms:created>
  <dcterms:modified xsi:type="dcterms:W3CDTF">2017-09-27T01:16:49Z</dcterms:modified>
</cp:coreProperties>
</file>