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8" r:id="rId3"/>
    <p:sldId id="284" r:id="rId4"/>
    <p:sldId id="275" r:id="rId5"/>
    <p:sldId id="262" r:id="rId6"/>
    <p:sldId id="271" r:id="rId7"/>
    <p:sldId id="267" r:id="rId8"/>
    <p:sldId id="258" r:id="rId9"/>
    <p:sldId id="272" r:id="rId10"/>
    <p:sldId id="269" r:id="rId11"/>
    <p:sldId id="264" r:id="rId12"/>
    <p:sldId id="270" r:id="rId13"/>
    <p:sldId id="257" r:id="rId14"/>
    <p:sldId id="263" r:id="rId15"/>
    <p:sldId id="273" r:id="rId16"/>
    <p:sldId id="274" r:id="rId17"/>
    <p:sldId id="287" r:id="rId18"/>
    <p:sldId id="276" r:id="rId19"/>
    <p:sldId id="277" r:id="rId20"/>
    <p:sldId id="278" r:id="rId21"/>
    <p:sldId id="279" r:id="rId22"/>
    <p:sldId id="281" r:id="rId23"/>
    <p:sldId id="282" r:id="rId24"/>
    <p:sldId id="280" r:id="rId25"/>
    <p:sldId id="283" r:id="rId26"/>
    <p:sldId id="286" r:id="rId27"/>
    <p:sldId id="285" r:id="rId28"/>
    <p:sldId id="259" r:id="rId29"/>
    <p:sldId id="26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81" autoAdjust="0"/>
  </p:normalViewPr>
  <p:slideViewPr>
    <p:cSldViewPr>
      <p:cViewPr varScale="1">
        <p:scale>
          <a:sx n="99" d="100"/>
          <a:sy n="99" d="100"/>
        </p:scale>
        <p:origin x="-18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AD15B-16B0-4CAD-A91C-E3E3846B4498}" type="datetimeFigureOut">
              <a:rPr lang="en-AU" smtClean="0"/>
              <a:t>25/03/2015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D518F-0469-4F3A-ADE4-2E4B0A46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097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54FB4-2B6B-4E54-A1B6-CD9B40C7ECB0}" type="datetimeFigureOut">
              <a:rPr lang="en-AU" smtClean="0"/>
              <a:t>25/03/2015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12604-A8E7-409D-958E-8798890D57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0179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70C0"/>
                </a:solidFill>
              </a:rPr>
              <a:t>Blue = United States</a:t>
            </a:r>
          </a:p>
          <a:p>
            <a:endParaRPr lang="en-AU" dirty="0" smtClean="0">
              <a:solidFill>
                <a:srgbClr val="0070C0"/>
              </a:solidFill>
            </a:endParaRPr>
          </a:p>
          <a:p>
            <a:r>
              <a:rPr lang="en-AU" dirty="0" smtClean="0">
                <a:solidFill>
                  <a:srgbClr val="00B050"/>
                </a:solidFill>
              </a:rPr>
              <a:t>Green = International or cross</a:t>
            </a:r>
            <a:r>
              <a:rPr lang="en-AU" baseline="0" dirty="0" smtClean="0">
                <a:solidFill>
                  <a:srgbClr val="00B050"/>
                </a:solidFill>
              </a:rPr>
              <a:t>-national</a:t>
            </a:r>
          </a:p>
          <a:p>
            <a:endParaRPr lang="en-AU" baseline="0" dirty="0" smtClean="0">
              <a:solidFill>
                <a:srgbClr val="00B050"/>
              </a:solidFill>
            </a:endParaRPr>
          </a:p>
          <a:p>
            <a:r>
              <a:rPr lang="en-AU" baseline="0" dirty="0" smtClean="0">
                <a:solidFill>
                  <a:srgbClr val="00B050"/>
                </a:solidFill>
              </a:rPr>
              <a:t>Of others, two are in Russia and one in China (looking at village level elections)</a:t>
            </a:r>
          </a:p>
          <a:p>
            <a:endParaRPr lang="en-AU" baseline="0" dirty="0" smtClean="0">
              <a:solidFill>
                <a:srgbClr val="00B050"/>
              </a:solidFill>
            </a:endParaRPr>
          </a:p>
          <a:p>
            <a:endParaRPr lang="en-AU" dirty="0" smtClean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2604-A8E7-409D-958E-8798890D57F2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7772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2604-A8E7-409D-958E-8798890D57F2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5358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All datasets employ randomisation selection techniques to ensure samples are approximately</a:t>
            </a:r>
            <a:r>
              <a:rPr lang="en-AU" baseline="0" dirty="0" smtClean="0"/>
              <a:t> representative of the wider population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2604-A8E7-409D-958E-8798890D57F2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1851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2604-A8E7-409D-958E-8798890D57F2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8916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Country models cannot include national variables because there</a:t>
            </a:r>
            <a:r>
              <a:rPr lang="en-AU" baseline="0" dirty="0" smtClean="0"/>
              <a:t> is not variation for these variables within individual countries</a:t>
            </a:r>
          </a:p>
          <a:p>
            <a:endParaRPr lang="en-AU" baseline="0" dirty="0" smtClean="0"/>
          </a:p>
          <a:p>
            <a:r>
              <a:rPr lang="en-AU" dirty="0" smtClean="0"/>
              <a:t>Multilevel less reliable if less than </a:t>
            </a:r>
            <a:r>
              <a:rPr lang="en-AU" baseline="0" dirty="0" smtClean="0"/>
              <a:t>20 groups (countries) and only a few regional datasets have more than this, so it is only used for analysing global models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2604-A8E7-409D-958E-8798890D57F2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85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2604-A8E7-409D-958E-8798890D57F2}" type="slidenum">
              <a:rPr lang="en-AU" smtClean="0"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4283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356350"/>
            <a:ext cx="7772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170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5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50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1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957387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572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1371600" y="3352800"/>
            <a:ext cx="7162800" cy="2438400"/>
          </a:xfrm>
        </p:spPr>
        <p:txBody>
          <a:bodyPr anchor="t"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715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999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6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8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0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4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6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83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Who says elections are fair?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A Global Review and </a:t>
            </a:r>
            <a:br>
              <a:rPr lang="en-AU" dirty="0" smtClean="0"/>
            </a:br>
            <a:r>
              <a:rPr lang="en-AU" dirty="0" smtClean="0"/>
              <a:t>Public Opinion Index</a:t>
            </a:r>
            <a:endParaRPr lang="en-A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5638800"/>
            <a:ext cx="8534400" cy="108267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err="1" smtClean="0"/>
              <a:t>Dr</a:t>
            </a:r>
            <a:r>
              <a:rPr lang="en-US" dirty="0" smtClean="0"/>
              <a:t> Andrew James Klassen	   08 8946 7045	andrew.klassen@cdu.edu.au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69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Index Correlations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Rosas (2010)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AU" sz="2200" dirty="0" smtClean="0"/>
          </a:p>
          <a:p>
            <a:pPr marL="0" indent="0">
              <a:buNone/>
            </a:pPr>
            <a:r>
              <a:rPr lang="en-AU" sz="2200" dirty="0" smtClean="0"/>
              <a:t>Significant positive correlation between elite scores and citizen scores</a:t>
            </a:r>
          </a:p>
          <a:p>
            <a:pPr marL="0" indent="0">
              <a:buNone/>
            </a:pPr>
            <a:endParaRPr lang="en-AU" sz="2200" dirty="0"/>
          </a:p>
          <a:p>
            <a:r>
              <a:rPr lang="en-AU" sz="2200" dirty="0" smtClean="0"/>
              <a:t>Based on 32 country-year cases within Latin American</a:t>
            </a:r>
          </a:p>
          <a:p>
            <a:r>
              <a:rPr lang="en-AU" sz="2200" dirty="0" smtClean="0"/>
              <a:t>Uses Parliamentary Elites of Latin America and LatinoBarometer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AU" dirty="0" smtClean="0"/>
              <a:t>Norris et al. (2013)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AU" sz="2200" dirty="0" smtClean="0"/>
          </a:p>
          <a:p>
            <a:pPr marL="0" indent="0">
              <a:buNone/>
            </a:pPr>
            <a:r>
              <a:rPr lang="en-AU" sz="2200" dirty="0" smtClean="0"/>
              <a:t>Significant positive correlation between expert scores and citizen scores</a:t>
            </a:r>
          </a:p>
          <a:p>
            <a:pPr marL="0" indent="0">
              <a:buNone/>
            </a:pPr>
            <a:endParaRPr lang="en-AU" sz="2200" dirty="0"/>
          </a:p>
          <a:p>
            <a:r>
              <a:rPr lang="en-AU" sz="2200" dirty="0" smtClean="0"/>
              <a:t>Based on 20 countries around the world</a:t>
            </a:r>
          </a:p>
          <a:p>
            <a:r>
              <a:rPr lang="en-AU" sz="2200" dirty="0" smtClean="0"/>
              <a:t>Uses Perceptions of Electoral Integrity Index and World Values Survey</a:t>
            </a:r>
          </a:p>
        </p:txBody>
      </p:sp>
    </p:spTree>
    <p:extLst>
      <p:ext uri="{BB962C8B-B14F-4D97-AF65-F5344CB8AC3E}">
        <p14:creationId xmlns:p14="http://schemas.microsoft.com/office/powerpoint/2010/main" val="177367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Review 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About twenty studies in past two decades</a:t>
            </a:r>
          </a:p>
          <a:p>
            <a:r>
              <a:rPr lang="en-AU" dirty="0" smtClean="0"/>
              <a:t>Half in United States: small or subnational</a:t>
            </a:r>
          </a:p>
          <a:p>
            <a:r>
              <a:rPr lang="en-AU" dirty="0" smtClean="0"/>
              <a:t>About six cross-national studies</a:t>
            </a:r>
          </a:p>
          <a:p>
            <a:r>
              <a:rPr lang="en-AU" dirty="0" smtClean="0"/>
              <a:t>About five studies use more that 5,000 respondents; most use about 1,000 or less</a:t>
            </a:r>
          </a:p>
          <a:p>
            <a:r>
              <a:rPr lang="en-AU" dirty="0" smtClean="0"/>
              <a:t>Older males with higher incomes more likely to trust elections; Mixed results for education</a:t>
            </a:r>
          </a:p>
          <a:p>
            <a:r>
              <a:rPr lang="en-AU" dirty="0" smtClean="0"/>
              <a:t>Multiple expert indices, but none based on public opinion</a:t>
            </a:r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95602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Data and Methods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Part 3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AU" dirty="0" smtClean="0"/>
              <a:t>Survey Datasets</a:t>
            </a:r>
          </a:p>
          <a:p>
            <a:r>
              <a:rPr lang="en-AU" dirty="0" smtClean="0"/>
              <a:t>Variable Descriptions</a:t>
            </a:r>
          </a:p>
          <a:p>
            <a:r>
              <a:rPr lang="en-AU" dirty="0" smtClean="0"/>
              <a:t>Regression Models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7296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Survey Datasets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b="1" dirty="0" smtClean="0"/>
              <a:t>AfroBarometer</a:t>
            </a:r>
            <a:r>
              <a:rPr lang="en-AU" dirty="0"/>
              <a:t/>
            </a:r>
            <a:br>
              <a:rPr lang="en-AU" dirty="0"/>
            </a:br>
            <a:r>
              <a:rPr lang="en-AU" sz="2100" dirty="0" smtClean="0"/>
              <a:t>Round </a:t>
            </a:r>
            <a:r>
              <a:rPr lang="en-AU" sz="2100" dirty="0"/>
              <a:t>1 (1999-2001), Round 3 (2005), and Round 4 (</a:t>
            </a:r>
            <a:r>
              <a:rPr lang="en-AU" sz="2100" dirty="0" smtClean="0"/>
              <a:t>2008)</a:t>
            </a:r>
          </a:p>
          <a:p>
            <a:endParaRPr lang="en-AU" sz="2100" dirty="0" smtClean="0"/>
          </a:p>
          <a:p>
            <a:r>
              <a:rPr lang="en-AU" b="1" dirty="0" smtClean="0"/>
              <a:t>AmericasBarometer</a:t>
            </a:r>
            <a:r>
              <a:rPr lang="en-AU" dirty="0"/>
              <a:t/>
            </a:r>
            <a:br>
              <a:rPr lang="en-AU" dirty="0"/>
            </a:br>
            <a:r>
              <a:rPr lang="en-AU" sz="2100" dirty="0" smtClean="0"/>
              <a:t>2004</a:t>
            </a:r>
            <a:r>
              <a:rPr lang="en-AU" sz="2100" dirty="0"/>
              <a:t>, 2006, 2008, 2010, 2012, and </a:t>
            </a:r>
            <a:r>
              <a:rPr lang="en-AU" sz="2100" dirty="0" smtClean="0"/>
              <a:t>2014</a:t>
            </a:r>
          </a:p>
          <a:p>
            <a:endParaRPr lang="en-AU" sz="2100" dirty="0"/>
          </a:p>
          <a:p>
            <a:r>
              <a:rPr lang="en-AU" b="1" dirty="0" smtClean="0"/>
              <a:t>ArabBarometer</a:t>
            </a:r>
            <a:r>
              <a:rPr lang="en-AU" dirty="0"/>
              <a:t/>
            </a:r>
            <a:br>
              <a:rPr lang="en-AU" dirty="0"/>
            </a:br>
            <a:r>
              <a:rPr lang="en-AU" sz="2100" dirty="0" smtClean="0"/>
              <a:t>Wave </a:t>
            </a:r>
            <a:r>
              <a:rPr lang="en-AU" sz="2100" dirty="0"/>
              <a:t>I (</a:t>
            </a:r>
            <a:r>
              <a:rPr lang="en-AU" sz="2100" dirty="0" smtClean="0"/>
              <a:t>2006-8</a:t>
            </a:r>
            <a:r>
              <a:rPr lang="en-AU" sz="2100" dirty="0"/>
              <a:t>), Wave II (</a:t>
            </a:r>
            <a:r>
              <a:rPr lang="en-AU" sz="2100" dirty="0" smtClean="0"/>
              <a:t>2010-11</a:t>
            </a:r>
            <a:r>
              <a:rPr lang="en-AU" sz="2100" dirty="0"/>
              <a:t>), and Wave III (2013</a:t>
            </a:r>
            <a:r>
              <a:rPr lang="en-AU" sz="2100" dirty="0" smtClean="0"/>
              <a:t>)</a:t>
            </a:r>
          </a:p>
          <a:p>
            <a:endParaRPr lang="en-AU" sz="2100" dirty="0"/>
          </a:p>
          <a:p>
            <a:r>
              <a:rPr lang="en-AU" b="1" dirty="0" smtClean="0"/>
              <a:t>AsianBarometer</a:t>
            </a:r>
            <a:r>
              <a:rPr lang="en-AU" dirty="0"/>
              <a:t/>
            </a:r>
            <a:br>
              <a:rPr lang="en-AU" dirty="0"/>
            </a:br>
            <a:r>
              <a:rPr lang="en-AU" sz="2100" dirty="0" smtClean="0"/>
              <a:t>Wave </a:t>
            </a:r>
            <a:r>
              <a:rPr lang="en-AU" sz="2100" dirty="0"/>
              <a:t>2 (</a:t>
            </a:r>
            <a:r>
              <a:rPr lang="en-AU" sz="2100" dirty="0" smtClean="0"/>
              <a:t>2005-08</a:t>
            </a:r>
            <a:r>
              <a:rPr lang="en-AU" sz="2100" dirty="0"/>
              <a:t>) and Wave 3 (2010</a:t>
            </a:r>
            <a:r>
              <a:rPr lang="en-AU" sz="2100" dirty="0" smtClean="0"/>
              <a:t>)</a:t>
            </a:r>
          </a:p>
          <a:p>
            <a:endParaRPr lang="en-AU" sz="2100" dirty="0"/>
          </a:p>
          <a:p>
            <a:r>
              <a:rPr lang="en-AU" b="1" dirty="0"/>
              <a:t>European Social </a:t>
            </a:r>
            <a:r>
              <a:rPr lang="en-AU" b="1" dirty="0" smtClean="0"/>
              <a:t>Survey</a:t>
            </a:r>
            <a:r>
              <a:rPr lang="en-AU" dirty="0"/>
              <a:t/>
            </a:r>
            <a:br>
              <a:rPr lang="en-AU" dirty="0"/>
            </a:br>
            <a:r>
              <a:rPr lang="en-AU" sz="2100" dirty="0" smtClean="0"/>
              <a:t>Round </a:t>
            </a:r>
            <a:r>
              <a:rPr lang="en-AU" sz="2100" dirty="0"/>
              <a:t>6 (</a:t>
            </a:r>
            <a:r>
              <a:rPr lang="en-AU" sz="2100" dirty="0" smtClean="0"/>
              <a:t>2013-14)</a:t>
            </a:r>
          </a:p>
          <a:p>
            <a:endParaRPr lang="en-AU" sz="2100" dirty="0"/>
          </a:p>
          <a:p>
            <a:r>
              <a:rPr lang="en-AU" b="1" dirty="0" smtClean="0"/>
              <a:t>LatinoBarometer</a:t>
            </a:r>
            <a:r>
              <a:rPr lang="en-AU" dirty="0"/>
              <a:t/>
            </a:r>
            <a:br>
              <a:rPr lang="en-AU" dirty="0"/>
            </a:br>
            <a:r>
              <a:rPr lang="en-AU" sz="2100" dirty="0" smtClean="0"/>
              <a:t>1995</a:t>
            </a:r>
            <a:r>
              <a:rPr lang="en-AU" sz="2100" dirty="0"/>
              <a:t>, 1996, 1997, 1998, 2000, 2006, 2007, and </a:t>
            </a:r>
            <a:r>
              <a:rPr lang="en-AU" sz="2100" dirty="0" smtClean="0"/>
              <a:t>2009</a:t>
            </a:r>
          </a:p>
          <a:p>
            <a:endParaRPr lang="en-AU" sz="2100" dirty="0"/>
          </a:p>
          <a:p>
            <a:r>
              <a:rPr lang="en-AU" b="1" dirty="0"/>
              <a:t>Comparative Study of Electoral </a:t>
            </a:r>
            <a:r>
              <a:rPr lang="en-AU" b="1" dirty="0" smtClean="0"/>
              <a:t>Systems</a:t>
            </a:r>
            <a:r>
              <a:rPr lang="en-AU" dirty="0"/>
              <a:t/>
            </a:r>
            <a:br>
              <a:rPr lang="en-AU" dirty="0"/>
            </a:br>
            <a:r>
              <a:rPr lang="en-AU" sz="2100" dirty="0" smtClean="0"/>
              <a:t>Module </a:t>
            </a:r>
            <a:r>
              <a:rPr lang="en-AU" sz="2100" dirty="0"/>
              <a:t>1 (1996-2001</a:t>
            </a:r>
            <a:r>
              <a:rPr lang="en-AU" sz="21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379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Variable Descriptions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273564"/>
              </p:ext>
            </p:extLst>
          </p:nvPr>
        </p:nvGraphicFramePr>
        <p:xfrm>
          <a:off x="457200" y="1600201"/>
          <a:ext cx="8229600" cy="4482495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3124200"/>
                <a:gridCol w="5105400"/>
              </a:tblGrid>
              <a:tr h="593716">
                <a:tc>
                  <a:txBody>
                    <a:bodyPr/>
                    <a:lstStyle/>
                    <a:p>
                      <a:r>
                        <a:rPr lang="en-AU" b="1" dirty="0" smtClean="0"/>
                        <a:t>Perceived</a:t>
                      </a:r>
                      <a:r>
                        <a:rPr lang="en-AU" b="1" baseline="0" dirty="0" smtClean="0"/>
                        <a:t> Electoral Integrity</a:t>
                      </a:r>
                      <a:br>
                        <a:rPr lang="en-AU" b="1" baseline="0" dirty="0" smtClean="0"/>
                      </a:br>
                      <a:r>
                        <a:rPr lang="en-AU" b="0" i="1" baseline="0" dirty="0" smtClean="0">
                          <a:solidFill>
                            <a:schemeClr val="accent1"/>
                          </a:solidFill>
                        </a:rPr>
                        <a:t>(dependent variable)</a:t>
                      </a:r>
                      <a:endParaRPr lang="en-AU" b="0" i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Respondent thinks elections</a:t>
                      </a:r>
                      <a:r>
                        <a:rPr lang="en-AU" baseline="0" dirty="0" smtClean="0"/>
                        <a:t> generally honest, fair, trustworthy, clean, etc.</a:t>
                      </a:r>
                      <a:endParaRPr lang="en-AU" dirty="0"/>
                    </a:p>
                  </a:txBody>
                  <a:tcPr anchor="ctr"/>
                </a:tc>
              </a:tr>
              <a:tr h="593716">
                <a:tc>
                  <a:txBody>
                    <a:bodyPr/>
                    <a:lstStyle/>
                    <a:p>
                      <a:r>
                        <a:rPr lang="en-AU" b="1" dirty="0" smtClean="0"/>
                        <a:t>Supports</a:t>
                      </a:r>
                      <a:r>
                        <a:rPr lang="en-AU" b="1" baseline="0" dirty="0" smtClean="0"/>
                        <a:t> Winner</a:t>
                      </a:r>
                      <a:endParaRPr lang="en-A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Respondent identifies with or voted for election winner or member of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dirty="0" smtClean="0"/>
                        <a:t>winning coalition</a:t>
                      </a:r>
                      <a:endParaRPr lang="en-AU" dirty="0"/>
                    </a:p>
                  </a:txBody>
                  <a:tcPr anchor="ctr"/>
                </a:tc>
              </a:tr>
              <a:tr h="512451">
                <a:tc>
                  <a:txBody>
                    <a:bodyPr/>
                    <a:lstStyle/>
                    <a:p>
                      <a:r>
                        <a:rPr lang="en-AU" b="1" dirty="0" smtClean="0"/>
                        <a:t>Female Gender</a:t>
                      </a:r>
                      <a:endParaRPr lang="en-A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Respondent</a:t>
                      </a:r>
                      <a:r>
                        <a:rPr lang="en-AU" baseline="0" dirty="0" smtClean="0"/>
                        <a:t> is female</a:t>
                      </a:r>
                      <a:endParaRPr lang="en-AU" dirty="0"/>
                    </a:p>
                  </a:txBody>
                  <a:tcPr anchor="ctr"/>
                </a:tc>
              </a:tr>
              <a:tr h="512451">
                <a:tc>
                  <a:txBody>
                    <a:bodyPr/>
                    <a:lstStyle/>
                    <a:p>
                      <a:r>
                        <a:rPr lang="en-AU" b="1" dirty="0" smtClean="0"/>
                        <a:t>High Income</a:t>
                      </a:r>
                      <a:endParaRPr lang="en-A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In top </a:t>
                      </a:r>
                      <a:r>
                        <a:rPr lang="en-AU" baseline="0" dirty="0" smtClean="0"/>
                        <a:t>20% of respondents by income</a:t>
                      </a:r>
                      <a:endParaRPr lang="en-AU" dirty="0"/>
                    </a:p>
                  </a:txBody>
                  <a:tcPr anchor="ctr"/>
                </a:tc>
              </a:tr>
              <a:tr h="512451">
                <a:tc>
                  <a:txBody>
                    <a:bodyPr/>
                    <a:lstStyle/>
                    <a:p>
                      <a:r>
                        <a:rPr lang="en-AU" b="1" dirty="0" smtClean="0"/>
                        <a:t>Low Income</a:t>
                      </a:r>
                      <a:endParaRPr lang="en-A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baseline="0" dirty="0" smtClean="0"/>
                        <a:t>In bottom 20% of respondents by income</a:t>
                      </a:r>
                      <a:endParaRPr lang="en-AU" dirty="0"/>
                    </a:p>
                  </a:txBody>
                  <a:tcPr anchor="ctr"/>
                </a:tc>
              </a:tr>
              <a:tr h="512451">
                <a:tc>
                  <a:txBody>
                    <a:bodyPr/>
                    <a:lstStyle/>
                    <a:p>
                      <a:r>
                        <a:rPr lang="en-AU" b="1" dirty="0" smtClean="0"/>
                        <a:t>Tertiary</a:t>
                      </a:r>
                      <a:r>
                        <a:rPr lang="en-AU" b="1" baseline="0" dirty="0" smtClean="0"/>
                        <a:t> </a:t>
                      </a:r>
                      <a:r>
                        <a:rPr lang="en-AU" b="1" dirty="0" smtClean="0"/>
                        <a:t>Education</a:t>
                      </a:r>
                      <a:endParaRPr lang="en-A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Respondent has some university or more</a:t>
                      </a:r>
                      <a:endParaRPr lang="en-AU" dirty="0"/>
                    </a:p>
                  </a:txBody>
                  <a:tcPr anchor="ctr"/>
                </a:tc>
              </a:tr>
              <a:tr h="512451">
                <a:tc>
                  <a:txBody>
                    <a:bodyPr/>
                    <a:lstStyle/>
                    <a:p>
                      <a:r>
                        <a:rPr lang="en-AU" b="1" dirty="0" smtClean="0"/>
                        <a:t>Primary Education</a:t>
                      </a:r>
                      <a:endParaRPr lang="en-A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Respondent has primary education or less</a:t>
                      </a:r>
                      <a:endParaRPr lang="en-AU" dirty="0"/>
                    </a:p>
                  </a:txBody>
                  <a:tcPr anchor="ctr"/>
                </a:tc>
              </a:tr>
              <a:tr h="593716">
                <a:tc>
                  <a:txBody>
                    <a:bodyPr/>
                    <a:lstStyle/>
                    <a:p>
                      <a:r>
                        <a:rPr lang="en-AU" b="1" dirty="0" smtClean="0"/>
                        <a:t>Age</a:t>
                      </a:r>
                      <a:br>
                        <a:rPr lang="en-AU" b="1" dirty="0" smtClean="0"/>
                      </a:br>
                      <a:r>
                        <a:rPr lang="en-AU" b="0" i="1" dirty="0" smtClean="0">
                          <a:solidFill>
                            <a:schemeClr val="accent1"/>
                          </a:solidFill>
                        </a:rPr>
                        <a:t>(multiple variables)</a:t>
                      </a:r>
                      <a:endParaRPr lang="en-AU" b="0" i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Respondent age</a:t>
                      </a:r>
                      <a:r>
                        <a:rPr lang="en-AU" baseline="0" dirty="0" smtClean="0"/>
                        <a:t> by category: 25 or less, 26-35, 36-45, 46-55, 56-65, 66 and over</a:t>
                      </a:r>
                      <a:endParaRPr lang="en-A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62484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NOTE: All variables dichotomous, coded 1 if true and 0 if false</a:t>
            </a:r>
            <a:endParaRPr lang="en-A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63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Regression Models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Three levels of analysis:</a:t>
            </a:r>
          </a:p>
          <a:p>
            <a:pPr lvl="1"/>
            <a:r>
              <a:rPr lang="en-AU" dirty="0" smtClean="0"/>
              <a:t>Individual countries</a:t>
            </a:r>
          </a:p>
          <a:p>
            <a:pPr lvl="1"/>
            <a:r>
              <a:rPr lang="en-AU" dirty="0" smtClean="0"/>
              <a:t>Regions, comparing multiple survey years</a:t>
            </a:r>
          </a:p>
          <a:p>
            <a:pPr lvl="1"/>
            <a:r>
              <a:rPr lang="en-AU" dirty="0" smtClean="0"/>
              <a:t>Global, comparing categorised groups</a:t>
            </a:r>
          </a:p>
          <a:p>
            <a:r>
              <a:rPr lang="en-AU" dirty="0" smtClean="0"/>
              <a:t>Simple logistic or multilevel mixed-effects logistic regressions used</a:t>
            </a:r>
          </a:p>
          <a:p>
            <a:r>
              <a:rPr lang="en-AU" dirty="0" smtClean="0"/>
              <a:t>Models span almost two decades, reducing bias from time-specific effects</a:t>
            </a:r>
          </a:p>
          <a:p>
            <a:r>
              <a:rPr lang="en-AU" dirty="0" smtClean="0"/>
              <a:t>All models use robust standard errors to correct for any </a:t>
            </a:r>
            <a:r>
              <a:rPr lang="en-AU" dirty="0" err="1" smtClean="0"/>
              <a:t>heteroskedasticity</a:t>
            </a: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187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RESULTS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Part 4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AU" dirty="0" smtClean="0"/>
              <a:t>Country Level Africa Example</a:t>
            </a:r>
          </a:p>
          <a:p>
            <a:r>
              <a:rPr lang="en-AU" dirty="0" smtClean="0"/>
              <a:t>Global Index Correlations 1</a:t>
            </a:r>
          </a:p>
          <a:p>
            <a:r>
              <a:rPr lang="en-AU" dirty="0" smtClean="0"/>
              <a:t>Global Index Correlations 2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4270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Global Country </a:t>
            </a:r>
            <a:r>
              <a:rPr lang="en-AU" dirty="0" smtClean="0"/>
              <a:t>Level </a:t>
            </a:r>
            <a:r>
              <a:rPr lang="en-AU" dirty="0" smtClean="0"/>
              <a:t>Results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271816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1981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Variable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Significant (%)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baseline="30000" dirty="0" smtClean="0"/>
                        <a:t>1</a:t>
                      </a:r>
                      <a:endParaRPr lang="en-A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Positive (%) </a:t>
                      </a:r>
                      <a:r>
                        <a:rPr lang="en-AU" baseline="30000" dirty="0" smtClean="0"/>
                        <a:t>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Negative (%) </a:t>
                      </a:r>
                      <a:r>
                        <a:rPr lang="en-AU" baseline="30000" dirty="0" smtClean="0"/>
                        <a:t>2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(Under 25)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74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(25-34)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69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(45-54)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58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42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(55-64)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69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31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(65 and over)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80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Female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40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Tertiary Education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40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71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29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Primary Education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53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47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Higher Income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84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16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Lower Income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83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8674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Based on </a:t>
            </a: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390 </a:t>
            </a: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country-year cases with </a:t>
            </a: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534,473 individual surveys</a:t>
            </a:r>
            <a:endParaRPr lang="en-AU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Percent of significant cases, not of total cases</a:t>
            </a:r>
            <a:endParaRPr lang="en-A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028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Africa vs Europe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220799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1981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Variable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Significant (%)</a:t>
                      </a:r>
                      <a:r>
                        <a:rPr lang="en-AU" baseline="0" dirty="0" smtClean="0"/>
                        <a:t> </a:t>
                      </a:r>
                      <a:r>
                        <a:rPr lang="en-AU" baseline="30000" dirty="0" smtClean="0"/>
                        <a:t>1</a:t>
                      </a:r>
                      <a:endParaRPr lang="en-A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Positive (%) </a:t>
                      </a:r>
                      <a:r>
                        <a:rPr lang="en-AU" baseline="30000" dirty="0" smtClean="0"/>
                        <a:t>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Negative (%) </a:t>
                      </a:r>
                      <a:r>
                        <a:rPr lang="en-AU" baseline="30000" dirty="0" smtClean="0"/>
                        <a:t>2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(Under 25)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29 / 25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7 / 83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93 / 17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(25-34)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4 / 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0 / 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100 / 100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(45-54)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16 / 25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63 / 50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38 / 50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(55-64)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 / 25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25 / 83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75 / 17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Age (65 and over)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24 / 25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100 / 83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0 / 17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Female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24 / 58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67 / 93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33 / 7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Tertiary Education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21 / 67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0 / 94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100 / 6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Primary Education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47 / 33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87 / 25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13 / 75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Higher Income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37 / 54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83 / 100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17 / 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Lower Income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22 / 58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18 / 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82 / 93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8674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Based on </a:t>
            </a: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AfroBarometer </a:t>
            </a: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rounds </a:t>
            </a:r>
            <a:r>
              <a:rPr lang="en-A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1, 3, </a:t>
            </a: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 </a:t>
            </a: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4, and the European Social Survey round 6</a:t>
            </a:r>
            <a:endParaRPr lang="en-AU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Percent of significant cases, not of total cases</a:t>
            </a:r>
            <a:endParaRPr lang="en-A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330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Global Index Correlations 1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Significant (</a:t>
            </a:r>
            <a:r>
              <a:rPr lang="en-AU" i="1" dirty="0" smtClean="0"/>
              <a:t>p</a:t>
            </a:r>
            <a:r>
              <a:rPr lang="en-AU" dirty="0" smtClean="0"/>
              <a:t> value &lt;0.0000) correlations with Freedom in the World Index</a:t>
            </a:r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.39</a:t>
            </a:r>
            <a:r>
              <a:rPr lang="en-AU" b="1" dirty="0" smtClean="0"/>
              <a:t> </a:t>
            </a:r>
            <a:r>
              <a:rPr lang="en-AU" dirty="0" smtClean="0"/>
              <a:t>All Respondents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379)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.51 </a:t>
            </a:r>
            <a:r>
              <a:rPr lang="en-AU" dirty="0" smtClean="0"/>
              <a:t>Tertiary Educated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378)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.29 </a:t>
            </a:r>
            <a:r>
              <a:rPr lang="en-AU" dirty="0" smtClean="0"/>
              <a:t>Primary Educated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377)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.46 </a:t>
            </a:r>
            <a:r>
              <a:rPr lang="en-AU" dirty="0" smtClean="0"/>
              <a:t>Higher Income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378)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.31 </a:t>
            </a:r>
            <a:r>
              <a:rPr lang="en-AU" dirty="0" smtClean="0"/>
              <a:t>Lower Income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377)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.35 </a:t>
            </a:r>
            <a:r>
              <a:rPr lang="en-AU" dirty="0" smtClean="0"/>
              <a:t>Election Winner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235)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.50 </a:t>
            </a:r>
            <a:r>
              <a:rPr lang="en-AU" dirty="0"/>
              <a:t>Election </a:t>
            </a:r>
            <a:r>
              <a:rPr lang="en-AU" dirty="0" smtClean="0"/>
              <a:t>Loser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 = 242)</a:t>
            </a: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63362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NOTE: n = number of matching country-year observations</a:t>
            </a:r>
            <a:endParaRPr lang="en-A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633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Overview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Part 1: Introduction</a:t>
            </a:r>
          </a:p>
          <a:p>
            <a:endParaRPr lang="en-AU" dirty="0" smtClean="0"/>
          </a:p>
          <a:p>
            <a:r>
              <a:rPr lang="en-AU" dirty="0" smtClean="0"/>
              <a:t>Part 2: Literature Review</a:t>
            </a:r>
          </a:p>
          <a:p>
            <a:endParaRPr lang="en-AU" dirty="0" smtClean="0"/>
          </a:p>
          <a:p>
            <a:r>
              <a:rPr lang="en-AU" dirty="0" smtClean="0"/>
              <a:t>Part 3: Data and Methods</a:t>
            </a:r>
          </a:p>
          <a:p>
            <a:endParaRPr lang="en-AU" dirty="0" smtClean="0"/>
          </a:p>
          <a:p>
            <a:r>
              <a:rPr lang="en-AU" dirty="0" smtClean="0"/>
              <a:t>Part 4: Results</a:t>
            </a:r>
          </a:p>
          <a:p>
            <a:endParaRPr lang="en-AU" dirty="0" smtClean="0"/>
          </a:p>
          <a:p>
            <a:r>
              <a:rPr lang="en-AU" dirty="0" smtClean="0"/>
              <a:t>Part 5: Discussion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7001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Global Index </a:t>
            </a:r>
            <a:r>
              <a:rPr lang="en-AU" dirty="0"/>
              <a:t>Correlations </a:t>
            </a:r>
            <a:r>
              <a:rPr lang="en-AU" dirty="0" smtClean="0"/>
              <a:t>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Significant correlations with expert Perceptions of Electoral Integrity Index</a:t>
            </a:r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.71</a:t>
            </a:r>
            <a:r>
              <a:rPr lang="en-AU" b="1" dirty="0" smtClean="0"/>
              <a:t> </a:t>
            </a:r>
            <a:r>
              <a:rPr lang="en-AU" dirty="0" smtClean="0"/>
              <a:t>All Respondents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19, p = 0.0007)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.74 </a:t>
            </a:r>
            <a:r>
              <a:rPr lang="en-AU" dirty="0" smtClean="0"/>
              <a:t>Tertiary Educated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19,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0.0003)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.43 </a:t>
            </a:r>
            <a:r>
              <a:rPr lang="en-AU" dirty="0" smtClean="0"/>
              <a:t>Primary Educated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18, p = 0.0775)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.75 </a:t>
            </a:r>
            <a:r>
              <a:rPr lang="en-AU" dirty="0" smtClean="0"/>
              <a:t>Higher Income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19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 = 0.0002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.55 </a:t>
            </a:r>
            <a:r>
              <a:rPr lang="en-AU" dirty="0" smtClean="0"/>
              <a:t>Lower Income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19,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 = 0.0142)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.57 </a:t>
            </a:r>
            <a:r>
              <a:rPr lang="en-AU" dirty="0" smtClean="0"/>
              <a:t>Election Winner</a:t>
            </a:r>
            <a:r>
              <a:rPr lang="en-AU" dirty="0"/>
              <a:t>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(n =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19,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 = 0.0112)</a:t>
            </a:r>
            <a:endParaRPr lang="en-AU" dirty="0" smtClean="0"/>
          </a:p>
          <a:p>
            <a:pPr marL="400050" lvl="1" indent="0">
              <a:buNone/>
            </a:pPr>
            <a:r>
              <a:rPr lang="en-AU" b="1" dirty="0" smtClean="0">
                <a:solidFill>
                  <a:schemeClr val="accent1"/>
                </a:solidFill>
              </a:rPr>
              <a:t>.80 </a:t>
            </a:r>
            <a:r>
              <a:rPr lang="en-AU" dirty="0"/>
              <a:t>Election </a:t>
            </a:r>
            <a:r>
              <a:rPr lang="en-AU" dirty="0" smtClean="0"/>
              <a:t>Loser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 = 19, 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 = 0.0000)</a:t>
            </a:r>
            <a:endParaRPr lang="en-A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63362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NOTE: n = number of matching country-year observations</a:t>
            </a:r>
            <a:endParaRPr lang="en-A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56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Part 5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AU" dirty="0" smtClean="0"/>
              <a:t>Age in Africa</a:t>
            </a:r>
          </a:p>
          <a:p>
            <a:r>
              <a:rPr lang="en-AU" dirty="0" smtClean="0"/>
              <a:t>Gender in Africa</a:t>
            </a:r>
          </a:p>
          <a:p>
            <a:r>
              <a:rPr lang="en-AU" dirty="0" smtClean="0"/>
              <a:t>Education in Africa</a:t>
            </a:r>
          </a:p>
          <a:p>
            <a:r>
              <a:rPr lang="en-AU" dirty="0" smtClean="0"/>
              <a:t>Income in Africa</a:t>
            </a:r>
          </a:p>
          <a:p>
            <a:r>
              <a:rPr lang="en-AU" dirty="0" smtClean="0"/>
              <a:t>Public Opinion Index</a:t>
            </a:r>
          </a:p>
          <a:p>
            <a:r>
              <a:rPr lang="en-AU" dirty="0" smtClean="0"/>
              <a:t>Conclusion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42604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Age in Africa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Prior studies found older people to have positive perceptions of electoral integrity</a:t>
            </a:r>
          </a:p>
          <a:p>
            <a:r>
              <a:rPr lang="en-AU" dirty="0" smtClean="0"/>
              <a:t>For AfroBarometer countries, this remains true, but the more frequent finding is that younger people have negative perceptions</a:t>
            </a:r>
          </a:p>
          <a:p>
            <a:r>
              <a:rPr lang="en-AU" dirty="0" smtClean="0"/>
              <a:t>Moreover, it is not just ‘older’ people, but specifically elderly or retired people (65+) who have the most positive views of elections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43442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Gender in Africa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AfroBarometer countries differ from other regions of the world in that females tend to have more positive perceptions of electoral integrity</a:t>
            </a:r>
          </a:p>
          <a:p>
            <a:r>
              <a:rPr lang="en-AU" dirty="0" smtClean="0"/>
              <a:t>Tanzania, Mozambique, and Uganda each have multiple positive relationships for different survey rounds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1429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Education in Africa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Primary education most frequently significant and usually positive</a:t>
            </a:r>
          </a:p>
          <a:p>
            <a:r>
              <a:rPr lang="en-AU" dirty="0" smtClean="0"/>
              <a:t>Most studies operate under assumption tertiary education strongest and positive</a:t>
            </a:r>
          </a:p>
          <a:p>
            <a:r>
              <a:rPr lang="en-AU" dirty="0" smtClean="0"/>
              <a:t>AfroBarometer democracies differ in this regard from established democracies</a:t>
            </a:r>
          </a:p>
          <a:p>
            <a:r>
              <a:rPr lang="en-AU" dirty="0" smtClean="0"/>
              <a:t>Illustrates our lack of understanding for perceived electoral integrity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7258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Income in Africa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AfroBarometer countries similar to previous research for income levels</a:t>
            </a:r>
          </a:p>
          <a:p>
            <a:r>
              <a:rPr lang="en-AU" dirty="0" smtClean="0"/>
              <a:t>People with higher incomes (top 20% of respondents) tend to have more positive views regarding electoral integrity</a:t>
            </a:r>
          </a:p>
          <a:p>
            <a:r>
              <a:rPr lang="en-AU" dirty="0" smtClean="0"/>
              <a:t>Higher income also more frequently significant than lower income, which is similar to other </a:t>
            </a:r>
            <a:r>
              <a:rPr lang="en-AU" smtClean="0"/>
              <a:t>regional surveysa</a:t>
            </a: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55631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Public Opinion Index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Strong and highly significant correlations with expert indices provide validity</a:t>
            </a:r>
          </a:p>
          <a:p>
            <a:r>
              <a:rPr lang="en-AU" dirty="0" smtClean="0"/>
              <a:t>People who have tertiary education, higher incomes, and support election losers make assessments closer to experts</a:t>
            </a:r>
          </a:p>
          <a:p>
            <a:r>
              <a:rPr lang="en-AU" dirty="0" smtClean="0"/>
              <a:t>Public opinion index first of its kind for electoral integrity</a:t>
            </a:r>
          </a:p>
          <a:p>
            <a:r>
              <a:rPr lang="en-AU" dirty="0" smtClean="0"/>
              <a:t>Useful because the opinions of the public are supposed to matter for democracy</a:t>
            </a:r>
          </a:p>
        </p:txBody>
      </p:sp>
    </p:spTree>
    <p:extLst>
      <p:ext uri="{BB962C8B-B14F-4D97-AF65-F5344CB8AC3E}">
        <p14:creationId xmlns:p14="http://schemas.microsoft.com/office/powerpoint/2010/main" val="873441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Conclusion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Cross-national and cross-regional approach provides insights not available when studying single countries or regions</a:t>
            </a:r>
          </a:p>
          <a:p>
            <a:r>
              <a:rPr lang="en-AU" dirty="0" smtClean="0"/>
              <a:t>Public opinion index will be a useful measure to complement existing expert opinion indices</a:t>
            </a:r>
          </a:p>
          <a:p>
            <a:r>
              <a:rPr lang="en-AU" dirty="0" smtClean="0"/>
              <a:t>Comments and critiques more than welcome…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49787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Bibliography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60363" indent="-360363">
              <a:buNone/>
            </a:pPr>
            <a:r>
              <a:rPr lang="en-US" sz="2800" dirty="0"/>
              <a:t>Alvarez RM, Hall TE and Llewellyn MH. (2008) Are Americans Confident Their Ballots Are Counted? </a:t>
            </a:r>
            <a:r>
              <a:rPr lang="en-US" sz="2800" i="1" dirty="0"/>
              <a:t>The Journal of Politics</a:t>
            </a:r>
            <a:r>
              <a:rPr lang="en-US" sz="2800" dirty="0"/>
              <a:t> 70: 754-766.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 err="1"/>
              <a:t>Ansolabehere</a:t>
            </a:r>
            <a:r>
              <a:rPr lang="en-US" sz="2800" dirty="0"/>
              <a:t> S and </a:t>
            </a:r>
            <a:r>
              <a:rPr lang="en-US" sz="2800" dirty="0" err="1"/>
              <a:t>Persily</a:t>
            </a:r>
            <a:r>
              <a:rPr lang="en-US" sz="2800" dirty="0"/>
              <a:t> N. (2008) Vote Fraud in the Eye of the Beholder: The Role of Public Opinion in the Challenge to </a:t>
            </a:r>
            <a:r>
              <a:rPr lang="en-US" sz="2800" dirty="0" err="1"/>
              <a:t>VoterIdentification</a:t>
            </a:r>
            <a:r>
              <a:rPr lang="en-US" sz="2800" dirty="0"/>
              <a:t> Requirements. </a:t>
            </a:r>
            <a:r>
              <a:rPr lang="en-US" sz="2800" i="1" dirty="0"/>
              <a:t>Harvard Law Review</a:t>
            </a:r>
            <a:r>
              <a:rPr lang="en-US" sz="2800" dirty="0"/>
              <a:t> 121: 1737-1774.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 err="1"/>
              <a:t>Atkeson</a:t>
            </a:r>
            <a:r>
              <a:rPr lang="en-US" sz="2800" dirty="0"/>
              <a:t> LR, Alvarez RM, Hall TE, et al. (2014) Balancing Fraud Prevention and Electoral Participation: Attitudes Toward Voter Identification. </a:t>
            </a:r>
            <a:r>
              <a:rPr lang="en-US" sz="2800" i="1" dirty="0"/>
              <a:t>Social Science Quarterly</a:t>
            </a:r>
            <a:r>
              <a:rPr lang="en-US" sz="2800" dirty="0"/>
              <a:t> 95: 1381-1398.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 err="1"/>
              <a:t>Atkeson</a:t>
            </a:r>
            <a:r>
              <a:rPr lang="en-US" sz="2800" dirty="0"/>
              <a:t> LR and Saunders KL. (2007) The Effect of Election Administration on Voter Confidence: A Local Matter? </a:t>
            </a:r>
            <a:r>
              <a:rPr lang="en-US" sz="2800" i="1" dirty="0"/>
              <a:t>PS: Political Science and Politics</a:t>
            </a:r>
            <a:r>
              <a:rPr lang="en-US" sz="2800" dirty="0"/>
              <a:t> 40: 655-660.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Barnes TD and Beaulieu E. (2014) Gender Stereotypes and Corruption: How Candidates Affect Perceptions of Election Fraud. </a:t>
            </a:r>
            <a:r>
              <a:rPr lang="en-US" sz="2800" i="1" dirty="0"/>
              <a:t>Politics &amp; Gender</a:t>
            </a:r>
            <a:r>
              <a:rPr lang="en-US" sz="2800" dirty="0"/>
              <a:t> 10: 365-391.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Birch S. (2008) Electoral institutions and popular confidence in electoral processes: A cross-national analysis. </a:t>
            </a:r>
            <a:r>
              <a:rPr lang="en-US" sz="2800" i="1" dirty="0"/>
              <a:t>Electoral Studies</a:t>
            </a:r>
            <a:r>
              <a:rPr lang="en-US" sz="2800" dirty="0"/>
              <a:t> 27: 305-320.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Bullock CSI, Hood MVI and Clark R. (2005) Punch Cards, Jim Crow, and Al Gore: Explaining Voter Trust in the Electoral System in Georgia, 2000. </a:t>
            </a:r>
            <a:r>
              <a:rPr lang="en-US" sz="2800" i="1" dirty="0"/>
              <a:t>State Politics &amp; Policy Quarterly</a:t>
            </a:r>
            <a:r>
              <a:rPr lang="en-US" sz="2800" dirty="0"/>
              <a:t> 5: 283-294.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 err="1"/>
              <a:t>Claassen</a:t>
            </a:r>
            <a:r>
              <a:rPr lang="en-US" sz="2800" dirty="0"/>
              <a:t> R, </a:t>
            </a:r>
            <a:r>
              <a:rPr lang="en-US" sz="2800" dirty="0" err="1"/>
              <a:t>Magleby</a:t>
            </a:r>
            <a:r>
              <a:rPr lang="en-US" sz="2800" dirty="0"/>
              <a:t> D, Monson JQ, et al. (2013) Voter Confidence and the Election-Day Voting Experience. </a:t>
            </a:r>
            <a:r>
              <a:rPr lang="en-US" sz="2800" i="1" dirty="0"/>
              <a:t>Political Behavior</a:t>
            </a:r>
            <a:r>
              <a:rPr lang="en-US" sz="2800" dirty="0"/>
              <a:t> 35: 215-235.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Farrell DM and McAllister I. (2006) Voter satisfaction and electoral systems: Does preferential voting in candidate-</a:t>
            </a:r>
            <a:r>
              <a:rPr lang="en-US" sz="2800" dirty="0" err="1"/>
              <a:t>centred</a:t>
            </a:r>
            <a:r>
              <a:rPr lang="en-US" sz="2800" dirty="0"/>
              <a:t> systems make a difference? </a:t>
            </a:r>
            <a:r>
              <a:rPr lang="en-US" sz="2800" i="1" dirty="0"/>
              <a:t>European Journal of Political Research</a:t>
            </a:r>
            <a:r>
              <a:rPr lang="en-US" sz="2800" dirty="0"/>
              <a:t> 45: 723-749</a:t>
            </a:r>
            <a:r>
              <a:rPr lang="en-US" sz="2800" dirty="0" smtClean="0"/>
              <a:t>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51607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Bibliography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60363" indent="-360363">
              <a:buNone/>
            </a:pPr>
            <a:r>
              <a:rPr lang="en-US" sz="2800" dirty="0" smtClean="0"/>
              <a:t>Farrell </a:t>
            </a:r>
            <a:r>
              <a:rPr lang="en-US" sz="2800" dirty="0"/>
              <a:t>DM and McAllister I. (2006) Voter satisfaction and electoral systems: Does preferential voting in candidate-</a:t>
            </a:r>
            <a:r>
              <a:rPr lang="en-US" sz="2800" dirty="0" err="1"/>
              <a:t>centred</a:t>
            </a:r>
            <a:r>
              <a:rPr lang="en-US" sz="2800" dirty="0"/>
              <a:t> systems make a difference? </a:t>
            </a:r>
            <a:r>
              <a:rPr lang="en-US" sz="2800" i="1" dirty="0"/>
              <a:t>European Journal of Political Research</a:t>
            </a:r>
            <a:r>
              <a:rPr lang="en-US" sz="2800" dirty="0"/>
              <a:t> 45: 723-749.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Hall TE, Monson JQ and Patterson KD. (2009) The Human Dimension of Elections: How Poll Workers Shape Public Confidence in Elections. </a:t>
            </a:r>
            <a:r>
              <a:rPr lang="en-US" sz="2800" i="1" dirty="0"/>
              <a:t>Political Research Quarterly</a:t>
            </a:r>
            <a:r>
              <a:rPr lang="en-US" sz="2800" dirty="0"/>
              <a:t>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Kerr N. (2013) Popular evaluations of election quality in Africa: Evidence from Nigeria. </a:t>
            </a:r>
            <a:r>
              <a:rPr lang="en-US" sz="2800" i="1" dirty="0"/>
              <a:t>Electoral Studies</a:t>
            </a:r>
            <a:r>
              <a:rPr lang="en-US" sz="2800" dirty="0"/>
              <a:t> 32: 819-837.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Landry PF, Davis D and </a:t>
            </a:r>
            <a:r>
              <a:rPr lang="en-US" sz="2800" dirty="0" err="1"/>
              <a:t>Shiru</a:t>
            </a:r>
            <a:r>
              <a:rPr lang="en-US" sz="2800" dirty="0"/>
              <a:t> Wang. (2010) Elections in Rural China: Competition Without Parties. </a:t>
            </a:r>
            <a:r>
              <a:rPr lang="en-US" sz="2800" i="1" dirty="0"/>
              <a:t>Comparative Political Studies</a:t>
            </a:r>
            <a:r>
              <a:rPr lang="en-US" sz="2800" dirty="0"/>
              <a:t> 43: 763-790.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McAllister I and White S. (2011) Public Perceptions of Electoral Fairness in Russia. </a:t>
            </a:r>
            <a:r>
              <a:rPr lang="en-US" sz="2800" i="1" dirty="0"/>
              <a:t>Europe-Asia Studies</a:t>
            </a:r>
            <a:r>
              <a:rPr lang="en-US" sz="2800" dirty="0"/>
              <a:t> 63: 663-683.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 err="1"/>
              <a:t>Moehler</a:t>
            </a:r>
            <a:r>
              <a:rPr lang="en-US" sz="2800" dirty="0"/>
              <a:t> DC. (2009) Critical Citizens and Submissive Subjects: Election Losers and Winners in Africa. </a:t>
            </a:r>
            <a:r>
              <a:rPr lang="en-US" sz="2800" i="1" dirty="0"/>
              <a:t>British Journal of Political Science</a:t>
            </a:r>
            <a:r>
              <a:rPr lang="en-US" sz="2800" dirty="0"/>
              <a:t> 39: 345-366.</a:t>
            </a:r>
            <a:endParaRPr lang="en-AU" sz="2800" dirty="0"/>
          </a:p>
          <a:p>
            <a:pPr marL="360363" indent="-360363">
              <a:buNone/>
            </a:pPr>
            <a:r>
              <a:rPr lang="en-AU" sz="2800" dirty="0" smtClean="0"/>
              <a:t>Norris P, Frank RW and Martinez </a:t>
            </a:r>
            <a:r>
              <a:rPr lang="en-AU" sz="2800" dirty="0" err="1" smtClean="0"/>
              <a:t>i</a:t>
            </a:r>
            <a:r>
              <a:rPr lang="en-AU" sz="2800" dirty="0" smtClean="0"/>
              <a:t> Coma F. (2013) Assessing the Quality of Elections. Journal of Democracy 24: 124-135.</a:t>
            </a:r>
          </a:p>
          <a:p>
            <a:pPr marL="360363" indent="-360363">
              <a:buNone/>
            </a:pPr>
            <a:r>
              <a:rPr lang="en-US" sz="2800" dirty="0" err="1" smtClean="0"/>
              <a:t>Nunnally</a:t>
            </a:r>
            <a:r>
              <a:rPr lang="en-US" sz="2800" dirty="0" smtClean="0"/>
              <a:t> </a:t>
            </a:r>
            <a:r>
              <a:rPr lang="en-US" sz="2800" dirty="0"/>
              <a:t>SC. (2011) (Dis)Counting on Democracy to Work: Perceptions of Electoral Fairness in the 2008 Presidential Election. </a:t>
            </a:r>
            <a:r>
              <a:rPr lang="en-US" sz="2800" i="1" dirty="0"/>
              <a:t>Journal of Black Studies</a:t>
            </a:r>
            <a:r>
              <a:rPr lang="en-US" sz="2800" dirty="0"/>
              <a:t> 42: 923-942.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Rosas G. (2010) Trust in Elections and the Institutional Design of Electoral Authorities: Evidence from Latin America. </a:t>
            </a:r>
            <a:r>
              <a:rPr lang="en-US" sz="2800" i="1" dirty="0"/>
              <a:t>Electoral Studies</a:t>
            </a:r>
            <a:r>
              <a:rPr lang="en-US" sz="2800" dirty="0"/>
              <a:t> 29: 74-90.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Singh S, Lago I and </a:t>
            </a:r>
            <a:r>
              <a:rPr lang="en-US" sz="2800" dirty="0" err="1"/>
              <a:t>Blais</a:t>
            </a:r>
            <a:r>
              <a:rPr lang="en-US" sz="2800" dirty="0"/>
              <a:t> A. (2011) Winning and Competitiveness as Determinants of Political Support. </a:t>
            </a:r>
            <a:r>
              <a:rPr lang="en-US" sz="2800" i="1" dirty="0"/>
              <a:t>Social Science Quarterly</a:t>
            </a:r>
            <a:r>
              <a:rPr lang="en-US" sz="2800" dirty="0"/>
              <a:t> 92: 695-709.</a:t>
            </a:r>
            <a:endParaRPr lang="en-AU" sz="2800" dirty="0"/>
          </a:p>
          <a:p>
            <a:pPr marL="360363" indent="-360363">
              <a:buNone/>
            </a:pPr>
            <a:r>
              <a:rPr lang="en-US" sz="2800" dirty="0"/>
              <a:t>Stein RM, </a:t>
            </a:r>
            <a:r>
              <a:rPr lang="en-US" sz="2800" dirty="0" err="1"/>
              <a:t>Vonnahme</a:t>
            </a:r>
            <a:r>
              <a:rPr lang="en-US" sz="2800" dirty="0"/>
              <a:t> G, Byrne M, et al. (2008) Voting Technology, Election Administration, and Voter Performance. </a:t>
            </a:r>
            <a:r>
              <a:rPr lang="en-US" sz="2800" i="1" dirty="0"/>
              <a:t>Election Law Journal</a:t>
            </a:r>
            <a:r>
              <a:rPr lang="en-US" sz="2800" dirty="0"/>
              <a:t> 7: 123-135</a:t>
            </a:r>
            <a:r>
              <a:rPr lang="en-US" sz="2800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3370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Introduction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Part 1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AU" dirty="0" smtClean="0"/>
              <a:t>Perceived Electoral Integrity</a:t>
            </a:r>
          </a:p>
          <a:p>
            <a:r>
              <a:rPr lang="en-AU" dirty="0" smtClean="0"/>
              <a:t>Research Problem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4833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Perceived Electoral Integrity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Refers to how fair or trustworthy people think elections are</a:t>
            </a:r>
          </a:p>
          <a:p>
            <a:r>
              <a:rPr lang="en-AU" dirty="0" smtClean="0"/>
              <a:t>Used as dependent variable in this study</a:t>
            </a:r>
          </a:p>
          <a:p>
            <a:r>
              <a:rPr lang="en-AU" dirty="0" smtClean="0"/>
              <a:t>Constructed from public survey questions that ask about:</a:t>
            </a:r>
          </a:p>
          <a:p>
            <a:pPr lvl="1"/>
            <a:r>
              <a:rPr lang="en-AU" dirty="0" smtClean="0"/>
              <a:t>Honesty of elections</a:t>
            </a:r>
          </a:p>
          <a:p>
            <a:pPr lvl="1"/>
            <a:r>
              <a:rPr lang="en-AU" dirty="0" smtClean="0"/>
              <a:t>Fairness of electoral process</a:t>
            </a:r>
          </a:p>
          <a:p>
            <a:pPr lvl="1"/>
            <a:r>
              <a:rPr lang="en-AU" dirty="0" smtClean="0"/>
              <a:t>Trust in elections</a:t>
            </a:r>
          </a:p>
          <a:p>
            <a:pPr lvl="1"/>
            <a:r>
              <a:rPr lang="en-AU" dirty="0" smtClean="0"/>
              <a:t>Fairness of elections</a:t>
            </a:r>
          </a:p>
          <a:p>
            <a:r>
              <a:rPr lang="en-AU" dirty="0" smtClean="0"/>
              <a:t>Surveys use random sampling to be as nationally representative as possible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178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Research Problem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Perceived Electoral Integrity affects voter turnout, democratic satisfaction, institutional trust, external efficacy, system support, etc.</a:t>
            </a:r>
          </a:p>
          <a:p>
            <a:r>
              <a:rPr lang="en-AU" dirty="0" smtClean="0"/>
              <a:t>Rigged elections can lead to civil unrest, violence, and occasionally revolution</a:t>
            </a:r>
          </a:p>
          <a:p>
            <a:r>
              <a:rPr lang="en-AU" dirty="0" smtClean="0"/>
              <a:t>Yet we still understand relatively little about trends in perceived electoral integrity</a:t>
            </a:r>
          </a:p>
          <a:p>
            <a:r>
              <a:rPr lang="en-AU" dirty="0" smtClean="0"/>
              <a:t>Also, there is no electoral integrity index based on public opinion, which matters for democracy, but multiple expert indices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102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Literature Review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Part 2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Review Criteria</a:t>
            </a:r>
          </a:p>
          <a:p>
            <a:r>
              <a:rPr lang="en-AU" dirty="0" smtClean="0"/>
              <a:t>Included Studies</a:t>
            </a:r>
          </a:p>
          <a:p>
            <a:r>
              <a:rPr lang="en-AU" dirty="0" smtClean="0"/>
              <a:t>Expert Indices</a:t>
            </a:r>
          </a:p>
          <a:p>
            <a:r>
              <a:rPr lang="en-AU" dirty="0" smtClean="0"/>
              <a:t>Index Correlations</a:t>
            </a:r>
          </a:p>
          <a:p>
            <a:r>
              <a:rPr lang="en-AU" dirty="0" smtClean="0"/>
              <a:t>Review Summary</a:t>
            </a: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774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Review Criteria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Peer-reviewed study published between 1994 and 2014</a:t>
            </a:r>
          </a:p>
          <a:p>
            <a:r>
              <a:rPr lang="en-AU" dirty="0" smtClean="0"/>
              <a:t>Uses representative sample of general population</a:t>
            </a:r>
          </a:p>
          <a:p>
            <a:r>
              <a:rPr lang="en-AU" dirty="0" smtClean="0"/>
              <a:t>Dependent variable is perceived electoral fairness or closely comparable</a:t>
            </a:r>
          </a:p>
          <a:p>
            <a:r>
              <a:rPr lang="en-AU" dirty="0" smtClean="0"/>
              <a:t>Independent variables include age, education, gender, and/or income</a:t>
            </a:r>
          </a:p>
          <a:p>
            <a:r>
              <a:rPr lang="en-AU" dirty="0" smtClean="0"/>
              <a:t>Employs statistical method indicating significance of relationships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13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Included Studies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>
                <a:solidFill>
                  <a:schemeClr val="accent1"/>
                </a:solidFill>
              </a:rPr>
              <a:t>Alvarez et al. (2008)</a:t>
            </a:r>
          </a:p>
          <a:p>
            <a:r>
              <a:rPr lang="da-DK" dirty="0" smtClean="0">
                <a:solidFill>
                  <a:schemeClr val="accent1"/>
                </a:solidFill>
              </a:rPr>
              <a:t>Ansolabehere and Persily (2008)</a:t>
            </a:r>
          </a:p>
          <a:p>
            <a:r>
              <a:rPr lang="da-DK" dirty="0" smtClean="0">
                <a:solidFill>
                  <a:schemeClr val="accent1"/>
                </a:solidFill>
              </a:rPr>
              <a:t>Atkeson and Saunders (2007)</a:t>
            </a:r>
          </a:p>
          <a:p>
            <a:r>
              <a:rPr lang="da-DK" dirty="0" smtClean="0">
                <a:solidFill>
                  <a:schemeClr val="accent1"/>
                </a:solidFill>
              </a:rPr>
              <a:t>Atkeson et al. (2014)</a:t>
            </a:r>
          </a:p>
          <a:p>
            <a:r>
              <a:rPr lang="da-DK" dirty="0" smtClean="0">
                <a:solidFill>
                  <a:schemeClr val="accent1"/>
                </a:solidFill>
              </a:rPr>
              <a:t>Barnes and Beaulieu (2014)</a:t>
            </a:r>
          </a:p>
          <a:p>
            <a:r>
              <a:rPr lang="da-DK" dirty="0" smtClean="0">
                <a:solidFill>
                  <a:srgbClr val="00B050"/>
                </a:solidFill>
              </a:rPr>
              <a:t>Birch (2008)</a:t>
            </a:r>
          </a:p>
          <a:p>
            <a:r>
              <a:rPr lang="da-DK" dirty="0" smtClean="0">
                <a:solidFill>
                  <a:schemeClr val="accent1"/>
                </a:solidFill>
              </a:rPr>
              <a:t>Bullock et al. (2005)</a:t>
            </a:r>
          </a:p>
          <a:p>
            <a:r>
              <a:rPr lang="da-DK" dirty="0" smtClean="0">
                <a:solidFill>
                  <a:schemeClr val="accent1"/>
                </a:solidFill>
              </a:rPr>
              <a:t>Claassen et al. (2013)</a:t>
            </a:r>
          </a:p>
          <a:p>
            <a:r>
              <a:rPr lang="da-DK" dirty="0" smtClean="0">
                <a:solidFill>
                  <a:srgbClr val="00B050"/>
                </a:solidFill>
              </a:rPr>
              <a:t>Farrell and McAllister (2006)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>
                <a:solidFill>
                  <a:schemeClr val="accent1"/>
                </a:solidFill>
              </a:rPr>
              <a:t>Hall et al. (2009)</a:t>
            </a:r>
          </a:p>
          <a:p>
            <a:r>
              <a:rPr lang="en-AU" dirty="0" smtClean="0">
                <a:solidFill>
                  <a:srgbClr val="00B050"/>
                </a:solidFill>
              </a:rPr>
              <a:t>Kerr (2013)</a:t>
            </a:r>
          </a:p>
          <a:p>
            <a:r>
              <a:rPr lang="en-AU" dirty="0" smtClean="0"/>
              <a:t>Landry et al. (2010)</a:t>
            </a:r>
          </a:p>
          <a:p>
            <a:r>
              <a:rPr lang="en-AU" dirty="0" smtClean="0"/>
              <a:t>McAllister and White (2011)</a:t>
            </a:r>
          </a:p>
          <a:p>
            <a:r>
              <a:rPr lang="en-AU" dirty="0" err="1" smtClean="0">
                <a:solidFill>
                  <a:srgbClr val="00B050"/>
                </a:solidFill>
              </a:rPr>
              <a:t>Moehler</a:t>
            </a:r>
            <a:r>
              <a:rPr lang="en-AU" dirty="0" smtClean="0">
                <a:solidFill>
                  <a:srgbClr val="00B050"/>
                </a:solidFill>
              </a:rPr>
              <a:t> (2009)</a:t>
            </a:r>
          </a:p>
          <a:p>
            <a:r>
              <a:rPr lang="en-AU" dirty="0" err="1" smtClean="0">
                <a:solidFill>
                  <a:schemeClr val="accent1"/>
                </a:solidFill>
              </a:rPr>
              <a:t>Nunnally</a:t>
            </a:r>
            <a:r>
              <a:rPr lang="en-AU" dirty="0" smtClean="0">
                <a:solidFill>
                  <a:schemeClr val="accent1"/>
                </a:solidFill>
              </a:rPr>
              <a:t> (2011)</a:t>
            </a:r>
          </a:p>
          <a:p>
            <a:r>
              <a:rPr lang="en-AU" dirty="0" smtClean="0">
                <a:solidFill>
                  <a:srgbClr val="00B050"/>
                </a:solidFill>
              </a:rPr>
              <a:t>Rosas (2010)</a:t>
            </a:r>
          </a:p>
          <a:p>
            <a:r>
              <a:rPr lang="en-AU" dirty="0" smtClean="0"/>
              <a:t>Rose and </a:t>
            </a:r>
            <a:r>
              <a:rPr lang="en-AU" dirty="0" err="1" smtClean="0"/>
              <a:t>Misshler</a:t>
            </a:r>
            <a:r>
              <a:rPr lang="en-AU" dirty="0" smtClean="0"/>
              <a:t> (2009)</a:t>
            </a:r>
          </a:p>
          <a:p>
            <a:r>
              <a:rPr lang="en-AU" dirty="0" smtClean="0">
                <a:solidFill>
                  <a:srgbClr val="00B050"/>
                </a:solidFill>
              </a:rPr>
              <a:t>Singh et al. (2011)</a:t>
            </a:r>
          </a:p>
          <a:p>
            <a:r>
              <a:rPr lang="en-AU" dirty="0" smtClean="0">
                <a:solidFill>
                  <a:schemeClr val="accent1"/>
                </a:solidFill>
              </a:rPr>
              <a:t>Stein et al. (2008)</a:t>
            </a:r>
            <a:endParaRPr lang="en-A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3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Expert Indices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National Elections Across Democracy and Autocracy</a:t>
            </a:r>
          </a:p>
          <a:p>
            <a:r>
              <a:rPr lang="en-AU" dirty="0" smtClean="0"/>
              <a:t>Electoral Malpractice Index</a:t>
            </a:r>
          </a:p>
          <a:p>
            <a:r>
              <a:rPr lang="en-AU" dirty="0" smtClean="0"/>
              <a:t>Quality of Elections scale</a:t>
            </a:r>
          </a:p>
          <a:p>
            <a:r>
              <a:rPr lang="en-AU" dirty="0" smtClean="0"/>
              <a:t>Perceptions of Electoral Integrity</a:t>
            </a:r>
          </a:p>
          <a:p>
            <a:r>
              <a:rPr lang="en-AU" dirty="0" smtClean="0"/>
              <a:t>Parliamentary Elites of Latin America</a:t>
            </a:r>
          </a:p>
          <a:p>
            <a:r>
              <a:rPr lang="en-AU" dirty="0" smtClean="0"/>
              <a:t>Political Rights Index</a:t>
            </a:r>
          </a:p>
          <a:p>
            <a:r>
              <a:rPr lang="en-AU" dirty="0" smtClean="0"/>
              <a:t>Civil Liberties Index</a:t>
            </a:r>
          </a:p>
        </p:txBody>
      </p:sp>
    </p:spTree>
    <p:extLst>
      <p:ext uri="{BB962C8B-B14F-4D97-AF65-F5344CB8AC3E}">
        <p14:creationId xmlns:p14="http://schemas.microsoft.com/office/powerpoint/2010/main" val="104869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</TotalTime>
  <Words>2145</Words>
  <Application>Microsoft Office PowerPoint</Application>
  <PresentationFormat>On-screen Show (4:3)</PresentationFormat>
  <Paragraphs>327</Paragraphs>
  <Slides>29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Who says elections are fair?</vt:lpstr>
      <vt:lpstr>Overview</vt:lpstr>
      <vt:lpstr>Introduction</vt:lpstr>
      <vt:lpstr>Perceived Electoral Integrity</vt:lpstr>
      <vt:lpstr>Research Problem</vt:lpstr>
      <vt:lpstr>Literature Review</vt:lpstr>
      <vt:lpstr>Review Criteria</vt:lpstr>
      <vt:lpstr>Included Studies</vt:lpstr>
      <vt:lpstr>Expert Indices</vt:lpstr>
      <vt:lpstr>Index Correlations</vt:lpstr>
      <vt:lpstr>Review Summary</vt:lpstr>
      <vt:lpstr>Data and Methods</vt:lpstr>
      <vt:lpstr>Survey Datasets</vt:lpstr>
      <vt:lpstr>Variable Descriptions</vt:lpstr>
      <vt:lpstr>Regression Models</vt:lpstr>
      <vt:lpstr>RESULTS</vt:lpstr>
      <vt:lpstr>Global Country Level Results</vt:lpstr>
      <vt:lpstr>Africa vs Europe</vt:lpstr>
      <vt:lpstr>Global Index Correlations 1</vt:lpstr>
      <vt:lpstr>Global Index Correlations 2</vt:lpstr>
      <vt:lpstr>Discussion</vt:lpstr>
      <vt:lpstr>Age in Africa</vt:lpstr>
      <vt:lpstr>Gender in Africa</vt:lpstr>
      <vt:lpstr>Education in Africa</vt:lpstr>
      <vt:lpstr>Income in Africa</vt:lpstr>
      <vt:lpstr>Public Opinion Index</vt:lpstr>
      <vt:lpstr>Conclusion</vt:lpstr>
      <vt:lpstr>Bibliography</vt:lpstr>
      <vt:lpstr>Bibliography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Klassen</dc:creator>
  <cp:lastModifiedBy>CDU</cp:lastModifiedBy>
  <cp:revision>63</cp:revision>
  <dcterms:created xsi:type="dcterms:W3CDTF">2006-08-16T00:00:00Z</dcterms:created>
  <dcterms:modified xsi:type="dcterms:W3CDTF">2015-03-25T01:16:31Z</dcterms:modified>
</cp:coreProperties>
</file>