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87" r:id="rId4"/>
    <p:sldId id="286" r:id="rId5"/>
    <p:sldId id="280" r:id="rId6"/>
    <p:sldId id="284" r:id="rId7"/>
    <p:sldId id="285" r:id="rId8"/>
    <p:sldId id="278" r:id="rId9"/>
    <p:sldId id="270" r:id="rId10"/>
    <p:sldId id="288" r:id="rId11"/>
    <p:sldId id="300" r:id="rId12"/>
    <p:sldId id="315" r:id="rId13"/>
    <p:sldId id="316" r:id="rId14"/>
    <p:sldId id="317" r:id="rId15"/>
    <p:sldId id="318" r:id="rId16"/>
    <p:sldId id="308" r:id="rId17"/>
    <p:sldId id="319" r:id="rId18"/>
    <p:sldId id="294" r:id="rId19"/>
    <p:sldId id="295" r:id="rId20"/>
    <p:sldId id="311" r:id="rId21"/>
    <p:sldId id="309" r:id="rId22"/>
    <p:sldId id="297" r:id="rId23"/>
    <p:sldId id="313" r:id="rId24"/>
    <p:sldId id="312" r:id="rId25"/>
    <p:sldId id="314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3A5F"/>
    <a:srgbClr val="0E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140" d="100"/>
          <a:sy n="140" d="100"/>
        </p:scale>
        <p:origin x="-224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16B69-3A88-724B-9576-41676F801C77}" type="datetimeFigureOut">
              <a:rPr lang="en-US" smtClean="0"/>
              <a:t>9/09/16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989E-CF8C-9C46-82FE-EDCFAAA0B08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94249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16B69-3A88-724B-9576-41676F801C77}" type="datetimeFigureOut">
              <a:rPr lang="en-US" smtClean="0"/>
              <a:t>9/09/16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989E-CF8C-9C46-82FE-EDCFAAA0B08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1111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16B69-3A88-724B-9576-41676F801C77}" type="datetimeFigureOut">
              <a:rPr lang="en-US" smtClean="0"/>
              <a:t>9/09/16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989E-CF8C-9C46-82FE-EDCFAAA0B08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70419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16B69-3A88-724B-9576-41676F801C77}" type="datetimeFigureOut">
              <a:rPr lang="en-US" smtClean="0"/>
              <a:t>9/09/16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989E-CF8C-9C46-82FE-EDCFAAA0B08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17493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16B69-3A88-724B-9576-41676F801C77}" type="datetimeFigureOut">
              <a:rPr lang="en-US" smtClean="0"/>
              <a:t>9/09/16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989E-CF8C-9C46-82FE-EDCFAAA0B08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41261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16B69-3A88-724B-9576-41676F801C77}" type="datetimeFigureOut">
              <a:rPr lang="en-US" smtClean="0"/>
              <a:t>9/09/16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989E-CF8C-9C46-82FE-EDCFAAA0B08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738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16B69-3A88-724B-9576-41676F801C77}" type="datetimeFigureOut">
              <a:rPr lang="en-US" smtClean="0"/>
              <a:t>9/09/16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989E-CF8C-9C46-82FE-EDCFAAA0B08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40117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16B69-3A88-724B-9576-41676F801C77}" type="datetimeFigureOut">
              <a:rPr lang="en-US" smtClean="0"/>
              <a:t>9/09/16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989E-CF8C-9C46-82FE-EDCFAAA0B08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6926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16B69-3A88-724B-9576-41676F801C77}" type="datetimeFigureOut">
              <a:rPr lang="en-US" smtClean="0"/>
              <a:t>9/09/16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989E-CF8C-9C46-82FE-EDCFAAA0B08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9489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16B69-3A88-724B-9576-41676F801C77}" type="datetimeFigureOut">
              <a:rPr lang="en-US" smtClean="0"/>
              <a:t>9/09/16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989E-CF8C-9C46-82FE-EDCFAAA0B08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96393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16B69-3A88-724B-9576-41676F801C77}" type="datetimeFigureOut">
              <a:rPr lang="en-US" smtClean="0"/>
              <a:t>9/09/16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989E-CF8C-9C46-82FE-EDCFAAA0B08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01141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F16B69-3A88-724B-9576-41676F801C77}" type="datetimeFigureOut">
              <a:rPr lang="en-US" smtClean="0"/>
              <a:t>9/09/16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D0989E-CF8C-9C46-82FE-EDCFAAA0B08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03933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6-09-06 at 9.50.0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7314"/>
            <a:ext cx="9144000" cy="28557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196752"/>
          </a:xfrm>
        </p:spPr>
        <p:txBody>
          <a:bodyPr anchor="b">
            <a:normAutofit/>
          </a:bodyPr>
          <a:lstStyle/>
          <a:p>
            <a:r>
              <a:rPr lang="en-US" sz="3600" dirty="0" smtClean="0">
                <a:solidFill>
                  <a:srgbClr val="193A5F"/>
                </a:solidFill>
                <a:latin typeface="Calibri Light"/>
                <a:cs typeface="Calibri Light"/>
              </a:rPr>
              <a:t>Public Opinions and Perceptions (POP)</a:t>
            </a:r>
            <a:endParaRPr lang="en-AU" sz="3600" dirty="0">
              <a:solidFill>
                <a:srgbClr val="193A5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888433"/>
            <a:ext cx="9144000" cy="692695"/>
          </a:xfrm>
        </p:spPr>
        <p:txBody>
          <a:bodyPr anchor="t">
            <a:normAutofit/>
          </a:bodyPr>
          <a:lstStyle/>
          <a:p>
            <a:r>
              <a:rPr lang="en-US" sz="2800" dirty="0" smtClean="0">
                <a:solidFill>
                  <a:srgbClr val="193A5F"/>
                </a:solidFill>
                <a:latin typeface="Calibri Light"/>
                <a:cs typeface="Calibri Light"/>
              </a:rPr>
              <a:t>Visualizing and Comparing Global Trends</a:t>
            </a:r>
            <a:endParaRPr lang="en-US" sz="2800" dirty="0" smtClean="0">
              <a:solidFill>
                <a:srgbClr val="193A5F"/>
              </a:solidFill>
              <a:latin typeface="Calibri Light"/>
              <a:cs typeface="Calibri Ligh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554106"/>
            <a:ext cx="914400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AU" dirty="0" smtClean="0">
                <a:solidFill>
                  <a:srgbClr val="0E66FF"/>
                </a:solidFill>
              </a:rPr>
              <a:t>Andrew James Klassen</a:t>
            </a:r>
          </a:p>
          <a:p>
            <a:pPr algn="ctr"/>
            <a:r>
              <a:rPr lang="en-US" dirty="0">
                <a:solidFill>
                  <a:srgbClr val="0E66FF"/>
                </a:solidFill>
              </a:rPr>
              <a:t>a</a:t>
            </a:r>
            <a:r>
              <a:rPr lang="en-AU" dirty="0" err="1" smtClean="0">
                <a:solidFill>
                  <a:srgbClr val="0E66FF"/>
                </a:solidFill>
              </a:rPr>
              <a:t>ndrew.klassen@cdu.edu.au</a:t>
            </a:r>
            <a:endParaRPr lang="en-AU" dirty="0">
              <a:solidFill>
                <a:srgbClr val="0E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84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" r="1529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424264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AU" sz="8800" dirty="0" smtClean="0"/>
              <a:t>United Kingdom</a:t>
            </a:r>
            <a:endParaRPr lang="en-AU" sz="8800" dirty="0"/>
          </a:p>
        </p:txBody>
      </p:sp>
    </p:spTree>
    <p:extLst>
      <p:ext uri="{BB962C8B-B14F-4D97-AF65-F5344CB8AC3E}">
        <p14:creationId xmlns:p14="http://schemas.microsoft.com/office/powerpoint/2010/main" val="4198700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3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" r="1529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535079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4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" r="1529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141339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5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" r="1529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141339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6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" r="1529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141339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AU" sz="8800" dirty="0" smtClean="0"/>
              <a:t>United States</a:t>
            </a:r>
            <a:endParaRPr lang="en-AU" sz="8800" dirty="0"/>
          </a:p>
        </p:txBody>
      </p:sp>
    </p:spTree>
    <p:extLst>
      <p:ext uri="{BB962C8B-B14F-4D97-AF65-F5344CB8AC3E}">
        <p14:creationId xmlns:p14="http://schemas.microsoft.com/office/powerpoint/2010/main" val="3838451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7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" r="1529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040355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8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" r="1529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424264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9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" r="1529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424264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9144000" cy="6926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rgbClr val="0E66FF"/>
                </a:solidFill>
                <a:latin typeface="Calibri Light"/>
                <a:cs typeface="Calibri Light"/>
              </a:rPr>
              <a:t>Overview</a:t>
            </a:r>
            <a:endParaRPr lang="en-AU" sz="3600" dirty="0">
              <a:solidFill>
                <a:srgbClr val="0E66FF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908719"/>
            <a:ext cx="9144000" cy="5949281"/>
          </a:xfrm>
        </p:spPr>
        <p:txBody>
          <a:bodyPr lIns="360000" rIns="360000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Data and Variables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Comparative National Trends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United Kingdom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United States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United </a:t>
            </a:r>
            <a:r>
              <a:rPr lang="en-US" dirty="0" smtClean="0"/>
              <a:t>Kingdom </a:t>
            </a:r>
            <a:r>
              <a:rPr lang="en-US" dirty="0" err="1" smtClean="0"/>
              <a:t>vs</a:t>
            </a:r>
            <a:r>
              <a:rPr lang="en-US" dirty="0" smtClean="0"/>
              <a:t> United </a:t>
            </a:r>
            <a:r>
              <a:rPr lang="en-US" dirty="0"/>
              <a:t>States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0" indent="0">
              <a:buNone/>
            </a:pPr>
            <a:endParaRPr lang="en-US" dirty="0">
              <a:solidFill>
                <a:srgbClr val="0E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983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10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" r="1529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241013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AU" sz="8800" dirty="0" smtClean="0"/>
              <a:t>United Kingdom</a:t>
            </a:r>
          </a:p>
          <a:p>
            <a:pPr marL="0" indent="0" algn="ctr">
              <a:buNone/>
            </a:pPr>
            <a:r>
              <a:rPr lang="en-US" sz="8800" dirty="0" smtClean="0"/>
              <a:t>V</a:t>
            </a:r>
            <a:r>
              <a:rPr lang="en-AU" sz="8800" dirty="0" smtClean="0"/>
              <a:t>s</a:t>
            </a:r>
          </a:p>
          <a:p>
            <a:pPr marL="0" indent="0" algn="ctr">
              <a:buNone/>
            </a:pPr>
            <a:r>
              <a:rPr lang="en-AU" sz="8800" dirty="0"/>
              <a:t>United States </a:t>
            </a:r>
            <a:endParaRPr lang="en-AU" sz="8800" dirty="0" smtClean="0"/>
          </a:p>
        </p:txBody>
      </p:sp>
    </p:spTree>
    <p:extLst>
      <p:ext uri="{BB962C8B-B14F-4D97-AF65-F5344CB8AC3E}">
        <p14:creationId xmlns:p14="http://schemas.microsoft.com/office/powerpoint/2010/main" val="4144491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1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" r="1529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424264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13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" r="1529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081665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1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" r="1529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081665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AU" sz="8800" smtClean="0"/>
              <a:t>Thank You</a:t>
            </a:r>
            <a:endParaRPr lang="en-AU" sz="8800" dirty="0" smtClean="0"/>
          </a:p>
        </p:txBody>
      </p:sp>
    </p:spTree>
    <p:extLst>
      <p:ext uri="{BB962C8B-B14F-4D97-AF65-F5344CB8AC3E}">
        <p14:creationId xmlns:p14="http://schemas.microsoft.com/office/powerpoint/2010/main" val="2161277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AU" sz="8800" dirty="0" smtClean="0"/>
              <a:t>Data and Variables</a:t>
            </a:r>
            <a:endParaRPr lang="en-AU" sz="8800" dirty="0"/>
          </a:p>
        </p:txBody>
      </p:sp>
    </p:spTree>
    <p:extLst>
      <p:ext uri="{BB962C8B-B14F-4D97-AF65-F5344CB8AC3E}">
        <p14:creationId xmlns:p14="http://schemas.microsoft.com/office/powerpoint/2010/main" val="631684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9144000" cy="6926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rgbClr val="0E66FF"/>
                </a:solidFill>
                <a:latin typeface="Calibri Light"/>
                <a:cs typeface="Calibri Light"/>
              </a:rPr>
              <a:t>Data: Cross-National Surveys</a:t>
            </a:r>
            <a:endParaRPr lang="en-AU" sz="3600" dirty="0">
              <a:solidFill>
                <a:srgbClr val="0E66FF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908719"/>
            <a:ext cx="9144000" cy="5949281"/>
          </a:xfrm>
        </p:spPr>
        <p:txBody>
          <a:bodyPr lIns="360000" rIns="360000"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AfroBarometer </a:t>
            </a:r>
            <a:r>
              <a:rPr lang="en-US" dirty="0" smtClean="0">
                <a:solidFill>
                  <a:srgbClr val="0E66FF"/>
                </a:solidFill>
              </a:rPr>
              <a:t>(</a:t>
            </a:r>
            <a:r>
              <a:rPr lang="en-US" dirty="0" err="1" smtClean="0">
                <a:solidFill>
                  <a:srgbClr val="0E66FF"/>
                </a:solidFill>
              </a:rPr>
              <a:t>AfB</a:t>
            </a:r>
            <a:r>
              <a:rPr lang="en-US" dirty="0" smtClean="0">
                <a:solidFill>
                  <a:srgbClr val="0E66FF"/>
                </a:solidFill>
              </a:rPr>
              <a:t>)</a:t>
            </a:r>
            <a:endParaRPr lang="en-US" dirty="0">
              <a:solidFill>
                <a:srgbClr val="0E66FF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AmericasBarometer </a:t>
            </a:r>
            <a:r>
              <a:rPr lang="en-US" dirty="0" smtClean="0">
                <a:solidFill>
                  <a:srgbClr val="0E66FF"/>
                </a:solidFill>
              </a:rPr>
              <a:t>(</a:t>
            </a:r>
            <a:r>
              <a:rPr lang="en-US" dirty="0" err="1" smtClean="0">
                <a:solidFill>
                  <a:srgbClr val="0E66FF"/>
                </a:solidFill>
              </a:rPr>
              <a:t>AmB</a:t>
            </a:r>
            <a:r>
              <a:rPr lang="en-US" dirty="0" smtClean="0">
                <a:solidFill>
                  <a:srgbClr val="0E66FF"/>
                </a:solidFill>
              </a:rPr>
              <a:t>)</a:t>
            </a:r>
            <a:endParaRPr lang="en-US" dirty="0">
              <a:solidFill>
                <a:srgbClr val="0E66FF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ArabBarometer </a:t>
            </a:r>
            <a:r>
              <a:rPr lang="en-US" dirty="0" smtClean="0">
                <a:solidFill>
                  <a:srgbClr val="0E66FF"/>
                </a:solidFill>
              </a:rPr>
              <a:t>(</a:t>
            </a:r>
            <a:r>
              <a:rPr lang="en-US" dirty="0" err="1" smtClean="0">
                <a:solidFill>
                  <a:srgbClr val="0E66FF"/>
                </a:solidFill>
              </a:rPr>
              <a:t>ArB</a:t>
            </a:r>
            <a:r>
              <a:rPr lang="en-US" dirty="0" smtClean="0">
                <a:solidFill>
                  <a:srgbClr val="0E66FF"/>
                </a:solidFill>
              </a:rPr>
              <a:t>)</a:t>
            </a:r>
            <a:endParaRPr lang="en-US" dirty="0">
              <a:solidFill>
                <a:srgbClr val="0E66FF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AsiaBarometer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E66FF"/>
                </a:solidFill>
              </a:rPr>
              <a:t>(</a:t>
            </a:r>
            <a:r>
              <a:rPr lang="en-US" dirty="0" err="1" smtClean="0">
                <a:solidFill>
                  <a:srgbClr val="0E66FF"/>
                </a:solidFill>
              </a:rPr>
              <a:t>AsB</a:t>
            </a:r>
            <a:r>
              <a:rPr lang="en-US" dirty="0" smtClean="0">
                <a:solidFill>
                  <a:srgbClr val="0E66FF"/>
                </a:solidFill>
              </a:rPr>
              <a:t>)</a:t>
            </a:r>
            <a:endParaRPr lang="en-US" dirty="0">
              <a:solidFill>
                <a:srgbClr val="0E66FF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AsianBarometer </a:t>
            </a:r>
            <a:r>
              <a:rPr lang="en-US" dirty="0" smtClean="0">
                <a:solidFill>
                  <a:srgbClr val="0E66FF"/>
                </a:solidFill>
              </a:rPr>
              <a:t>(</a:t>
            </a:r>
            <a:r>
              <a:rPr lang="en-US" dirty="0" err="1" smtClean="0">
                <a:solidFill>
                  <a:srgbClr val="0E66FF"/>
                </a:solidFill>
              </a:rPr>
              <a:t>AsnB</a:t>
            </a:r>
            <a:r>
              <a:rPr lang="en-US" dirty="0" smtClean="0">
                <a:solidFill>
                  <a:srgbClr val="0E66FF"/>
                </a:solidFill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EuroBarometer</a:t>
            </a:r>
            <a:r>
              <a:rPr lang="en-US" dirty="0"/>
              <a:t> </a:t>
            </a:r>
            <a:r>
              <a:rPr lang="en-US" dirty="0">
                <a:solidFill>
                  <a:srgbClr val="0E66FF"/>
                </a:solidFill>
              </a:rPr>
              <a:t>(EB</a:t>
            </a:r>
            <a:r>
              <a:rPr lang="en-US" dirty="0" smtClean="0">
                <a:solidFill>
                  <a:srgbClr val="0E66FF"/>
                </a:solidFill>
              </a:rPr>
              <a:t>)</a:t>
            </a:r>
            <a:endParaRPr lang="en-US" dirty="0">
              <a:solidFill>
                <a:srgbClr val="0E66FF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Comparative Study of Electoral Systems </a:t>
            </a:r>
            <a:r>
              <a:rPr lang="en-US" dirty="0">
                <a:solidFill>
                  <a:srgbClr val="0E66FF"/>
                </a:solidFill>
              </a:rPr>
              <a:t>(CSES)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Consolidation of Democracy in Central and Eastern Europe </a:t>
            </a:r>
            <a:r>
              <a:rPr lang="en-US" dirty="0">
                <a:solidFill>
                  <a:srgbClr val="0E66FF"/>
                </a:solidFill>
              </a:rPr>
              <a:t>(CDCEE)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European </a:t>
            </a:r>
            <a:r>
              <a:rPr lang="en-US" dirty="0"/>
              <a:t>Social </a:t>
            </a:r>
            <a:r>
              <a:rPr lang="en-US" dirty="0" smtClean="0"/>
              <a:t>Survey </a:t>
            </a:r>
            <a:r>
              <a:rPr lang="en-US" dirty="0" smtClean="0">
                <a:solidFill>
                  <a:srgbClr val="0E66FF"/>
                </a:solidFill>
              </a:rPr>
              <a:t>(ESS)</a:t>
            </a:r>
            <a:endParaRPr lang="en-US" dirty="0">
              <a:solidFill>
                <a:srgbClr val="0E66FF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European Values </a:t>
            </a:r>
            <a:r>
              <a:rPr lang="en-US" dirty="0" smtClean="0"/>
              <a:t>Survey </a:t>
            </a:r>
            <a:r>
              <a:rPr lang="en-US" dirty="0" smtClean="0">
                <a:solidFill>
                  <a:srgbClr val="0E66FF"/>
                </a:solidFill>
              </a:rPr>
              <a:t>(EVS)</a:t>
            </a:r>
            <a:endParaRPr lang="en-US" dirty="0">
              <a:solidFill>
                <a:srgbClr val="0E66FF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International Social Survey Program </a:t>
            </a:r>
            <a:r>
              <a:rPr lang="en-US" dirty="0" smtClean="0">
                <a:solidFill>
                  <a:srgbClr val="0E66FF"/>
                </a:solidFill>
              </a:rPr>
              <a:t>(ISSP)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LatinoBarometer </a:t>
            </a:r>
            <a:r>
              <a:rPr lang="en-US" dirty="0">
                <a:solidFill>
                  <a:srgbClr val="0E66FF"/>
                </a:solidFill>
              </a:rPr>
              <a:t>(LB)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New Europe Barometer </a:t>
            </a:r>
            <a:r>
              <a:rPr lang="en-US" dirty="0" smtClean="0">
                <a:solidFill>
                  <a:srgbClr val="0E66FF"/>
                </a:solidFill>
              </a:rPr>
              <a:t>(NEB)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New Russia Barometer </a:t>
            </a:r>
            <a:r>
              <a:rPr lang="en-US" dirty="0" smtClean="0">
                <a:solidFill>
                  <a:srgbClr val="0E66FF"/>
                </a:solidFill>
              </a:rPr>
              <a:t>(NRB)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Voice of the People </a:t>
            </a:r>
            <a:r>
              <a:rPr lang="en-US" dirty="0" smtClean="0">
                <a:solidFill>
                  <a:srgbClr val="0E66FF"/>
                </a:solidFill>
              </a:rPr>
              <a:t>(VP)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World </a:t>
            </a:r>
            <a:r>
              <a:rPr lang="en-US" dirty="0"/>
              <a:t>Values Survey </a:t>
            </a:r>
            <a:r>
              <a:rPr lang="en-US" dirty="0">
                <a:solidFill>
                  <a:srgbClr val="0E66FF"/>
                </a:solidFill>
              </a:rPr>
              <a:t>(WVS</a:t>
            </a:r>
            <a:r>
              <a:rPr lang="en-US" dirty="0" smtClean="0">
                <a:solidFill>
                  <a:srgbClr val="0E66FF"/>
                </a:solidFill>
              </a:rPr>
              <a:t>)</a:t>
            </a:r>
            <a:endParaRPr lang="en-US" dirty="0">
              <a:solidFill>
                <a:srgbClr val="0E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415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144016"/>
            <a:ext cx="9144000" cy="6926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rgbClr val="0E66FF"/>
                </a:solidFill>
                <a:latin typeface="Calibri Light"/>
                <a:cs typeface="Calibri Light"/>
              </a:rPr>
              <a:t>Variable: Support </a:t>
            </a:r>
            <a:r>
              <a:rPr lang="en-US" sz="3600" dirty="0" smtClean="0">
                <a:solidFill>
                  <a:srgbClr val="0E66FF"/>
                </a:solidFill>
                <a:latin typeface="Calibri Light"/>
                <a:cs typeface="Calibri Light"/>
              </a:rPr>
              <a:t>for Democracy</a:t>
            </a:r>
            <a:endParaRPr lang="en-AU" sz="3600" dirty="0">
              <a:solidFill>
                <a:srgbClr val="0E66FF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172819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AU" i="1" dirty="0" smtClean="0"/>
          </a:p>
          <a:p>
            <a:pPr marL="363538" indent="0">
              <a:buNone/>
            </a:pPr>
            <a:r>
              <a:rPr lang="en-US" i="1" dirty="0" smtClean="0"/>
              <a:t>With </a:t>
            </a:r>
            <a:r>
              <a:rPr lang="en-US" i="1" dirty="0"/>
              <a:t>which one of these statements are you most in agreement</a:t>
            </a:r>
            <a:r>
              <a:rPr lang="en-US" i="1" dirty="0" smtClean="0"/>
              <a:t>?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3045522"/>
              </p:ext>
            </p:extLst>
          </p:nvPr>
        </p:nvGraphicFramePr>
        <p:xfrm>
          <a:off x="467544" y="2636912"/>
          <a:ext cx="8568952" cy="333618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08112"/>
                <a:gridCol w="7560840"/>
              </a:tblGrid>
              <a:tr h="1446422">
                <a:tc>
                  <a:txBody>
                    <a:bodyPr/>
                    <a:lstStyle/>
                    <a:p>
                      <a:r>
                        <a:rPr lang="en-AU" sz="2800" i="1" dirty="0" smtClean="0"/>
                        <a:t>0</a:t>
                      </a:r>
                      <a:endParaRPr lang="en-AU" sz="2800" i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i="1" dirty="0" smtClean="0"/>
                        <a:t>In some circumstances, a non-democratic government can be preferable to democratic government</a:t>
                      </a:r>
                    </a:p>
                  </a:txBody>
                  <a:tcPr>
                    <a:noFill/>
                  </a:tcPr>
                </a:tc>
              </a:tr>
              <a:tr h="838006">
                <a:tc>
                  <a:txBody>
                    <a:bodyPr/>
                    <a:lstStyle/>
                    <a:p>
                      <a:r>
                        <a:rPr lang="en-US" sz="2800" i="1" dirty="0" smtClean="0"/>
                        <a:t>50</a:t>
                      </a:r>
                      <a:endParaRPr lang="en-AU" sz="2800" i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i="1" dirty="0" smtClean="0"/>
                        <a:t>For someone like me, a democratic or non-democratic regime makes no difference</a:t>
                      </a:r>
                      <a:endParaRPr lang="en-AU" sz="2800" i="1" dirty="0"/>
                    </a:p>
                  </a:txBody>
                  <a:tcPr>
                    <a:noFill/>
                  </a:tcPr>
                </a:tc>
              </a:tr>
              <a:tr h="838006">
                <a:tc>
                  <a:txBody>
                    <a:bodyPr/>
                    <a:lstStyle/>
                    <a:p>
                      <a:r>
                        <a:rPr lang="en-AU" sz="2800" i="1" dirty="0" smtClean="0"/>
                        <a:t>100</a:t>
                      </a:r>
                      <a:endParaRPr lang="en-AU" sz="2800" i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i="1" dirty="0" smtClean="0"/>
                        <a:t>Democracy is preferable to any other kind of government</a:t>
                      </a:r>
                      <a:endParaRPr lang="en-AU" sz="2800" i="1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5123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144016"/>
            <a:ext cx="9144000" cy="6926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0E66FF"/>
                </a:solidFill>
                <a:latin typeface="Calibri Light"/>
                <a:cs typeface="Calibri Light"/>
              </a:rPr>
              <a:t>Variable: Satisfaction </a:t>
            </a:r>
            <a:r>
              <a:rPr lang="en-US" sz="3600" dirty="0" smtClean="0">
                <a:solidFill>
                  <a:srgbClr val="0E66FF"/>
                </a:solidFill>
                <a:latin typeface="Calibri Light"/>
                <a:cs typeface="Calibri Light"/>
              </a:rPr>
              <a:t>with Democracy</a:t>
            </a:r>
            <a:endParaRPr lang="en-AU" sz="3600" dirty="0">
              <a:solidFill>
                <a:srgbClr val="0E66FF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1944216"/>
          </a:xfrm>
        </p:spPr>
        <p:txBody>
          <a:bodyPr/>
          <a:lstStyle/>
          <a:p>
            <a:pPr marL="0" indent="0">
              <a:buNone/>
            </a:pPr>
            <a:endParaRPr lang="en-AU" i="1" dirty="0" smtClean="0"/>
          </a:p>
          <a:p>
            <a:pPr marL="363538" indent="0">
              <a:buNone/>
            </a:pPr>
            <a:r>
              <a:rPr lang="en-AU" i="1" dirty="0" smtClean="0"/>
              <a:t>In </a:t>
            </a:r>
            <a:r>
              <a:rPr lang="en-AU" i="1" dirty="0"/>
              <a:t>general, how satisfied are you with the way democracy works in this </a:t>
            </a:r>
            <a:r>
              <a:rPr lang="en-AU" i="1" dirty="0" smtClean="0"/>
              <a:t>country?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433838"/>
              </p:ext>
            </p:extLst>
          </p:nvPr>
        </p:nvGraphicFramePr>
        <p:xfrm>
          <a:off x="467544" y="2636913"/>
          <a:ext cx="8568952" cy="27306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08112"/>
                <a:gridCol w="7560840"/>
              </a:tblGrid>
              <a:tr h="452305">
                <a:tc>
                  <a:txBody>
                    <a:bodyPr/>
                    <a:lstStyle/>
                    <a:p>
                      <a:r>
                        <a:rPr lang="en-AU" sz="2800" i="1" dirty="0" smtClean="0"/>
                        <a:t>0</a:t>
                      </a:r>
                      <a:endParaRPr lang="en-AU" sz="2800" i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i="1" dirty="0" smtClean="0"/>
                        <a:t>Very dissatisfied</a:t>
                      </a:r>
                    </a:p>
                  </a:txBody>
                  <a:tcPr>
                    <a:noFill/>
                  </a:tcPr>
                </a:tc>
              </a:tr>
              <a:tr h="452305">
                <a:tc>
                  <a:txBody>
                    <a:bodyPr/>
                    <a:lstStyle/>
                    <a:p>
                      <a:r>
                        <a:rPr lang="en-AU" sz="2800" i="1" dirty="0" smtClean="0"/>
                        <a:t>25</a:t>
                      </a:r>
                      <a:endParaRPr lang="en-AU" sz="2800" i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i="1" dirty="0" smtClean="0"/>
                        <a:t>Dissatisfied</a:t>
                      </a:r>
                      <a:endParaRPr lang="en-AU" sz="2800" i="1" dirty="0"/>
                    </a:p>
                  </a:txBody>
                  <a:tcPr>
                    <a:noFill/>
                  </a:tcPr>
                </a:tc>
              </a:tr>
              <a:tr h="406841">
                <a:tc>
                  <a:txBody>
                    <a:bodyPr/>
                    <a:lstStyle/>
                    <a:p>
                      <a:r>
                        <a:rPr lang="en-AU" sz="2800" i="1" dirty="0" smtClean="0"/>
                        <a:t>50</a:t>
                      </a:r>
                      <a:endParaRPr lang="en-AU" sz="2800" i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2800" i="1" baseline="0" dirty="0" smtClean="0"/>
                        <a:t>Neither dissatisfied nor </a:t>
                      </a:r>
                      <a:r>
                        <a:rPr lang="en-US" sz="2800" i="1" baseline="0" dirty="0" smtClean="0"/>
                        <a:t>s</a:t>
                      </a:r>
                      <a:r>
                        <a:rPr lang="en-US" sz="2800" i="1" dirty="0" smtClean="0"/>
                        <a:t>atisfied</a:t>
                      </a:r>
                      <a:endParaRPr lang="en-AU" sz="2800" i="1" dirty="0"/>
                    </a:p>
                  </a:txBody>
                  <a:tcPr>
                    <a:noFill/>
                  </a:tcPr>
                </a:tc>
              </a:tr>
              <a:tr h="406841">
                <a:tc>
                  <a:txBody>
                    <a:bodyPr/>
                    <a:lstStyle/>
                    <a:p>
                      <a:r>
                        <a:rPr lang="en-US" sz="2800" i="1" dirty="0" smtClean="0"/>
                        <a:t>75</a:t>
                      </a:r>
                      <a:endParaRPr lang="en-AU" sz="2800" i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2800" i="1" dirty="0" smtClean="0"/>
                        <a:t>Satisfied</a:t>
                      </a:r>
                      <a:endParaRPr lang="en-AU" sz="2800" i="1" dirty="0"/>
                    </a:p>
                  </a:txBody>
                  <a:tcPr>
                    <a:noFill/>
                  </a:tcPr>
                </a:tc>
              </a:tr>
              <a:tr h="657973">
                <a:tc>
                  <a:txBody>
                    <a:bodyPr/>
                    <a:lstStyle/>
                    <a:p>
                      <a:r>
                        <a:rPr lang="en-AU" sz="2800" i="1" dirty="0" smtClean="0"/>
                        <a:t>100</a:t>
                      </a:r>
                      <a:endParaRPr lang="en-AU" sz="2800" i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i="1" dirty="0" smtClean="0"/>
                        <a:t>Very satisfied</a:t>
                      </a:r>
                      <a:endParaRPr lang="en-AU" sz="2800" i="1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4934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144016"/>
            <a:ext cx="9144000" cy="6926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0E66FF"/>
                </a:solidFill>
                <a:latin typeface="Calibri Light"/>
                <a:cs typeface="Calibri Light"/>
              </a:rPr>
              <a:t>Variable: Perceived </a:t>
            </a:r>
            <a:r>
              <a:rPr lang="en-US" sz="3600" dirty="0" smtClean="0">
                <a:solidFill>
                  <a:srgbClr val="0E66FF"/>
                </a:solidFill>
                <a:latin typeface="Calibri Light"/>
                <a:cs typeface="Calibri Light"/>
              </a:rPr>
              <a:t>Electoral Integrity</a:t>
            </a:r>
            <a:endParaRPr lang="en-AU" sz="3600" dirty="0">
              <a:solidFill>
                <a:srgbClr val="0E66FF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194421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AU" i="1" dirty="0" smtClean="0"/>
          </a:p>
          <a:p>
            <a:pPr marL="363538" indent="0">
              <a:buNone/>
            </a:pPr>
            <a:r>
              <a:rPr lang="en-US" i="1" dirty="0"/>
              <a:t>On the whole, how would you rate the freeness and fairness of the last national </a:t>
            </a:r>
            <a:r>
              <a:rPr lang="en-US" i="1" dirty="0" smtClean="0"/>
              <a:t>election</a:t>
            </a:r>
            <a:r>
              <a:rPr lang="en-US" i="1" dirty="0"/>
              <a:t>?</a:t>
            </a:r>
            <a:endParaRPr lang="en-AU" i="1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2266800"/>
              </p:ext>
            </p:extLst>
          </p:nvPr>
        </p:nvGraphicFramePr>
        <p:xfrm>
          <a:off x="467544" y="2636913"/>
          <a:ext cx="8568952" cy="22124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08112"/>
                <a:gridCol w="7560840"/>
              </a:tblGrid>
              <a:tr h="452305">
                <a:tc>
                  <a:txBody>
                    <a:bodyPr/>
                    <a:lstStyle/>
                    <a:p>
                      <a:r>
                        <a:rPr lang="en-AU" sz="2800" i="1" dirty="0" smtClean="0"/>
                        <a:t>0</a:t>
                      </a:r>
                      <a:endParaRPr lang="en-AU" sz="2800" i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i="1" dirty="0" smtClean="0"/>
                        <a:t>Not free and fair</a:t>
                      </a:r>
                    </a:p>
                  </a:txBody>
                  <a:tcPr>
                    <a:noFill/>
                  </a:tcPr>
                </a:tc>
              </a:tr>
              <a:tr h="452305">
                <a:tc>
                  <a:txBody>
                    <a:bodyPr/>
                    <a:lstStyle/>
                    <a:p>
                      <a:r>
                        <a:rPr lang="en-AU" sz="2800" i="1" dirty="0" smtClean="0"/>
                        <a:t>33.3</a:t>
                      </a:r>
                      <a:endParaRPr lang="en-AU" sz="2800" i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i="1" dirty="0" smtClean="0"/>
                        <a:t>Free and fair, but with several major problems</a:t>
                      </a:r>
                      <a:endParaRPr lang="en-AU" sz="2800" i="1" dirty="0"/>
                    </a:p>
                  </a:txBody>
                  <a:tcPr>
                    <a:noFill/>
                  </a:tcPr>
                </a:tc>
              </a:tr>
              <a:tr h="406841">
                <a:tc>
                  <a:txBody>
                    <a:bodyPr/>
                    <a:lstStyle/>
                    <a:p>
                      <a:r>
                        <a:rPr lang="en-AU" sz="2800" i="1" dirty="0" smtClean="0"/>
                        <a:t>66.7</a:t>
                      </a:r>
                      <a:endParaRPr lang="en-AU" sz="2800" i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i="1" baseline="0" dirty="0" smtClean="0"/>
                        <a:t>Free and fair, with some minor problems</a:t>
                      </a:r>
                      <a:endParaRPr lang="en-AU" sz="2800" i="1" dirty="0"/>
                    </a:p>
                  </a:txBody>
                  <a:tcPr>
                    <a:noFill/>
                  </a:tcPr>
                </a:tc>
              </a:tr>
              <a:tr h="657973">
                <a:tc>
                  <a:txBody>
                    <a:bodyPr/>
                    <a:lstStyle/>
                    <a:p>
                      <a:r>
                        <a:rPr lang="en-AU" sz="2800" i="1" dirty="0" smtClean="0"/>
                        <a:t>100</a:t>
                      </a:r>
                      <a:endParaRPr lang="en-AU" sz="2800" i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i="1" dirty="0" smtClean="0"/>
                        <a:t>Completely free and fair</a:t>
                      </a:r>
                      <a:endParaRPr lang="en-AU" sz="2800" i="1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3880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AU" sz="8800" dirty="0" smtClean="0"/>
              <a:t>Comparative National Trends</a:t>
            </a:r>
            <a:endParaRPr lang="en-AU" sz="8800" dirty="0"/>
          </a:p>
        </p:txBody>
      </p:sp>
    </p:spTree>
    <p:extLst>
      <p:ext uri="{BB962C8B-B14F-4D97-AF65-F5344CB8AC3E}">
        <p14:creationId xmlns:p14="http://schemas.microsoft.com/office/powerpoint/2010/main" val="3925748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" r="1529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088564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2141</TotalTime>
  <Words>295</Words>
  <Application>Microsoft Macintosh PowerPoint</Application>
  <PresentationFormat>On-screen Show (4:3)</PresentationFormat>
  <Paragraphs>69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Public Opinions and Perceptions (POP)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 Opinions and Perceptions (POP)</dc:title>
  <dc:creator>Andrew</dc:creator>
  <cp:lastModifiedBy>Andrew</cp:lastModifiedBy>
  <cp:revision>36</cp:revision>
  <dcterms:created xsi:type="dcterms:W3CDTF">2016-09-06T12:06:36Z</dcterms:created>
  <dcterms:modified xsi:type="dcterms:W3CDTF">2016-09-09T08:39:02Z</dcterms:modified>
</cp:coreProperties>
</file>