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7"/>
  </p:handoutMasterIdLst>
  <p:sldIdLst>
    <p:sldId id="258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68" autoAdjust="0"/>
  </p:normalViewPr>
  <p:slideViewPr>
    <p:cSldViewPr snapToGrid="0" snapToObjects="1">
      <p:cViewPr varScale="1">
        <p:scale>
          <a:sx n="61" d="100"/>
          <a:sy n="61" d="100"/>
        </p:scale>
        <p:origin x="1368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2" d="100"/>
          <a:sy n="82" d="100"/>
        </p:scale>
        <p:origin x="-3168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7ABAB-909C-444E-BA85-509922078EF6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D88264-0149-4B55-86C7-2C6CD84D8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71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4387068"/>
            <a:ext cx="7772400" cy="640596"/>
          </a:xfrm>
          <a:noFill/>
        </p:spPr>
        <p:txBody>
          <a:bodyPr>
            <a:normAutofit/>
          </a:bodyPr>
          <a:lstStyle>
            <a:lvl1pPr algn="r"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05CFB-B699-3540-B907-E1C655EFE193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5C90-421B-F644-ABFE-6097A082298A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15-04_Cleaver_Logo_Primary.png"/>
          <p:cNvPicPr/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676128" y="668735"/>
            <a:ext cx="3439465" cy="802392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 Placeholder 18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4963524"/>
            <a:ext cx="7772400" cy="449753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r">
              <a:buNone/>
              <a:defRPr/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5400449"/>
            <a:ext cx="7772400" cy="436562"/>
          </a:xfrm>
        </p:spPr>
        <p:txBody>
          <a:bodyPr/>
          <a:lstStyle>
            <a:lvl1pPr marL="0" indent="0" algn="r">
              <a:buNone/>
              <a:defRPr sz="1800">
                <a:solidFill>
                  <a:srgbClr val="EE8253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551606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5071" y="612774"/>
            <a:ext cx="8210677" cy="5559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5716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623898"/>
            <a:ext cx="5486400" cy="366636"/>
          </a:xfrm>
        </p:spPr>
        <p:txBody>
          <a:bodyPr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05CFB-B699-3540-B907-E1C655EFE193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5C90-421B-F644-ABFE-6097A0822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269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05CFB-B699-3540-B907-E1C655EFE193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5C90-421B-F644-ABFE-6097A08229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hape 30"/>
          <p:cNvSpPr/>
          <p:nvPr userDrawn="1"/>
        </p:nvSpPr>
        <p:spPr>
          <a:xfrm>
            <a:off x="1560761" y="3033210"/>
            <a:ext cx="6022478" cy="21034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algn="ctr">
              <a:defRPr sz="1800"/>
            </a:pPr>
            <a:r>
              <a:rPr lang="en-US" sz="2800" b="1" dirty="0">
                <a:solidFill>
                  <a:srgbClr val="27578C"/>
                </a:solidFill>
                <a:latin typeface="Berthold Akzidenz-Grotesk Bold"/>
                <a:ea typeface="Berthold Akzidenz-Grotesk Bold"/>
                <a:cs typeface="Berthold Akzidenz-Grotesk Bold"/>
                <a:sym typeface="Berthold Akzidenz-Grotesk Bold"/>
              </a:rPr>
              <a:t>Thank you!</a:t>
            </a:r>
          </a:p>
          <a:p>
            <a:pPr algn="ctr">
              <a:defRPr sz="1800"/>
            </a:pPr>
            <a:endParaRPr lang="en-US" sz="2800" b="1" dirty="0">
              <a:solidFill>
                <a:srgbClr val="27578C"/>
              </a:solidFill>
              <a:latin typeface="Berthold Akzidenz-Grotesk Bold"/>
              <a:ea typeface="Berthold Akzidenz-Grotesk Bold"/>
              <a:cs typeface="Berthold Akzidenz-Grotesk Bold"/>
              <a:sym typeface="Berthold Akzidenz-Grotesk Bold"/>
            </a:endParaRPr>
          </a:p>
          <a:p>
            <a:pPr algn="ctr">
              <a:defRPr sz="1800"/>
            </a:pPr>
            <a:r>
              <a:rPr lang="en-US" sz="1600" dirty="0">
                <a:solidFill>
                  <a:srgbClr val="27578C"/>
                </a:solidFill>
                <a:latin typeface="Berthold Akzidenz-Grotesk Bold"/>
                <a:ea typeface="Berthold Akzidenz-Grotesk Bold"/>
                <a:cs typeface="Berthold Akzidenz-Grotesk Bold"/>
                <a:sym typeface="Berthold Akzidenz-Grotesk Bold"/>
              </a:rPr>
              <a:t>We provide coaching, training and consulting to evolving companies </a:t>
            </a:r>
          </a:p>
          <a:p>
            <a:pPr algn="ctr">
              <a:defRPr sz="1800"/>
            </a:pPr>
            <a:r>
              <a:rPr lang="en-US" sz="1600" dirty="0">
                <a:solidFill>
                  <a:srgbClr val="27578C"/>
                </a:solidFill>
                <a:latin typeface="Berthold Akzidenz-Grotesk Bold"/>
                <a:ea typeface="Berthold Akzidenz-Grotesk Bold"/>
                <a:cs typeface="Berthold Akzidenz-Grotesk Bold"/>
                <a:sym typeface="Berthold Akzidenz-Grotesk Bold"/>
              </a:rPr>
              <a:t>who want to optimize human capital by linking thought leadership, </a:t>
            </a:r>
          </a:p>
          <a:p>
            <a:pPr algn="ctr">
              <a:defRPr sz="1800"/>
            </a:pPr>
            <a:r>
              <a:rPr lang="en-US" sz="1600" dirty="0">
                <a:solidFill>
                  <a:srgbClr val="27578C"/>
                </a:solidFill>
                <a:latin typeface="Berthold Akzidenz-Grotesk Bold"/>
                <a:ea typeface="Berthold Akzidenz-Grotesk Bold"/>
                <a:cs typeface="Berthold Akzidenz-Grotesk Bold"/>
                <a:sym typeface="Berthold Akzidenz-Grotesk Bold"/>
              </a:rPr>
              <a:t>organizational design and people development.</a:t>
            </a:r>
          </a:p>
          <a:p>
            <a:pPr algn="ctr">
              <a:defRPr sz="1800"/>
            </a:pPr>
            <a:endParaRPr lang="en-US" sz="2800" b="1" dirty="0">
              <a:solidFill>
                <a:srgbClr val="27578C"/>
              </a:solidFill>
              <a:latin typeface="Berthold Akzidenz-Grotesk Bold"/>
              <a:ea typeface="Berthold Akzidenz-Grotesk Bold"/>
              <a:cs typeface="Berthold Akzidenz-Grotesk Bold"/>
              <a:sym typeface="Berthold Akzidenz-Grotesk Bold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397125" y="2052638"/>
            <a:ext cx="4349750" cy="5842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pic>
        <p:nvPicPr>
          <p:cNvPr id="12" name="Picture 11" descr="15-04_Cleaver_Icon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5625" y="4874519"/>
            <a:ext cx="692751" cy="803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84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2B9A-1FD5-4D76-A9F2-0AD20D740087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180E-37B1-4C8D-83B3-E85AD5E74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801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05CFB-B699-3540-B907-E1C655EFE193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5C90-421B-F644-ABFE-6097A08229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499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1936" y="274638"/>
            <a:ext cx="8228154" cy="777232"/>
          </a:xfrm>
        </p:spPr>
        <p:txBody>
          <a:bodyPr>
            <a:normAutofit/>
          </a:bodyPr>
          <a:lstStyle>
            <a:lvl1pPr algn="l">
              <a:defRPr sz="3200" b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TITLE &amp;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935" y="1228197"/>
            <a:ext cx="8228155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05CFB-B699-3540-B907-E1C655EFE193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5C90-421B-F644-ABFE-6097A0822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51936" y="1051870"/>
            <a:ext cx="8228154" cy="0"/>
          </a:xfrm>
          <a:prstGeom prst="line">
            <a:avLst/>
          </a:prstGeom>
          <a:ln w="12700" cmpd="sng">
            <a:solidFill>
              <a:schemeClr val="accent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0751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05CFB-B699-3540-B907-E1C655EFE193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5C90-421B-F644-ABFE-6097A08229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51936" y="274638"/>
            <a:ext cx="8330786" cy="559161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51935" y="1330821"/>
            <a:ext cx="8330787" cy="4525963"/>
          </a:xfrm>
        </p:spPr>
        <p:txBody>
          <a:bodyPr/>
          <a:lstStyle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2413" y="744333"/>
            <a:ext cx="8329612" cy="342756"/>
          </a:xfrm>
        </p:spPr>
        <p:txBody>
          <a:bodyPr/>
          <a:lstStyle>
            <a:lvl1pPr marL="0" indent="0">
              <a:buNone/>
              <a:defRPr sz="1800" baseline="0">
                <a:solidFill>
                  <a:srgbClr val="EE8253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362857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00933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05CFB-B699-3540-B907-E1C655EFE193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5C90-421B-F644-ABFE-6097A0822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92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936" y="12538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42936" y="125385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05CFB-B699-3540-B907-E1C655EFE193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5C90-421B-F644-ABFE-6097A082298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251936" y="274638"/>
            <a:ext cx="8228154" cy="777232"/>
          </a:xfrm>
        </p:spPr>
        <p:txBody>
          <a:bodyPr>
            <a:normAutofit/>
          </a:bodyPr>
          <a:lstStyle>
            <a:lvl1pPr algn="l">
              <a:defRPr sz="3200" b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TITLE &amp; CONTENT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251936" y="1051870"/>
            <a:ext cx="8228154" cy="0"/>
          </a:xfrm>
          <a:prstGeom prst="line">
            <a:avLst/>
          </a:prstGeom>
          <a:ln w="12700" cmpd="sng">
            <a:solidFill>
              <a:schemeClr val="accent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8801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05CFB-B699-3540-B907-E1C655EFE193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5C90-421B-F644-ABFE-6097A082298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51936" y="274638"/>
            <a:ext cx="8330786" cy="777232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TITLE ONLY</a:t>
            </a:r>
          </a:p>
        </p:txBody>
      </p:sp>
    </p:spTree>
    <p:extLst>
      <p:ext uri="{BB962C8B-B14F-4D97-AF65-F5344CB8AC3E}">
        <p14:creationId xmlns:p14="http://schemas.microsoft.com/office/powerpoint/2010/main" val="4078619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05CFB-B699-3540-B907-E1C655EFE193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5C90-421B-F644-ABFE-6097A08229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51936" y="274638"/>
            <a:ext cx="8330786" cy="559161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2413" y="744333"/>
            <a:ext cx="8329612" cy="342756"/>
          </a:xfrm>
        </p:spPr>
        <p:txBody>
          <a:bodyPr/>
          <a:lstStyle>
            <a:lvl1pPr marL="0" indent="0">
              <a:buNone/>
              <a:defRPr sz="1800" baseline="0">
                <a:solidFill>
                  <a:srgbClr val="EE8253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722315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05CFB-B699-3540-B907-E1C655EFE193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5C90-421B-F644-ABFE-6097A0822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65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383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13835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kzidenz Grotesk BE Regular"/>
                <a:cs typeface="Akzidenz Grotesk BE Regular"/>
              </a:defRPr>
            </a:lvl1pPr>
          </a:lstStyle>
          <a:p>
            <a:fld id="{19705CFB-B699-3540-B907-E1C655EFE193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kzidenz Grotesk BE Regular"/>
                <a:cs typeface="Akzidenz Grotesk BE Regular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kzidenz Grotesk BE Regular"/>
                <a:cs typeface="Akzidenz Grotesk BE Regular"/>
              </a:defRPr>
            </a:lvl1pPr>
          </a:lstStyle>
          <a:p>
            <a:fld id="{7A4C5C90-421B-F644-ABFE-6097A082298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1" descr="pasted-image.pdf"/>
          <p:cNvPicPr>
            <a:picLocks noChangeAspect="1"/>
          </p:cNvPicPr>
          <p:nvPr userDrawn="1"/>
        </p:nvPicPr>
        <p:blipFill rotWithShape="1">
          <a:blip r:embed="rId1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r="-15" b="29556"/>
          <a:stretch/>
        </p:blipFill>
        <p:spPr bwMode="auto">
          <a:xfrm>
            <a:off x="0" y="-12821"/>
            <a:ext cx="6797676" cy="687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2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 userDrawn="1"/>
        </p:nvSpPr>
        <p:spPr>
          <a:xfrm>
            <a:off x="3081849" y="6613753"/>
            <a:ext cx="298030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kzidenz Grotesk BE Regular"/>
                <a:cs typeface="Akzidenz Grotesk BE Regular"/>
              </a:rPr>
              <a:t>© Cleaver Company</a:t>
            </a:r>
            <a:r>
              <a:rPr lang="en-US" sz="800" baseline="0" dirty="0">
                <a:latin typeface="Akzidenz Grotesk BE Regular"/>
                <a:cs typeface="Akzidenz Grotesk BE Regular"/>
              </a:rPr>
              <a:t> </a:t>
            </a:r>
            <a:r>
              <a:rPr lang="en-US" sz="800" baseline="0" dirty="0" err="1">
                <a:latin typeface="Akzidenz Grotesk BE Regular"/>
                <a:cs typeface="Akzidenz Grotesk BE Regular"/>
              </a:rPr>
              <a:t>www.cleavercompany.com</a:t>
            </a:r>
            <a:r>
              <a:rPr lang="en-US" sz="800" baseline="0" dirty="0">
                <a:latin typeface="Akzidenz Grotesk BE Regular"/>
                <a:cs typeface="Akzidenz Grotesk BE Regular"/>
              </a:rPr>
              <a:t> 508-620-0553</a:t>
            </a:r>
            <a:endParaRPr lang="en-US" sz="800" dirty="0">
              <a:latin typeface="Akzidenz Grotesk BE Regular"/>
              <a:cs typeface="Akzidenz Grotesk BE Regular"/>
            </a:endParaRPr>
          </a:p>
        </p:txBody>
      </p:sp>
      <p:grpSp>
        <p:nvGrpSpPr>
          <p:cNvPr id="12" name="Group 7"/>
          <p:cNvGrpSpPr/>
          <p:nvPr userDrawn="1"/>
        </p:nvGrpSpPr>
        <p:grpSpPr>
          <a:xfrm>
            <a:off x="8690869" y="-16906"/>
            <a:ext cx="453132" cy="6891812"/>
            <a:chOff x="0" y="0"/>
            <a:chExt cx="644452" cy="9801686"/>
          </a:xfrm>
        </p:grpSpPr>
        <p:pic>
          <p:nvPicPr>
            <p:cNvPr id="13" name="pasted-image.pdf"/>
            <p:cNvPicPr/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0" y="0"/>
              <a:ext cx="644453" cy="980168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4" name="pasted-image.pdf"/>
            <p:cNvPicPr/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219422" y="2931805"/>
              <a:ext cx="136079" cy="649501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5" name="Shape 9"/>
          <p:cNvSpPr/>
          <p:nvPr userDrawn="1"/>
        </p:nvSpPr>
        <p:spPr>
          <a:xfrm>
            <a:off x="8697096" y="1887141"/>
            <a:ext cx="357607" cy="4970859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 sz="2400">
              <a:solidFill>
                <a:srgbClr val="FFFFFF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392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51" r:id="rId5"/>
    <p:sldLayoutId id="2147483652" r:id="rId6"/>
    <p:sldLayoutId id="2147483654" r:id="rId7"/>
    <p:sldLayoutId id="2147483662" r:id="rId8"/>
    <p:sldLayoutId id="2147483653" r:id="rId9"/>
    <p:sldLayoutId id="2147483657" r:id="rId10"/>
    <p:sldLayoutId id="2147483661" r:id="rId11"/>
    <p:sldLayoutId id="2147483664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27578C"/>
          </a:solidFill>
          <a:latin typeface="Akzidenz Grotesk BE Regular"/>
          <a:ea typeface="+mj-ea"/>
          <a:cs typeface="Akzidenz Grotesk BE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kzidenz Grotesk BE Regular"/>
          <a:ea typeface="+mn-ea"/>
          <a:cs typeface="Akzidenz Grotesk BE Regular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kzidenz Grotesk BE Regular"/>
          <a:ea typeface="+mn-ea"/>
          <a:cs typeface="Akzidenz Grotesk BE Regular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kzidenz Grotesk BE Regular"/>
          <a:ea typeface="+mn-ea"/>
          <a:cs typeface="Akzidenz Grotesk BE Regular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kzidenz Grotesk BE Regular"/>
          <a:ea typeface="+mn-ea"/>
          <a:cs typeface="Akzidenz Grotesk BE Regular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kzidenz Grotesk BE Regular"/>
          <a:ea typeface="+mn-ea"/>
          <a:cs typeface="Akzidenz Grotesk BE Regular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9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198090" y="1659799"/>
            <a:ext cx="5334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defRPr sz="1800"/>
            </a:pPr>
            <a:r>
              <a:rPr lang="en-US" sz="4000" b="1" dirty="0">
                <a:solidFill>
                  <a:schemeClr val="tx2"/>
                </a:solidFill>
                <a:latin typeface="Berthold Akzidenz-Grotesk Bold"/>
                <a:ea typeface="Berthold Akzidenz-Grotesk Bold"/>
                <a:cs typeface="Berthold Akzidenz-Grotesk Bold"/>
                <a:sym typeface="Berthold Akzidenz-Grotesk Bold"/>
              </a:rPr>
              <a:t>Title</a:t>
            </a:r>
          </a:p>
          <a:p>
            <a:pPr lvl="0" algn="r">
              <a:defRPr sz="1800"/>
            </a:pPr>
            <a:endParaRPr lang="en-US" sz="3600" dirty="0">
              <a:solidFill>
                <a:schemeClr val="tx2"/>
              </a:solidFill>
              <a:latin typeface="Berthold Akzidenz-Grotesk Regular"/>
              <a:ea typeface="Berthold Akzidenz-Grotesk Regular"/>
              <a:cs typeface="Berthold Akzidenz-Grotesk Regular"/>
              <a:sym typeface="Berthold Akzidenz-Grotesk Regular"/>
            </a:endParaRPr>
          </a:p>
          <a:p>
            <a:pPr lvl="0" algn="r">
              <a:defRPr sz="1800"/>
            </a:pPr>
            <a:endParaRPr lang="en-US" sz="3600" dirty="0">
              <a:solidFill>
                <a:schemeClr val="tx2"/>
              </a:solidFill>
              <a:latin typeface="Berthold Akzidenz-Grotesk Regular"/>
              <a:ea typeface="Berthold Akzidenz-Grotesk Regular"/>
              <a:cs typeface="Berthold Akzidenz-Grotesk Regular"/>
              <a:sym typeface="Berthold Akzidenz-Grotesk Regular"/>
            </a:endParaRPr>
          </a:p>
          <a:p>
            <a:pPr lvl="0" algn="r">
              <a:defRPr sz="1800"/>
            </a:pPr>
            <a:endParaRPr lang="en-US" sz="3600" dirty="0">
              <a:solidFill>
                <a:schemeClr val="tx2"/>
              </a:solidFill>
              <a:latin typeface="Berthold Akzidenz-Grotesk Regular"/>
              <a:ea typeface="Berthold Akzidenz-Grotesk Regular"/>
              <a:cs typeface="Berthold Akzidenz-Grotesk Regular"/>
              <a:sym typeface="Berthold Akzidenz-Grotesk Regular"/>
            </a:endParaRPr>
          </a:p>
          <a:p>
            <a:pPr lvl="0" algn="r">
              <a:defRPr sz="1800"/>
            </a:pPr>
            <a:r>
              <a:rPr lang="en-US" sz="2400" dirty="0">
                <a:solidFill>
                  <a:schemeClr val="tx2"/>
                </a:solidFill>
                <a:latin typeface="Berthold Akzidenz-Grotesk Regular"/>
                <a:ea typeface="Berthold Akzidenz-Grotesk Regular"/>
                <a:cs typeface="Berthold Akzidenz-Grotesk Regular"/>
                <a:sym typeface="Berthold Akzidenz-Grotesk Regular"/>
              </a:rPr>
              <a:t>Date</a:t>
            </a:r>
          </a:p>
          <a:p>
            <a:pPr lvl="0" algn="r">
              <a:defRPr sz="1800"/>
            </a:pPr>
            <a:endParaRPr lang="en-US" sz="3600" dirty="0">
              <a:solidFill>
                <a:schemeClr val="tx2"/>
              </a:solidFill>
              <a:latin typeface="Berthold Akzidenz-Grotesk Regular"/>
              <a:ea typeface="Berthold Akzidenz-Grotesk Regular"/>
              <a:cs typeface="Berthold Akzidenz-Grotesk Regular"/>
              <a:sym typeface="Berthold Akzidenz-Grotesk Regular"/>
            </a:endParaRPr>
          </a:p>
          <a:p>
            <a:pPr lvl="0" algn="r">
              <a:defRPr sz="1800"/>
            </a:pPr>
            <a:r>
              <a:rPr lang="en-US" sz="1600" i="1" dirty="0">
                <a:solidFill>
                  <a:srgbClr val="FF0000"/>
                </a:solidFill>
                <a:latin typeface="Berthold Akzidenz-Grotesk Regular"/>
                <a:ea typeface="Berthold Akzidenz-Grotesk Regular"/>
                <a:cs typeface="Berthold Akzidenz-Grotesk Regular"/>
                <a:sym typeface="Berthold Akzidenz-Grotesk Regular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2059787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3598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2898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3801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2200878"/>
      </p:ext>
    </p:extLst>
  </p:cSld>
  <p:clrMapOvr>
    <a:masterClrMapping/>
  </p:clrMapOvr>
</p:sld>
</file>

<file path=ppt/theme/theme1.xml><?xml version="1.0" encoding="utf-8"?>
<a:theme xmlns:a="http://schemas.openxmlformats.org/drawingml/2006/main" name="Cleaver">
  <a:themeElements>
    <a:clrScheme name="Cleaver Branding 2015">
      <a:dk1>
        <a:sysClr val="windowText" lastClr="000000"/>
      </a:dk1>
      <a:lt1>
        <a:sysClr val="window" lastClr="FFFFFF"/>
      </a:lt1>
      <a:dk2>
        <a:srgbClr val="27578C"/>
      </a:dk2>
      <a:lt2>
        <a:srgbClr val="75B6AD"/>
      </a:lt2>
      <a:accent1>
        <a:srgbClr val="EE8253"/>
      </a:accent1>
      <a:accent2>
        <a:srgbClr val="E0D8EB"/>
      </a:accent2>
      <a:accent3>
        <a:srgbClr val="EDECEC"/>
      </a:accent3>
      <a:accent4>
        <a:srgbClr val="00394B"/>
      </a:accent4>
      <a:accent5>
        <a:srgbClr val="FFFFFF"/>
      </a:accent5>
      <a:accent6>
        <a:srgbClr val="FFFFFF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3</Words>
  <Application>Microsoft Office PowerPoint</Application>
  <PresentationFormat>On-screen Show (4:3)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Akzidenz Grotesk BE Regular</vt:lpstr>
      <vt:lpstr>Arial</vt:lpstr>
      <vt:lpstr>Berthold Akzidenz-Grotesk Bold</vt:lpstr>
      <vt:lpstr>Berthold Akzidenz-Grotesk Regular</vt:lpstr>
      <vt:lpstr>Calibri</vt:lpstr>
      <vt:lpstr>Cleaver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northchurch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Borst</dc:creator>
  <cp:lastModifiedBy>Ellen Bankert</cp:lastModifiedBy>
  <cp:revision>14</cp:revision>
  <dcterms:created xsi:type="dcterms:W3CDTF">2015-10-09T15:39:12Z</dcterms:created>
  <dcterms:modified xsi:type="dcterms:W3CDTF">2018-07-23T16:41:33Z</dcterms:modified>
</cp:coreProperties>
</file>