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firstSlideNum="0" strictFirstAndLastChars="0" saveSubsetFonts="1" showSpecialPlsOnTitleSld="0">
  <p:sldMasterIdLst>
    <p:sldMasterId id="2147483687" r:id="rId3"/>
    <p:sldMasterId id="2147483688" r:id="rId4"/>
    <p:sldMasterId id="214748368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715000" cx="9144000"/>
  <p:notesSz cx="6858000" cy="9144000"/>
  <p:embeddedFontLst>
    <p:embeddedFont>
      <p:font typeface="Carme"/>
      <p:regular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Carme-regular.fntdata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Robo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685994" y="685800"/>
            <a:ext cx="54866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685994" y="685800"/>
            <a:ext cx="5486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Update Pictures to be more relevant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Picture of the process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Identify Model that enables sticky client</a:t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685994" y="685800"/>
            <a:ext cx="5486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685994" y="685800"/>
            <a:ext cx="5486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Add Logos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685994" y="685800"/>
            <a:ext cx="5486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b="2771" l="0" r="0" t="5338"/>
          <a:stretch/>
        </p:blipFill>
        <p:spPr>
          <a:xfrm>
            <a:off x="0" y="1874"/>
            <a:ext cx="9144000" cy="4846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ctrTitle"/>
          </p:nvPr>
        </p:nvSpPr>
        <p:spPr>
          <a:xfrm>
            <a:off x="914401" y="1028701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  <a:defRPr b="0" i="0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914401" y="2400300"/>
            <a:ext cx="7315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 2">
  <p:cSld name="Chart Slide 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914400" y="114300"/>
            <a:ext cx="7314876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1" name="Shape 61"/>
          <p:cNvCxnSpPr/>
          <p:nvPr/>
        </p:nvCxnSpPr>
        <p:spPr>
          <a:xfrm>
            <a:off x="911677" y="1181708"/>
            <a:ext cx="7317924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Shape 62"/>
          <p:cNvSpPr/>
          <p:nvPr>
            <p:ph idx="2" type="chart"/>
          </p:nvPr>
        </p:nvSpPr>
        <p:spPr>
          <a:xfrm>
            <a:off x="4649335" y="1701800"/>
            <a:ext cx="3579941" cy="3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911225" y="1701800"/>
            <a:ext cx="3584576" cy="3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Slide 1">
  <p:cSld name="Photo Slide 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990600" y="495300"/>
            <a:ext cx="7312362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6" name="Shape 66"/>
          <p:cNvCxnSpPr/>
          <p:nvPr/>
        </p:nvCxnSpPr>
        <p:spPr>
          <a:xfrm>
            <a:off x="990600" y="1257300"/>
            <a:ext cx="7317922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Shape 67"/>
          <p:cNvSpPr/>
          <p:nvPr>
            <p:ph idx="2" type="pic"/>
          </p:nvPr>
        </p:nvSpPr>
        <p:spPr>
          <a:xfrm>
            <a:off x="914401" y="1562100"/>
            <a:ext cx="7388562" cy="3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Slide 2">
  <p:cSld name="Photo Slide 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914400" y="190500"/>
            <a:ext cx="7314876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0" name="Shape 70"/>
          <p:cNvCxnSpPr/>
          <p:nvPr/>
        </p:nvCxnSpPr>
        <p:spPr>
          <a:xfrm>
            <a:off x="911677" y="1257908"/>
            <a:ext cx="7317924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Shape 71"/>
          <p:cNvSpPr/>
          <p:nvPr>
            <p:ph idx="2" type="pic"/>
          </p:nvPr>
        </p:nvSpPr>
        <p:spPr>
          <a:xfrm>
            <a:off x="4649336" y="1562100"/>
            <a:ext cx="3582988" cy="3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Shape 72"/>
          <p:cNvSpPr/>
          <p:nvPr>
            <p:ph idx="3" type="pic"/>
          </p:nvPr>
        </p:nvSpPr>
        <p:spPr>
          <a:xfrm>
            <a:off x="912812" y="1562100"/>
            <a:ext cx="3582988" cy="3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Slide 2">
  <p:cSld name="Text Slide 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911677" y="2667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0" name="Shape 80"/>
          <p:cNvCxnSpPr/>
          <p:nvPr/>
        </p:nvCxnSpPr>
        <p:spPr>
          <a:xfrm>
            <a:off x="911677" y="13341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Shape 81"/>
          <p:cNvSpPr txBox="1"/>
          <p:nvPr>
            <p:ph idx="1" type="body"/>
          </p:nvPr>
        </p:nvSpPr>
        <p:spPr>
          <a:xfrm>
            <a:off x="911225" y="1701800"/>
            <a:ext cx="35847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634813" y="1701800"/>
            <a:ext cx="35847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/Photo Slide 2">
  <p:cSld name="Text/Photo Slide 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914400" y="418492"/>
            <a:ext cx="3581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5" name="Shape 85"/>
          <p:cNvCxnSpPr/>
          <p:nvPr/>
        </p:nvCxnSpPr>
        <p:spPr>
          <a:xfrm>
            <a:off x="911677" y="1485900"/>
            <a:ext cx="35841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Shape 86"/>
          <p:cNvSpPr/>
          <p:nvPr>
            <p:ph idx="2" type="pic"/>
          </p:nvPr>
        </p:nvSpPr>
        <p:spPr>
          <a:xfrm>
            <a:off x="5029200" y="0"/>
            <a:ext cx="411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911225" y="1854200"/>
            <a:ext cx="35847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/Photo Slide 4">
  <p:cSld name="Text/Photo Slide 4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914400" y="1905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0" name="Shape 90"/>
          <p:cNvCxnSpPr/>
          <p:nvPr/>
        </p:nvCxnSpPr>
        <p:spPr>
          <a:xfrm>
            <a:off x="911677" y="12579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Shape 91"/>
          <p:cNvSpPr/>
          <p:nvPr>
            <p:ph idx="2" type="pic"/>
          </p:nvPr>
        </p:nvSpPr>
        <p:spPr>
          <a:xfrm>
            <a:off x="912812" y="1485963"/>
            <a:ext cx="12960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362200" y="1485901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Shape 93"/>
          <p:cNvSpPr/>
          <p:nvPr>
            <p:ph idx="3" type="pic"/>
          </p:nvPr>
        </p:nvSpPr>
        <p:spPr>
          <a:xfrm>
            <a:off x="912812" y="3150171"/>
            <a:ext cx="12960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/>
          <p:nvPr>
            <p:ph idx="4" type="pic"/>
          </p:nvPr>
        </p:nvSpPr>
        <p:spPr>
          <a:xfrm>
            <a:off x="4661852" y="1485963"/>
            <a:ext cx="12960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" name="Shape 95"/>
          <p:cNvSpPr/>
          <p:nvPr>
            <p:ph idx="5" type="pic"/>
          </p:nvPr>
        </p:nvSpPr>
        <p:spPr>
          <a:xfrm>
            <a:off x="4661852" y="3150171"/>
            <a:ext cx="12960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6" type="body"/>
          </p:nvPr>
        </p:nvSpPr>
        <p:spPr>
          <a:xfrm>
            <a:off x="2362200" y="1868064"/>
            <a:ext cx="21336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7" type="body"/>
          </p:nvPr>
        </p:nvSpPr>
        <p:spPr>
          <a:xfrm>
            <a:off x="6095676" y="1485901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8" type="body"/>
          </p:nvPr>
        </p:nvSpPr>
        <p:spPr>
          <a:xfrm>
            <a:off x="6095676" y="1868064"/>
            <a:ext cx="21336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9" type="body"/>
          </p:nvPr>
        </p:nvSpPr>
        <p:spPr>
          <a:xfrm>
            <a:off x="6095676" y="3163873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3" type="body"/>
          </p:nvPr>
        </p:nvSpPr>
        <p:spPr>
          <a:xfrm>
            <a:off x="6095676" y="3546036"/>
            <a:ext cx="21336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4" type="body"/>
          </p:nvPr>
        </p:nvSpPr>
        <p:spPr>
          <a:xfrm>
            <a:off x="2362200" y="3163872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5" type="body"/>
          </p:nvPr>
        </p:nvSpPr>
        <p:spPr>
          <a:xfrm>
            <a:off x="2362200" y="3546035"/>
            <a:ext cx="21336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b="2766" l="0" r="0" t="5339"/>
          <a:stretch/>
        </p:blipFill>
        <p:spPr>
          <a:xfrm>
            <a:off x="0" y="1874"/>
            <a:ext cx="9144000" cy="4846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type="ctrTitle"/>
          </p:nvPr>
        </p:nvSpPr>
        <p:spPr>
          <a:xfrm>
            <a:off x="914401" y="1028701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  <a:defRPr b="0" i="0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subTitle"/>
          </p:nvPr>
        </p:nvSpPr>
        <p:spPr>
          <a:xfrm>
            <a:off x="914401" y="2400300"/>
            <a:ext cx="7315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Slide 1">
  <p:cSld name="Text Slide 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911677" y="2667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9" name="Shape 109"/>
          <p:cNvCxnSpPr/>
          <p:nvPr/>
        </p:nvCxnSpPr>
        <p:spPr>
          <a:xfrm>
            <a:off x="911677" y="13341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Shape 110"/>
          <p:cNvSpPr txBox="1"/>
          <p:nvPr>
            <p:ph idx="1" type="body"/>
          </p:nvPr>
        </p:nvSpPr>
        <p:spPr>
          <a:xfrm>
            <a:off x="911225" y="1701800"/>
            <a:ext cx="73152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/Photo Slide1">
  <p:cSld name="Text/Photo Slide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911677" y="2667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3" name="Shape 113"/>
          <p:cNvCxnSpPr/>
          <p:nvPr/>
        </p:nvCxnSpPr>
        <p:spPr>
          <a:xfrm>
            <a:off x="911677" y="13341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Shape 114"/>
          <p:cNvSpPr/>
          <p:nvPr>
            <p:ph idx="2" type="pic"/>
          </p:nvPr>
        </p:nvSpPr>
        <p:spPr>
          <a:xfrm>
            <a:off x="4649336" y="1701800"/>
            <a:ext cx="35829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911224" y="1701800"/>
            <a:ext cx="35847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/Photo Slide 3">
  <p:cSld name="Text/Photo Slide 3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914400" y="800100"/>
            <a:ext cx="3581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/>
          <p:nvPr>
            <p:ph idx="2" type="pic"/>
          </p:nvPr>
        </p:nvSpPr>
        <p:spPr>
          <a:xfrm>
            <a:off x="5029200" y="0"/>
            <a:ext cx="411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/Photo Slide 3">
  <p:cSld name="Text/Photo Slide 3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pic"/>
          </p:nvPr>
        </p:nvSpPr>
        <p:spPr>
          <a:xfrm>
            <a:off x="5029200" y="0"/>
            <a:ext cx="411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Shape 118"/>
          <p:cNvSpPr txBox="1"/>
          <p:nvPr>
            <p:ph type="title"/>
          </p:nvPr>
        </p:nvSpPr>
        <p:spPr>
          <a:xfrm>
            <a:off x="914400" y="876300"/>
            <a:ext cx="3581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Slide">
  <p:cSld name="Quot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914401" y="1104900"/>
            <a:ext cx="73152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Times New Roman"/>
              <a:buNone/>
              <a:defRPr b="0" i="0" sz="36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/>
        </p:nvSpPr>
        <p:spPr>
          <a:xfrm>
            <a:off x="762000" y="1303387"/>
            <a:ext cx="4572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8077200" y="3619500"/>
            <a:ext cx="4572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 1">
  <p:cSld name="Chart Slide 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914400" y="571500"/>
            <a:ext cx="7312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911676" y="1701800"/>
            <a:ext cx="73179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126" name="Shape 126"/>
          <p:cNvCxnSpPr/>
          <p:nvPr/>
        </p:nvCxnSpPr>
        <p:spPr>
          <a:xfrm>
            <a:off x="911677" y="13341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Shape 127"/>
          <p:cNvSpPr/>
          <p:nvPr>
            <p:ph idx="2" type="chart"/>
          </p:nvPr>
        </p:nvSpPr>
        <p:spPr>
          <a:xfrm>
            <a:off x="911225" y="2540000"/>
            <a:ext cx="7315200" cy="22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 2">
  <p:cSld name="Chart Slid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914400" y="1143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30" name="Shape 130"/>
          <p:cNvCxnSpPr/>
          <p:nvPr/>
        </p:nvCxnSpPr>
        <p:spPr>
          <a:xfrm>
            <a:off x="911677" y="11817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Shape 131"/>
          <p:cNvSpPr/>
          <p:nvPr>
            <p:ph idx="2" type="chart"/>
          </p:nvPr>
        </p:nvSpPr>
        <p:spPr>
          <a:xfrm>
            <a:off x="4649335" y="1701800"/>
            <a:ext cx="35799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911225" y="1701800"/>
            <a:ext cx="35847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Slide 1">
  <p:cSld name="Photo Slide 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990600" y="495300"/>
            <a:ext cx="7312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35" name="Shape 135"/>
          <p:cNvCxnSpPr/>
          <p:nvPr/>
        </p:nvCxnSpPr>
        <p:spPr>
          <a:xfrm>
            <a:off x="990600" y="1257300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Shape 136"/>
          <p:cNvSpPr/>
          <p:nvPr>
            <p:ph idx="2" type="pic"/>
          </p:nvPr>
        </p:nvSpPr>
        <p:spPr>
          <a:xfrm>
            <a:off x="914401" y="1562100"/>
            <a:ext cx="73887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Slide 2">
  <p:cSld name="Photo Slide 2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914400" y="1905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39" name="Shape 139"/>
          <p:cNvCxnSpPr/>
          <p:nvPr/>
        </p:nvCxnSpPr>
        <p:spPr>
          <a:xfrm>
            <a:off x="911677" y="12579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Shape 140"/>
          <p:cNvSpPr/>
          <p:nvPr>
            <p:ph idx="2" type="pic"/>
          </p:nvPr>
        </p:nvSpPr>
        <p:spPr>
          <a:xfrm>
            <a:off x="4649336" y="1562100"/>
            <a:ext cx="35829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" name="Shape 141"/>
          <p:cNvSpPr/>
          <p:nvPr>
            <p:ph idx="3" type="pic"/>
          </p:nvPr>
        </p:nvSpPr>
        <p:spPr>
          <a:xfrm>
            <a:off x="912812" y="1562100"/>
            <a:ext cx="35829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2">
            <a:alphaModFix/>
          </a:blip>
          <a:srcRect b="2766" l="0" r="0" t="5339"/>
          <a:stretch/>
        </p:blipFill>
        <p:spPr>
          <a:xfrm>
            <a:off x="0" y="1874"/>
            <a:ext cx="9144000" cy="484632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type="ctrTitle"/>
          </p:nvPr>
        </p:nvSpPr>
        <p:spPr>
          <a:xfrm>
            <a:off x="914401" y="1028701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  <a:defRPr b="0" i="0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" type="subTitle"/>
          </p:nvPr>
        </p:nvSpPr>
        <p:spPr>
          <a:xfrm>
            <a:off x="914401" y="2400300"/>
            <a:ext cx="7315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Slide 1">
  <p:cSld name="Text Slide 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911677" y="2667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53" name="Shape 153"/>
          <p:cNvCxnSpPr/>
          <p:nvPr/>
        </p:nvCxnSpPr>
        <p:spPr>
          <a:xfrm>
            <a:off x="911677" y="13341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Shape 154"/>
          <p:cNvSpPr txBox="1"/>
          <p:nvPr>
            <p:ph idx="1" type="body"/>
          </p:nvPr>
        </p:nvSpPr>
        <p:spPr>
          <a:xfrm>
            <a:off x="911225" y="1701800"/>
            <a:ext cx="73152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Slide 2">
  <p:cSld name="Text Slide 2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911677" y="2667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57" name="Shape 157"/>
          <p:cNvCxnSpPr/>
          <p:nvPr/>
        </p:nvCxnSpPr>
        <p:spPr>
          <a:xfrm>
            <a:off x="911677" y="13341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Shape 158"/>
          <p:cNvSpPr txBox="1"/>
          <p:nvPr>
            <p:ph idx="1" type="body"/>
          </p:nvPr>
        </p:nvSpPr>
        <p:spPr>
          <a:xfrm>
            <a:off x="911225" y="1701800"/>
            <a:ext cx="35847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4634813" y="1701800"/>
            <a:ext cx="35847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Slide 2">
  <p:cSld name="Text Slide 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911677" y="266700"/>
            <a:ext cx="7314876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911677" y="1334108"/>
            <a:ext cx="7317924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Shape 19"/>
          <p:cNvSpPr txBox="1"/>
          <p:nvPr>
            <p:ph idx="1" type="body"/>
          </p:nvPr>
        </p:nvSpPr>
        <p:spPr>
          <a:xfrm>
            <a:off x="911225" y="1701800"/>
            <a:ext cx="3584576" cy="3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34813" y="1701800"/>
            <a:ext cx="3584576" cy="3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/Photo Slide1">
  <p:cSld name="Text/Photo Slide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911677" y="2667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62" name="Shape 162"/>
          <p:cNvCxnSpPr/>
          <p:nvPr/>
        </p:nvCxnSpPr>
        <p:spPr>
          <a:xfrm>
            <a:off x="911677" y="13341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Shape 163"/>
          <p:cNvSpPr/>
          <p:nvPr>
            <p:ph idx="2" type="pic"/>
          </p:nvPr>
        </p:nvSpPr>
        <p:spPr>
          <a:xfrm>
            <a:off x="4649336" y="1701800"/>
            <a:ext cx="35829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911224" y="1701800"/>
            <a:ext cx="35847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/Photo Slide 2">
  <p:cSld name="Text/Photo Slide 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914400" y="418492"/>
            <a:ext cx="3581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67" name="Shape 167"/>
          <p:cNvCxnSpPr/>
          <p:nvPr/>
        </p:nvCxnSpPr>
        <p:spPr>
          <a:xfrm>
            <a:off x="911677" y="1485900"/>
            <a:ext cx="35841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Shape 168"/>
          <p:cNvSpPr/>
          <p:nvPr>
            <p:ph idx="2" type="pic"/>
          </p:nvPr>
        </p:nvSpPr>
        <p:spPr>
          <a:xfrm>
            <a:off x="5029200" y="0"/>
            <a:ext cx="411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911225" y="1854200"/>
            <a:ext cx="35847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/Photo Slide 3">
  <p:cSld name="Text/Photo Slide 3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pic"/>
          </p:nvPr>
        </p:nvSpPr>
        <p:spPr>
          <a:xfrm>
            <a:off x="5029200" y="0"/>
            <a:ext cx="411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2" name="Shape 172"/>
          <p:cNvSpPr txBox="1"/>
          <p:nvPr>
            <p:ph type="title"/>
          </p:nvPr>
        </p:nvSpPr>
        <p:spPr>
          <a:xfrm>
            <a:off x="914400" y="876300"/>
            <a:ext cx="3581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/Photo Slide 4">
  <p:cSld name="Text/Photo Slide 4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914400" y="1905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75" name="Shape 175"/>
          <p:cNvCxnSpPr/>
          <p:nvPr/>
        </p:nvCxnSpPr>
        <p:spPr>
          <a:xfrm>
            <a:off x="911677" y="12579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6" name="Shape 176"/>
          <p:cNvSpPr/>
          <p:nvPr>
            <p:ph idx="2" type="pic"/>
          </p:nvPr>
        </p:nvSpPr>
        <p:spPr>
          <a:xfrm>
            <a:off x="912812" y="1485963"/>
            <a:ext cx="12960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2362200" y="1485901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8" name="Shape 178"/>
          <p:cNvSpPr/>
          <p:nvPr>
            <p:ph idx="3" type="pic"/>
          </p:nvPr>
        </p:nvSpPr>
        <p:spPr>
          <a:xfrm>
            <a:off x="912812" y="3150171"/>
            <a:ext cx="12960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Shape 179"/>
          <p:cNvSpPr/>
          <p:nvPr>
            <p:ph idx="4" type="pic"/>
          </p:nvPr>
        </p:nvSpPr>
        <p:spPr>
          <a:xfrm>
            <a:off x="4661852" y="1485963"/>
            <a:ext cx="12960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0" name="Shape 180"/>
          <p:cNvSpPr/>
          <p:nvPr>
            <p:ph idx="5" type="pic"/>
          </p:nvPr>
        </p:nvSpPr>
        <p:spPr>
          <a:xfrm>
            <a:off x="4661852" y="3150171"/>
            <a:ext cx="12960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6" type="body"/>
          </p:nvPr>
        </p:nvSpPr>
        <p:spPr>
          <a:xfrm>
            <a:off x="2362200" y="1868064"/>
            <a:ext cx="21336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7" type="body"/>
          </p:nvPr>
        </p:nvSpPr>
        <p:spPr>
          <a:xfrm>
            <a:off x="6095676" y="1485901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8" type="body"/>
          </p:nvPr>
        </p:nvSpPr>
        <p:spPr>
          <a:xfrm>
            <a:off x="6095676" y="1868064"/>
            <a:ext cx="21336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9" type="body"/>
          </p:nvPr>
        </p:nvSpPr>
        <p:spPr>
          <a:xfrm>
            <a:off x="6095676" y="3163873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3" type="body"/>
          </p:nvPr>
        </p:nvSpPr>
        <p:spPr>
          <a:xfrm>
            <a:off x="6095676" y="3546036"/>
            <a:ext cx="21336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4" type="body"/>
          </p:nvPr>
        </p:nvSpPr>
        <p:spPr>
          <a:xfrm>
            <a:off x="2362200" y="3163872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5" type="body"/>
          </p:nvPr>
        </p:nvSpPr>
        <p:spPr>
          <a:xfrm>
            <a:off x="2362200" y="3546035"/>
            <a:ext cx="21336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Slide">
  <p:cSld name="Quote Slide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914401" y="1104900"/>
            <a:ext cx="73152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Times New Roman"/>
              <a:buNone/>
              <a:defRPr b="0" i="0" sz="36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0" name="Shape 190"/>
          <p:cNvSpPr txBox="1"/>
          <p:nvPr/>
        </p:nvSpPr>
        <p:spPr>
          <a:xfrm>
            <a:off x="762000" y="1303387"/>
            <a:ext cx="4572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8077200" y="3619500"/>
            <a:ext cx="4572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 1">
  <p:cSld name="Chart Slide 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914400" y="571500"/>
            <a:ext cx="7312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911676" y="1701800"/>
            <a:ext cx="73179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195" name="Shape 195"/>
          <p:cNvCxnSpPr/>
          <p:nvPr/>
        </p:nvCxnSpPr>
        <p:spPr>
          <a:xfrm>
            <a:off x="911677" y="13341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Shape 196"/>
          <p:cNvSpPr/>
          <p:nvPr>
            <p:ph idx="2" type="chart"/>
          </p:nvPr>
        </p:nvSpPr>
        <p:spPr>
          <a:xfrm>
            <a:off x="911225" y="2540000"/>
            <a:ext cx="7315200" cy="22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 2">
  <p:cSld name="Chart Slide 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914400" y="1143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99" name="Shape 199"/>
          <p:cNvCxnSpPr/>
          <p:nvPr/>
        </p:nvCxnSpPr>
        <p:spPr>
          <a:xfrm>
            <a:off x="911677" y="11817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0" name="Shape 200"/>
          <p:cNvSpPr/>
          <p:nvPr>
            <p:ph idx="2" type="chart"/>
          </p:nvPr>
        </p:nvSpPr>
        <p:spPr>
          <a:xfrm>
            <a:off x="4649335" y="1701800"/>
            <a:ext cx="35799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911225" y="1701800"/>
            <a:ext cx="35847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Slide 1">
  <p:cSld name="Photo Slide 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990600" y="495300"/>
            <a:ext cx="7312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204" name="Shape 204"/>
          <p:cNvCxnSpPr/>
          <p:nvPr/>
        </p:nvCxnSpPr>
        <p:spPr>
          <a:xfrm>
            <a:off x="990600" y="1257300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Shape 205"/>
          <p:cNvSpPr/>
          <p:nvPr>
            <p:ph idx="2" type="pic"/>
          </p:nvPr>
        </p:nvSpPr>
        <p:spPr>
          <a:xfrm>
            <a:off x="914401" y="1562100"/>
            <a:ext cx="73887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Slide 2">
  <p:cSld name="Photo Slide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914400" y="1905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208" name="Shape 208"/>
          <p:cNvCxnSpPr/>
          <p:nvPr/>
        </p:nvCxnSpPr>
        <p:spPr>
          <a:xfrm>
            <a:off x="911677" y="1257908"/>
            <a:ext cx="7317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Shape 209"/>
          <p:cNvSpPr/>
          <p:nvPr>
            <p:ph idx="2" type="pic"/>
          </p:nvPr>
        </p:nvSpPr>
        <p:spPr>
          <a:xfrm>
            <a:off x="4649336" y="1562100"/>
            <a:ext cx="35829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0" name="Shape 210"/>
          <p:cNvSpPr/>
          <p:nvPr>
            <p:ph idx="3" type="pic"/>
          </p:nvPr>
        </p:nvSpPr>
        <p:spPr>
          <a:xfrm>
            <a:off x="912812" y="1562100"/>
            <a:ext cx="35829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Slide 1">
  <p:cSld name="Text Slide 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911677" y="266700"/>
            <a:ext cx="7314876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3" name="Shape 23"/>
          <p:cNvCxnSpPr/>
          <p:nvPr/>
        </p:nvCxnSpPr>
        <p:spPr>
          <a:xfrm>
            <a:off x="911677" y="1334108"/>
            <a:ext cx="7317924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Shape 24"/>
          <p:cNvSpPr txBox="1"/>
          <p:nvPr>
            <p:ph idx="1" type="body"/>
          </p:nvPr>
        </p:nvSpPr>
        <p:spPr>
          <a:xfrm>
            <a:off x="911225" y="1701800"/>
            <a:ext cx="7315200" cy="3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/Photo Slide1">
  <p:cSld name="Text/Photo Slide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911677" y="266700"/>
            <a:ext cx="7314876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x="911677" y="1334108"/>
            <a:ext cx="7317924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Shape 28"/>
          <p:cNvSpPr/>
          <p:nvPr>
            <p:ph idx="2" type="pic"/>
          </p:nvPr>
        </p:nvSpPr>
        <p:spPr>
          <a:xfrm>
            <a:off x="4649336" y="1701800"/>
            <a:ext cx="3582988" cy="3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911224" y="1701800"/>
            <a:ext cx="3584576" cy="3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/Photo Slide 2">
  <p:cSld name="Text/Photo Slide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914400" y="342900"/>
            <a:ext cx="3581400" cy="152339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2" name="Shape 32"/>
          <p:cNvCxnSpPr/>
          <p:nvPr/>
        </p:nvCxnSpPr>
        <p:spPr>
          <a:xfrm>
            <a:off x="911677" y="1943100"/>
            <a:ext cx="3584123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Shape 33"/>
          <p:cNvSpPr/>
          <p:nvPr>
            <p:ph idx="2" type="pic"/>
          </p:nvPr>
        </p:nvSpPr>
        <p:spPr>
          <a:xfrm>
            <a:off x="5029200" y="0"/>
            <a:ext cx="411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911225" y="2159000"/>
            <a:ext cx="3584576" cy="23769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/Photo Slide 4">
  <p:cSld name="Text/Photo Slide 4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914400" y="190500"/>
            <a:ext cx="7314876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7" name="Shape 37"/>
          <p:cNvCxnSpPr/>
          <p:nvPr/>
        </p:nvCxnSpPr>
        <p:spPr>
          <a:xfrm>
            <a:off x="911677" y="1257908"/>
            <a:ext cx="7317924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Shape 38"/>
          <p:cNvSpPr/>
          <p:nvPr>
            <p:ph idx="2" type="pic"/>
          </p:nvPr>
        </p:nvSpPr>
        <p:spPr>
          <a:xfrm>
            <a:off x="912812" y="1485963"/>
            <a:ext cx="1295852" cy="1385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2362200" y="1485901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Shape 40"/>
          <p:cNvSpPr/>
          <p:nvPr>
            <p:ph idx="3" type="pic"/>
          </p:nvPr>
        </p:nvSpPr>
        <p:spPr>
          <a:xfrm>
            <a:off x="912812" y="3150171"/>
            <a:ext cx="1295852" cy="1385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Shape 41"/>
          <p:cNvSpPr/>
          <p:nvPr>
            <p:ph idx="4" type="pic"/>
          </p:nvPr>
        </p:nvSpPr>
        <p:spPr>
          <a:xfrm>
            <a:off x="4661852" y="1485963"/>
            <a:ext cx="1295852" cy="1385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Shape 42"/>
          <p:cNvSpPr/>
          <p:nvPr>
            <p:ph idx="5" type="pic"/>
          </p:nvPr>
        </p:nvSpPr>
        <p:spPr>
          <a:xfrm>
            <a:off x="4661852" y="3150171"/>
            <a:ext cx="1295852" cy="1385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6" type="body"/>
          </p:nvPr>
        </p:nvSpPr>
        <p:spPr>
          <a:xfrm>
            <a:off x="2362200" y="1868064"/>
            <a:ext cx="2133600" cy="1003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7" type="body"/>
          </p:nvPr>
        </p:nvSpPr>
        <p:spPr>
          <a:xfrm>
            <a:off x="6095676" y="1485901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8" type="body"/>
          </p:nvPr>
        </p:nvSpPr>
        <p:spPr>
          <a:xfrm>
            <a:off x="6095676" y="1868064"/>
            <a:ext cx="2133600" cy="1003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9" type="body"/>
          </p:nvPr>
        </p:nvSpPr>
        <p:spPr>
          <a:xfrm>
            <a:off x="6095676" y="3163873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3" type="body"/>
          </p:nvPr>
        </p:nvSpPr>
        <p:spPr>
          <a:xfrm>
            <a:off x="6095676" y="3546036"/>
            <a:ext cx="2133600" cy="1003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4" type="body"/>
          </p:nvPr>
        </p:nvSpPr>
        <p:spPr>
          <a:xfrm>
            <a:off x="2362200" y="3163872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5" type="body"/>
          </p:nvPr>
        </p:nvSpPr>
        <p:spPr>
          <a:xfrm>
            <a:off x="2362200" y="3546035"/>
            <a:ext cx="2133600" cy="1003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Slide">
  <p:cSld name="Quot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914401" y="1104900"/>
            <a:ext cx="73152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Times New Roman"/>
              <a:buNone/>
              <a:defRPr b="0" i="0" sz="36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/>
        </p:nvSpPr>
        <p:spPr>
          <a:xfrm>
            <a:off x="762000" y="1303387"/>
            <a:ext cx="457200" cy="487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/>
          <p:nvPr/>
        </p:nvSpPr>
        <p:spPr>
          <a:xfrm>
            <a:off x="8077200" y="3619500"/>
            <a:ext cx="457200" cy="487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 1">
  <p:cSld name="Chart Slide 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914400" y="571500"/>
            <a:ext cx="7312362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1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911676" y="1701800"/>
            <a:ext cx="7317924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b="1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57" name="Shape 57"/>
          <p:cNvCxnSpPr/>
          <p:nvPr/>
        </p:nvCxnSpPr>
        <p:spPr>
          <a:xfrm>
            <a:off x="911677" y="1334108"/>
            <a:ext cx="7317922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Shape 58"/>
          <p:cNvSpPr/>
          <p:nvPr>
            <p:ph idx="2" type="chart"/>
          </p:nvPr>
        </p:nvSpPr>
        <p:spPr>
          <a:xfrm>
            <a:off x="911225" y="2540000"/>
            <a:ext cx="7315200" cy="2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lvl="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lvl="3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lvl="4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lvl="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E2E2E2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0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pic>
        <p:nvPicPr>
          <p:cNvPr id="8" name="Shape 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04800" y="5080606"/>
            <a:ext cx="1447800" cy="36484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E2E2E2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944694" y="520092"/>
            <a:ext cx="6683700" cy="10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0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941909" y="1778000"/>
            <a:ext cx="6686400" cy="3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pic>
        <p:nvPicPr>
          <p:cNvPr id="77" name="Shape 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04800" y="5080606"/>
            <a:ext cx="1447800" cy="36484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E2E2E2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1944694" y="520092"/>
            <a:ext cx="6683700" cy="10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  <a:defRPr b="0" i="0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1941909" y="1778000"/>
            <a:ext cx="6686400" cy="3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1pPr>
            <a:lvl2pPr indent="-3048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-295275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-28575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-28575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-28575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pic>
        <p:nvPicPr>
          <p:cNvPr id="146" name="Shape 1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04800" y="5080606"/>
            <a:ext cx="1447800" cy="36484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6.png"/><Relationship Id="rId9" Type="http://schemas.openxmlformats.org/officeDocument/2006/relationships/image" Target="../media/image15.png"/><Relationship Id="rId5" Type="http://schemas.openxmlformats.org/officeDocument/2006/relationships/image" Target="../media/image10.jpg"/><Relationship Id="rId6" Type="http://schemas.openxmlformats.org/officeDocument/2006/relationships/image" Target="../media/image6.jp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ulmerventur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subTitle"/>
          </p:nvPr>
        </p:nvSpPr>
        <p:spPr>
          <a:xfrm>
            <a:off x="914401" y="2705100"/>
            <a:ext cx="7315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lang="en"/>
              <a:t>www.ulmerventures.com</a:t>
            </a:r>
            <a:endParaRPr b="0" i="0" sz="1400" u="none" cap="none" strike="noStrike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0" lvl="0" marL="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lang="en"/>
              <a:t>202.596.2492</a:t>
            </a:r>
            <a:endParaRPr b="0" i="0" sz="1400" u="none" cap="none" strike="noStrike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0" lvl="0" marL="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lang="en"/>
              <a:t>info@ulmerventures.com</a:t>
            </a:r>
            <a:endParaRPr/>
          </a:p>
        </p:txBody>
      </p:sp>
      <p:sp>
        <p:nvSpPr>
          <p:cNvPr id="217" name="Shape 217"/>
          <p:cNvSpPr txBox="1"/>
          <p:nvPr>
            <p:ph type="ctrTitle"/>
          </p:nvPr>
        </p:nvSpPr>
        <p:spPr>
          <a:xfrm>
            <a:off x="914401" y="1333501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"/>
              <a:t>Ulmer Ventures Value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914400" y="418492"/>
            <a:ext cx="3581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</a:pPr>
            <a:r>
              <a:rPr lang="en"/>
              <a:t>Experience</a:t>
            </a:r>
            <a:endParaRPr b="1" i="0" sz="2700" u="none" cap="none" strike="noStrik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Shape 2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720" l="0" r="0" t="3711"/>
          <a:stretch/>
        </p:blipFill>
        <p:spPr>
          <a:xfrm>
            <a:off x="5029200" y="0"/>
            <a:ext cx="41148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>
            <p:ph idx="1" type="body"/>
          </p:nvPr>
        </p:nvSpPr>
        <p:spPr>
          <a:xfrm>
            <a:off x="911225" y="1625600"/>
            <a:ext cx="35847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</a:pPr>
            <a:r>
              <a:rPr lang="en"/>
              <a:t>Over a decade </a:t>
            </a:r>
            <a:r>
              <a:rPr b="0" i="0" lang="en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rPr>
              <a:t> @FDA</a:t>
            </a:r>
            <a:r>
              <a:rPr lang="en"/>
              <a:t> (Former </a:t>
            </a:r>
            <a:r>
              <a:rPr b="0" i="0" lang="en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rPr>
              <a:t>Deputy Division Director)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</a:pPr>
            <a:r>
              <a:rPr lang="en" sz="1200"/>
              <a:t>Expertise: Cardiovascular</a:t>
            </a:r>
            <a:r>
              <a:rPr lang="en"/>
              <a:t>, Ophthalmology</a:t>
            </a:r>
            <a:r>
              <a:rPr lang="en" sz="1200"/>
              <a:t>, General Hospital</a:t>
            </a:r>
            <a:r>
              <a:rPr lang="en"/>
              <a:t>, </a:t>
            </a:r>
            <a:r>
              <a:rPr lang="en" sz="1200"/>
              <a:t>Infection Control, Dental</a:t>
            </a:r>
            <a:r>
              <a:rPr lang="en"/>
              <a:t>, </a:t>
            </a:r>
            <a:r>
              <a:rPr lang="en" sz="1200"/>
              <a:t>Anesthesia</a:t>
            </a:r>
            <a:r>
              <a:rPr lang="en"/>
              <a:t>, </a:t>
            </a:r>
            <a:r>
              <a:rPr lang="en" sz="1200"/>
              <a:t>Respiratory</a:t>
            </a:r>
            <a:r>
              <a:rPr b="0" i="0" lang="en" sz="120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rPr>
              <a:t> </a:t>
            </a:r>
            <a:endParaRPr sz="1200"/>
          </a:p>
          <a:p>
            <a:pPr indent="-257175" lvl="0" marL="25717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</a:pPr>
            <a:r>
              <a:rPr b="0" i="0" lang="en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rPr>
              <a:t>Vice President Regulatory Affairs </a:t>
            </a:r>
            <a:r>
              <a:rPr lang="en"/>
              <a:t>/ Quality Assurance @</a:t>
            </a:r>
            <a:r>
              <a:rPr b="0" i="0" lang="en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rPr>
              <a:t>Danaher</a:t>
            </a:r>
            <a:r>
              <a:rPr lang="en"/>
              <a:t> (Fortune 150 Company)</a:t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-214312" lvl="1" marL="55721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"/>
              <a:t>Initiated</a:t>
            </a:r>
            <a:r>
              <a:rPr lang="en"/>
              <a:t>  reorganization of department</a:t>
            </a:r>
            <a:endParaRPr/>
          </a:p>
          <a:p>
            <a:pPr indent="-214312" lvl="1" marL="55721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"/>
              <a:t>Led major compliance effort</a:t>
            </a:r>
            <a:endParaRPr/>
          </a:p>
          <a:p>
            <a:pPr indent="-214312" lvl="1" marL="557212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lang="en"/>
              <a:t>S</a:t>
            </a:r>
            <a:r>
              <a:rPr lang="en"/>
              <a:t>uccessful</a:t>
            </a:r>
            <a:r>
              <a:rPr lang="en"/>
              <a:t> FDA inspection (no observations)</a:t>
            </a:r>
            <a:endParaRPr/>
          </a:p>
          <a:p>
            <a:pPr indent="-171450" lvl="0" marL="25717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Shape 229"/>
          <p:cNvGrpSpPr/>
          <p:nvPr/>
        </p:nvGrpSpPr>
        <p:grpSpPr>
          <a:xfrm>
            <a:off x="4478006" y="1437787"/>
            <a:ext cx="2704059" cy="2464708"/>
            <a:chOff x="2986712" y="1676962"/>
            <a:chExt cx="1854000" cy="1854000"/>
          </a:xfrm>
        </p:grpSpPr>
        <p:sp>
          <p:nvSpPr>
            <p:cNvPr id="230" name="Shape 230"/>
            <p:cNvSpPr/>
            <p:nvPr/>
          </p:nvSpPr>
          <p:spPr>
            <a:xfrm>
              <a:off x="2986712" y="1676962"/>
              <a:ext cx="1854000" cy="1854000"/>
            </a:xfrm>
            <a:prstGeom prst="ellipse">
              <a:avLst/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lin ang="5400012" scaled="0"/>
            </a:gradFill>
            <a:ln cap="flat" cmpd="sng" w="28575">
              <a:solidFill>
                <a:srgbClr val="65F0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3708888" y="2303215"/>
              <a:ext cx="10752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8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Network</a:t>
              </a:r>
              <a:r>
                <a:rPr b="1" i="1" lang="en" sz="18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1" i="1" sz="18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2" name="Shape 232"/>
          <p:cNvSpPr txBox="1"/>
          <p:nvPr>
            <p:ph type="title"/>
          </p:nvPr>
        </p:nvSpPr>
        <p:spPr>
          <a:xfrm>
            <a:off x="911677" y="2667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</a:pPr>
            <a:r>
              <a:rPr lang="en"/>
              <a:t>Differentiators</a:t>
            </a:r>
            <a:endParaRPr b="1" i="0" sz="2700" u="none" cap="none" strike="noStrik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347884" y="3133360"/>
            <a:ext cx="2704059" cy="2345125"/>
          </a:xfrm>
          <a:prstGeom prst="ellipse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lin ang="5400012" scaled="0"/>
          </a:gradFill>
          <a:ln cap="flat" cmpd="sng" w="28575">
            <a:solidFill>
              <a:srgbClr val="65F0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Shape 234"/>
          <p:cNvGrpSpPr/>
          <p:nvPr/>
        </p:nvGrpSpPr>
        <p:grpSpPr>
          <a:xfrm>
            <a:off x="1887206" y="1437787"/>
            <a:ext cx="2704059" cy="2464708"/>
            <a:chOff x="2986712" y="1676962"/>
            <a:chExt cx="1854000" cy="1854000"/>
          </a:xfrm>
        </p:grpSpPr>
        <p:sp>
          <p:nvSpPr>
            <p:cNvPr id="235" name="Shape 235"/>
            <p:cNvSpPr/>
            <p:nvPr/>
          </p:nvSpPr>
          <p:spPr>
            <a:xfrm>
              <a:off x="2986712" y="1676962"/>
              <a:ext cx="1854000" cy="1854000"/>
            </a:xfrm>
            <a:prstGeom prst="ellipse">
              <a:avLst/>
            </a:prstGeom>
            <a:gradFill>
              <a:gsLst>
                <a:gs pos="0">
                  <a:srgbClr val="BFBFBF"/>
                </a:gs>
                <a:gs pos="100000">
                  <a:srgbClr val="737373"/>
                </a:gs>
              </a:gsLst>
              <a:lin ang="5400012" scaled="0"/>
            </a:gradFill>
            <a:ln cap="flat" cmpd="sng" w="28575">
              <a:solidFill>
                <a:srgbClr val="65F0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3343170" y="2303215"/>
              <a:ext cx="10752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8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Experience</a:t>
              </a:r>
              <a:r>
                <a:rPr b="1" i="1" lang="en" sz="1800" u="sng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1" i="1" sz="18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7" name="Shape 237"/>
          <p:cNvGrpSpPr/>
          <p:nvPr/>
        </p:nvGrpSpPr>
        <p:grpSpPr>
          <a:xfrm>
            <a:off x="3857237" y="2275694"/>
            <a:ext cx="1423800" cy="1423800"/>
            <a:chOff x="3490737" y="1374053"/>
            <a:chExt cx="1423800" cy="1423800"/>
          </a:xfrm>
        </p:grpSpPr>
        <p:sp>
          <p:nvSpPr>
            <p:cNvPr id="238" name="Shape 238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073763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3609100" y="1590660"/>
              <a:ext cx="1192800" cy="990600"/>
            </a:xfrm>
            <a:prstGeom prst="rect">
              <a:avLst/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Leverage</a:t>
              </a:r>
              <a:endParaRPr b="1" i="1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0" name="Shape 240"/>
          <p:cNvSpPr txBox="1"/>
          <p:nvPr/>
        </p:nvSpPr>
        <p:spPr>
          <a:xfrm>
            <a:off x="4159699" y="4099128"/>
            <a:ext cx="15681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r>
              <a:rPr b="1" i="1" lang="en" sz="18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1"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3" type="body"/>
          </p:nvPr>
        </p:nvSpPr>
        <p:spPr>
          <a:xfrm>
            <a:off x="6095676" y="3165036"/>
            <a:ext cx="21336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7175" lvl="0" marL="257175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</a:pPr>
            <a:r>
              <a:rPr lang="en"/>
              <a:t>FDA Communication</a:t>
            </a:r>
            <a:endParaRPr/>
          </a:p>
          <a:p>
            <a:pPr indent="0" lvl="0" marL="0" rtl="0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</a:pPr>
            <a:r>
              <a:rPr b="0" i="0" lang="en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rPr>
              <a:t>MDR Reporting</a:t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-171450" lvl="0" marL="25717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246" name="Shape 246"/>
          <p:cNvSpPr txBox="1"/>
          <p:nvPr>
            <p:ph type="title"/>
          </p:nvPr>
        </p:nvSpPr>
        <p:spPr>
          <a:xfrm>
            <a:off x="914400" y="1905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</a:pPr>
            <a:r>
              <a:rPr b="1" i="0" lang="en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</a:t>
            </a:r>
            <a:endParaRPr b="1" i="0" sz="2700" u="none" cap="none" strike="noStrik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Shape 2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8843" r="18843" t="0"/>
          <a:stretch/>
        </p:blipFill>
        <p:spPr>
          <a:xfrm>
            <a:off x="912812" y="1485963"/>
            <a:ext cx="1296000" cy="138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>
            <p:ph idx="1" type="body"/>
          </p:nvPr>
        </p:nvSpPr>
        <p:spPr>
          <a:xfrm>
            <a:off x="2362200" y="1485901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</a:pPr>
            <a:r>
              <a:rPr b="1" i="0" lang="en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rPr>
              <a:t>Regulatory Strategy</a:t>
            </a:r>
            <a:endParaRPr b="1" i="0" sz="1350" u="none" cap="none" strike="noStrike">
              <a:solidFill>
                <a:schemeClr val="accent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249" name="Shape 24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15677" r="15683" t="0"/>
          <a:stretch/>
        </p:blipFill>
        <p:spPr>
          <a:xfrm>
            <a:off x="912812" y="3150171"/>
            <a:ext cx="1296000" cy="13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17936" r="17936" t="0"/>
          <a:stretch/>
        </p:blipFill>
        <p:spPr>
          <a:xfrm>
            <a:off x="4661852" y="1485963"/>
            <a:ext cx="1296000" cy="138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>
            <p:ph idx="6" type="body"/>
          </p:nvPr>
        </p:nvSpPr>
        <p:spPr>
          <a:xfrm>
            <a:off x="2362200" y="1868064"/>
            <a:ext cx="21336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</a:pPr>
            <a:r>
              <a:rPr b="0" i="0" lang="en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rPr>
              <a:t>RAQA Organizational Structure</a:t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</a:pPr>
            <a:r>
              <a:rPr b="0" i="0" lang="en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rPr>
              <a:t>Regulatory Pathway</a:t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-200025" lvl="0" marL="28575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-200025" lvl="0" marL="28575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252" name="Shape 252"/>
          <p:cNvSpPr txBox="1"/>
          <p:nvPr>
            <p:ph idx="7" type="body"/>
          </p:nvPr>
        </p:nvSpPr>
        <p:spPr>
          <a:xfrm>
            <a:off x="6095676" y="1485901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</a:pPr>
            <a:r>
              <a:rPr b="1" i="0" lang="en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rPr>
              <a:t>FDA Communications</a:t>
            </a:r>
            <a:endParaRPr b="1" i="0" sz="1350" u="none" cap="none" strike="noStrike">
              <a:solidFill>
                <a:schemeClr val="accent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253" name="Shape 253"/>
          <p:cNvSpPr txBox="1"/>
          <p:nvPr>
            <p:ph idx="8" type="body"/>
          </p:nvPr>
        </p:nvSpPr>
        <p:spPr>
          <a:xfrm>
            <a:off x="6095676" y="1868064"/>
            <a:ext cx="21336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</a:pPr>
            <a:r>
              <a:rPr b="0" i="0" lang="en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rPr>
              <a:t>Deficiency Response</a:t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</a:pPr>
            <a:r>
              <a:rPr b="0" i="0" lang="en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rPr>
              <a:t>Application Review</a:t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-171450" lvl="0" marL="25717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-171450" lvl="0" marL="25717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254" name="Shape 254"/>
          <p:cNvSpPr txBox="1"/>
          <p:nvPr>
            <p:ph idx="9" type="body"/>
          </p:nvPr>
        </p:nvSpPr>
        <p:spPr>
          <a:xfrm>
            <a:off x="6095676" y="3163873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</a:pPr>
            <a:r>
              <a:rPr b="1" i="0" lang="en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rPr>
              <a:t>Training</a:t>
            </a:r>
            <a:endParaRPr b="1" i="0" sz="1350" u="none" cap="none" strike="noStrike">
              <a:solidFill>
                <a:schemeClr val="accent1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</a:pPr>
            <a:r>
              <a:t/>
            </a:r>
            <a:endParaRPr b="1" i="0" sz="1350" u="none" cap="none" strike="noStrike">
              <a:solidFill>
                <a:schemeClr val="accent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255" name="Shape 255"/>
          <p:cNvSpPr txBox="1"/>
          <p:nvPr>
            <p:ph idx="14" type="body"/>
          </p:nvPr>
        </p:nvSpPr>
        <p:spPr>
          <a:xfrm>
            <a:off x="2362200" y="3163872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</a:pPr>
            <a:r>
              <a:rPr b="1" i="0" lang="en" sz="1350" u="none" cap="none" strike="noStrike">
                <a:solidFill>
                  <a:schemeClr val="accent1"/>
                </a:solidFill>
                <a:latin typeface="Carme"/>
                <a:ea typeface="Carme"/>
                <a:cs typeface="Carme"/>
                <a:sym typeface="Carme"/>
              </a:rPr>
              <a:t>Interim Executive Leadership</a:t>
            </a:r>
            <a:endParaRPr b="1" i="0" sz="1350" u="none" cap="none" strike="noStrike">
              <a:solidFill>
                <a:schemeClr val="accent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256" name="Shape 256"/>
          <p:cNvSpPr txBox="1"/>
          <p:nvPr>
            <p:ph idx="15" type="body"/>
          </p:nvPr>
        </p:nvSpPr>
        <p:spPr>
          <a:xfrm>
            <a:off x="2362200" y="3622235"/>
            <a:ext cx="21336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</a:pPr>
            <a:r>
              <a:rPr b="0" i="0" lang="en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rPr>
              <a:t>Compliance Remediation</a:t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</a:pPr>
            <a:r>
              <a:rPr b="0" i="0" lang="en" sz="1350" u="none" cap="none" strike="noStrike">
                <a:solidFill>
                  <a:srgbClr val="3F3F3F"/>
                </a:solidFill>
                <a:latin typeface="Carme"/>
                <a:ea typeface="Carme"/>
                <a:cs typeface="Carme"/>
                <a:sym typeface="Carme"/>
              </a:rPr>
              <a:t>Accelerated Product Registration</a:t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257" name="Shape 257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0" l="18848" r="18841" t="0"/>
          <a:stretch/>
        </p:blipFill>
        <p:spPr>
          <a:xfrm>
            <a:off x="4647739" y="3176538"/>
            <a:ext cx="1296000" cy="13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7723" y="1485975"/>
            <a:ext cx="1296000" cy="13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7750" y="3150175"/>
            <a:ext cx="1295999" cy="147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4400" y="1485975"/>
            <a:ext cx="1296000" cy="13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911677" y="2667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</a:pPr>
            <a:r>
              <a:rPr lang="en"/>
              <a:t>Experience to Provide...</a:t>
            </a:r>
            <a:endParaRPr/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911225" y="1701800"/>
            <a:ext cx="3550800" cy="3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62626"/>
                </a:solidFill>
              </a:rPr>
              <a:t>Executive Application Review</a:t>
            </a:r>
            <a:endParaRPr sz="1400">
              <a:solidFill>
                <a:srgbClr val="262626"/>
              </a:solidFill>
            </a:endParaRPr>
          </a:p>
          <a:p>
            <a:pPr indent="-260350" lvl="0" marL="25717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rme"/>
              <a:buChar char="•"/>
            </a:pPr>
            <a:r>
              <a:rPr lang="en" sz="1400"/>
              <a:t>Examples include: </a:t>
            </a:r>
            <a:r>
              <a:rPr lang="en" sz="1400"/>
              <a:t>Presubmission, IDE, 510(k) , 513(g), PMA, Refuse to Accept, Hold letter</a:t>
            </a:r>
            <a:endParaRPr sz="1400"/>
          </a:p>
          <a:p>
            <a:pPr indent="-260350" lvl="0" marL="257175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rme"/>
              <a:buChar char="•"/>
            </a:pPr>
            <a:r>
              <a:rPr lang="en" sz="1400"/>
              <a:t>Troubleshooting</a:t>
            </a:r>
            <a:endParaRPr sz="1400"/>
          </a:p>
          <a:p>
            <a:pPr indent="0" lvl="0" marL="0" rtl="0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400"/>
              <a:t>Strategic Advice &amp; Diligence to Investors</a:t>
            </a:r>
            <a:endParaRPr sz="1400"/>
          </a:p>
          <a:p>
            <a:pPr indent="-260350" lvl="0" marL="257175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rme"/>
              <a:buChar char="•"/>
            </a:pPr>
            <a:r>
              <a:rPr lang="en" sz="1400"/>
              <a:t>Validate &amp; Verify Founder Milestones</a:t>
            </a:r>
            <a:endParaRPr sz="1400"/>
          </a:p>
          <a:p>
            <a:pPr indent="-260350" lvl="0" marL="257175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rme"/>
              <a:buChar char="•"/>
            </a:pPr>
            <a:r>
              <a:rPr lang="en" sz="1400"/>
              <a:t>Diligence portfolio company Regulatory and Quality systems</a:t>
            </a:r>
            <a:endParaRPr sz="1400"/>
          </a:p>
          <a:p>
            <a:pPr indent="0" lvl="0" marL="0" rtl="0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marR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-171450" lvl="0" marL="25717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  <a:p>
            <a:pPr indent="-171450" lvl="0" marL="25717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3F3F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525" y="1509550"/>
            <a:ext cx="3344051" cy="39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911677" y="266700"/>
            <a:ext cx="7314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</a:pPr>
            <a:r>
              <a:rPr lang="en"/>
              <a:t>Efficient Process</a:t>
            </a:r>
            <a:endParaRPr/>
          </a:p>
        </p:txBody>
      </p:sp>
      <p:grpSp>
        <p:nvGrpSpPr>
          <p:cNvPr id="273" name="Shape 273"/>
          <p:cNvGrpSpPr/>
          <p:nvPr/>
        </p:nvGrpSpPr>
        <p:grpSpPr>
          <a:xfrm>
            <a:off x="2464238" y="2513802"/>
            <a:ext cx="1944600" cy="1569600"/>
            <a:chOff x="3071457" y="2013875"/>
            <a:chExt cx="1944600" cy="1569600"/>
          </a:xfrm>
        </p:grpSpPr>
        <p:sp>
          <p:nvSpPr>
            <p:cNvPr id="274" name="Shape 274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Regulatory Landscape</a:t>
              </a:r>
              <a:endParaRPr>
                <a:solidFill>
                  <a:srgbClr val="FFFFFF"/>
                </a:solidFill>
                <a:latin typeface="Carme"/>
                <a:ea typeface="Carme"/>
                <a:cs typeface="Carme"/>
                <a:sym typeface="Carme"/>
              </a:endParaRPr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7" name="Shape 277"/>
          <p:cNvGrpSpPr/>
          <p:nvPr/>
        </p:nvGrpSpPr>
        <p:grpSpPr>
          <a:xfrm>
            <a:off x="522025" y="2513802"/>
            <a:ext cx="1944600" cy="1569600"/>
            <a:chOff x="1126863" y="2013875"/>
            <a:chExt cx="1944600" cy="1569600"/>
          </a:xfrm>
        </p:grpSpPr>
        <p:sp>
          <p:nvSpPr>
            <p:cNvPr id="278" name="Shape 278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Exploratory Call</a:t>
              </a:r>
              <a:endParaRPr>
                <a:solidFill>
                  <a:srgbClr val="FFFFFF"/>
                </a:solidFill>
                <a:latin typeface="Carme"/>
                <a:ea typeface="Carme"/>
                <a:cs typeface="Carme"/>
                <a:sym typeface="Carme"/>
              </a:endParaRPr>
            </a:p>
          </p:txBody>
        </p:sp>
        <p:sp>
          <p:nvSpPr>
            <p:cNvPr id="280" name="Shape 280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1" name="Shape 281"/>
          <p:cNvGrpSpPr/>
          <p:nvPr/>
        </p:nvGrpSpPr>
        <p:grpSpPr>
          <a:xfrm>
            <a:off x="6295884" y="2513858"/>
            <a:ext cx="2417166" cy="1624693"/>
            <a:chOff x="5015938" y="2013875"/>
            <a:chExt cx="3001200" cy="1569600"/>
          </a:xfrm>
        </p:grpSpPr>
        <p:sp>
          <p:nvSpPr>
            <p:cNvPr id="282" name="Shape 282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Shape 283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Review &amp; Align on Deliverables</a:t>
              </a:r>
              <a:endParaRPr>
                <a:solidFill>
                  <a:srgbClr val="FFFFFF"/>
                </a:solidFill>
                <a:latin typeface="Carme"/>
                <a:ea typeface="Carme"/>
                <a:cs typeface="Carme"/>
                <a:sym typeface="Carme"/>
              </a:endParaRPr>
            </a:p>
          </p:txBody>
        </p:sp>
        <p:sp>
          <p:nvSpPr>
            <p:cNvPr id="284" name="Shape 284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5" name="Shape 285"/>
          <p:cNvGrpSpPr/>
          <p:nvPr/>
        </p:nvGrpSpPr>
        <p:grpSpPr>
          <a:xfrm>
            <a:off x="4369238" y="2513802"/>
            <a:ext cx="1944600" cy="1569600"/>
            <a:chOff x="3071457" y="2013875"/>
            <a:chExt cx="1944600" cy="1569600"/>
          </a:xfrm>
        </p:grpSpPr>
        <p:sp>
          <p:nvSpPr>
            <p:cNvPr id="286" name="Shape 286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Carme"/>
                  <a:ea typeface="Carme"/>
                  <a:cs typeface="Carme"/>
                  <a:sym typeface="Carme"/>
                </a:rPr>
                <a:t>Problem Statement</a:t>
              </a:r>
              <a:endParaRPr>
                <a:solidFill>
                  <a:srgbClr val="FFFFFF"/>
                </a:solidFill>
                <a:latin typeface="Carme"/>
                <a:ea typeface="Carme"/>
                <a:cs typeface="Carme"/>
                <a:sym typeface="Carme"/>
              </a:endParaRPr>
            </a:p>
          </p:txBody>
        </p:sp>
        <p:sp>
          <p:nvSpPr>
            <p:cNvPr id="288" name="Shape 288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9" name="Shape 289"/>
          <p:cNvGrpSpPr/>
          <p:nvPr/>
        </p:nvGrpSpPr>
        <p:grpSpPr>
          <a:xfrm>
            <a:off x="6180884" y="3201197"/>
            <a:ext cx="261571" cy="260379"/>
            <a:chOff x="4858109" y="2631368"/>
            <a:chExt cx="316442" cy="315000"/>
          </a:xfrm>
        </p:grpSpPr>
        <p:sp>
          <p:nvSpPr>
            <p:cNvPr id="290" name="Shape 290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292" name="Shape 292"/>
          <p:cNvGrpSpPr/>
          <p:nvPr/>
        </p:nvGrpSpPr>
        <p:grpSpPr>
          <a:xfrm>
            <a:off x="4275884" y="3201197"/>
            <a:ext cx="261571" cy="260379"/>
            <a:chOff x="4858109" y="2631368"/>
            <a:chExt cx="316442" cy="315000"/>
          </a:xfrm>
        </p:grpSpPr>
        <p:sp>
          <p:nvSpPr>
            <p:cNvPr id="293" name="Shape 29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295" name="Shape 295"/>
          <p:cNvGrpSpPr/>
          <p:nvPr/>
        </p:nvGrpSpPr>
        <p:grpSpPr>
          <a:xfrm>
            <a:off x="2370884" y="3201197"/>
            <a:ext cx="261571" cy="260379"/>
            <a:chOff x="4858109" y="2631368"/>
            <a:chExt cx="316442" cy="315000"/>
          </a:xfrm>
        </p:grpSpPr>
        <p:sp>
          <p:nvSpPr>
            <p:cNvPr id="296" name="Shape 296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911677" y="266700"/>
            <a:ext cx="7314876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Times New Roman"/>
              <a:buNone/>
            </a:pPr>
            <a:r>
              <a:rPr lang="en"/>
              <a:t>Valued Partner Network</a:t>
            </a:r>
            <a:r>
              <a:rPr b="1" i="0" lang="en" sz="27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700" u="none" cap="none" strike="noStrik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449" y="1517950"/>
            <a:ext cx="2561250" cy="117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038" y="3120250"/>
            <a:ext cx="28575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1238" y="1630425"/>
            <a:ext cx="199072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863" y="2722200"/>
            <a:ext cx="28575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30850" y="3941400"/>
            <a:ext cx="247650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56000" y="3688525"/>
            <a:ext cx="2561250" cy="14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ctrTitle"/>
          </p:nvPr>
        </p:nvSpPr>
        <p:spPr>
          <a:xfrm>
            <a:off x="914401" y="1028701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"/>
              <a:t>Ulmer Ventures Value</a:t>
            </a:r>
            <a:endParaRPr/>
          </a:p>
        </p:txBody>
      </p:sp>
      <p:sp>
        <p:nvSpPr>
          <p:cNvPr id="314" name="Shape 314"/>
          <p:cNvSpPr txBox="1"/>
          <p:nvPr>
            <p:ph idx="1" type="subTitle"/>
          </p:nvPr>
        </p:nvSpPr>
        <p:spPr>
          <a:xfrm>
            <a:off x="914401" y="2400300"/>
            <a:ext cx="7315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lang="en" sz="2400">
                <a:latin typeface="Times New Roman"/>
                <a:ea typeface="Times New Roman"/>
                <a:cs typeface="Times New Roman"/>
                <a:sym typeface="Times New Roman"/>
              </a:rPr>
              <a:t>Extensive Experience</a:t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lang="en" sz="2400">
                <a:latin typeface="Times New Roman"/>
                <a:ea typeface="Times New Roman"/>
                <a:cs typeface="Times New Roman"/>
                <a:sym typeface="Times New Roman"/>
              </a:rPr>
              <a:t> Efficient Process</a:t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lang="en" sz="2400">
                <a:latin typeface="Times New Roman"/>
                <a:ea typeface="Times New Roman"/>
                <a:cs typeface="Times New Roman"/>
                <a:sym typeface="Times New Roman"/>
              </a:rPr>
              <a:t>Valued Network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1600200" y="3048000"/>
            <a:ext cx="7543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rme"/>
                <a:ea typeface="Carme"/>
                <a:cs typeface="Carme"/>
                <a:sym typeface="Carme"/>
                <a:hlinkClick r:id="rId3"/>
              </a:rPr>
              <a:t>www.ulmerventures.com</a:t>
            </a:r>
            <a:r>
              <a:rPr lang="en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       202.596.2492       info@ulmerventures.com</a:t>
            </a:r>
            <a:endParaRPr b="1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sp">
  <a:themeElements>
    <a:clrScheme name="Ulmer Ventures Color Theme">
      <a:dk1>
        <a:srgbClr val="000000"/>
      </a:dk1>
      <a:lt1>
        <a:srgbClr val="FFFFFF"/>
      </a:lt1>
      <a:dk2>
        <a:srgbClr val="797979"/>
      </a:dk2>
      <a:lt2>
        <a:srgbClr val="EAEAEA"/>
      </a:lt2>
      <a:accent1>
        <a:srgbClr val="E54934"/>
      </a:accent1>
      <a:accent2>
        <a:srgbClr val="071743"/>
      </a:accent2>
      <a:accent3>
        <a:srgbClr val="D96E34"/>
      </a:accent3>
      <a:accent4>
        <a:srgbClr val="174975"/>
      </a:accent4>
      <a:accent5>
        <a:srgbClr val="797979"/>
      </a:accent5>
      <a:accent6>
        <a:srgbClr val="424242"/>
      </a:accent6>
      <a:hlink>
        <a:srgbClr val="E54934"/>
      </a:hlink>
      <a:folHlink>
        <a:srgbClr val="D86D3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sp">
  <a:themeElements>
    <a:clrScheme name="Ulmer Ventures Color Theme">
      <a:dk1>
        <a:srgbClr val="000000"/>
      </a:dk1>
      <a:lt1>
        <a:srgbClr val="FFFFFF"/>
      </a:lt1>
      <a:dk2>
        <a:srgbClr val="797979"/>
      </a:dk2>
      <a:lt2>
        <a:srgbClr val="EAEAEA"/>
      </a:lt2>
      <a:accent1>
        <a:srgbClr val="E54934"/>
      </a:accent1>
      <a:accent2>
        <a:srgbClr val="071743"/>
      </a:accent2>
      <a:accent3>
        <a:srgbClr val="D96E34"/>
      </a:accent3>
      <a:accent4>
        <a:srgbClr val="174975"/>
      </a:accent4>
      <a:accent5>
        <a:srgbClr val="797979"/>
      </a:accent5>
      <a:accent6>
        <a:srgbClr val="424242"/>
      </a:accent6>
      <a:hlink>
        <a:srgbClr val="E54934"/>
      </a:hlink>
      <a:folHlink>
        <a:srgbClr val="D86D3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isp">
  <a:themeElements>
    <a:clrScheme name="Ulmer Ventures Color Theme">
      <a:dk1>
        <a:srgbClr val="000000"/>
      </a:dk1>
      <a:lt1>
        <a:srgbClr val="FFFFFF"/>
      </a:lt1>
      <a:dk2>
        <a:srgbClr val="797979"/>
      </a:dk2>
      <a:lt2>
        <a:srgbClr val="EAEAEA"/>
      </a:lt2>
      <a:accent1>
        <a:srgbClr val="E54934"/>
      </a:accent1>
      <a:accent2>
        <a:srgbClr val="071743"/>
      </a:accent2>
      <a:accent3>
        <a:srgbClr val="D96E34"/>
      </a:accent3>
      <a:accent4>
        <a:srgbClr val="174975"/>
      </a:accent4>
      <a:accent5>
        <a:srgbClr val="797979"/>
      </a:accent5>
      <a:accent6>
        <a:srgbClr val="424242"/>
      </a:accent6>
      <a:hlink>
        <a:srgbClr val="E54934"/>
      </a:hlink>
      <a:folHlink>
        <a:srgbClr val="D86D3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