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9" r:id="rId3"/>
    <p:sldId id="260" r:id="rId4"/>
    <p:sldId id="258" r:id="rId5"/>
    <p:sldId id="273" r:id="rId6"/>
    <p:sldId id="264" r:id="rId7"/>
    <p:sldId id="271" r:id="rId8"/>
    <p:sldId id="263" r:id="rId9"/>
    <p:sldId id="272" r:id="rId10"/>
    <p:sldId id="268" r:id="rId11"/>
    <p:sldId id="27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DEED"/>
    <a:srgbClr val="D2E3E8"/>
    <a:srgbClr val="19263A"/>
    <a:srgbClr val="0219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93"/>
    <p:restoredTop sz="94580"/>
  </p:normalViewPr>
  <p:slideViewPr>
    <p:cSldViewPr snapToGrid="0" snapToObjects="1">
      <p:cViewPr>
        <p:scale>
          <a:sx n="119" d="100"/>
          <a:sy n="119" d="100"/>
        </p:scale>
        <p:origin x="736"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E87153-AE20-7246-A7FD-C42A183095E7}" type="datetimeFigureOut">
              <a:rPr lang="en-US" smtClean="0"/>
              <a:t>6/4/18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DE967E-1D55-344D-9D86-0B0AE81E1A0E}" type="slidenum">
              <a:rPr lang="en-US" smtClean="0"/>
              <a:t>‹#›</a:t>
            </a:fld>
            <a:endParaRPr lang="en-US"/>
          </a:p>
        </p:txBody>
      </p:sp>
    </p:spTree>
    <p:extLst>
      <p:ext uri="{BB962C8B-B14F-4D97-AF65-F5344CB8AC3E}">
        <p14:creationId xmlns:p14="http://schemas.microsoft.com/office/powerpoint/2010/main" val="695853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E87153-AE20-7246-A7FD-C42A183095E7}" type="datetimeFigureOut">
              <a:rPr lang="en-US" smtClean="0"/>
              <a:t>6/4/18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DE967E-1D55-344D-9D86-0B0AE81E1A0E}" type="slidenum">
              <a:rPr lang="en-US" smtClean="0"/>
              <a:t>‹#›</a:t>
            </a:fld>
            <a:endParaRPr lang="en-US"/>
          </a:p>
        </p:txBody>
      </p:sp>
    </p:spTree>
    <p:extLst>
      <p:ext uri="{BB962C8B-B14F-4D97-AF65-F5344CB8AC3E}">
        <p14:creationId xmlns:p14="http://schemas.microsoft.com/office/powerpoint/2010/main" val="1339629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E87153-AE20-7246-A7FD-C42A183095E7}" type="datetimeFigureOut">
              <a:rPr lang="en-US" smtClean="0"/>
              <a:t>6/4/18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DE967E-1D55-344D-9D86-0B0AE81E1A0E}" type="slidenum">
              <a:rPr lang="en-US" smtClean="0"/>
              <a:t>‹#›</a:t>
            </a:fld>
            <a:endParaRPr lang="en-US"/>
          </a:p>
        </p:txBody>
      </p:sp>
    </p:spTree>
    <p:extLst>
      <p:ext uri="{BB962C8B-B14F-4D97-AF65-F5344CB8AC3E}">
        <p14:creationId xmlns:p14="http://schemas.microsoft.com/office/powerpoint/2010/main" val="940770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E87153-AE20-7246-A7FD-C42A183095E7}" type="datetimeFigureOut">
              <a:rPr lang="en-US" smtClean="0"/>
              <a:t>6/4/18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DE967E-1D55-344D-9D86-0B0AE81E1A0E}" type="slidenum">
              <a:rPr lang="en-US" smtClean="0"/>
              <a:t>‹#›</a:t>
            </a:fld>
            <a:endParaRPr lang="en-US"/>
          </a:p>
        </p:txBody>
      </p:sp>
    </p:spTree>
    <p:extLst>
      <p:ext uri="{BB962C8B-B14F-4D97-AF65-F5344CB8AC3E}">
        <p14:creationId xmlns:p14="http://schemas.microsoft.com/office/powerpoint/2010/main" val="1567334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E87153-AE20-7246-A7FD-C42A183095E7}" type="datetimeFigureOut">
              <a:rPr lang="en-US" smtClean="0"/>
              <a:t>6/4/18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DE967E-1D55-344D-9D86-0B0AE81E1A0E}" type="slidenum">
              <a:rPr lang="en-US" smtClean="0"/>
              <a:t>‹#›</a:t>
            </a:fld>
            <a:endParaRPr lang="en-US"/>
          </a:p>
        </p:txBody>
      </p:sp>
    </p:spTree>
    <p:extLst>
      <p:ext uri="{BB962C8B-B14F-4D97-AF65-F5344CB8AC3E}">
        <p14:creationId xmlns:p14="http://schemas.microsoft.com/office/powerpoint/2010/main" val="1148779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E87153-AE20-7246-A7FD-C42A183095E7}" type="datetimeFigureOut">
              <a:rPr lang="en-US" smtClean="0"/>
              <a:t>6/4/18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DE967E-1D55-344D-9D86-0B0AE81E1A0E}" type="slidenum">
              <a:rPr lang="en-US" smtClean="0"/>
              <a:t>‹#›</a:t>
            </a:fld>
            <a:endParaRPr lang="en-US"/>
          </a:p>
        </p:txBody>
      </p:sp>
    </p:spTree>
    <p:extLst>
      <p:ext uri="{BB962C8B-B14F-4D97-AF65-F5344CB8AC3E}">
        <p14:creationId xmlns:p14="http://schemas.microsoft.com/office/powerpoint/2010/main" val="1656901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E87153-AE20-7246-A7FD-C42A183095E7}" type="datetimeFigureOut">
              <a:rPr lang="en-US" smtClean="0"/>
              <a:t>6/4/18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DE967E-1D55-344D-9D86-0B0AE81E1A0E}" type="slidenum">
              <a:rPr lang="en-US" smtClean="0"/>
              <a:t>‹#›</a:t>
            </a:fld>
            <a:endParaRPr lang="en-US"/>
          </a:p>
        </p:txBody>
      </p:sp>
    </p:spTree>
    <p:extLst>
      <p:ext uri="{BB962C8B-B14F-4D97-AF65-F5344CB8AC3E}">
        <p14:creationId xmlns:p14="http://schemas.microsoft.com/office/powerpoint/2010/main" val="1129228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E87153-AE20-7246-A7FD-C42A183095E7}" type="datetimeFigureOut">
              <a:rPr lang="en-US" smtClean="0"/>
              <a:t>6/4/18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DE967E-1D55-344D-9D86-0B0AE81E1A0E}" type="slidenum">
              <a:rPr lang="en-US" smtClean="0"/>
              <a:t>‹#›</a:t>
            </a:fld>
            <a:endParaRPr lang="en-US"/>
          </a:p>
        </p:txBody>
      </p:sp>
    </p:spTree>
    <p:extLst>
      <p:ext uri="{BB962C8B-B14F-4D97-AF65-F5344CB8AC3E}">
        <p14:creationId xmlns:p14="http://schemas.microsoft.com/office/powerpoint/2010/main" val="16223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E87153-AE20-7246-A7FD-C42A183095E7}" type="datetimeFigureOut">
              <a:rPr lang="en-US" smtClean="0"/>
              <a:t>6/4/18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DE967E-1D55-344D-9D86-0B0AE81E1A0E}" type="slidenum">
              <a:rPr lang="en-US" smtClean="0"/>
              <a:t>‹#›</a:t>
            </a:fld>
            <a:endParaRPr lang="en-US"/>
          </a:p>
        </p:txBody>
      </p:sp>
    </p:spTree>
    <p:extLst>
      <p:ext uri="{BB962C8B-B14F-4D97-AF65-F5344CB8AC3E}">
        <p14:creationId xmlns:p14="http://schemas.microsoft.com/office/powerpoint/2010/main" val="129036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E87153-AE20-7246-A7FD-C42A183095E7}" type="datetimeFigureOut">
              <a:rPr lang="en-US" smtClean="0"/>
              <a:t>6/4/18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DE967E-1D55-344D-9D86-0B0AE81E1A0E}" type="slidenum">
              <a:rPr lang="en-US" smtClean="0"/>
              <a:t>‹#›</a:t>
            </a:fld>
            <a:endParaRPr lang="en-US"/>
          </a:p>
        </p:txBody>
      </p:sp>
    </p:spTree>
    <p:extLst>
      <p:ext uri="{BB962C8B-B14F-4D97-AF65-F5344CB8AC3E}">
        <p14:creationId xmlns:p14="http://schemas.microsoft.com/office/powerpoint/2010/main" val="1897858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E87153-AE20-7246-A7FD-C42A183095E7}" type="datetimeFigureOut">
              <a:rPr lang="en-US" smtClean="0"/>
              <a:t>6/4/18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DE967E-1D55-344D-9D86-0B0AE81E1A0E}" type="slidenum">
              <a:rPr lang="en-US" smtClean="0"/>
              <a:t>‹#›</a:t>
            </a:fld>
            <a:endParaRPr lang="en-US"/>
          </a:p>
        </p:txBody>
      </p:sp>
    </p:spTree>
    <p:extLst>
      <p:ext uri="{BB962C8B-B14F-4D97-AF65-F5344CB8AC3E}">
        <p14:creationId xmlns:p14="http://schemas.microsoft.com/office/powerpoint/2010/main" val="7401419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87153-AE20-7246-A7FD-C42A183095E7}" type="datetimeFigureOut">
              <a:rPr lang="en-US" smtClean="0"/>
              <a:t>6/4/18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DE967E-1D55-344D-9D86-0B0AE81E1A0E}" type="slidenum">
              <a:rPr lang="en-US" smtClean="0"/>
              <a:t>‹#›</a:t>
            </a:fld>
            <a:endParaRPr lang="en-US"/>
          </a:p>
        </p:txBody>
      </p:sp>
    </p:spTree>
    <p:extLst>
      <p:ext uri="{BB962C8B-B14F-4D97-AF65-F5344CB8AC3E}">
        <p14:creationId xmlns:p14="http://schemas.microsoft.com/office/powerpoint/2010/main" val="558410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kochmetals.com/" TargetMode="External"/><Relationship Id="rId3"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tiff"/><Relationship Id="rId1" Type="http://schemas.openxmlformats.org/officeDocument/2006/relationships/slideLayout" Target="../slideLayouts/slideLayout1.xml"/><Relationship Id="rId2" Type="http://schemas.openxmlformats.org/officeDocument/2006/relationships/image" Target="../media/image9.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tiff"/><Relationship Id="rId3" Type="http://schemas.openxmlformats.org/officeDocument/2006/relationships/image" Target="../media/image3.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concordltd.com/" TargetMode="External"/><Relationship Id="rId3" Type="http://schemas.openxmlformats.org/officeDocument/2006/relationships/image" Target="../media/image2.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cf-partners.com/" TargetMode="External"/><Relationship Id="rId3" Type="http://schemas.openxmlformats.org/officeDocument/2006/relationships/image" Target="../media/image3.tiff"/></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7.jpeg"/><Relationship Id="rId6" Type="http://schemas.openxmlformats.org/officeDocument/2006/relationships/image" Target="../media/image8.tiff"/><Relationship Id="rId1" Type="http://schemas.openxmlformats.org/officeDocument/2006/relationships/slideLayout" Target="../slideLayouts/slideLayout1.xml"/><Relationship Id="rId2" Type="http://schemas.openxmlformats.org/officeDocument/2006/relationships/image" Target="../media/image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tiff"/><Relationship Id="rId3" Type="http://schemas.openxmlformats.org/officeDocument/2006/relationships/image" Target="../media/image9.tiff"/></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image" Target="../media/image12.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2759" y="252248"/>
            <a:ext cx="8692055" cy="1754326"/>
          </a:xfrm>
          <a:prstGeom prst="rect">
            <a:avLst/>
          </a:prstGeom>
          <a:noFill/>
        </p:spPr>
        <p:txBody>
          <a:bodyPr wrap="square" rtlCol="0">
            <a:spAutoFit/>
          </a:bodyPr>
          <a:lstStyle/>
          <a:p>
            <a:r>
              <a:rPr lang="en-US" dirty="0" smtClean="0"/>
              <a:t>Koch Metals: </a:t>
            </a:r>
            <a:r>
              <a:rPr lang="en-US" dirty="0" smtClean="0">
                <a:hlinkClick r:id="rId2"/>
              </a:rPr>
              <a:t>https://www.kochmetals.com/</a:t>
            </a:r>
            <a:r>
              <a:rPr lang="en-US" dirty="0" smtClean="0"/>
              <a:t> </a:t>
            </a:r>
            <a:endParaRPr lang="en-US" dirty="0"/>
          </a:p>
          <a:p>
            <a:pPr marL="285750" indent="-285750">
              <a:buFontTx/>
              <a:buChar char="-"/>
            </a:pPr>
            <a:r>
              <a:rPr lang="en-US" dirty="0" smtClean="0"/>
              <a:t>We like the continuous scroll down of this website with the fixed bar at the top</a:t>
            </a:r>
          </a:p>
          <a:p>
            <a:pPr marL="285750" indent="-285750">
              <a:buFontTx/>
              <a:buChar char="-"/>
            </a:pPr>
            <a:r>
              <a:rPr lang="en-US" dirty="0" smtClean="0"/>
              <a:t>Very simple design with not too much information</a:t>
            </a:r>
          </a:p>
          <a:p>
            <a:pPr marL="285750" indent="-285750">
              <a:buFontTx/>
              <a:buChar char="-"/>
            </a:pPr>
            <a:r>
              <a:rPr lang="en-US" dirty="0" smtClean="0"/>
              <a:t>We like the ability to click left and right for more summarized information</a:t>
            </a:r>
          </a:p>
          <a:p>
            <a:pPr marL="285750" indent="-285750">
              <a:buFontTx/>
              <a:buChar char="-"/>
            </a:pPr>
            <a:r>
              <a:rPr lang="en-US" dirty="0" smtClean="0"/>
              <a:t>We want our website to be very similar to this</a:t>
            </a:r>
          </a:p>
          <a:p>
            <a:pPr marL="285750" indent="-285750">
              <a:buFontTx/>
              <a:buChar char="-"/>
            </a:pPr>
            <a:endParaRPr lang="en-US" dirty="0" smtClean="0"/>
          </a:p>
        </p:txBody>
      </p:sp>
      <p:pic>
        <p:nvPicPr>
          <p:cNvPr id="2" name="Picture 1"/>
          <p:cNvPicPr>
            <a:picLocks noChangeAspect="1"/>
          </p:cNvPicPr>
          <p:nvPr/>
        </p:nvPicPr>
        <p:blipFill>
          <a:blip r:embed="rId3"/>
          <a:stretch>
            <a:fillRect/>
          </a:stretch>
        </p:blipFill>
        <p:spPr>
          <a:xfrm>
            <a:off x="490330" y="2425148"/>
            <a:ext cx="8163851" cy="4159847"/>
          </a:xfrm>
          <a:prstGeom prst="rect">
            <a:avLst/>
          </a:prstGeom>
        </p:spPr>
      </p:pic>
    </p:spTree>
    <p:extLst>
      <p:ext uri="{BB962C8B-B14F-4D97-AF65-F5344CB8AC3E}">
        <p14:creationId xmlns:p14="http://schemas.microsoft.com/office/powerpoint/2010/main" val="165511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blob:https://web.whatsapp.com/1b804ffc-1cec-49e1-8d22-9d5791ee4f79"/>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3053378" y="2093297"/>
            <a:ext cx="4035911" cy="2862322"/>
          </a:xfrm>
          <a:prstGeom prst="rect">
            <a:avLst/>
          </a:prstGeom>
          <a:noFill/>
        </p:spPr>
        <p:txBody>
          <a:bodyPr wrap="square" rtlCol="0">
            <a:spAutoFit/>
          </a:bodyPr>
          <a:lstStyle/>
          <a:p>
            <a:pPr algn="ctr"/>
            <a:endParaRPr lang="en-US" dirty="0"/>
          </a:p>
          <a:p>
            <a:pPr marL="285750" indent="-285750">
              <a:buFont typeface="Arial" charset="0"/>
              <a:buChar char="•"/>
            </a:pPr>
            <a:r>
              <a:rPr lang="en-US" sz="1400" dirty="0"/>
              <a:t>99.7% – 99.85% primary </a:t>
            </a:r>
            <a:r>
              <a:rPr lang="en-US" sz="1400" dirty="0" err="1"/>
              <a:t>aluminium</a:t>
            </a:r>
            <a:endParaRPr lang="en-US" sz="1400" dirty="0"/>
          </a:p>
          <a:p>
            <a:pPr marL="285750" indent="-285750">
              <a:buFont typeface="Arial" charset="0"/>
              <a:buChar char="•"/>
            </a:pPr>
            <a:r>
              <a:rPr lang="en-US" sz="1400" dirty="0"/>
              <a:t>Master alloys</a:t>
            </a:r>
          </a:p>
          <a:p>
            <a:pPr marL="285750" indent="-285750">
              <a:buFont typeface="Arial" charset="0"/>
              <a:buChar char="•"/>
            </a:pPr>
            <a:r>
              <a:rPr lang="en-US" sz="1400" dirty="0" smtClean="0"/>
              <a:t>AlMn20/25</a:t>
            </a:r>
          </a:p>
          <a:p>
            <a:pPr marL="285750" indent="-285750">
              <a:buFont typeface="Arial" charset="0"/>
              <a:buChar char="•"/>
            </a:pPr>
            <a:r>
              <a:rPr lang="en-US" sz="1400" dirty="0" smtClean="0"/>
              <a:t>AlSi30/50</a:t>
            </a:r>
          </a:p>
          <a:p>
            <a:pPr marL="285750" indent="-285750">
              <a:buFont typeface="Arial" charset="0"/>
              <a:buChar char="•"/>
            </a:pPr>
            <a:r>
              <a:rPr lang="en-US" sz="1400" dirty="0" smtClean="0"/>
              <a:t>AlTi10</a:t>
            </a:r>
          </a:p>
          <a:p>
            <a:pPr marL="285750" indent="-285750">
              <a:buFont typeface="Arial" charset="0"/>
              <a:buChar char="•"/>
            </a:pPr>
            <a:r>
              <a:rPr lang="en-US" sz="1400" dirty="0" smtClean="0"/>
              <a:t>AlZr5/10</a:t>
            </a:r>
          </a:p>
          <a:p>
            <a:pPr marL="285750" indent="-285750">
              <a:buFont typeface="Arial" charset="0"/>
              <a:buChar char="•"/>
            </a:pPr>
            <a:r>
              <a:rPr lang="en-US" sz="1400" dirty="0" smtClean="0"/>
              <a:t>AlV5/10</a:t>
            </a:r>
          </a:p>
          <a:p>
            <a:pPr marL="285750" indent="-285750">
              <a:buFont typeface="Arial" charset="0"/>
              <a:buChar char="•"/>
            </a:pPr>
            <a:r>
              <a:rPr lang="en-US" sz="1400" dirty="0" smtClean="0"/>
              <a:t>AlBe5/10</a:t>
            </a:r>
          </a:p>
          <a:p>
            <a:pPr marL="285750" indent="-285750">
              <a:buFont typeface="Arial" charset="0"/>
              <a:buChar char="•"/>
            </a:pPr>
            <a:r>
              <a:rPr lang="en-US" sz="1400" dirty="0" smtClean="0"/>
              <a:t>AlSr10/15</a:t>
            </a:r>
            <a:endParaRPr lang="en-US" sz="1400" dirty="0"/>
          </a:p>
          <a:p>
            <a:endParaRPr lang="en-US" dirty="0" smtClean="0"/>
          </a:p>
          <a:p>
            <a:endParaRPr lang="en-US" dirty="0"/>
          </a:p>
        </p:txBody>
      </p:sp>
      <p:pic>
        <p:nvPicPr>
          <p:cNvPr id="6" name="Picture 5"/>
          <p:cNvPicPr>
            <a:picLocks noChangeAspect="1"/>
          </p:cNvPicPr>
          <p:nvPr/>
        </p:nvPicPr>
        <p:blipFill>
          <a:blip r:embed="rId2"/>
          <a:stretch>
            <a:fillRect/>
          </a:stretch>
        </p:blipFill>
        <p:spPr>
          <a:xfrm>
            <a:off x="0" y="0"/>
            <a:ext cx="12192000" cy="688514"/>
          </a:xfrm>
          <a:prstGeom prst="rect">
            <a:avLst/>
          </a:prstGeom>
        </p:spPr>
      </p:pic>
      <p:cxnSp>
        <p:nvCxnSpPr>
          <p:cNvPr id="7" name="Straight Connector 6"/>
          <p:cNvCxnSpPr/>
          <p:nvPr/>
        </p:nvCxnSpPr>
        <p:spPr>
          <a:xfrm>
            <a:off x="8602059" y="426790"/>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488193" y="1777755"/>
            <a:ext cx="1215614" cy="369332"/>
          </a:xfrm>
          <a:prstGeom prst="rect">
            <a:avLst/>
          </a:prstGeom>
          <a:noFill/>
        </p:spPr>
        <p:txBody>
          <a:bodyPr wrap="square" rtlCol="0">
            <a:spAutoFit/>
          </a:bodyPr>
          <a:lstStyle/>
          <a:p>
            <a:r>
              <a:rPr lang="en-US" dirty="0" err="1" smtClean="0"/>
              <a:t>Aluminium</a:t>
            </a:r>
            <a:endParaRPr lang="en-US" dirty="0"/>
          </a:p>
        </p:txBody>
      </p:sp>
      <p:sp>
        <p:nvSpPr>
          <p:cNvPr id="9" name="TextBox 8"/>
          <p:cNvSpPr txBox="1"/>
          <p:nvPr/>
        </p:nvSpPr>
        <p:spPr>
          <a:xfrm>
            <a:off x="6285462" y="2147087"/>
            <a:ext cx="4035911" cy="1877437"/>
          </a:xfrm>
          <a:prstGeom prst="rect">
            <a:avLst/>
          </a:prstGeom>
          <a:noFill/>
        </p:spPr>
        <p:txBody>
          <a:bodyPr wrap="square" rtlCol="0">
            <a:spAutoFit/>
          </a:bodyPr>
          <a:lstStyle/>
          <a:p>
            <a:pPr algn="ctr"/>
            <a:endParaRPr lang="en-US" sz="1400" dirty="0"/>
          </a:p>
          <a:p>
            <a:pPr marL="285750" indent="-285750">
              <a:buFont typeface="Arial" charset="0"/>
              <a:buChar char="•"/>
            </a:pPr>
            <a:r>
              <a:rPr lang="en-US" sz="1400" dirty="0" smtClean="0"/>
              <a:t>P1020 </a:t>
            </a:r>
            <a:r>
              <a:rPr lang="en-US" sz="1400" dirty="0"/>
              <a:t>(99.7%) Ingots, Sows and </a:t>
            </a:r>
            <a:r>
              <a:rPr lang="en-US" sz="1400" dirty="0" smtClean="0"/>
              <a:t>T-Bars</a:t>
            </a:r>
          </a:p>
          <a:p>
            <a:pPr marL="285750" indent="-285750">
              <a:buFont typeface="Arial" charset="0"/>
              <a:buChar char="•"/>
            </a:pPr>
            <a:r>
              <a:rPr lang="en-US" sz="1400" dirty="0" smtClean="0"/>
              <a:t>High </a:t>
            </a:r>
            <a:r>
              <a:rPr lang="en-US" sz="1400" dirty="0"/>
              <a:t>Purity </a:t>
            </a:r>
            <a:r>
              <a:rPr lang="en-US" sz="1400" dirty="0" err="1"/>
              <a:t>Aluminium</a:t>
            </a:r>
            <a:r>
              <a:rPr lang="en-US" sz="1400" dirty="0"/>
              <a:t> Ingots, Sows and T-Bars (P0610, P0406, P0303 etc</a:t>
            </a:r>
            <a:r>
              <a:rPr lang="en-US" sz="1400" dirty="0" smtClean="0"/>
              <a:t>.)</a:t>
            </a:r>
          </a:p>
          <a:p>
            <a:pPr marL="285750" indent="-285750">
              <a:buFont typeface="Arial" charset="0"/>
              <a:buChar char="•"/>
            </a:pPr>
            <a:r>
              <a:rPr lang="en-US" sz="1400" dirty="0" err="1" smtClean="0"/>
              <a:t>Offgrade</a:t>
            </a:r>
            <a:r>
              <a:rPr lang="en-US" sz="1400" dirty="0" smtClean="0"/>
              <a:t> </a:t>
            </a:r>
            <a:r>
              <a:rPr lang="en-US" sz="1400" dirty="0" err="1"/>
              <a:t>Aluminium</a:t>
            </a:r>
            <a:r>
              <a:rPr lang="en-US" sz="1400" dirty="0"/>
              <a:t> Ingots, Sows and </a:t>
            </a:r>
            <a:r>
              <a:rPr lang="en-US" sz="1400" dirty="0" smtClean="0"/>
              <a:t>T-Bars</a:t>
            </a:r>
          </a:p>
          <a:p>
            <a:pPr marL="285750" indent="-285750">
              <a:buFont typeface="Arial" charset="0"/>
              <a:buChar char="•"/>
            </a:pPr>
            <a:r>
              <a:rPr lang="en-US" sz="1400" dirty="0" smtClean="0"/>
              <a:t>Billet</a:t>
            </a:r>
          </a:p>
          <a:p>
            <a:pPr marL="285750" indent="-285750">
              <a:buFont typeface="Arial" charset="0"/>
              <a:buChar char="•"/>
            </a:pPr>
            <a:r>
              <a:rPr lang="en-US" sz="1400" dirty="0" smtClean="0"/>
              <a:t>Rod</a:t>
            </a:r>
            <a:endParaRPr lang="en-US" sz="1400" dirty="0"/>
          </a:p>
          <a:p>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977" y="3267037"/>
            <a:ext cx="647700" cy="7112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522486">
            <a:off x="10717029" y="3267037"/>
            <a:ext cx="647700" cy="711200"/>
          </a:xfrm>
          <a:prstGeom prst="rect">
            <a:avLst/>
          </a:prstGeom>
        </p:spPr>
      </p:pic>
      <p:sp>
        <p:nvSpPr>
          <p:cNvPr id="10" name="Oval 9"/>
          <p:cNvSpPr/>
          <p:nvPr/>
        </p:nvSpPr>
        <p:spPr>
          <a:xfrm>
            <a:off x="8426351" y="10770"/>
            <a:ext cx="907228" cy="6669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0" y="624893"/>
            <a:ext cx="12192000" cy="6233107"/>
          </a:xfrm>
          <a:prstGeom prst="rect">
            <a:avLst/>
          </a:prstGeom>
        </p:spPr>
      </p:pic>
      <p:sp>
        <p:nvSpPr>
          <p:cNvPr id="4" name="TextBox 3"/>
          <p:cNvSpPr txBox="1"/>
          <p:nvPr/>
        </p:nvSpPr>
        <p:spPr>
          <a:xfrm>
            <a:off x="1871831" y="856922"/>
            <a:ext cx="2732442" cy="369332"/>
          </a:xfrm>
          <a:prstGeom prst="rect">
            <a:avLst/>
          </a:prstGeom>
          <a:solidFill>
            <a:schemeClr val="bg1"/>
          </a:solidFill>
        </p:spPr>
        <p:txBody>
          <a:bodyPr wrap="square" rtlCol="0">
            <a:spAutoFit/>
          </a:bodyPr>
          <a:lstStyle/>
          <a:p>
            <a:r>
              <a:rPr lang="en-US" dirty="0" smtClean="0"/>
              <a:t>TRADING &amp; SOURCING</a:t>
            </a:r>
            <a:endParaRPr lang="en-US" dirty="0"/>
          </a:p>
        </p:txBody>
      </p:sp>
      <p:sp>
        <p:nvSpPr>
          <p:cNvPr id="13" name="TextBox 12"/>
          <p:cNvSpPr txBox="1"/>
          <p:nvPr/>
        </p:nvSpPr>
        <p:spPr>
          <a:xfrm>
            <a:off x="7720828" y="938107"/>
            <a:ext cx="3225501" cy="369332"/>
          </a:xfrm>
          <a:prstGeom prst="rect">
            <a:avLst/>
          </a:prstGeom>
          <a:solidFill>
            <a:schemeClr val="bg1"/>
          </a:solidFill>
        </p:spPr>
        <p:txBody>
          <a:bodyPr wrap="square" rtlCol="0">
            <a:spAutoFit/>
          </a:bodyPr>
          <a:lstStyle/>
          <a:p>
            <a:r>
              <a:rPr lang="en-US" smtClean="0"/>
              <a:t>PROCESSING &amp; CONSOLIDATING</a:t>
            </a:r>
            <a:endParaRPr lang="en-US" dirty="0"/>
          </a:p>
        </p:txBody>
      </p:sp>
      <p:sp>
        <p:nvSpPr>
          <p:cNvPr id="14" name="TextBox 13"/>
          <p:cNvSpPr txBox="1"/>
          <p:nvPr/>
        </p:nvSpPr>
        <p:spPr>
          <a:xfrm>
            <a:off x="7615045" y="4003194"/>
            <a:ext cx="3225501" cy="369332"/>
          </a:xfrm>
          <a:prstGeom prst="rect">
            <a:avLst/>
          </a:prstGeom>
          <a:solidFill>
            <a:schemeClr val="bg1"/>
          </a:solidFill>
        </p:spPr>
        <p:txBody>
          <a:bodyPr wrap="square" rtlCol="0">
            <a:spAutoFit/>
          </a:bodyPr>
          <a:lstStyle/>
          <a:p>
            <a:pPr algn="ctr"/>
            <a:r>
              <a:rPr lang="en-US" dirty="0"/>
              <a:t> </a:t>
            </a:r>
            <a:r>
              <a:rPr lang="en-US" dirty="0" smtClean="0"/>
              <a:t>OUTSOURCED SOLUTIONS</a:t>
            </a:r>
            <a:endParaRPr lang="en-US" dirty="0"/>
          </a:p>
        </p:txBody>
      </p:sp>
      <p:sp>
        <p:nvSpPr>
          <p:cNvPr id="15" name="TextBox 14"/>
          <p:cNvSpPr txBox="1"/>
          <p:nvPr/>
        </p:nvSpPr>
        <p:spPr>
          <a:xfrm>
            <a:off x="1014804" y="3978237"/>
            <a:ext cx="4077147" cy="369332"/>
          </a:xfrm>
          <a:prstGeom prst="rect">
            <a:avLst/>
          </a:prstGeom>
          <a:solidFill>
            <a:schemeClr val="bg1"/>
          </a:solidFill>
        </p:spPr>
        <p:txBody>
          <a:bodyPr wrap="square" rtlCol="0">
            <a:spAutoFit/>
          </a:bodyPr>
          <a:lstStyle/>
          <a:p>
            <a:pPr algn="ctr"/>
            <a:r>
              <a:rPr lang="en-US" dirty="0" smtClean="0"/>
              <a:t>OPERATIONAL SECURITY</a:t>
            </a:r>
            <a:endParaRPr lang="en-US" dirty="0"/>
          </a:p>
        </p:txBody>
      </p:sp>
      <p:sp>
        <p:nvSpPr>
          <p:cNvPr id="16" name="TextBox 15"/>
          <p:cNvSpPr txBox="1"/>
          <p:nvPr/>
        </p:nvSpPr>
        <p:spPr>
          <a:xfrm>
            <a:off x="304800" y="1208716"/>
            <a:ext cx="5552374" cy="2123658"/>
          </a:xfrm>
          <a:prstGeom prst="rect">
            <a:avLst/>
          </a:prstGeom>
          <a:solidFill>
            <a:schemeClr val="bg1"/>
          </a:solidFill>
        </p:spPr>
        <p:txBody>
          <a:bodyPr wrap="square" rtlCol="0">
            <a:spAutoFit/>
          </a:bodyPr>
          <a:lstStyle/>
          <a:p>
            <a:r>
              <a:rPr lang="en-US" sz="1200" dirty="0" smtClean="0"/>
              <a:t>ROCA’s experienced trading team has a wealth of knowledge throughout the global metal markets.</a:t>
            </a:r>
          </a:p>
          <a:p>
            <a:endParaRPr lang="en-US" sz="1200" dirty="0"/>
          </a:p>
          <a:p>
            <a:r>
              <a:rPr lang="en-US" sz="1200" dirty="0" smtClean="0"/>
              <a:t>ROCA sources refined </a:t>
            </a:r>
            <a:r>
              <a:rPr lang="en-US" sz="1200" dirty="0"/>
              <a:t>metals of various grades from smelters and the associated raw materials from mines and refineries. Our partnerships and relationships with suppliers allow </a:t>
            </a:r>
            <a:r>
              <a:rPr lang="en-US" sz="1200" dirty="0" smtClean="0"/>
              <a:t>ROCA </a:t>
            </a:r>
            <a:r>
              <a:rPr lang="en-US" sz="1200" dirty="0"/>
              <a:t>to provide a reliable and flexible service to customers with short and long term supply agreements and just in time spot transactions. </a:t>
            </a:r>
            <a:endParaRPr lang="en-US" sz="1200" dirty="0" smtClean="0"/>
          </a:p>
          <a:p>
            <a:endParaRPr lang="en-US" sz="1200" dirty="0"/>
          </a:p>
          <a:p>
            <a:r>
              <a:rPr lang="en-US" sz="1200" dirty="0" smtClean="0"/>
              <a:t>The ROCA team </a:t>
            </a:r>
            <a:r>
              <a:rPr lang="en-US" sz="1200" dirty="0"/>
              <a:t>is a reliable sourcing partner to secure the raw materials any industrial business needs on time, on specification and as needed. </a:t>
            </a:r>
            <a:r>
              <a:rPr lang="en-US" sz="1200" dirty="0" smtClean="0"/>
              <a:t>ROCA is </a:t>
            </a:r>
            <a:r>
              <a:rPr lang="en-US" sz="1200" dirty="0"/>
              <a:t>able to access a global supplier base and </a:t>
            </a:r>
            <a:r>
              <a:rPr lang="en-US" sz="1200" dirty="0" err="1"/>
              <a:t>optimise</a:t>
            </a:r>
            <a:r>
              <a:rPr lang="en-US" sz="1200" dirty="0"/>
              <a:t> pricing for raw materials among its </a:t>
            </a:r>
            <a:r>
              <a:rPr lang="en-US" sz="1200" dirty="0" smtClean="0"/>
              <a:t>activities.</a:t>
            </a:r>
            <a:endParaRPr lang="en-US" sz="1200" dirty="0"/>
          </a:p>
        </p:txBody>
      </p:sp>
      <p:sp>
        <p:nvSpPr>
          <p:cNvPr id="17" name="TextBox 16"/>
          <p:cNvSpPr txBox="1"/>
          <p:nvPr/>
        </p:nvSpPr>
        <p:spPr>
          <a:xfrm>
            <a:off x="6247586" y="1394662"/>
            <a:ext cx="5552374" cy="1754326"/>
          </a:xfrm>
          <a:prstGeom prst="rect">
            <a:avLst/>
          </a:prstGeom>
          <a:solidFill>
            <a:schemeClr val="bg1"/>
          </a:solidFill>
        </p:spPr>
        <p:txBody>
          <a:bodyPr wrap="square" rtlCol="0">
            <a:spAutoFit/>
          </a:bodyPr>
          <a:lstStyle/>
          <a:p>
            <a:r>
              <a:rPr lang="en-US" sz="1200" dirty="0" smtClean="0"/>
              <a:t>ROCA operates a physical processing and consolidation plant in the UK, responsible for processing and refining a wide variety of metallic scraps and alloys.</a:t>
            </a:r>
          </a:p>
          <a:p>
            <a:endParaRPr lang="en-US" sz="1200" dirty="0"/>
          </a:p>
          <a:p>
            <a:r>
              <a:rPr lang="en-US" sz="1200" dirty="0" smtClean="0"/>
              <a:t>ROCA is a vertically integrated commodity group and……</a:t>
            </a:r>
          </a:p>
          <a:p>
            <a:endParaRPr lang="en-US" sz="1200" dirty="0"/>
          </a:p>
          <a:p>
            <a:endParaRPr lang="en-US" sz="1200" dirty="0" smtClean="0"/>
          </a:p>
          <a:p>
            <a:endParaRPr lang="en-US" sz="1200" dirty="0"/>
          </a:p>
          <a:p>
            <a:endParaRPr lang="en-US" sz="1200" dirty="0" smtClean="0"/>
          </a:p>
          <a:p>
            <a:r>
              <a:rPr lang="en-US" sz="1200" dirty="0" smtClean="0"/>
              <a:t>More Text to be Added  </a:t>
            </a:r>
          </a:p>
        </p:txBody>
      </p:sp>
      <p:sp>
        <p:nvSpPr>
          <p:cNvPr id="18" name="TextBox 17"/>
          <p:cNvSpPr txBox="1"/>
          <p:nvPr/>
        </p:nvSpPr>
        <p:spPr>
          <a:xfrm>
            <a:off x="273546" y="4421615"/>
            <a:ext cx="5552374" cy="1938992"/>
          </a:xfrm>
          <a:prstGeom prst="rect">
            <a:avLst/>
          </a:prstGeom>
          <a:solidFill>
            <a:schemeClr val="bg1"/>
          </a:solidFill>
        </p:spPr>
        <p:txBody>
          <a:bodyPr wrap="square" rtlCol="0">
            <a:spAutoFit/>
          </a:bodyPr>
          <a:lstStyle/>
          <a:p>
            <a:r>
              <a:rPr lang="en-US" sz="1200" dirty="0" smtClean="0"/>
              <a:t>ROCA’s senior leadership has experience across the commodity value chain including: risk management, marketing arrangements, commodity asset management, leadership of commodity production assets, lending to commodity producers and consumers and logistics management. </a:t>
            </a:r>
          </a:p>
          <a:p>
            <a:endParaRPr lang="en-US" sz="1200" dirty="0"/>
          </a:p>
          <a:p>
            <a:r>
              <a:rPr lang="en-US" sz="1200" dirty="0" smtClean="0"/>
              <a:t>ROCA aims to add value to all its partners, suppliers and customers by providing services that enhance their business profitability, </a:t>
            </a:r>
            <a:r>
              <a:rPr lang="en-US" sz="1200" dirty="0" err="1" smtClean="0"/>
              <a:t>optimise</a:t>
            </a:r>
            <a:r>
              <a:rPr lang="en-US" sz="1200" dirty="0" smtClean="0"/>
              <a:t> commodity production or manage balance sheets.</a:t>
            </a:r>
          </a:p>
          <a:p>
            <a:endParaRPr lang="en-US" sz="1200" dirty="0"/>
          </a:p>
          <a:p>
            <a:endParaRPr lang="en-US" sz="1200" dirty="0"/>
          </a:p>
        </p:txBody>
      </p:sp>
      <p:sp>
        <p:nvSpPr>
          <p:cNvPr id="19" name="TextBox 18"/>
          <p:cNvSpPr txBox="1"/>
          <p:nvPr/>
        </p:nvSpPr>
        <p:spPr>
          <a:xfrm>
            <a:off x="6351676" y="4368768"/>
            <a:ext cx="5552374" cy="1569660"/>
          </a:xfrm>
          <a:prstGeom prst="rect">
            <a:avLst/>
          </a:prstGeom>
          <a:solidFill>
            <a:schemeClr val="bg1"/>
          </a:solidFill>
        </p:spPr>
        <p:txBody>
          <a:bodyPr wrap="square" rtlCol="0">
            <a:spAutoFit/>
          </a:bodyPr>
          <a:lstStyle/>
          <a:p>
            <a:endParaRPr lang="en-US" sz="1200" dirty="0" smtClean="0"/>
          </a:p>
          <a:p>
            <a:endParaRPr lang="en-US" sz="1200" dirty="0"/>
          </a:p>
          <a:p>
            <a:r>
              <a:rPr lang="en-US" sz="1200" dirty="0" smtClean="0"/>
              <a:t>Text to be Added </a:t>
            </a:r>
          </a:p>
          <a:p>
            <a:endParaRPr lang="en-US" sz="1200" dirty="0" smtClean="0"/>
          </a:p>
          <a:p>
            <a:endParaRPr lang="en-US" sz="1200" dirty="0"/>
          </a:p>
          <a:p>
            <a:endParaRPr lang="en-US" sz="1200" dirty="0" smtClean="0"/>
          </a:p>
          <a:p>
            <a:endParaRPr lang="en-US" sz="1200" dirty="0"/>
          </a:p>
          <a:p>
            <a:r>
              <a:rPr lang="en-US" sz="1200" dirty="0" smtClean="0"/>
              <a:t> </a:t>
            </a:r>
          </a:p>
        </p:txBody>
      </p:sp>
    </p:spTree>
    <p:extLst>
      <p:ext uri="{BB962C8B-B14F-4D97-AF65-F5344CB8AC3E}">
        <p14:creationId xmlns:p14="http://schemas.microsoft.com/office/powerpoint/2010/main" val="1557746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blob:https://web.whatsapp.com/1b804ffc-1cec-49e1-8d22-9d5791ee4f79"/>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0" y="0"/>
            <a:ext cx="12192000" cy="688514"/>
          </a:xfrm>
          <a:prstGeom prst="rect">
            <a:avLst/>
          </a:prstGeom>
        </p:spPr>
      </p:pic>
      <p:cxnSp>
        <p:nvCxnSpPr>
          <p:cNvPr id="7" name="Straight Connector 6"/>
          <p:cNvCxnSpPr/>
          <p:nvPr/>
        </p:nvCxnSpPr>
        <p:spPr>
          <a:xfrm>
            <a:off x="10387829" y="426790"/>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3"/>
          <a:srcRect t="4619"/>
          <a:stretch/>
        </p:blipFill>
        <p:spPr>
          <a:xfrm>
            <a:off x="1592132" y="1506071"/>
            <a:ext cx="9768212" cy="4959274"/>
          </a:xfrm>
          <a:prstGeom prst="rect">
            <a:avLst/>
          </a:prstGeom>
        </p:spPr>
      </p:pic>
      <p:sp>
        <p:nvSpPr>
          <p:cNvPr id="14" name="Oval 13"/>
          <p:cNvSpPr/>
          <p:nvPr/>
        </p:nvSpPr>
        <p:spPr>
          <a:xfrm>
            <a:off x="10299975" y="96831"/>
            <a:ext cx="907228" cy="6669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4476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2759" y="252248"/>
            <a:ext cx="8692055" cy="1477328"/>
          </a:xfrm>
          <a:prstGeom prst="rect">
            <a:avLst/>
          </a:prstGeom>
          <a:noFill/>
        </p:spPr>
        <p:txBody>
          <a:bodyPr wrap="square" rtlCol="0">
            <a:spAutoFit/>
          </a:bodyPr>
          <a:lstStyle/>
          <a:p>
            <a:r>
              <a:rPr lang="en-US" dirty="0" smtClean="0"/>
              <a:t>Concord Recourses </a:t>
            </a:r>
            <a:r>
              <a:rPr lang="en-US" dirty="0" smtClean="0">
                <a:hlinkClick r:id="rId2"/>
              </a:rPr>
              <a:t>https://www.concordltd.com/</a:t>
            </a:r>
            <a:endParaRPr lang="en-US" dirty="0" smtClean="0"/>
          </a:p>
          <a:p>
            <a:r>
              <a:rPr lang="en-US" dirty="0" smtClean="0"/>
              <a:t>- Very similar to the Koch website, regarding the continuous scroll layout</a:t>
            </a:r>
          </a:p>
          <a:p>
            <a:pPr marL="285750" indent="-285750">
              <a:buFontTx/>
              <a:buChar char="-"/>
            </a:pPr>
            <a:r>
              <a:rPr lang="en-US" dirty="0" smtClean="0"/>
              <a:t>Like the front page which has scrolling pictures, and highlighted sentences</a:t>
            </a:r>
          </a:p>
          <a:p>
            <a:pPr marL="285750" indent="-285750">
              <a:buFontTx/>
              <a:buChar char="-"/>
            </a:pPr>
            <a:r>
              <a:rPr lang="en-US" dirty="0" smtClean="0"/>
              <a:t>Like the font used throughout</a:t>
            </a:r>
          </a:p>
          <a:p>
            <a:pPr marL="285750" indent="-285750">
              <a:buFontTx/>
              <a:buChar char="-"/>
            </a:pPr>
            <a:r>
              <a:rPr lang="en-US" dirty="0" smtClean="0"/>
              <a:t>Like the </a:t>
            </a:r>
            <a:endParaRPr lang="en-US" dirty="0"/>
          </a:p>
        </p:txBody>
      </p:sp>
      <p:pic>
        <p:nvPicPr>
          <p:cNvPr id="3" name="Picture 2"/>
          <p:cNvPicPr>
            <a:picLocks noChangeAspect="1"/>
          </p:cNvPicPr>
          <p:nvPr/>
        </p:nvPicPr>
        <p:blipFill>
          <a:blip r:embed="rId3"/>
          <a:stretch>
            <a:fillRect/>
          </a:stretch>
        </p:blipFill>
        <p:spPr>
          <a:xfrm>
            <a:off x="4267200" y="2254080"/>
            <a:ext cx="7807354" cy="4458145"/>
          </a:xfrm>
          <a:prstGeom prst="rect">
            <a:avLst/>
          </a:prstGeom>
        </p:spPr>
      </p:pic>
    </p:spTree>
    <p:extLst>
      <p:ext uri="{BB962C8B-B14F-4D97-AF65-F5344CB8AC3E}">
        <p14:creationId xmlns:p14="http://schemas.microsoft.com/office/powerpoint/2010/main" val="154745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2759" y="252248"/>
            <a:ext cx="8692055" cy="646331"/>
          </a:xfrm>
          <a:prstGeom prst="rect">
            <a:avLst/>
          </a:prstGeom>
          <a:noFill/>
        </p:spPr>
        <p:txBody>
          <a:bodyPr wrap="square" rtlCol="0">
            <a:spAutoFit/>
          </a:bodyPr>
          <a:lstStyle/>
          <a:p>
            <a:r>
              <a:rPr lang="en-US" dirty="0" smtClean="0"/>
              <a:t>CF Partners </a:t>
            </a:r>
            <a:r>
              <a:rPr lang="en-US" dirty="0" smtClean="0">
                <a:hlinkClick r:id="rId2"/>
              </a:rPr>
              <a:t>https://www.cf-partners.com/</a:t>
            </a:r>
            <a:endParaRPr lang="en-US" dirty="0" smtClean="0"/>
          </a:p>
          <a:p>
            <a:r>
              <a:rPr lang="en-US" dirty="0" smtClean="0"/>
              <a:t>- Like the location map and contact details </a:t>
            </a:r>
            <a:endParaRPr lang="en-US" dirty="0"/>
          </a:p>
        </p:txBody>
      </p:sp>
      <p:pic>
        <p:nvPicPr>
          <p:cNvPr id="2" name="Picture 1"/>
          <p:cNvPicPr>
            <a:picLocks noChangeAspect="1"/>
          </p:cNvPicPr>
          <p:nvPr/>
        </p:nvPicPr>
        <p:blipFill>
          <a:blip r:embed="rId3"/>
          <a:stretch>
            <a:fillRect/>
          </a:stretch>
        </p:blipFill>
        <p:spPr>
          <a:xfrm>
            <a:off x="3168777" y="2080591"/>
            <a:ext cx="8479883" cy="4513682"/>
          </a:xfrm>
          <a:prstGeom prst="rect">
            <a:avLst/>
          </a:prstGeom>
        </p:spPr>
      </p:pic>
    </p:spTree>
    <p:extLst>
      <p:ext uri="{BB962C8B-B14F-4D97-AF65-F5344CB8AC3E}">
        <p14:creationId xmlns:p14="http://schemas.microsoft.com/office/powerpoint/2010/main" val="1057639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6472"/>
            <a:ext cx="5654565" cy="646331"/>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Tx/>
              <a:buNone/>
              <a:tabLst/>
              <a:defRPr/>
            </a:pPr>
            <a:r>
              <a:rPr lang="en-US" dirty="0" smtClean="0"/>
              <a:t>Logo Ideas:</a:t>
            </a:r>
          </a:p>
          <a:p>
            <a:pPr marL="285750" marR="0" lvl="0" indent="-285750" defTabSz="914400" eaLnBrk="1" fontAlgn="auto" latinLnBrk="0" hangingPunct="1">
              <a:lnSpc>
                <a:spcPct val="100000"/>
              </a:lnSpc>
              <a:spcBef>
                <a:spcPts val="0"/>
              </a:spcBef>
              <a:spcAft>
                <a:spcPts val="0"/>
              </a:spcAft>
              <a:buClrTx/>
              <a:buSzTx/>
              <a:buFontTx/>
              <a:buNone/>
              <a:tabLst/>
              <a:defRPr/>
            </a:pPr>
            <a:endParaRPr lang="en-US" dirty="0" smtClean="0"/>
          </a:p>
        </p:txBody>
      </p:sp>
      <p:sp>
        <p:nvSpPr>
          <p:cNvPr id="3" name="AutoShape 4" descr="blob:https://web.whatsapp.com/1b804ffc-1cec-49e1-8d22-9d5791ee4f79"/>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rotWithShape="1">
          <a:blip r:embed="rId2"/>
          <a:srcRect l="21246" t="53722" r="19855" b="22858"/>
          <a:stretch/>
        </p:blipFill>
        <p:spPr>
          <a:xfrm>
            <a:off x="2602318" y="1761912"/>
            <a:ext cx="2577606" cy="1070474"/>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040" y="3106938"/>
            <a:ext cx="1090466" cy="848140"/>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2950" t="9363" r="29340" b="44739"/>
          <a:stretch/>
        </p:blipFill>
        <p:spPr>
          <a:xfrm rot="16200000">
            <a:off x="617430" y="1175571"/>
            <a:ext cx="1313098" cy="224315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8320" y="3295517"/>
            <a:ext cx="1479826" cy="1625600"/>
          </a:xfrm>
          <a:prstGeom prst="rect">
            <a:avLst/>
          </a:prstGeom>
        </p:spPr>
      </p:pic>
      <p:pic>
        <p:nvPicPr>
          <p:cNvPr id="15" name="Picture 14"/>
          <p:cNvPicPr>
            <a:picLocks noChangeAspect="1"/>
          </p:cNvPicPr>
          <p:nvPr/>
        </p:nvPicPr>
        <p:blipFill>
          <a:blip r:embed="rId6"/>
          <a:stretch>
            <a:fillRect/>
          </a:stretch>
        </p:blipFill>
        <p:spPr>
          <a:xfrm>
            <a:off x="49066" y="538272"/>
            <a:ext cx="2692400" cy="952500"/>
          </a:xfrm>
          <a:prstGeom prst="rect">
            <a:avLst/>
          </a:prstGeom>
        </p:spPr>
      </p:pic>
      <p:sp>
        <p:nvSpPr>
          <p:cNvPr id="16" name="TextBox 15"/>
          <p:cNvSpPr txBox="1"/>
          <p:nvPr/>
        </p:nvSpPr>
        <p:spPr>
          <a:xfrm>
            <a:off x="2790531" y="538272"/>
            <a:ext cx="9136425" cy="646331"/>
          </a:xfrm>
          <a:prstGeom prst="rect">
            <a:avLst/>
          </a:prstGeom>
          <a:noFill/>
        </p:spPr>
        <p:txBody>
          <a:bodyPr wrap="square" rtlCol="0">
            <a:spAutoFit/>
          </a:bodyPr>
          <a:lstStyle/>
          <a:p>
            <a:r>
              <a:rPr lang="en-US" dirty="0" smtClean="0"/>
              <a:t>Like the brand name written in large letters with the other words below </a:t>
            </a:r>
            <a:r>
              <a:rPr lang="en-US" dirty="0" err="1" smtClean="0"/>
              <a:t>i.e</a:t>
            </a:r>
            <a:r>
              <a:rPr lang="en-US" dirty="0" smtClean="0"/>
              <a:t> ROCA … and then Metals Group below. Simple and professional yet recognizable</a:t>
            </a:r>
            <a:endParaRPr lang="en-US" dirty="0"/>
          </a:p>
        </p:txBody>
      </p:sp>
      <p:sp>
        <p:nvSpPr>
          <p:cNvPr id="17" name="TextBox 16"/>
          <p:cNvSpPr txBox="1"/>
          <p:nvPr/>
        </p:nvSpPr>
        <p:spPr>
          <a:xfrm>
            <a:off x="5654565" y="1801588"/>
            <a:ext cx="6223326" cy="646331"/>
          </a:xfrm>
          <a:prstGeom prst="rect">
            <a:avLst/>
          </a:prstGeom>
          <a:noFill/>
        </p:spPr>
        <p:txBody>
          <a:bodyPr wrap="square" rtlCol="0">
            <a:spAutoFit/>
          </a:bodyPr>
          <a:lstStyle/>
          <a:p>
            <a:r>
              <a:rPr lang="en-US" dirty="0" smtClean="0"/>
              <a:t>Liked the type face, as it looks like it has been stamped into metal, we are in the metal industry </a:t>
            </a:r>
            <a:endParaRPr lang="en-US" dirty="0"/>
          </a:p>
        </p:txBody>
      </p:sp>
      <p:pic>
        <p:nvPicPr>
          <p:cNvPr id="18" name="Picture 17"/>
          <p:cNvPicPr>
            <a:picLocks noChangeAspect="1"/>
          </p:cNvPicPr>
          <p:nvPr/>
        </p:nvPicPr>
        <p:blipFill rotWithShape="1">
          <a:blip r:embed="rId2"/>
          <a:srcRect l="35431" t="20749" r="32568" b="47807"/>
          <a:stretch/>
        </p:blipFill>
        <p:spPr>
          <a:xfrm>
            <a:off x="152400" y="3159061"/>
            <a:ext cx="1543878" cy="1584450"/>
          </a:xfrm>
          <a:prstGeom prst="rect">
            <a:avLst/>
          </a:prstGeom>
        </p:spPr>
      </p:pic>
      <p:sp>
        <p:nvSpPr>
          <p:cNvPr id="19" name="TextBox 18"/>
          <p:cNvSpPr txBox="1"/>
          <p:nvPr/>
        </p:nvSpPr>
        <p:spPr>
          <a:xfrm>
            <a:off x="4745200" y="3466429"/>
            <a:ext cx="6223326" cy="646331"/>
          </a:xfrm>
          <a:prstGeom prst="rect">
            <a:avLst/>
          </a:prstGeom>
          <a:noFill/>
        </p:spPr>
        <p:txBody>
          <a:bodyPr wrap="square" rtlCol="0">
            <a:spAutoFit/>
          </a:bodyPr>
          <a:lstStyle/>
          <a:p>
            <a:r>
              <a:rPr lang="en-US" dirty="0" smtClean="0"/>
              <a:t>Like the idea of the logo being a simple shape, and not tied to a specific corporate color</a:t>
            </a:r>
            <a:endParaRPr lang="en-US" dirty="0"/>
          </a:p>
        </p:txBody>
      </p:sp>
    </p:spTree>
    <p:extLst>
      <p:ext uri="{BB962C8B-B14F-4D97-AF65-F5344CB8AC3E}">
        <p14:creationId xmlns:p14="http://schemas.microsoft.com/office/powerpoint/2010/main" val="1635942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H="1">
            <a:off x="1925620" y="677735"/>
            <a:ext cx="21514" cy="59167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355924" y="1624413"/>
            <a:ext cx="9144001" cy="646331"/>
          </a:xfrm>
          <a:prstGeom prst="rect">
            <a:avLst/>
          </a:prstGeom>
          <a:noFill/>
        </p:spPr>
        <p:txBody>
          <a:bodyPr wrap="square" rtlCol="0">
            <a:spAutoFit/>
          </a:bodyPr>
          <a:lstStyle/>
          <a:p>
            <a:r>
              <a:rPr lang="en-US" b="1" dirty="0" smtClean="0"/>
              <a:t>Home  Page </a:t>
            </a:r>
            <a:r>
              <a:rPr lang="en-US" dirty="0" smtClean="0"/>
              <a:t>– 4 x High resolution, high quality commodity focused images. Each picture is to have one sentence over played </a:t>
            </a:r>
            <a:r>
              <a:rPr lang="en-US" dirty="0" err="1" smtClean="0"/>
              <a:t>sumarising</a:t>
            </a:r>
            <a:r>
              <a:rPr lang="en-US" dirty="0" smtClean="0"/>
              <a:t> what Roca does</a:t>
            </a:r>
            <a:endParaRPr lang="en-US" dirty="0"/>
          </a:p>
        </p:txBody>
      </p:sp>
      <p:sp>
        <p:nvSpPr>
          <p:cNvPr id="20" name="TextBox 19"/>
          <p:cNvSpPr txBox="1"/>
          <p:nvPr/>
        </p:nvSpPr>
        <p:spPr>
          <a:xfrm>
            <a:off x="2355923" y="2433031"/>
            <a:ext cx="9144001" cy="646331"/>
          </a:xfrm>
          <a:prstGeom prst="rect">
            <a:avLst/>
          </a:prstGeom>
          <a:noFill/>
        </p:spPr>
        <p:txBody>
          <a:bodyPr wrap="square" rtlCol="0">
            <a:spAutoFit/>
          </a:bodyPr>
          <a:lstStyle/>
          <a:p>
            <a:r>
              <a:rPr lang="en-US" b="1" dirty="0" smtClean="0"/>
              <a:t>About</a:t>
            </a:r>
            <a:r>
              <a:rPr lang="en-US" dirty="0" smtClean="0"/>
              <a:t>– scroll down and users will get to the About page. There will be 2 clear paragraphs of text describing Roca. No picture background.  </a:t>
            </a:r>
            <a:endParaRPr lang="en-US" dirty="0"/>
          </a:p>
        </p:txBody>
      </p:sp>
      <p:sp>
        <p:nvSpPr>
          <p:cNvPr id="21" name="TextBox 20"/>
          <p:cNvSpPr txBox="1"/>
          <p:nvPr/>
        </p:nvSpPr>
        <p:spPr>
          <a:xfrm>
            <a:off x="2355922" y="3325897"/>
            <a:ext cx="9144001" cy="923330"/>
          </a:xfrm>
          <a:prstGeom prst="rect">
            <a:avLst/>
          </a:prstGeom>
          <a:noFill/>
        </p:spPr>
        <p:txBody>
          <a:bodyPr wrap="square" rtlCol="0">
            <a:spAutoFit/>
          </a:bodyPr>
          <a:lstStyle/>
          <a:p>
            <a:r>
              <a:rPr lang="en-US" b="1" dirty="0" smtClean="0"/>
              <a:t>Commodities </a:t>
            </a:r>
            <a:r>
              <a:rPr lang="en-US" dirty="0" smtClean="0"/>
              <a:t>– scroll down and users will get to commodities section. They will be able to click left and right to see the commodities we trade and the specifics of each commodity in bullet points. We would like  a static picture behind this – something metal / commodity related </a:t>
            </a:r>
            <a:endParaRPr lang="en-US" dirty="0"/>
          </a:p>
        </p:txBody>
      </p:sp>
      <p:sp>
        <p:nvSpPr>
          <p:cNvPr id="22" name="TextBox 21"/>
          <p:cNvSpPr txBox="1"/>
          <p:nvPr/>
        </p:nvSpPr>
        <p:spPr>
          <a:xfrm>
            <a:off x="2355922" y="4442895"/>
            <a:ext cx="9144001" cy="646331"/>
          </a:xfrm>
          <a:prstGeom prst="rect">
            <a:avLst/>
          </a:prstGeom>
          <a:noFill/>
        </p:spPr>
        <p:txBody>
          <a:bodyPr wrap="square" rtlCol="0">
            <a:spAutoFit/>
          </a:bodyPr>
          <a:lstStyle/>
          <a:p>
            <a:r>
              <a:rPr lang="en-US" b="1" dirty="0" smtClean="0"/>
              <a:t>Services  </a:t>
            </a:r>
            <a:r>
              <a:rPr lang="en-US" dirty="0" smtClean="0"/>
              <a:t>– scroll down and users will get to the services page. Much like the About page it should be simple paragraphs</a:t>
            </a:r>
            <a:endParaRPr lang="en-US" dirty="0"/>
          </a:p>
        </p:txBody>
      </p:sp>
      <p:sp>
        <p:nvSpPr>
          <p:cNvPr id="23" name="TextBox 22"/>
          <p:cNvSpPr txBox="1"/>
          <p:nvPr/>
        </p:nvSpPr>
        <p:spPr>
          <a:xfrm>
            <a:off x="2355921" y="5304380"/>
            <a:ext cx="9144001" cy="646331"/>
          </a:xfrm>
          <a:prstGeom prst="rect">
            <a:avLst/>
          </a:prstGeom>
          <a:noFill/>
        </p:spPr>
        <p:txBody>
          <a:bodyPr wrap="square" rtlCol="0">
            <a:spAutoFit/>
          </a:bodyPr>
          <a:lstStyle/>
          <a:p>
            <a:r>
              <a:rPr lang="en-US" b="1" smtClean="0"/>
              <a:t>Contact </a:t>
            </a:r>
            <a:r>
              <a:rPr lang="en-US" dirty="0" smtClean="0"/>
              <a:t>– scroll down and users will get to the contact page. Simple google map, if you click on the specific office it shows the google map location for that office.</a:t>
            </a:r>
            <a:endParaRPr lang="en-US" dirty="0"/>
          </a:p>
        </p:txBody>
      </p:sp>
      <p:pic>
        <p:nvPicPr>
          <p:cNvPr id="24" name="Picture 23"/>
          <p:cNvPicPr>
            <a:picLocks noChangeAspect="1"/>
          </p:cNvPicPr>
          <p:nvPr/>
        </p:nvPicPr>
        <p:blipFill>
          <a:blip r:embed="rId2"/>
          <a:stretch>
            <a:fillRect/>
          </a:stretch>
        </p:blipFill>
        <p:spPr>
          <a:xfrm>
            <a:off x="0" y="0"/>
            <a:ext cx="12192000" cy="688514"/>
          </a:xfrm>
          <a:prstGeom prst="rect">
            <a:avLst/>
          </a:prstGeom>
        </p:spPr>
      </p:pic>
      <p:sp>
        <p:nvSpPr>
          <p:cNvPr id="25" name="TextBox 24"/>
          <p:cNvSpPr txBox="1"/>
          <p:nvPr/>
        </p:nvSpPr>
        <p:spPr>
          <a:xfrm>
            <a:off x="2355920" y="753958"/>
            <a:ext cx="9144001" cy="646331"/>
          </a:xfrm>
          <a:prstGeom prst="rect">
            <a:avLst/>
          </a:prstGeom>
          <a:noFill/>
        </p:spPr>
        <p:txBody>
          <a:bodyPr wrap="square" rtlCol="0">
            <a:spAutoFit/>
          </a:bodyPr>
          <a:lstStyle/>
          <a:p>
            <a:r>
              <a:rPr lang="en-US" b="1" dirty="0" smtClean="0"/>
              <a:t>Navigation bar </a:t>
            </a:r>
            <a:r>
              <a:rPr lang="en-US" dirty="0" smtClean="0"/>
              <a:t>above to stay static / users to scroll down to get to different pages or to click the top bar in which it will auto scroll the relevant page (non drop down menu’s)</a:t>
            </a:r>
            <a:endParaRPr lang="en-US" dirty="0"/>
          </a:p>
        </p:txBody>
      </p:sp>
      <p:sp>
        <p:nvSpPr>
          <p:cNvPr id="26" name="TextBox 25"/>
          <p:cNvSpPr txBox="1"/>
          <p:nvPr/>
        </p:nvSpPr>
        <p:spPr>
          <a:xfrm>
            <a:off x="2355919" y="6037693"/>
            <a:ext cx="9144001" cy="646331"/>
          </a:xfrm>
          <a:prstGeom prst="rect">
            <a:avLst/>
          </a:prstGeom>
          <a:noFill/>
        </p:spPr>
        <p:txBody>
          <a:bodyPr wrap="square" rtlCol="0">
            <a:spAutoFit/>
          </a:bodyPr>
          <a:lstStyle/>
          <a:p>
            <a:r>
              <a:rPr lang="en-US" b="1" dirty="0" smtClean="0"/>
              <a:t>Log in </a:t>
            </a:r>
            <a:r>
              <a:rPr lang="en-US" dirty="0" smtClean="0"/>
              <a:t>– this is to be a ‘dummy’ Log in page, user name and password dropdown but doesn't</a:t>
            </a:r>
            <a:r>
              <a:rPr lang="fr-FR" dirty="0" smtClean="0"/>
              <a:t>’</a:t>
            </a:r>
            <a:r>
              <a:rPr lang="en-US" dirty="0" smtClean="0"/>
              <a:t>t allow anyone to actually go any where</a:t>
            </a:r>
            <a:endParaRPr lang="en-US" dirty="0"/>
          </a:p>
        </p:txBody>
      </p:sp>
    </p:spTree>
    <p:extLst>
      <p:ext uri="{BB962C8B-B14F-4D97-AF65-F5344CB8AC3E}">
        <p14:creationId xmlns:p14="http://schemas.microsoft.com/office/powerpoint/2010/main" val="131179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363474" cy="6858000"/>
          </a:xfrm>
          <a:prstGeom prst="rect">
            <a:avLst/>
          </a:prstGeom>
          <a:ln w="38100">
            <a:solidFill>
              <a:schemeClr val="tx1"/>
            </a:solidFill>
          </a:ln>
        </p:spPr>
      </p:pic>
      <p:sp>
        <p:nvSpPr>
          <p:cNvPr id="3" name="AutoShape 4" descr="blob:https://web.whatsapp.com/1b804ffc-1cec-49e1-8d22-9d5791ee4f79"/>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767056" y="2859740"/>
            <a:ext cx="5414681" cy="2862322"/>
          </a:xfrm>
          <a:prstGeom prst="rect">
            <a:avLst/>
          </a:prstGeom>
          <a:solidFill>
            <a:srgbClr val="021932"/>
          </a:solidFill>
        </p:spPr>
        <p:txBody>
          <a:bodyPr wrap="square" rtlCol="0">
            <a:spAutoFit/>
          </a:bodyPr>
          <a:lstStyle/>
          <a:p>
            <a:pPr>
              <a:lnSpc>
                <a:spcPct val="150000"/>
              </a:lnSpc>
            </a:pPr>
            <a:endParaRPr lang="en-US" sz="1400" dirty="0" smtClean="0">
              <a:solidFill>
                <a:schemeClr val="bg1"/>
              </a:solidFill>
            </a:endParaRPr>
          </a:p>
          <a:p>
            <a:pPr>
              <a:lnSpc>
                <a:spcPct val="150000"/>
              </a:lnSpc>
            </a:pPr>
            <a:endParaRPr lang="en-US" sz="1400" dirty="0">
              <a:solidFill>
                <a:schemeClr val="bg1"/>
              </a:solidFill>
            </a:endParaRPr>
          </a:p>
          <a:p>
            <a:pPr>
              <a:lnSpc>
                <a:spcPct val="150000"/>
              </a:lnSpc>
            </a:pPr>
            <a:endParaRPr lang="en-US" sz="1400" dirty="0" smtClean="0">
              <a:solidFill>
                <a:schemeClr val="bg1"/>
              </a:solidFill>
            </a:endParaRPr>
          </a:p>
          <a:p>
            <a:pPr>
              <a:lnSpc>
                <a:spcPct val="150000"/>
              </a:lnSpc>
            </a:pPr>
            <a:endParaRPr lang="en-US" sz="1400" dirty="0">
              <a:solidFill>
                <a:schemeClr val="bg1"/>
              </a:solidFill>
            </a:endParaRPr>
          </a:p>
          <a:p>
            <a:pPr>
              <a:lnSpc>
                <a:spcPct val="150000"/>
              </a:lnSpc>
            </a:pPr>
            <a:endParaRPr lang="en-US" sz="1400" dirty="0" smtClean="0">
              <a:solidFill>
                <a:schemeClr val="bg1"/>
              </a:solidFill>
            </a:endParaRPr>
          </a:p>
          <a:p>
            <a:pPr>
              <a:lnSpc>
                <a:spcPct val="150000"/>
              </a:lnSpc>
            </a:pPr>
            <a:r>
              <a:rPr lang="en-US" dirty="0" smtClean="0">
                <a:solidFill>
                  <a:schemeClr val="bg1"/>
                </a:solidFill>
              </a:rPr>
              <a:t>Roca Metals is a global commodities group with an established presence throughout the metal markets. </a:t>
            </a:r>
          </a:p>
          <a:p>
            <a:pPr>
              <a:lnSpc>
                <a:spcPct val="150000"/>
              </a:lnSpc>
            </a:pPr>
            <a:endParaRPr lang="en-US" sz="1400" dirty="0">
              <a:solidFill>
                <a:schemeClr val="bg1"/>
              </a:solidFill>
            </a:endParaRPr>
          </a:p>
        </p:txBody>
      </p:sp>
      <p:sp>
        <p:nvSpPr>
          <p:cNvPr id="8" name="Rectangle 7"/>
          <p:cNvSpPr/>
          <p:nvPr/>
        </p:nvSpPr>
        <p:spPr>
          <a:xfrm>
            <a:off x="152400" y="0"/>
            <a:ext cx="2009105" cy="530180"/>
          </a:xfrm>
          <a:prstGeom prst="rect">
            <a:avLst/>
          </a:prstGeom>
          <a:solidFill>
            <a:srgbClr val="19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18940" y="91225"/>
            <a:ext cx="476519" cy="3477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95459" y="91225"/>
            <a:ext cx="1133341" cy="400110"/>
          </a:xfrm>
          <a:prstGeom prst="rect">
            <a:avLst/>
          </a:prstGeom>
          <a:noFill/>
        </p:spPr>
        <p:txBody>
          <a:bodyPr wrap="square" rtlCol="0">
            <a:spAutoFit/>
          </a:bodyPr>
          <a:lstStyle/>
          <a:p>
            <a:r>
              <a:rPr lang="en-US" sz="2000" dirty="0" smtClean="0">
                <a:solidFill>
                  <a:schemeClr val="bg1"/>
                </a:solidFill>
              </a:rPr>
              <a:t>ROCA</a:t>
            </a:r>
            <a:endParaRPr lang="en-US" sz="2000" dirty="0">
              <a:solidFill>
                <a:schemeClr val="bg1"/>
              </a:solidFill>
            </a:endParaRPr>
          </a:p>
        </p:txBody>
      </p:sp>
      <p:sp>
        <p:nvSpPr>
          <p:cNvPr id="12" name="Rectangle 11"/>
          <p:cNvSpPr/>
          <p:nvPr/>
        </p:nvSpPr>
        <p:spPr>
          <a:xfrm>
            <a:off x="7508838" y="202201"/>
            <a:ext cx="4545787" cy="327979"/>
          </a:xfrm>
          <a:prstGeom prst="rect">
            <a:avLst/>
          </a:prstGeom>
          <a:solidFill>
            <a:srgbClr val="19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579745" y="165975"/>
            <a:ext cx="1133341" cy="246221"/>
          </a:xfrm>
          <a:prstGeom prst="rect">
            <a:avLst/>
          </a:prstGeom>
          <a:noFill/>
        </p:spPr>
        <p:txBody>
          <a:bodyPr wrap="square" rtlCol="0">
            <a:spAutoFit/>
          </a:bodyPr>
          <a:lstStyle/>
          <a:p>
            <a:r>
              <a:rPr lang="en-US" sz="1000" dirty="0" smtClean="0">
                <a:solidFill>
                  <a:schemeClr val="bg1"/>
                </a:solidFill>
              </a:rPr>
              <a:t>COMMODITIES</a:t>
            </a:r>
            <a:endParaRPr lang="en-US" sz="1000" dirty="0">
              <a:solidFill>
                <a:schemeClr val="bg1"/>
              </a:solidFill>
            </a:endParaRPr>
          </a:p>
        </p:txBody>
      </p:sp>
      <p:sp>
        <p:nvSpPr>
          <p:cNvPr id="14" name="TextBox 13"/>
          <p:cNvSpPr txBox="1"/>
          <p:nvPr/>
        </p:nvSpPr>
        <p:spPr>
          <a:xfrm>
            <a:off x="8738757" y="168737"/>
            <a:ext cx="818941" cy="246221"/>
          </a:xfrm>
          <a:prstGeom prst="rect">
            <a:avLst/>
          </a:prstGeom>
          <a:noFill/>
        </p:spPr>
        <p:txBody>
          <a:bodyPr wrap="square" rtlCol="0">
            <a:spAutoFit/>
          </a:bodyPr>
          <a:lstStyle/>
          <a:p>
            <a:r>
              <a:rPr lang="en-US" sz="1000" smtClean="0">
                <a:solidFill>
                  <a:schemeClr val="bg1"/>
                </a:solidFill>
              </a:rPr>
              <a:t>SERVICES</a:t>
            </a:r>
            <a:endParaRPr lang="en-US" sz="1000" dirty="0">
              <a:solidFill>
                <a:schemeClr val="bg1"/>
              </a:solidFill>
            </a:endParaRPr>
          </a:p>
        </p:txBody>
      </p:sp>
      <p:sp>
        <p:nvSpPr>
          <p:cNvPr id="15" name="TextBox 14"/>
          <p:cNvSpPr txBox="1"/>
          <p:nvPr/>
        </p:nvSpPr>
        <p:spPr>
          <a:xfrm>
            <a:off x="10580761" y="172150"/>
            <a:ext cx="739707" cy="246221"/>
          </a:xfrm>
          <a:prstGeom prst="rect">
            <a:avLst/>
          </a:prstGeom>
          <a:noFill/>
        </p:spPr>
        <p:txBody>
          <a:bodyPr wrap="square" rtlCol="0">
            <a:spAutoFit/>
          </a:bodyPr>
          <a:lstStyle/>
          <a:p>
            <a:r>
              <a:rPr lang="en-US" sz="1000" dirty="0" smtClean="0">
                <a:solidFill>
                  <a:schemeClr val="bg1"/>
                </a:solidFill>
              </a:rPr>
              <a:t>CONTACT</a:t>
            </a:r>
            <a:endParaRPr lang="en-US" sz="1000" dirty="0">
              <a:solidFill>
                <a:schemeClr val="bg1"/>
              </a:solidFill>
            </a:endParaRPr>
          </a:p>
        </p:txBody>
      </p:sp>
      <p:sp>
        <p:nvSpPr>
          <p:cNvPr id="16" name="TextBox 15"/>
          <p:cNvSpPr txBox="1"/>
          <p:nvPr/>
        </p:nvSpPr>
        <p:spPr>
          <a:xfrm>
            <a:off x="11453628" y="168169"/>
            <a:ext cx="848409" cy="246222"/>
          </a:xfrm>
          <a:prstGeom prst="rect">
            <a:avLst/>
          </a:prstGeom>
          <a:noFill/>
        </p:spPr>
        <p:txBody>
          <a:bodyPr wrap="square" rtlCol="0">
            <a:spAutoFit/>
          </a:bodyPr>
          <a:lstStyle/>
          <a:p>
            <a:r>
              <a:rPr lang="en-US" sz="1000" smtClean="0">
                <a:solidFill>
                  <a:schemeClr val="bg1"/>
                </a:solidFill>
              </a:rPr>
              <a:t>LOG IN</a:t>
            </a:r>
            <a:endParaRPr lang="en-US" sz="1000" dirty="0">
              <a:solidFill>
                <a:schemeClr val="bg1"/>
              </a:solidFill>
            </a:endParaRPr>
          </a:p>
        </p:txBody>
      </p:sp>
      <p:sp>
        <p:nvSpPr>
          <p:cNvPr id="17" name="TextBox 16"/>
          <p:cNvSpPr txBox="1"/>
          <p:nvPr/>
        </p:nvSpPr>
        <p:spPr>
          <a:xfrm>
            <a:off x="6723201" y="174538"/>
            <a:ext cx="652477" cy="246221"/>
          </a:xfrm>
          <a:prstGeom prst="rect">
            <a:avLst/>
          </a:prstGeom>
          <a:noFill/>
        </p:spPr>
        <p:txBody>
          <a:bodyPr wrap="square" rtlCol="0">
            <a:spAutoFit/>
          </a:bodyPr>
          <a:lstStyle/>
          <a:p>
            <a:r>
              <a:rPr lang="en-US" sz="1000" smtClean="0">
                <a:solidFill>
                  <a:schemeClr val="bg1"/>
                </a:solidFill>
              </a:rPr>
              <a:t>ABOUT</a:t>
            </a:r>
            <a:endParaRPr lang="en-US" sz="1000" dirty="0">
              <a:solidFill>
                <a:schemeClr val="bg1"/>
              </a:solidFill>
            </a:endParaRPr>
          </a:p>
        </p:txBody>
      </p:sp>
      <p:sp>
        <p:nvSpPr>
          <p:cNvPr id="18" name="TextBox 17"/>
          <p:cNvSpPr txBox="1"/>
          <p:nvPr/>
        </p:nvSpPr>
        <p:spPr>
          <a:xfrm>
            <a:off x="9659759" y="168737"/>
            <a:ext cx="818941" cy="246221"/>
          </a:xfrm>
          <a:prstGeom prst="rect">
            <a:avLst/>
          </a:prstGeom>
          <a:noFill/>
        </p:spPr>
        <p:txBody>
          <a:bodyPr wrap="square" rtlCol="0">
            <a:spAutoFit/>
          </a:bodyPr>
          <a:lstStyle/>
          <a:p>
            <a:r>
              <a:rPr lang="en-US" sz="1000" dirty="0" smtClean="0">
                <a:solidFill>
                  <a:schemeClr val="bg1"/>
                </a:solidFill>
              </a:rPr>
              <a:t>POLICIES</a:t>
            </a:r>
            <a:endParaRPr lang="en-US" sz="1000" dirty="0">
              <a:solidFill>
                <a:schemeClr val="bg1"/>
              </a:solidFill>
            </a:endParaRPr>
          </a:p>
        </p:txBody>
      </p:sp>
      <p:cxnSp>
        <p:nvCxnSpPr>
          <p:cNvPr id="20" name="Straight Connector 19"/>
          <p:cNvCxnSpPr/>
          <p:nvPr/>
        </p:nvCxnSpPr>
        <p:spPr>
          <a:xfrm>
            <a:off x="6644158" y="469820"/>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6562165" y="-44402"/>
            <a:ext cx="907228" cy="6669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723991" y="1312433"/>
            <a:ext cx="3729637" cy="2031325"/>
          </a:xfrm>
          <a:prstGeom prst="rect">
            <a:avLst/>
          </a:prstGeom>
          <a:noFill/>
          <a:ln w="38100">
            <a:solidFill>
              <a:srgbClr val="FF0000"/>
            </a:solidFill>
          </a:ln>
        </p:spPr>
        <p:txBody>
          <a:bodyPr wrap="square" rtlCol="0">
            <a:spAutoFit/>
          </a:bodyPr>
          <a:lstStyle/>
          <a:p>
            <a:r>
              <a:rPr lang="en-US" dirty="0" smtClean="0">
                <a:solidFill>
                  <a:srgbClr val="FF0000"/>
                </a:solidFill>
              </a:rPr>
              <a:t>NOTES IN RED:</a:t>
            </a:r>
          </a:p>
          <a:p>
            <a:r>
              <a:rPr lang="en-US" dirty="0" smtClean="0">
                <a:solidFill>
                  <a:srgbClr val="FF0000"/>
                </a:solidFill>
              </a:rPr>
              <a:t>4 scrolling pictures, all have different wording on the pages, wording provided on next page. </a:t>
            </a:r>
          </a:p>
          <a:p>
            <a:r>
              <a:rPr lang="en-US" dirty="0" smtClean="0">
                <a:solidFill>
                  <a:srgbClr val="FF0000"/>
                </a:solidFill>
              </a:rPr>
              <a:t>We do not  have </a:t>
            </a:r>
            <a:r>
              <a:rPr lang="en-US" dirty="0" err="1" smtClean="0">
                <a:solidFill>
                  <a:srgbClr val="FF0000"/>
                </a:solidFill>
              </a:rPr>
              <a:t>acess</a:t>
            </a:r>
            <a:r>
              <a:rPr lang="en-US" dirty="0" smtClean="0">
                <a:solidFill>
                  <a:srgbClr val="FF0000"/>
                </a:solidFill>
              </a:rPr>
              <a:t> to high quality pictures. We will need help sourcing these.</a:t>
            </a:r>
            <a:endParaRPr lang="en-US" dirty="0">
              <a:solidFill>
                <a:srgbClr val="FF0000"/>
              </a:solidFill>
            </a:endParaRPr>
          </a:p>
        </p:txBody>
      </p:sp>
    </p:spTree>
    <p:extLst>
      <p:ext uri="{BB962C8B-B14F-4D97-AF65-F5344CB8AC3E}">
        <p14:creationId xmlns:p14="http://schemas.microsoft.com/office/powerpoint/2010/main" val="2108983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2400"/>
            <a:ext cx="12192000" cy="2763239"/>
          </a:xfrm>
          <a:prstGeom prst="rect">
            <a:avLst/>
          </a:prstGeom>
        </p:spPr>
      </p:pic>
      <p:sp>
        <p:nvSpPr>
          <p:cNvPr id="3" name="AutoShape 4" descr="blob:https://web.whatsapp.com/1b804ffc-1cec-49e1-8d22-9d5791ee4f79"/>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522646" y="3373452"/>
            <a:ext cx="5013061" cy="2585323"/>
          </a:xfrm>
          <a:prstGeom prst="rect">
            <a:avLst/>
          </a:prstGeom>
          <a:noFill/>
          <a:ln>
            <a:noFill/>
          </a:ln>
        </p:spPr>
        <p:txBody>
          <a:bodyPr wrap="square" rtlCol="0">
            <a:spAutoFit/>
          </a:bodyPr>
          <a:lstStyle/>
          <a:p>
            <a:r>
              <a:rPr lang="en-US" dirty="0" smtClean="0"/>
              <a:t> Roca Metals is a global commodities group with an established presence throughout the metal markets. Roca Metals has a strong focus on consolidating, processing, and trading a full range of physical metal commodities, having established both European processing facilities and trading offices. Our network of clients and partners range from international metal producers, sovereigns, independent operators and industrial consumers.</a:t>
            </a:r>
            <a:endParaRPr lang="en-US" dirty="0" smtClean="0"/>
          </a:p>
        </p:txBody>
      </p:sp>
      <p:pic>
        <p:nvPicPr>
          <p:cNvPr id="6" name="Picture 5"/>
          <p:cNvPicPr>
            <a:picLocks noChangeAspect="1"/>
          </p:cNvPicPr>
          <p:nvPr/>
        </p:nvPicPr>
        <p:blipFill>
          <a:blip r:embed="rId3"/>
          <a:stretch>
            <a:fillRect/>
          </a:stretch>
        </p:blipFill>
        <p:spPr>
          <a:xfrm>
            <a:off x="0" y="0"/>
            <a:ext cx="12192000" cy="688514"/>
          </a:xfrm>
          <a:prstGeom prst="rect">
            <a:avLst/>
          </a:prstGeom>
        </p:spPr>
      </p:pic>
      <p:cxnSp>
        <p:nvCxnSpPr>
          <p:cNvPr id="7" name="Straight Connector 6"/>
          <p:cNvCxnSpPr/>
          <p:nvPr/>
        </p:nvCxnSpPr>
        <p:spPr>
          <a:xfrm>
            <a:off x="6536578" y="426790"/>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6448724" y="0"/>
            <a:ext cx="907228" cy="6669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536578" y="3373452"/>
            <a:ext cx="5013061" cy="2862322"/>
          </a:xfrm>
          <a:prstGeom prst="rect">
            <a:avLst/>
          </a:prstGeom>
          <a:noFill/>
          <a:ln>
            <a:noFill/>
          </a:ln>
        </p:spPr>
        <p:txBody>
          <a:bodyPr wrap="square" rtlCol="0">
            <a:spAutoFit/>
          </a:bodyPr>
          <a:lstStyle/>
          <a:p>
            <a:r>
              <a:rPr lang="en-US" dirty="0" smtClean="0"/>
              <a:t>The ROCA </a:t>
            </a:r>
            <a:r>
              <a:rPr lang="en-US" dirty="0"/>
              <a:t>team is entrepreneurial and builds solutions for relationships based on transparency and trust. </a:t>
            </a:r>
            <a:r>
              <a:rPr lang="en-US" dirty="0" smtClean="0"/>
              <a:t>ROCA strives </a:t>
            </a:r>
            <a:r>
              <a:rPr lang="en-US" dirty="0"/>
              <a:t>to be a supplier, partner and market participant that delivers value-add services to producers and consumers of commodities by managing the market risk, operational risk and quality risk inherent in the global commodity markets.</a:t>
            </a:r>
          </a:p>
          <a:p>
            <a:endParaRPr lang="en-US" dirty="0" smtClean="0"/>
          </a:p>
          <a:p>
            <a:r>
              <a:rPr lang="en-US" dirty="0" smtClean="0"/>
              <a:t> </a:t>
            </a:r>
            <a:endParaRPr lang="en-US" dirty="0" smtClean="0"/>
          </a:p>
        </p:txBody>
      </p:sp>
    </p:spTree>
    <p:extLst>
      <p:ext uri="{BB962C8B-B14F-4D97-AF65-F5344CB8AC3E}">
        <p14:creationId xmlns:p14="http://schemas.microsoft.com/office/powerpoint/2010/main" val="1551416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698101"/>
            <a:ext cx="12192000" cy="6159899"/>
          </a:xfrm>
          <a:prstGeom prst="rect">
            <a:avLst/>
          </a:prstGeom>
        </p:spPr>
      </p:pic>
      <p:sp>
        <p:nvSpPr>
          <p:cNvPr id="3" name="AutoShape 4" descr="blob:https://web.whatsapp.com/1b804ffc-1cec-49e1-8d22-9d5791ee4f79"/>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0" y="0"/>
            <a:ext cx="12192000" cy="688514"/>
          </a:xfrm>
          <a:prstGeom prst="rect">
            <a:avLst/>
          </a:prstGeom>
        </p:spPr>
      </p:pic>
      <p:cxnSp>
        <p:nvCxnSpPr>
          <p:cNvPr id="7" name="Straight Connector 6"/>
          <p:cNvCxnSpPr/>
          <p:nvPr/>
        </p:nvCxnSpPr>
        <p:spPr>
          <a:xfrm>
            <a:off x="7537042" y="426790"/>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88945" y="4918990"/>
            <a:ext cx="1215614" cy="369332"/>
          </a:xfrm>
          <a:prstGeom prst="rect">
            <a:avLst/>
          </a:prstGeom>
          <a:noFill/>
        </p:spPr>
        <p:txBody>
          <a:bodyPr wrap="square" rtlCol="0">
            <a:spAutoFit/>
          </a:bodyPr>
          <a:lstStyle/>
          <a:p>
            <a:r>
              <a:rPr lang="en-US" dirty="0" err="1" smtClean="0"/>
              <a:t>Aluminium</a:t>
            </a:r>
            <a:endParaRPr lang="en-US" dirty="0"/>
          </a:p>
        </p:txBody>
      </p:sp>
      <p:sp>
        <p:nvSpPr>
          <p:cNvPr id="13" name="TextBox 12"/>
          <p:cNvSpPr txBox="1"/>
          <p:nvPr/>
        </p:nvSpPr>
        <p:spPr>
          <a:xfrm>
            <a:off x="8445796" y="688514"/>
            <a:ext cx="3729637" cy="1477328"/>
          </a:xfrm>
          <a:prstGeom prst="rect">
            <a:avLst/>
          </a:prstGeom>
          <a:noFill/>
          <a:ln w="38100">
            <a:solidFill>
              <a:srgbClr val="FF0000"/>
            </a:solidFill>
          </a:ln>
        </p:spPr>
        <p:txBody>
          <a:bodyPr wrap="square" rtlCol="0">
            <a:spAutoFit/>
          </a:bodyPr>
          <a:lstStyle/>
          <a:p>
            <a:r>
              <a:rPr lang="en-US" dirty="0" smtClean="0">
                <a:solidFill>
                  <a:srgbClr val="FF0000"/>
                </a:solidFill>
              </a:rPr>
              <a:t>NOTES IN RED:</a:t>
            </a:r>
          </a:p>
          <a:p>
            <a:r>
              <a:rPr lang="en-US" dirty="0" smtClean="0">
                <a:solidFill>
                  <a:srgbClr val="FF0000"/>
                </a:solidFill>
              </a:rPr>
              <a:t>Ability to click on the arrows to scroll though the different commodities. Potentially one static picture in the background</a:t>
            </a:r>
          </a:p>
        </p:txBody>
      </p:sp>
      <p:sp>
        <p:nvSpPr>
          <p:cNvPr id="14" name="Oval 13"/>
          <p:cNvSpPr/>
          <p:nvPr/>
        </p:nvSpPr>
        <p:spPr>
          <a:xfrm>
            <a:off x="7522001" y="21540"/>
            <a:ext cx="907228" cy="6669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303058" y="2162224"/>
            <a:ext cx="5292762" cy="2022501"/>
          </a:xfrm>
          <a:prstGeom prst="rect">
            <a:avLst/>
          </a:prstGeom>
          <a:solidFill>
            <a:srgbClr val="D2E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91292" y="2035090"/>
            <a:ext cx="4035911" cy="2862322"/>
          </a:xfrm>
          <a:prstGeom prst="rect">
            <a:avLst/>
          </a:prstGeom>
          <a:noFill/>
        </p:spPr>
        <p:txBody>
          <a:bodyPr wrap="square" rtlCol="0">
            <a:spAutoFit/>
          </a:bodyPr>
          <a:lstStyle/>
          <a:p>
            <a:pPr algn="ctr"/>
            <a:endParaRPr lang="en-US" dirty="0"/>
          </a:p>
          <a:p>
            <a:pPr marL="285750" indent="-285750">
              <a:buFont typeface="Arial" charset="0"/>
              <a:buChar char="•"/>
            </a:pPr>
            <a:r>
              <a:rPr lang="en-US" sz="1400" dirty="0"/>
              <a:t>99.7% – 99.85% primary </a:t>
            </a:r>
            <a:r>
              <a:rPr lang="en-US" sz="1400" dirty="0" err="1"/>
              <a:t>aluminium</a:t>
            </a:r>
            <a:endParaRPr lang="en-US" sz="1400" dirty="0"/>
          </a:p>
          <a:p>
            <a:pPr marL="285750" indent="-285750">
              <a:buFont typeface="Arial" charset="0"/>
              <a:buChar char="•"/>
            </a:pPr>
            <a:r>
              <a:rPr lang="en-US" sz="1400" dirty="0"/>
              <a:t>Master alloys</a:t>
            </a:r>
          </a:p>
          <a:p>
            <a:pPr marL="285750" indent="-285750">
              <a:buFont typeface="Arial" charset="0"/>
              <a:buChar char="•"/>
            </a:pPr>
            <a:r>
              <a:rPr lang="en-US" sz="1400" dirty="0" smtClean="0"/>
              <a:t>AlMn20/25</a:t>
            </a:r>
          </a:p>
          <a:p>
            <a:pPr marL="285750" indent="-285750">
              <a:buFont typeface="Arial" charset="0"/>
              <a:buChar char="•"/>
            </a:pPr>
            <a:r>
              <a:rPr lang="en-US" sz="1400" dirty="0" smtClean="0"/>
              <a:t>AlSi30/50</a:t>
            </a:r>
          </a:p>
          <a:p>
            <a:pPr marL="285750" indent="-285750">
              <a:buFont typeface="Arial" charset="0"/>
              <a:buChar char="•"/>
            </a:pPr>
            <a:r>
              <a:rPr lang="en-US" sz="1400" dirty="0" smtClean="0"/>
              <a:t>AlTi10</a:t>
            </a:r>
          </a:p>
          <a:p>
            <a:pPr marL="285750" indent="-285750">
              <a:buFont typeface="Arial" charset="0"/>
              <a:buChar char="•"/>
            </a:pPr>
            <a:r>
              <a:rPr lang="en-US" sz="1400" dirty="0" smtClean="0"/>
              <a:t>AlZr5/10</a:t>
            </a:r>
          </a:p>
          <a:p>
            <a:pPr marL="285750" indent="-285750">
              <a:buFont typeface="Arial" charset="0"/>
              <a:buChar char="•"/>
            </a:pPr>
            <a:r>
              <a:rPr lang="en-US" sz="1400" dirty="0" smtClean="0"/>
              <a:t>AlV5/10</a:t>
            </a:r>
          </a:p>
          <a:p>
            <a:pPr marL="285750" indent="-285750">
              <a:buFont typeface="Arial" charset="0"/>
              <a:buChar char="•"/>
            </a:pPr>
            <a:r>
              <a:rPr lang="en-US" sz="1400" dirty="0" smtClean="0"/>
              <a:t>AlBe5/10</a:t>
            </a:r>
          </a:p>
          <a:p>
            <a:pPr marL="285750" indent="-285750">
              <a:buFont typeface="Arial" charset="0"/>
              <a:buChar char="•"/>
            </a:pPr>
            <a:r>
              <a:rPr lang="en-US" sz="1400" dirty="0" smtClean="0"/>
              <a:t>AlSr10/15</a:t>
            </a:r>
            <a:endParaRPr lang="en-US" sz="1400" dirty="0"/>
          </a:p>
          <a:p>
            <a:endParaRPr lang="en-US" dirty="0" smtClean="0"/>
          </a:p>
          <a:p>
            <a:endParaRPr lang="en-US" dirty="0"/>
          </a:p>
        </p:txBody>
      </p:sp>
      <p:sp>
        <p:nvSpPr>
          <p:cNvPr id="9" name="TextBox 8"/>
          <p:cNvSpPr txBox="1"/>
          <p:nvPr/>
        </p:nvSpPr>
        <p:spPr>
          <a:xfrm>
            <a:off x="5576476" y="2095874"/>
            <a:ext cx="4035911" cy="1877437"/>
          </a:xfrm>
          <a:prstGeom prst="rect">
            <a:avLst/>
          </a:prstGeom>
          <a:noFill/>
        </p:spPr>
        <p:txBody>
          <a:bodyPr wrap="square" rtlCol="0">
            <a:spAutoFit/>
          </a:bodyPr>
          <a:lstStyle/>
          <a:p>
            <a:pPr algn="ctr"/>
            <a:endParaRPr lang="en-US" sz="1400" dirty="0"/>
          </a:p>
          <a:p>
            <a:pPr marL="285750" indent="-285750">
              <a:buFont typeface="Arial" charset="0"/>
              <a:buChar char="•"/>
            </a:pPr>
            <a:r>
              <a:rPr lang="en-US" sz="1400" dirty="0" smtClean="0"/>
              <a:t>P1020 </a:t>
            </a:r>
            <a:r>
              <a:rPr lang="en-US" sz="1400" dirty="0"/>
              <a:t>(99.7%) Ingots, Sows and </a:t>
            </a:r>
            <a:r>
              <a:rPr lang="en-US" sz="1400" dirty="0" smtClean="0"/>
              <a:t>T-Bars</a:t>
            </a:r>
          </a:p>
          <a:p>
            <a:pPr marL="285750" indent="-285750">
              <a:buFont typeface="Arial" charset="0"/>
              <a:buChar char="•"/>
            </a:pPr>
            <a:r>
              <a:rPr lang="en-US" sz="1400" dirty="0" smtClean="0"/>
              <a:t>High </a:t>
            </a:r>
            <a:r>
              <a:rPr lang="en-US" sz="1400" dirty="0"/>
              <a:t>Purity </a:t>
            </a:r>
            <a:r>
              <a:rPr lang="en-US" sz="1400" dirty="0" err="1"/>
              <a:t>Aluminium</a:t>
            </a:r>
            <a:r>
              <a:rPr lang="en-US" sz="1400" dirty="0"/>
              <a:t> Ingots, Sows and T-Bars (P0610, P0406, P0303 etc</a:t>
            </a:r>
            <a:r>
              <a:rPr lang="en-US" sz="1400" dirty="0" smtClean="0"/>
              <a:t>.)</a:t>
            </a:r>
          </a:p>
          <a:p>
            <a:pPr marL="285750" indent="-285750">
              <a:buFont typeface="Arial" charset="0"/>
              <a:buChar char="•"/>
            </a:pPr>
            <a:r>
              <a:rPr lang="en-US" sz="1400" dirty="0" err="1" smtClean="0"/>
              <a:t>Offgrade</a:t>
            </a:r>
            <a:r>
              <a:rPr lang="en-US" sz="1400" dirty="0" smtClean="0"/>
              <a:t> </a:t>
            </a:r>
            <a:r>
              <a:rPr lang="en-US" sz="1400" dirty="0" err="1"/>
              <a:t>Aluminium</a:t>
            </a:r>
            <a:r>
              <a:rPr lang="en-US" sz="1400" dirty="0"/>
              <a:t> Ingots, Sows and </a:t>
            </a:r>
            <a:r>
              <a:rPr lang="en-US" sz="1400" dirty="0" smtClean="0"/>
              <a:t>T-Bars</a:t>
            </a:r>
          </a:p>
          <a:p>
            <a:pPr marL="285750" indent="-285750">
              <a:buFont typeface="Arial" charset="0"/>
              <a:buChar char="•"/>
            </a:pPr>
            <a:r>
              <a:rPr lang="en-US" sz="1400" dirty="0" smtClean="0"/>
              <a:t>Billet</a:t>
            </a:r>
          </a:p>
          <a:p>
            <a:pPr marL="285750" indent="-285750">
              <a:buFont typeface="Arial" charset="0"/>
              <a:buChar char="•"/>
            </a:pPr>
            <a:r>
              <a:rPr lang="en-US" sz="1400" dirty="0" smtClean="0"/>
              <a:t>Rod</a:t>
            </a:r>
            <a:endParaRPr lang="en-US" sz="1400" dirty="0"/>
          </a:p>
          <a:p>
            <a:endParaRPr lang="en-US" dirty="0"/>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822525" y="2671569"/>
            <a:ext cx="444500" cy="419100"/>
          </a:xfrm>
          <a:prstGeom prst="rect">
            <a:avLst/>
          </a:prstGeom>
        </p:spPr>
      </p:pic>
      <p:sp>
        <p:nvSpPr>
          <p:cNvPr id="20" name="TextBox 19"/>
          <p:cNvSpPr txBox="1"/>
          <p:nvPr/>
        </p:nvSpPr>
        <p:spPr>
          <a:xfrm>
            <a:off x="4185618" y="1516828"/>
            <a:ext cx="2788672" cy="369332"/>
          </a:xfrm>
          <a:prstGeom prst="rect">
            <a:avLst/>
          </a:prstGeom>
          <a:solidFill>
            <a:srgbClr val="CBDEED"/>
          </a:solidFill>
        </p:spPr>
        <p:txBody>
          <a:bodyPr wrap="square" rtlCol="0">
            <a:spAutoFit/>
          </a:bodyPr>
          <a:lstStyle/>
          <a:p>
            <a:pPr algn="ctr"/>
            <a:r>
              <a:rPr lang="en-US" dirty="0" smtClean="0"/>
              <a:t>ALUMINIUM</a:t>
            </a:r>
            <a:endParaRPr lang="en-US" dirty="0"/>
          </a:p>
        </p:txBody>
      </p:sp>
    </p:spTree>
    <p:extLst>
      <p:ext uri="{BB962C8B-B14F-4D97-AF65-F5344CB8AC3E}">
        <p14:creationId xmlns:p14="http://schemas.microsoft.com/office/powerpoint/2010/main" val="2027214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blob:https://web.whatsapp.com/1b804ffc-1cec-49e1-8d22-9d5791ee4f79"/>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710007" y="1910411"/>
            <a:ext cx="5013061" cy="1954381"/>
          </a:xfrm>
          <a:prstGeom prst="rect">
            <a:avLst/>
          </a:prstGeom>
          <a:noFill/>
          <a:ln>
            <a:solidFill>
              <a:schemeClr val="tx1"/>
            </a:solidFill>
          </a:ln>
        </p:spPr>
        <p:txBody>
          <a:bodyPr wrap="square" rtlCol="0">
            <a:spAutoFit/>
          </a:bodyPr>
          <a:lstStyle/>
          <a:p>
            <a:pPr algn="ctr"/>
            <a:r>
              <a:rPr lang="en-US" sz="1100" dirty="0" smtClean="0"/>
              <a:t>COPPER</a:t>
            </a:r>
          </a:p>
          <a:p>
            <a:pPr marL="285750" indent="-285750">
              <a:buFont typeface="Arial" charset="0"/>
              <a:buChar char="•"/>
            </a:pPr>
            <a:r>
              <a:rPr lang="en-US" sz="1100" dirty="0" smtClean="0"/>
              <a:t> 99.7% – 99.85% primary </a:t>
            </a:r>
            <a:r>
              <a:rPr lang="en-US" sz="1100" dirty="0" err="1" smtClean="0"/>
              <a:t>aluminium</a:t>
            </a:r>
            <a:endParaRPr lang="en-US" sz="1100" dirty="0" smtClean="0"/>
          </a:p>
          <a:p>
            <a:pPr marL="285750" indent="-285750">
              <a:buFont typeface="Arial" charset="0"/>
              <a:buChar char="•"/>
            </a:pPr>
            <a:r>
              <a:rPr lang="en-US" sz="1100" dirty="0" smtClean="0"/>
              <a:t>Master alloys</a:t>
            </a:r>
          </a:p>
          <a:p>
            <a:pPr marL="285750" indent="-285750">
              <a:buFont typeface="Arial" charset="0"/>
              <a:buChar char="•"/>
            </a:pPr>
            <a:r>
              <a:rPr lang="en-US" sz="1100" dirty="0" smtClean="0"/>
              <a:t>Copper Phosphor 85/90 – waffle and shot form</a:t>
            </a:r>
          </a:p>
          <a:p>
            <a:pPr marL="285750" indent="-285750">
              <a:buFont typeface="Arial" charset="0"/>
              <a:buChar char="•"/>
            </a:pPr>
            <a:r>
              <a:rPr lang="en-US" sz="1100" dirty="0" smtClean="0"/>
              <a:t>Copper manganese</a:t>
            </a:r>
          </a:p>
          <a:p>
            <a:pPr marL="285750" indent="-285750">
              <a:buFont typeface="Arial" charset="0"/>
              <a:buChar char="•"/>
            </a:pPr>
            <a:r>
              <a:rPr lang="en-US" sz="1100" dirty="0" smtClean="0"/>
              <a:t>Copper iron</a:t>
            </a:r>
          </a:p>
          <a:p>
            <a:pPr marL="285750" indent="-285750">
              <a:buFont typeface="Arial" charset="0"/>
              <a:buChar char="•"/>
            </a:pPr>
            <a:r>
              <a:rPr lang="en-US" sz="1100" dirty="0" smtClean="0"/>
              <a:t>Copper nickel</a:t>
            </a:r>
          </a:p>
          <a:p>
            <a:pPr marL="285750" indent="-285750">
              <a:buFont typeface="Arial" charset="0"/>
              <a:buChar char="•"/>
            </a:pPr>
            <a:r>
              <a:rPr lang="en-US" sz="1100" dirty="0" smtClean="0"/>
              <a:t>Copper Granules</a:t>
            </a:r>
          </a:p>
          <a:p>
            <a:pPr marL="285750" indent="-285750">
              <a:buFont typeface="Arial" charset="0"/>
              <a:buChar char="•"/>
            </a:pPr>
            <a:r>
              <a:rPr lang="en-US" sz="1100" dirty="0" smtClean="0"/>
              <a:t>Various grades and sizes available</a:t>
            </a:r>
          </a:p>
          <a:p>
            <a:pPr marL="285750" indent="-285750">
              <a:buFont typeface="Arial" charset="0"/>
              <a:buChar char="•"/>
            </a:pPr>
            <a:r>
              <a:rPr lang="en-US" sz="1100" dirty="0" smtClean="0"/>
              <a:t>High grade copper alloy scrap</a:t>
            </a:r>
          </a:p>
          <a:p>
            <a:pPr marL="285750" indent="-285750">
              <a:buFont typeface="Arial" charset="0"/>
              <a:buChar char="•"/>
            </a:pPr>
            <a:r>
              <a:rPr lang="en-US" sz="1100" dirty="0" smtClean="0"/>
              <a:t>Copper nickel, nickel brass &amp; silver, </a:t>
            </a:r>
            <a:r>
              <a:rPr lang="en-US" sz="1100" dirty="0" err="1" smtClean="0"/>
              <a:t>aluminium</a:t>
            </a:r>
            <a:r>
              <a:rPr lang="en-US" sz="1100" dirty="0" smtClean="0"/>
              <a:t> bronze.</a:t>
            </a:r>
            <a:endParaRPr lang="en-US" sz="1100" dirty="0"/>
          </a:p>
        </p:txBody>
      </p:sp>
      <p:pic>
        <p:nvPicPr>
          <p:cNvPr id="6" name="Picture 5"/>
          <p:cNvPicPr>
            <a:picLocks noChangeAspect="1"/>
          </p:cNvPicPr>
          <p:nvPr/>
        </p:nvPicPr>
        <p:blipFill>
          <a:blip r:embed="rId2"/>
          <a:stretch>
            <a:fillRect/>
          </a:stretch>
        </p:blipFill>
        <p:spPr>
          <a:xfrm>
            <a:off x="0" y="0"/>
            <a:ext cx="12192000" cy="688514"/>
          </a:xfrm>
          <a:prstGeom prst="rect">
            <a:avLst/>
          </a:prstGeom>
        </p:spPr>
      </p:pic>
      <p:cxnSp>
        <p:nvCxnSpPr>
          <p:cNvPr id="7" name="Straight Connector 6"/>
          <p:cNvCxnSpPr/>
          <p:nvPr/>
        </p:nvCxnSpPr>
        <p:spPr>
          <a:xfrm>
            <a:off x="7580074" y="426790"/>
            <a:ext cx="731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096000" y="1910411"/>
            <a:ext cx="5013061" cy="1785104"/>
          </a:xfrm>
          <a:prstGeom prst="rect">
            <a:avLst/>
          </a:prstGeom>
          <a:noFill/>
          <a:ln>
            <a:solidFill>
              <a:schemeClr val="tx1"/>
            </a:solidFill>
          </a:ln>
        </p:spPr>
        <p:txBody>
          <a:bodyPr wrap="square" rtlCol="0">
            <a:spAutoFit/>
          </a:bodyPr>
          <a:lstStyle/>
          <a:p>
            <a:pPr algn="ctr"/>
            <a:r>
              <a:rPr lang="en-US" sz="1100" dirty="0" smtClean="0"/>
              <a:t>FERRO ALLOYS</a:t>
            </a:r>
            <a:endParaRPr lang="en-US" sz="1100" dirty="0" smtClean="0"/>
          </a:p>
          <a:p>
            <a:pPr marL="285750" indent="-285750">
              <a:buFont typeface="Arial" charset="0"/>
              <a:buChar char="•"/>
            </a:pPr>
            <a:r>
              <a:rPr lang="en-US" sz="1100" dirty="0" smtClean="0"/>
              <a:t>Ferro chrome</a:t>
            </a:r>
          </a:p>
          <a:p>
            <a:pPr marL="285750" indent="-285750">
              <a:buFont typeface="Arial" charset="0"/>
              <a:buChar char="•"/>
            </a:pPr>
            <a:r>
              <a:rPr lang="en-US" sz="1100" dirty="0" smtClean="0"/>
              <a:t>Ferro manganese</a:t>
            </a:r>
          </a:p>
          <a:p>
            <a:pPr marL="285750" indent="-285750">
              <a:buFont typeface="Arial" charset="0"/>
              <a:buChar char="•"/>
            </a:pPr>
            <a:r>
              <a:rPr lang="en-US" sz="1100" dirty="0" smtClean="0"/>
              <a:t>Ferro silicon</a:t>
            </a:r>
          </a:p>
          <a:p>
            <a:pPr marL="285750" indent="-285750">
              <a:buFont typeface="Arial" charset="0"/>
              <a:buChar char="•"/>
            </a:pPr>
            <a:r>
              <a:rPr lang="en-US" sz="1100" dirty="0" smtClean="0"/>
              <a:t>Ferro phosphorus</a:t>
            </a:r>
          </a:p>
          <a:p>
            <a:pPr marL="285750" indent="-285750">
              <a:buFont typeface="Arial" charset="0"/>
              <a:buChar char="•"/>
            </a:pPr>
            <a:r>
              <a:rPr lang="en-US" sz="1100" dirty="0" smtClean="0"/>
              <a:t>Ferro molybdenum</a:t>
            </a:r>
          </a:p>
          <a:p>
            <a:pPr marL="285750" indent="-285750">
              <a:buFont typeface="Arial" charset="0"/>
              <a:buChar char="•"/>
            </a:pPr>
            <a:r>
              <a:rPr lang="en-US" sz="1100" dirty="0" smtClean="0"/>
              <a:t>Ferro vanadium</a:t>
            </a:r>
          </a:p>
          <a:p>
            <a:pPr marL="285750" indent="-285750">
              <a:buFont typeface="Arial" charset="0"/>
              <a:buChar char="•"/>
            </a:pPr>
            <a:r>
              <a:rPr lang="en-US" sz="1100" dirty="0" smtClean="0"/>
              <a:t>Ferro tungsten</a:t>
            </a:r>
          </a:p>
          <a:p>
            <a:pPr marL="285750" indent="-285750">
              <a:buFont typeface="Arial" charset="0"/>
              <a:buChar char="•"/>
            </a:pPr>
            <a:r>
              <a:rPr lang="en-US" sz="1100" dirty="0" smtClean="0"/>
              <a:t>Ferro niobium</a:t>
            </a:r>
          </a:p>
          <a:p>
            <a:pPr marL="285750" indent="-285750">
              <a:buFont typeface="Arial" charset="0"/>
              <a:buChar char="•"/>
            </a:pPr>
            <a:r>
              <a:rPr lang="en-US" sz="1100" dirty="0" smtClean="0"/>
              <a:t>Ferro titanium</a:t>
            </a:r>
            <a:endParaRPr lang="en-US" sz="1100" dirty="0" smtClean="0"/>
          </a:p>
        </p:txBody>
      </p:sp>
      <p:sp>
        <p:nvSpPr>
          <p:cNvPr id="12" name="TextBox 11"/>
          <p:cNvSpPr txBox="1"/>
          <p:nvPr/>
        </p:nvSpPr>
        <p:spPr>
          <a:xfrm>
            <a:off x="304800" y="769223"/>
            <a:ext cx="10804261" cy="923330"/>
          </a:xfrm>
          <a:prstGeom prst="rect">
            <a:avLst/>
          </a:prstGeom>
          <a:noFill/>
          <a:ln w="38100">
            <a:solidFill>
              <a:srgbClr val="FF0000"/>
            </a:solidFill>
          </a:ln>
        </p:spPr>
        <p:txBody>
          <a:bodyPr wrap="square" rtlCol="0">
            <a:spAutoFit/>
          </a:bodyPr>
          <a:lstStyle/>
          <a:p>
            <a:r>
              <a:rPr lang="en-US" dirty="0" smtClean="0">
                <a:solidFill>
                  <a:srgbClr val="FF0000"/>
                </a:solidFill>
              </a:rPr>
              <a:t>NOTES IN RED:</a:t>
            </a:r>
          </a:p>
          <a:p>
            <a:r>
              <a:rPr lang="en-US" dirty="0" smtClean="0"/>
              <a:t>Here are additional tabs, which will be visible when users click left or right on the commodities page. There will be approximately 5-6 tabs, additional content still needs to be generated  </a:t>
            </a:r>
            <a:endParaRPr lang="en-US" dirty="0" smtClean="0"/>
          </a:p>
        </p:txBody>
      </p:sp>
      <p:sp>
        <p:nvSpPr>
          <p:cNvPr id="16" name="Oval 15"/>
          <p:cNvSpPr/>
          <p:nvPr/>
        </p:nvSpPr>
        <p:spPr>
          <a:xfrm>
            <a:off x="7522001" y="21540"/>
            <a:ext cx="907228" cy="6669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10007" y="4082650"/>
            <a:ext cx="5013061" cy="1954381"/>
          </a:xfrm>
          <a:prstGeom prst="rect">
            <a:avLst/>
          </a:prstGeom>
          <a:noFill/>
          <a:ln>
            <a:solidFill>
              <a:schemeClr val="tx1"/>
            </a:solidFill>
          </a:ln>
        </p:spPr>
        <p:txBody>
          <a:bodyPr wrap="square" rtlCol="0">
            <a:spAutoFit/>
          </a:bodyPr>
          <a:lstStyle/>
          <a:p>
            <a:pPr algn="ctr"/>
            <a:r>
              <a:rPr lang="en-US" sz="1100" dirty="0" smtClean="0"/>
              <a:t>MAGNESIUM</a:t>
            </a:r>
            <a:endParaRPr lang="en-US" sz="1100" dirty="0" smtClean="0"/>
          </a:p>
          <a:p>
            <a:pPr marL="285750" indent="-285750">
              <a:buFont typeface="Arial" charset="0"/>
              <a:buChar char="•"/>
            </a:pPr>
            <a:r>
              <a:rPr lang="en-US" sz="1100" dirty="0" smtClean="0"/>
              <a:t> 99.7% – 99.85% primary </a:t>
            </a:r>
            <a:r>
              <a:rPr lang="en-US" sz="1100" dirty="0" err="1" smtClean="0"/>
              <a:t>aluminium</a:t>
            </a:r>
            <a:endParaRPr lang="en-US" sz="1100" dirty="0" smtClean="0"/>
          </a:p>
          <a:p>
            <a:pPr marL="285750" indent="-285750">
              <a:buFont typeface="Arial" charset="0"/>
              <a:buChar char="•"/>
            </a:pPr>
            <a:r>
              <a:rPr lang="en-US" sz="1100" dirty="0" smtClean="0"/>
              <a:t>Master alloys</a:t>
            </a:r>
          </a:p>
          <a:p>
            <a:pPr marL="285750" indent="-285750">
              <a:buFont typeface="Arial" charset="0"/>
              <a:buChar char="•"/>
            </a:pPr>
            <a:r>
              <a:rPr lang="en-US" sz="1100" dirty="0" smtClean="0"/>
              <a:t>Copper Phosphor 85/90 – waffle and shot form</a:t>
            </a:r>
          </a:p>
          <a:p>
            <a:pPr marL="285750" indent="-285750">
              <a:buFont typeface="Arial" charset="0"/>
              <a:buChar char="•"/>
            </a:pPr>
            <a:r>
              <a:rPr lang="en-US" sz="1100" dirty="0" smtClean="0"/>
              <a:t>Copper manganese</a:t>
            </a:r>
          </a:p>
          <a:p>
            <a:pPr marL="285750" indent="-285750">
              <a:buFont typeface="Arial" charset="0"/>
              <a:buChar char="•"/>
            </a:pPr>
            <a:r>
              <a:rPr lang="en-US" sz="1100" dirty="0" smtClean="0"/>
              <a:t>Copper iron</a:t>
            </a:r>
          </a:p>
          <a:p>
            <a:pPr marL="285750" indent="-285750">
              <a:buFont typeface="Arial" charset="0"/>
              <a:buChar char="•"/>
            </a:pPr>
            <a:r>
              <a:rPr lang="en-US" sz="1100" dirty="0" smtClean="0"/>
              <a:t>Copper nickel</a:t>
            </a:r>
          </a:p>
          <a:p>
            <a:pPr marL="285750" indent="-285750">
              <a:buFont typeface="Arial" charset="0"/>
              <a:buChar char="•"/>
            </a:pPr>
            <a:r>
              <a:rPr lang="en-US" sz="1100" dirty="0" smtClean="0"/>
              <a:t>Copper Granules</a:t>
            </a:r>
          </a:p>
          <a:p>
            <a:pPr marL="285750" indent="-285750">
              <a:buFont typeface="Arial" charset="0"/>
              <a:buChar char="•"/>
            </a:pPr>
            <a:r>
              <a:rPr lang="en-US" sz="1100" dirty="0" smtClean="0"/>
              <a:t>Various grades and sizes available</a:t>
            </a:r>
          </a:p>
          <a:p>
            <a:pPr marL="285750" indent="-285750">
              <a:buFont typeface="Arial" charset="0"/>
              <a:buChar char="•"/>
            </a:pPr>
            <a:r>
              <a:rPr lang="en-US" sz="1100" dirty="0" smtClean="0"/>
              <a:t>High grade copper alloy scrap</a:t>
            </a:r>
          </a:p>
          <a:p>
            <a:pPr marL="285750" indent="-285750">
              <a:buFont typeface="Arial" charset="0"/>
              <a:buChar char="•"/>
            </a:pPr>
            <a:r>
              <a:rPr lang="en-US" sz="1100" dirty="0" smtClean="0"/>
              <a:t>Copper nickel, nickel brass &amp; silver, </a:t>
            </a:r>
            <a:r>
              <a:rPr lang="en-US" sz="1100" dirty="0" err="1" smtClean="0"/>
              <a:t>aluminium</a:t>
            </a:r>
            <a:r>
              <a:rPr lang="en-US" sz="1100" dirty="0" smtClean="0"/>
              <a:t> bronze.</a:t>
            </a:r>
            <a:endParaRPr lang="en-US" sz="1100" dirty="0"/>
          </a:p>
        </p:txBody>
      </p:sp>
      <p:sp>
        <p:nvSpPr>
          <p:cNvPr id="18" name="TextBox 17"/>
          <p:cNvSpPr txBox="1"/>
          <p:nvPr/>
        </p:nvSpPr>
        <p:spPr>
          <a:xfrm>
            <a:off x="6096000" y="4082650"/>
            <a:ext cx="5013061" cy="1785104"/>
          </a:xfrm>
          <a:prstGeom prst="rect">
            <a:avLst/>
          </a:prstGeom>
          <a:noFill/>
          <a:ln>
            <a:solidFill>
              <a:schemeClr val="tx1"/>
            </a:solidFill>
          </a:ln>
        </p:spPr>
        <p:txBody>
          <a:bodyPr wrap="square" rtlCol="0">
            <a:spAutoFit/>
          </a:bodyPr>
          <a:lstStyle/>
          <a:p>
            <a:pPr algn="ctr"/>
            <a:r>
              <a:rPr lang="en-US" sz="1100" dirty="0" smtClean="0"/>
              <a:t>SILICON</a:t>
            </a:r>
          </a:p>
          <a:p>
            <a:pPr marL="285750" indent="-285750">
              <a:buFont typeface="Arial" charset="0"/>
              <a:buChar char="•"/>
            </a:pPr>
            <a:r>
              <a:rPr lang="en-US" sz="1100" dirty="0" smtClean="0"/>
              <a:t>Ferro chrome</a:t>
            </a:r>
          </a:p>
          <a:p>
            <a:pPr marL="285750" indent="-285750">
              <a:buFont typeface="Arial" charset="0"/>
              <a:buChar char="•"/>
            </a:pPr>
            <a:r>
              <a:rPr lang="en-US" sz="1100" dirty="0" smtClean="0"/>
              <a:t>Ferro manganese</a:t>
            </a:r>
          </a:p>
          <a:p>
            <a:pPr marL="285750" indent="-285750">
              <a:buFont typeface="Arial" charset="0"/>
              <a:buChar char="•"/>
            </a:pPr>
            <a:r>
              <a:rPr lang="en-US" sz="1100" dirty="0" smtClean="0"/>
              <a:t>Ferro silicon</a:t>
            </a:r>
          </a:p>
          <a:p>
            <a:pPr marL="285750" indent="-285750">
              <a:buFont typeface="Arial" charset="0"/>
              <a:buChar char="•"/>
            </a:pPr>
            <a:r>
              <a:rPr lang="en-US" sz="1100" dirty="0" smtClean="0"/>
              <a:t>Ferro phosphorus</a:t>
            </a:r>
          </a:p>
          <a:p>
            <a:pPr marL="285750" indent="-285750">
              <a:buFont typeface="Arial" charset="0"/>
              <a:buChar char="•"/>
            </a:pPr>
            <a:r>
              <a:rPr lang="en-US" sz="1100" dirty="0" smtClean="0"/>
              <a:t>Ferro molybdenum</a:t>
            </a:r>
          </a:p>
          <a:p>
            <a:pPr marL="285750" indent="-285750">
              <a:buFont typeface="Arial" charset="0"/>
              <a:buChar char="•"/>
            </a:pPr>
            <a:r>
              <a:rPr lang="en-US" sz="1100" dirty="0" smtClean="0"/>
              <a:t>Ferro vanadium</a:t>
            </a:r>
          </a:p>
          <a:p>
            <a:pPr marL="285750" indent="-285750">
              <a:buFont typeface="Arial" charset="0"/>
              <a:buChar char="•"/>
            </a:pPr>
            <a:r>
              <a:rPr lang="en-US" sz="1100" dirty="0" smtClean="0"/>
              <a:t>Ferro tungsten</a:t>
            </a:r>
          </a:p>
          <a:p>
            <a:pPr marL="285750" indent="-285750">
              <a:buFont typeface="Arial" charset="0"/>
              <a:buChar char="•"/>
            </a:pPr>
            <a:r>
              <a:rPr lang="en-US" sz="1100" dirty="0" smtClean="0"/>
              <a:t>Ferro niobium</a:t>
            </a:r>
          </a:p>
          <a:p>
            <a:pPr marL="285750" indent="-285750">
              <a:buFont typeface="Arial" charset="0"/>
              <a:buChar char="•"/>
            </a:pPr>
            <a:r>
              <a:rPr lang="en-US" sz="1100" dirty="0" smtClean="0"/>
              <a:t>Ferro titanium</a:t>
            </a:r>
            <a:endParaRPr lang="en-US" sz="1100" dirty="0" smtClean="0"/>
          </a:p>
        </p:txBody>
      </p:sp>
    </p:spTree>
    <p:extLst>
      <p:ext uri="{BB962C8B-B14F-4D97-AF65-F5344CB8AC3E}">
        <p14:creationId xmlns:p14="http://schemas.microsoft.com/office/powerpoint/2010/main" val="18064814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2948</TotalTime>
  <Words>1129</Words>
  <Application>Microsoft Macintosh PowerPoint</Application>
  <PresentationFormat>Widescreen</PresentationFormat>
  <Paragraphs>152</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Calibri</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5</cp:revision>
  <dcterms:created xsi:type="dcterms:W3CDTF">2018-06-04T17:42:07Z</dcterms:created>
  <dcterms:modified xsi:type="dcterms:W3CDTF">2018-06-06T18:50:57Z</dcterms:modified>
</cp:coreProperties>
</file>